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258" r:id="rId3"/>
    <p:sldId id="282" r:id="rId4"/>
    <p:sldId id="28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AB698-7D27-4F43-9116-59CB5AD86F48}" type="datetimeFigureOut">
              <a:rPr lang="en-US" smtClean="0"/>
              <a:t>2015/01/20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3542B-E572-D545-90AE-DF087C112CA6}" type="slidenum">
              <a:rPr lang="en-US" smtClean="0"/>
              <a:t>‹#›</a:t>
            </a:fld>
            <a:endParaRPr lang="en-US"/>
          </a:p>
        </p:txBody>
      </p:sp>
    </p:spTree>
    <p:extLst>
      <p:ext uri="{BB962C8B-B14F-4D97-AF65-F5344CB8AC3E}">
        <p14:creationId xmlns:p14="http://schemas.microsoft.com/office/powerpoint/2010/main" val="997532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20B08-1ECD-6E48-9C53-72EDCAC0DBFF}" type="datetimeFigureOut">
              <a:rPr lang="en-US" smtClean="0"/>
              <a:t>2015/01/20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7184E-D10D-BF4B-A747-73FB678F7FF1}" type="slidenum">
              <a:rPr lang="en-US" smtClean="0"/>
              <a:t>‹#›</a:t>
            </a:fld>
            <a:endParaRPr lang="en-US"/>
          </a:p>
        </p:txBody>
      </p:sp>
    </p:spTree>
    <p:extLst>
      <p:ext uri="{BB962C8B-B14F-4D97-AF65-F5344CB8AC3E}">
        <p14:creationId xmlns:p14="http://schemas.microsoft.com/office/powerpoint/2010/main" val="21900470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introduction is designed to give us a common language and a framework within which to approach the analysis of high-precision GPS data. We’ll look at what data are used, how these data are treated in GAMIT and GLOBK, what factors limit their accuracy, and how we go about assessing that accuracy.  Each of these aspects will be further developed in subsequent lectures.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2</a:t>
            </a:fld>
            <a:endParaRPr lang="en-US"/>
          </a:p>
        </p:txBody>
      </p:sp>
    </p:spTree>
    <p:extLst>
      <p:ext uri="{BB962C8B-B14F-4D97-AF65-F5344CB8AC3E}">
        <p14:creationId xmlns:p14="http://schemas.microsoft.com/office/powerpoint/2010/main" val="1539396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a:t>San Salvador</a:t>
            </a:r>
          </a:p>
          <a:p>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11</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a:t>San Salvador</a:t>
            </a:r>
          </a:p>
          <a:p>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12</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We</a:t>
            </a:r>
            <a:r>
              <a:rPr lang="fr-FR" dirty="0" smtClean="0"/>
              <a:t>’</a:t>
            </a:r>
            <a:r>
              <a:rPr lang="en-US" dirty="0" err="1" smtClean="0"/>
              <a:t>ll</a:t>
            </a:r>
            <a:r>
              <a:rPr lang="en-US" baseline="0" dirty="0" smtClean="0"/>
              <a:t> start with signal propagation, first signal scattering.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a:t>San Salvador</a:t>
            </a:r>
          </a:p>
          <a:p>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13</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atin typeface="Arial" charset="0"/>
              <a:ea typeface="DejaVu Sans" charset="0"/>
              <a:cs typeface="DejaVu San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14</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dirty="0"/>
              <a:t>RIGHT SIDE is predicted variations for three heights.</a:t>
            </a:r>
          </a:p>
          <a:p>
            <a:r>
              <a:rPr lang="en-US" dirty="0"/>
              <a:t>The most common and dominant source of high-frequency multipath is reflection from the horizontal surface beneath the antenna.  If this surface is far enough away from the antenna (1-2 m) to be outside the </a:t>
            </a:r>
            <a:r>
              <a:rPr lang="en-US" dirty="0" err="1"/>
              <a:t>fresnel</a:t>
            </a:r>
            <a:r>
              <a:rPr lang="en-US" dirty="0"/>
              <a:t> zone (no interaction with the antenna itself), then geometric optics allows us to model the signal well enough to predict the frequency.  </a:t>
            </a:r>
            <a:r>
              <a:rPr lang="en-US" dirty="0" smtClean="0"/>
              <a:t>This slide shows</a:t>
            </a:r>
            <a:r>
              <a:rPr lang="en-US" baseline="0" dirty="0" smtClean="0"/>
              <a:t> a theoretical model of horizontal reflections as a function of height above the ground. </a:t>
            </a:r>
            <a:r>
              <a:rPr lang="en-US" dirty="0" smtClean="0"/>
              <a:t>For </a:t>
            </a:r>
            <a:r>
              <a:rPr lang="en-US" dirty="0"/>
              <a:t>an antenna mounted 1-2 m above the surface, the variations will be of the order of minutes, and tend to have </a:t>
            </a:r>
            <a:r>
              <a:rPr lang="en-US" dirty="0" smtClean="0"/>
              <a:t>low</a:t>
            </a:r>
            <a:r>
              <a:rPr lang="en-US" baseline="0" dirty="0" smtClean="0"/>
              <a:t> (though not always negligible) correlations </a:t>
            </a:r>
            <a:r>
              <a:rPr lang="en-US" dirty="0" smtClean="0"/>
              <a:t>with </a:t>
            </a:r>
            <a:r>
              <a:rPr lang="en-US" dirty="0"/>
              <a:t>the signature of the station’s coordinates and the atmospheric </a:t>
            </a:r>
            <a:r>
              <a:rPr lang="en-US" dirty="0" smtClean="0"/>
              <a:t>delay,</a:t>
            </a:r>
            <a:r>
              <a:rPr lang="en-US" baseline="0" dirty="0" smtClean="0"/>
              <a:t> strongly dependent on the length of the tracking sessions. </a:t>
            </a:r>
            <a:r>
              <a:rPr lang="en-US" dirty="0" smtClean="0"/>
              <a:t> </a:t>
            </a:r>
            <a:r>
              <a:rPr lang="en-US" dirty="0"/>
              <a:t>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15</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16</a:t>
            </a:fld>
            <a:endParaRPr lang="en-US"/>
          </a:p>
        </p:txBody>
      </p:sp>
    </p:spTree>
    <p:extLst>
      <p:ext uri="{BB962C8B-B14F-4D97-AF65-F5344CB8AC3E}">
        <p14:creationId xmlns:p14="http://schemas.microsoft.com/office/powerpoint/2010/main" val="31425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San Salvador</a:t>
            </a:r>
          </a:p>
          <a:p>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17</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a:t>
            </a:r>
            <a:r>
              <a:rPr lang="en-US" sz="1300" dirty="0" smtClean="0">
                <a:ea typeface="DejaVu Sans" charset="0"/>
                <a:cs typeface="DejaVu Sans" charset="0"/>
              </a:rPr>
              <a:t>variations in hydrostatic (“dry”) delay due to (usually smooth) pressure changes (bottom),</a:t>
            </a:r>
            <a:r>
              <a:rPr lang="en-US" sz="1300" baseline="0" dirty="0" smtClean="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a:t>
            </a:r>
            <a:endParaRPr lang="en-US" sz="1300" dirty="0">
              <a:ea typeface="DejaVu Sans" charset="0"/>
              <a:cs typeface="DejaVu San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a:t>San Salvador</a:t>
            </a:r>
          </a:p>
          <a:p>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18</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You’ll see plots</a:t>
            </a:r>
            <a:r>
              <a:rPr lang="en-US" baseline="0" dirty="0" smtClean="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a:t>
            </a:r>
            <a:r>
              <a:rPr lang="en-US" baseline="0" dirty="0" err="1" smtClean="0"/>
              <a:t>latitutde</a:t>
            </a:r>
            <a:r>
              <a:rPr lang="en-US" baseline="0" dirty="0" smtClean="0"/>
              <a:t>, motions would be mainly east-west, as you see near the polar hole; near the equator the motions would be nearly N-S, with little E-W variation.   The red bar is a scale, equal 10 mm, and the green and yellow colors are imposed for positive and negative </a:t>
            </a:r>
            <a:r>
              <a:rPr lang="en-US" baseline="0" dirty="0" err="1" smtClean="0"/>
              <a:t>residualls</a:t>
            </a:r>
            <a:r>
              <a:rPr lang="en-US" baseline="0" dirty="0" smtClean="0"/>
              <a:t>.   Almost all of the noise you see is due to multipath (never modeled) and </a:t>
            </a:r>
            <a:r>
              <a:rPr lang="en-US" baseline="0" dirty="0" err="1" smtClean="0"/>
              <a:t>unmodeled</a:t>
            </a:r>
            <a:r>
              <a:rPr lang="en-US" baseline="0" dirty="0" smtClean="0"/>
              <a:t> short-period variations in water vapor.  The very short-period oscillations that are similar over time in a </a:t>
            </a:r>
            <a:r>
              <a:rPr lang="en-US" baseline="0" dirty="0" err="1" smtClean="0"/>
              <a:t>pariicular</a:t>
            </a:r>
            <a:r>
              <a:rPr lang="en-US" baseline="0" dirty="0" smtClean="0"/>
              <a:t> part of the sky (e.g.  near an azimuth of 150 degrees) are multipath.  The less regular variations that do not repeat over time are water vapor (e.g.</a:t>
            </a:r>
            <a:r>
              <a:rPr lang="en-US" dirty="0" smtClean="0"/>
              <a:t> </a:t>
            </a:r>
            <a:r>
              <a:rPr lang="en-US" dirty="0"/>
              <a:t>near 90 degrees between 20-24 </a:t>
            </a:r>
            <a:r>
              <a:rPr lang="en-US" dirty="0" smtClean="0"/>
              <a:t>hour).</a:t>
            </a:r>
            <a:r>
              <a:rPr lang="en-US" baseline="0"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a:t>San Salvador</a:t>
            </a:r>
          </a:p>
          <a:p>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19</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Next we’ll look at station</a:t>
            </a:r>
            <a:r>
              <a:rPr lang="en-US" baseline="0" dirty="0" smtClean="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a:t>San Salvador</a:t>
            </a:r>
          </a:p>
          <a:p>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20</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r>
              <a:rPr lang="en-US" dirty="0" smtClean="0"/>
              <a:t>The</a:t>
            </a:r>
            <a:r>
              <a:rPr lang="en-US" baseline="0" dirty="0" smtClean="0"/>
              <a:t> stability of a site cannot be judged with 100% confidence, but there are guideline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3</a:t>
            </a:fld>
            <a:endParaRPr lang="en-GB"/>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21</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Loading</a:t>
            </a:r>
            <a:r>
              <a:rPr lang="en-US" baseline="0" dirty="0" smtClean="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a:t>
            </a:r>
            <a:r>
              <a:rPr lang="en-US" baseline="0" dirty="0" err="1" smtClean="0"/>
              <a:t>tiidal</a:t>
            </a:r>
            <a:r>
              <a:rPr lang="en-US" baseline="0" dirty="0" smtClean="0"/>
              <a:t> effects, which are well-modeled for most regions but poor at high latitudes due to limited coverage by the </a:t>
            </a:r>
            <a:r>
              <a:rPr lang="en-US" baseline="0" dirty="0" err="1" smtClean="0"/>
              <a:t>altimetric</a:t>
            </a:r>
            <a:r>
              <a:rPr lang="en-US" baseline="0" dirty="0" smtClean="0"/>
              <a:t> satellites used to image the tides.  Note that as for atmospheric </a:t>
            </a:r>
            <a:r>
              <a:rPr lang="en-US" baseline="0" dirty="0" err="1" smtClean="0"/>
              <a:t>lloading</a:t>
            </a:r>
            <a:r>
              <a:rPr lang="en-US" baseline="0" dirty="0" smtClean="0"/>
              <a:t>, the size of the effect depends on the total mass of the loading, so high local tides due to an irregular coastline do not mean higher loading.  </a:t>
            </a:r>
          </a:p>
          <a:p>
            <a:endParaRPr lang="en-US" baseline="0" dirty="0" smtClean="0"/>
          </a:p>
          <a:p>
            <a:r>
              <a:rPr lang="en-US" baseline="0" dirty="0" smtClean="0"/>
              <a:t>We model the ocean tidal loading in GAMIT using either a global grid (</a:t>
            </a:r>
            <a:r>
              <a:rPr lang="en-US" baseline="0" dirty="0" err="1" smtClean="0"/>
              <a:t>otl.grid</a:t>
            </a:r>
            <a:r>
              <a:rPr lang="en-US" baseline="0" dirty="0" smtClean="0"/>
              <a:t>) or site-specific values (</a:t>
            </a:r>
            <a:r>
              <a:rPr lang="en-US" baseline="0" dirty="0" err="1" smtClean="0"/>
              <a:t>otl.list</a:t>
            </a:r>
            <a:r>
              <a:rPr lang="en-US" baseline="0" dirty="0" smtClean="0"/>
              <a:t>), both provided by Hans-Georg </a:t>
            </a:r>
            <a:r>
              <a:rPr lang="en-US" baseline="0" dirty="0" err="1" smtClean="0"/>
              <a:t>Scherneck</a:t>
            </a:r>
            <a:r>
              <a:rPr lang="en-US" baseline="0" dirty="0" smtClean="0"/>
              <a:t> of  </a:t>
            </a:r>
            <a:r>
              <a:rPr lang="en-US" baseline="0" dirty="0" err="1" smtClean="0"/>
              <a:t>Onsala</a:t>
            </a:r>
            <a:r>
              <a:rPr lang="en-US" baseline="0" dirty="0" smtClean="0"/>
              <a:t> Space Observatory.  We also provide the option of modeling in GAMIT (or soon, GLOBK), the the effects of atmospheric loading using global grids constructed from numerical weather models (</a:t>
            </a:r>
            <a:r>
              <a:rPr lang="en-US" baseline="0" dirty="0" err="1" smtClean="0"/>
              <a:t>atml.grid</a:t>
            </a:r>
            <a:r>
              <a:rPr lang="en-US" baseline="0" dirty="0" smtClean="0"/>
              <a:t> linked to, e.g. atmfillt.2009).  There are not yet good models for hydrological loading (water/snow) or non-tidal ocean </a:t>
            </a:r>
            <a:r>
              <a:rPr lang="en-US" baseline="0" dirty="0" err="1" smtClean="0"/>
              <a:t>lloading</a:t>
            </a:r>
            <a:r>
              <a:rPr lang="en-US" baseline="0" dirty="0" smtClean="0"/>
              <a:t>, so these remain important sources of error in some regions.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a:t>San Salvador</a:t>
            </a:r>
          </a:p>
          <a:p>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22</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a:t>San Salvador</a:t>
            </a:r>
          </a:p>
          <a:p>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23</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a:t>San Salvador</a:t>
            </a:r>
          </a:p>
          <a:p>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24</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r>
              <a:rPr lang="en-US" dirty="0" smtClean="0"/>
              <a:t>This</a:t>
            </a:r>
            <a:r>
              <a:rPr lang="en-US" baseline="0" dirty="0" smtClean="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seen among the best center since 2002 is not far off, suggesting that orbital errors are no important for regional networks up to several thousand kilometers.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a:t>San Salvador</a:t>
            </a:r>
          </a:p>
          <a:p>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25</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Finally, we need to worry about the reference frame:</a:t>
            </a:r>
            <a:r>
              <a:rPr lang="en-US" baseline="0" dirty="0" smtClean="0"/>
              <a:t> how we apply constraints on the solution.  This is almost always done in GLOBK, with GAMIT constraints approximate (5-10 cm), just enough to allow ambiguities to be resolved.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a:t>San Salvador</a:t>
            </a:r>
          </a:p>
          <a:p>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26</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a:t>San Salvador</a:t>
            </a:r>
          </a:p>
          <a:p>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27</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r>
              <a:rPr lang="en-US" dirty="0" smtClean="0"/>
              <a:t>One final slide to give</a:t>
            </a:r>
            <a:r>
              <a:rPr lang="en-US" baseline="0" dirty="0" smtClean="0"/>
              <a:t> you a quantitative means to estimate the effect of particular constraints or errors:</a:t>
            </a:r>
          </a:p>
          <a:p>
            <a:endParaRPr lang="en-US" baseline="0" smtClean="0"/>
          </a:p>
          <a:p>
            <a:r>
              <a:rPr lang="en-US" smtClean="0"/>
              <a:t>In </a:t>
            </a:r>
            <a:r>
              <a:rPr lang="en-US" dirty="0" smtClean="0"/>
              <a:t>order to understand reference frame</a:t>
            </a:r>
            <a:r>
              <a:rPr lang="en-US" baseline="0" dirty="0" smtClean="0"/>
              <a:t> issues (mainly in GLOBK) and constraints needed in GAMIT, you need to appreciate that the errors or constraints imposed on a network as a whole (e.g. on one site or an average of several sites) are reduced in their effects on relative position within a regional network by the ratio of the separation of the regional sites to the separation of the sites or satellites used to define the frame.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5466A-B408-254F-AA88-C0069BFB2A67}" type="slidenum">
              <a:rPr lang="en-GB"/>
              <a:pPr/>
              <a:t>4</a:t>
            </a:fld>
            <a:endParaRPr lang="en-GB"/>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a:t>San Salvador</a:t>
            </a:r>
          </a:p>
          <a:p>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5</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dirty="0"/>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dirty="0" err="1"/>
              <a:t>pseudorange</a:t>
            </a:r>
            <a:r>
              <a:rPr lang="en-US" dirty="0"/>
              <a:t>” (range plus an unknown clock correction).   The software in the receiver than uses the </a:t>
            </a:r>
            <a:r>
              <a:rPr lang="en-US" dirty="0" err="1"/>
              <a:t>pseudoranges</a:t>
            </a:r>
            <a:r>
              <a:rPr lang="en-US" dirty="0"/>
              <a:t> from four satellites to solve for the four unknowns:  three coordinates and the receiver clock correction</a:t>
            </a:r>
            <a:r>
              <a:rPr lang="en-US" dirty="0" smtClean="0"/>
              <a:t>.</a:t>
            </a:r>
            <a:r>
              <a:rPr lang="en-US" baseline="0" dirty="0"/>
              <a:t> </a:t>
            </a:r>
            <a:r>
              <a:rPr lang="en-US" baseline="0" dirty="0" smtClean="0"/>
              <a:t>These solution are good to only the </a:t>
            </a:r>
            <a:r>
              <a:rPr lang="en-US" baseline="0" dirty="0" err="1" smtClean="0"/>
              <a:t>imeter</a:t>
            </a:r>
            <a:r>
              <a:rPr lang="en-US" baseline="0" dirty="0" smtClean="0"/>
              <a:t> level, at best, due to the imprecision of </a:t>
            </a:r>
            <a:r>
              <a:rPr lang="en-US" baseline="0" dirty="0" err="1" smtClean="0"/>
              <a:t>pseudoranges</a:t>
            </a:r>
            <a:r>
              <a:rPr lang="en-US" baseline="0" dirty="0" smtClean="0"/>
              <a:t>, so we used them in GAMIT only to get initial approximate coordinates for sites, and, when positions are known, to get the receiver clock correction (1 m = 3 ns, and we need only 100 microsecond accuracy to get sub-mm accuracy in differential </a:t>
            </a:r>
            <a:r>
              <a:rPr lang="en-US" baseline="0" dirty="0" err="1" smtClean="0"/>
              <a:t>lpositioning</a:t>
            </a:r>
            <a:r>
              <a:rPr lang="en-US" baseline="0" dirty="0" smtClean="0"/>
              <a: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San Salvador</a:t>
            </a:r>
          </a:p>
          <a:p>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6</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1141413" y="684213"/>
            <a:ext cx="4575175" cy="3430587"/>
          </a:xfrm>
          <a:ln/>
        </p:spPr>
      </p:sp>
      <p:sp>
        <p:nvSpPr>
          <p:cNvPr id="20486" name="Text Box 2"/>
          <p:cNvSpPr>
            <a:spLocks noGrp="1" noChangeArrowheads="1"/>
          </p:cNvSpPr>
          <p:nvPr>
            <p:ph type="body" idx="1"/>
          </p:nvPr>
        </p:nvSpPr>
        <p:spPr>
          <a:xfrm>
            <a:off x="914400" y="4343519"/>
            <a:ext cx="5029200" cy="4115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ea typeface="ＭＳ Ｐゴシック" charset="0"/>
                <a:cs typeface="ＭＳ Ｐゴシック" charset="0"/>
              </a:rPr>
              <a:t>Rather than use the </a:t>
            </a:r>
            <a:r>
              <a:rPr lang="en-US" dirty="0" err="1" smtClean="0">
                <a:ea typeface="ＭＳ Ｐゴシック" charset="0"/>
                <a:cs typeface="ＭＳ Ｐゴシック" charset="0"/>
              </a:rPr>
              <a:t>pseudorange</a:t>
            </a:r>
            <a:r>
              <a:rPr lang="en-US" dirty="0" smtClean="0">
                <a:ea typeface="ＭＳ Ｐゴシック" charset="0"/>
                <a:cs typeface="ＭＳ Ｐゴシック" charset="0"/>
              </a:rPr>
              <a:t>, which</a:t>
            </a:r>
            <a:r>
              <a:rPr lang="en-US" baseline="0" dirty="0" smtClean="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a:t>San Salvador</a:t>
            </a:r>
          </a:p>
          <a:p>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7</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The measurements are recorded on a receiver’s data file, which we use in the form of the IGS-standard “RINEX” (“Receiver Independent</a:t>
            </a:r>
            <a:r>
              <a:rPr lang="en-US" baseline="0" dirty="0" smtClean="0"/>
              <a:t> Exchange” format) file, are the phase and </a:t>
            </a:r>
            <a:r>
              <a:rPr lang="en-US" baseline="0" dirty="0" err="1" smtClean="0"/>
              <a:t>pseudorange</a:t>
            </a:r>
            <a:r>
              <a:rPr lang="en-US" baseline="0" dirty="0" smtClean="0"/>
              <a:t> at each of the two L-band GPS frequencies  (L1 and L2).</a:t>
            </a:r>
          </a:p>
          <a:p>
            <a:endParaRPr lang="en-US" baseline="0" dirty="0" smtClean="0"/>
          </a:p>
          <a:p>
            <a:r>
              <a:rPr lang="en-US" baseline="0" dirty="0" smtClean="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dirty="0" smtClean="0"/>
          </a:p>
          <a:p>
            <a:r>
              <a:rPr lang="en-US" baseline="0" dirty="0" smtClean="0"/>
              <a:t>Finally, since the </a:t>
            </a:r>
            <a:r>
              <a:rPr lang="en-US" baseline="0" dirty="0" err="1" smtClean="0"/>
              <a:t>ionospheric</a:t>
            </a:r>
            <a:r>
              <a:rPr lang="en-US" baseline="0" dirty="0" smtClean="0"/>
              <a:t> delay is frequency-dependent, we combine the doubly differenced L1 and L2 in such a way that the first-order </a:t>
            </a:r>
            <a:r>
              <a:rPr lang="en-US" baseline="0" dirty="0" err="1" smtClean="0"/>
              <a:t>ionospheric</a:t>
            </a:r>
            <a:r>
              <a:rPr lang="en-US" baseline="0" dirty="0" smtClean="0"/>
              <a:t> delay is removed (2</a:t>
            </a:r>
            <a:r>
              <a:rPr lang="en-US" baseline="30000" dirty="0" smtClean="0"/>
              <a:t>nd</a:t>
            </a:r>
            <a:r>
              <a:rPr lang="en-US" baseline="0" dirty="0" smtClean="0"/>
              <a:t> and 3</a:t>
            </a:r>
            <a:r>
              <a:rPr lang="en-US" baseline="30000" dirty="0" smtClean="0"/>
              <a:t>rd</a:t>
            </a:r>
            <a:r>
              <a:rPr lang="en-US" baseline="0" dirty="0" smtClean="0"/>
              <a:t> order are &lt; 1 cm most of the time).  This is our primary observable, which we can LC (linear-combination; Bernese uses the notation L3)</a:t>
            </a:r>
          </a:p>
          <a:p>
            <a:endParaRPr lang="en-US" baseline="0" dirty="0" smtClean="0"/>
          </a:p>
          <a:p>
            <a:r>
              <a:rPr lang="en-US" baseline="0" dirty="0" smtClean="0"/>
              <a:t>Another useful observable is the difference between L1 and L2 simply scaled by the wavelength (or “gear ratio”), which we call LG (Bernese used L4).  This combination, which you can view with </a:t>
            </a:r>
            <a:r>
              <a:rPr lang="en-US" baseline="0" dirty="0" err="1" smtClean="0"/>
              <a:t>cview</a:t>
            </a:r>
            <a:r>
              <a:rPr lang="en-US" baseline="0" dirty="0" smtClean="0"/>
              <a:t>, cancels all of the geometry and atmospheric </a:t>
            </a:r>
            <a:r>
              <a:rPr lang="en-US" baseline="0" dirty="0" err="1" smtClean="0"/>
              <a:t>dleay</a:t>
            </a:r>
            <a:r>
              <a:rPr lang="en-US" baseline="0" dirty="0" smtClean="0"/>
              <a:t>, that is, all effects that are not frequency dependent,  leaving only the </a:t>
            </a:r>
            <a:r>
              <a:rPr lang="en-US" baseline="0" dirty="0" err="1" smtClean="0"/>
              <a:t>ionospbere</a:t>
            </a:r>
            <a:r>
              <a:rPr lang="en-US" baseline="0" dirty="0" smtClean="0"/>
              <a:t> and signal scattering/</a:t>
            </a:r>
            <a:r>
              <a:rPr lang="en-US" baseline="0" dirty="0" err="1" smtClean="0"/>
              <a:t>mutlipath</a:t>
            </a:r>
            <a:endParaRPr lang="en-US" dirty="0" smtClean="0"/>
          </a:p>
          <a:p>
            <a:endParaRPr lang="en-US" dirty="0" smtClean="0"/>
          </a:p>
          <a:p>
            <a:r>
              <a:rPr lang="en-US" dirty="0" smtClean="0"/>
              <a:t>Finally,</a:t>
            </a:r>
            <a:r>
              <a:rPr lang="en-US" baseline="0" dirty="0" smtClean="0"/>
              <a:t> we use two combinations of phase and </a:t>
            </a:r>
            <a:r>
              <a:rPr lang="en-US" baseline="0" dirty="0" err="1" smtClean="0"/>
              <a:t>pseudoranges</a:t>
            </a:r>
            <a:r>
              <a:rPr lang="en-US" baseline="0" dirty="0" smtClean="0"/>
              <a:t> called “wide-lanes” because their effective wave-length is long (86 cm) and can be exploited in resolving ambiguities.  An </a:t>
            </a:r>
            <a:r>
              <a:rPr lang="en-US" baseline="0" dirty="0" err="1" smtClean="0"/>
              <a:t>inportant</a:t>
            </a:r>
            <a:r>
              <a:rPr lang="en-US" baseline="0" dirty="0" smtClean="0"/>
              <a:t> thing to note here is that the </a:t>
            </a:r>
            <a:r>
              <a:rPr lang="en-US" dirty="0" smtClean="0"/>
              <a:t>MW-WL, used to</a:t>
            </a:r>
            <a:r>
              <a:rPr lang="en-US" baseline="0" dirty="0" smtClean="0"/>
              <a:t> resolve the WL (L2-L1) ambiguity</a:t>
            </a:r>
            <a:r>
              <a:rPr lang="en-US" dirty="0" smtClean="0"/>
              <a:t> </a:t>
            </a:r>
            <a:r>
              <a:rPr lang="en-US" dirty="0" err="1" smtClean="0"/>
              <a:t>needsempirical</a:t>
            </a:r>
            <a:r>
              <a:rPr lang="en-US" dirty="0" smtClean="0"/>
              <a:t> corrections for the receiver type and is satellite-dependent.</a:t>
            </a:r>
            <a:r>
              <a:rPr lang="en-US" baseline="0" dirty="0" smtClean="0"/>
              <a:t> These are the Differential Code Biases that must be updated monthly using the </a:t>
            </a:r>
            <a:r>
              <a:rPr lang="en-US" baseline="0" dirty="0" err="1" smtClean="0"/>
              <a:t>dcb.dat</a:t>
            </a:r>
            <a:r>
              <a:rPr lang="en-US" baseline="0" dirty="0" smtClean="0"/>
              <a:t> file.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a:t>San Salvador</a:t>
            </a:r>
          </a:p>
          <a:p>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8</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dirty="0" smtClean="0"/>
              <a:t>These are the effects that need to be modeled in any analysis software.  Some of them, like the Earth’s gravity field and the attraction of the Moon and Sun are very large,</a:t>
            </a:r>
            <a:r>
              <a:rPr lang="en-US" baseline="0" dirty="0" smtClean="0"/>
              <a:t> but can be modeled with negligible error using well-know dynamical equations.  The irregular rotation of the Earth is also large but well-known from global observations using satellite-laser ranging (SLR), very-long-baseline interferometry (VLBI), and global GPS tracking.  We’ve shown red the effects that cannot be well modeled and either must be estimated, as in the case of the water vapor delay, or remain as potential sources of error.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a:t>San Salvador</a:t>
            </a:r>
          </a:p>
          <a:p>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9</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dirty="0" smtClean="0"/>
              <a:t>This slide shows how the models are incorporated</a:t>
            </a:r>
            <a:r>
              <a:rPr lang="en-US" baseline="0" dirty="0" smtClean="0"/>
              <a:t> into GAMIT.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a:t>San Salvador</a:t>
            </a:r>
          </a:p>
          <a:p>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10</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dirty="0" smtClean="0"/>
              <a:t>After a model of the observations (“observables”) is constructed,</a:t>
            </a:r>
            <a:r>
              <a:rPr lang="en-US" baseline="0" dirty="0" smtClean="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dirty="0" err="1" smtClean="0"/>
              <a:t>Kalman</a:t>
            </a:r>
            <a:r>
              <a:rPr lang="en-US" baseline="0" dirty="0" smtClean="0"/>
              <a:t> filter, which reduces to sequential least squares if there is no stochastic variation applied.  </a:t>
            </a:r>
          </a:p>
          <a:p>
            <a:endParaRPr lang="en-US" baseline="0" dirty="0" smtClean="0"/>
          </a:p>
          <a:p>
            <a:r>
              <a:rPr lang="en-US" baseline="0" dirty="0" smtClean="0"/>
              <a:t>Because the wide-lane ambiguities are only weakly dependent on the geometry, they are more easily resolved in the data-editing module “</a:t>
            </a:r>
            <a:r>
              <a:rPr lang="en-US" baseline="0" dirty="0" err="1" smtClean="0"/>
              <a:t>autcln</a:t>
            </a:r>
            <a:r>
              <a:rPr lang="en-US" baseline="0" dirty="0" smtClean="0"/>
              <a:t>” than in the parameter estimator “solve”.  The kinematic module “track” does all of this within a single module.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0495351-0C4E-784A-BCF2-3AAAE68BF725}"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A8BCEFE-45FD-5446-A062-6BB2FB6145B7}"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19F8B49-89F1-4244-BAAF-CB0ECA490F7B}"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3C69A09-0C82-0643-B163-554FBC86DC93}" type="slidenum">
              <a:rPr lang="en-GB"/>
              <a:pPr/>
              <a:t>‹#›</a:t>
            </a:fld>
            <a:endParaRPr lang="en-GB"/>
          </a:p>
        </p:txBody>
      </p:sp>
    </p:spTree>
    <p:extLst>
      <p:ext uri="{BB962C8B-B14F-4D97-AF65-F5344CB8AC3E}">
        <p14:creationId xmlns:p14="http://schemas.microsoft.com/office/powerpoint/2010/main" val="4290210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0965A27-B920-7C45-9936-83B683858724}" type="slidenum">
              <a:rPr lang="en-GB"/>
              <a:pPr/>
              <a:t>‹#›</a:t>
            </a:fld>
            <a:endParaRPr lang="en-GB"/>
          </a:p>
        </p:txBody>
      </p:sp>
    </p:spTree>
    <p:extLst>
      <p:ext uri="{BB962C8B-B14F-4D97-AF65-F5344CB8AC3E}">
        <p14:creationId xmlns:p14="http://schemas.microsoft.com/office/powerpoint/2010/main" val="4249043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7BC9D47-3C58-E740-8ED9-6584A190BCF2}"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1D7B22A-9990-B140-852F-E19F2D0FA858}" type="datetime1">
              <a:rPr lang="en-GB" smtClean="0"/>
              <a:t>2015/01/20</a:t>
            </a:fld>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483C8B1-15C1-9640-AF44-FFEBD37A465E}"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B7047D-894E-0E48-B2BC-38A01E499911}" type="datetime1">
              <a:rPr lang="en-GB" smtClean="0"/>
              <a:t>2015/01/20</a:t>
            </a:fld>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EFF4623-2497-F14D-BF0D-D9D15BD0B9EF}" type="datetime1">
              <a:rPr lang="en-GB" smtClean="0"/>
              <a:t>2015/01/20</a:t>
            </a:fld>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5685-398A-9746-BF96-D8B851DD51D1}" type="datetime1">
              <a:rPr lang="en-GB" smtClean="0"/>
              <a:t>2015/01/20</a:t>
            </a:fld>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49D801E-D5BB-C547-A937-6F7121906006}"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90C124-FE9D-A649-A4BE-F5424D3C581B}" type="datetime1">
              <a:rPr lang="en-GB" smtClean="0"/>
              <a:t>2015/01/20</a:t>
            </a:fld>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AFE0E-AB86-7F40-8E80-44D26517CB35}" type="datetime1">
              <a:rPr lang="en-GB" smtClean="0"/>
              <a:t>2015/01/20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Concepts in High Precision Data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tif"/><Relationship Id="rId5" Type="http://schemas.openxmlformats.org/officeDocument/2006/relationships/image" Target="../media/image4.png"/><Relationship Id="rId6" Type="http://schemas.openxmlformats.org/officeDocument/2006/relationships/image" Target="../media/image5.gif"/><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oleObject" Target="../embeddings/oleObject2.bin"/><Relationship Id="rId8" Type="http://schemas.openxmlformats.org/officeDocument/2006/relationships/image" Target="../media/image9.png"/><Relationship Id="rId9" Type="http://schemas.openxmlformats.org/officeDocument/2006/relationships/image" Target="../media/image8.png"/><Relationship Id="rId10"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a:t>
            </a:r>
            <a:r>
              <a:rPr lang="en-US" smtClean="0"/>
              <a:t>of GPS</a:t>
            </a:r>
            <a:br>
              <a:rPr lang="en-US" smtClean="0"/>
            </a:br>
            <a:r>
              <a:rPr lang="en-US" smtClean="0"/>
              <a:t>for </a:t>
            </a:r>
            <a:r>
              <a:rPr lang="en-US" dirty="0" smtClean="0"/>
              <a:t>geodesy</a:t>
            </a:r>
            <a:endParaRPr lang="en-US" dirty="0"/>
          </a:p>
        </p:txBody>
      </p:sp>
      <p:pic>
        <p:nvPicPr>
          <p:cNvPr id="10" name="Picture 9" descr="bg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359" y="130032"/>
            <a:ext cx="1155932" cy="558987"/>
          </a:xfrm>
          <a:prstGeom prst="rect">
            <a:avLst/>
          </a:prstGeom>
        </p:spPr>
      </p:pic>
      <p:pic>
        <p:nvPicPr>
          <p:cNvPr id="14" name="Picture 13"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442" y="127537"/>
            <a:ext cx="665355" cy="604868"/>
          </a:xfrm>
          <a:prstGeom prst="rect">
            <a:avLst/>
          </a:prstGeom>
        </p:spPr>
      </p:pic>
      <p:pic>
        <p:nvPicPr>
          <p:cNvPr id="17" name="Picture 16" descr="logo-small.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8" name="Picture 17" descr="MIT-logo-with-spelling-web-red-gray-design1-lar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 y="182761"/>
            <a:ext cx="1599993" cy="362429"/>
          </a:xfrm>
          <a:prstGeom prst="rect">
            <a:avLst/>
          </a:prstGeom>
        </p:spPr>
      </p:pic>
      <p:pic>
        <p:nvPicPr>
          <p:cNvPr id="19" name="Picture 18" descr="comet-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9828" y="127537"/>
            <a:ext cx="1553259" cy="540000"/>
          </a:xfrm>
          <a:prstGeom prst="rect">
            <a:avLst/>
          </a:prstGeom>
        </p:spPr>
      </p:pic>
      <p:pic>
        <p:nvPicPr>
          <p:cNvPr id="20" name="Picture 19"/>
          <p:cNvPicPr>
            <a:picLocks noChangeAspect="1"/>
          </p:cNvPicPr>
          <p:nvPr/>
        </p:nvPicPr>
        <p:blipFill>
          <a:blip r:embed="rId7"/>
          <a:stretch>
            <a:fillRect/>
          </a:stretch>
        </p:blipFill>
        <p:spPr>
          <a:xfrm>
            <a:off x="1915623" y="185190"/>
            <a:ext cx="1217118" cy="396000"/>
          </a:xfrm>
          <a:prstGeom prst="rect">
            <a:avLst/>
          </a:prstGeom>
        </p:spPr>
      </p:pic>
      <p:sp>
        <p:nvSpPr>
          <p:cNvPr id="13" name="Subtitle 2"/>
          <p:cNvSpPr txBox="1">
            <a:spLocks/>
          </p:cNvSpPr>
          <p:nvPr/>
        </p:nvSpPr>
        <p:spPr>
          <a:xfrm>
            <a:off x="1371600" y="3886199"/>
            <a:ext cx="6400800" cy="2409217"/>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             M. Floyd                             K. Palamartchouk</a:t>
            </a:r>
          </a:p>
          <a:p>
            <a:pPr algn="l"/>
            <a:r>
              <a:rPr lang="en-US" sz="2400" i="1" smtClean="0"/>
              <a:t>Massachusetts Institute of Technology              Newcastle University</a:t>
            </a:r>
          </a:p>
          <a:p>
            <a:endParaRPr lang="en-US" sz="2400" smtClean="0"/>
          </a:p>
          <a:p>
            <a:r>
              <a:rPr lang="en-US" smtClean="0"/>
              <a:t>GAMIT-GLOBK course</a:t>
            </a:r>
            <a:br>
              <a:rPr lang="en-US" smtClean="0"/>
            </a:br>
            <a:r>
              <a:rPr lang="en-US" smtClean="0"/>
              <a:t>University of Bristol, UK</a:t>
            </a:r>
            <a:br>
              <a:rPr lang="en-US" smtClean="0"/>
            </a:br>
            <a:r>
              <a:rPr lang="en-US" smtClean="0"/>
              <a:t>12–16 January 2015</a:t>
            </a:r>
          </a:p>
          <a:p>
            <a:endParaRPr lang="en-US" smtClean="0"/>
          </a:p>
          <a:p>
            <a:r>
              <a:rPr lang="en-US" sz="2100" smtClean="0"/>
              <a:t>Material from R. King, T. Herring, M. Floyd (MIT) and S. McClusky (now ANU)</a:t>
            </a:r>
            <a:endParaRPr lang="en-US" sz="2100" dirty="0"/>
          </a:p>
        </p:txBody>
      </p:sp>
    </p:spTree>
    <p:extLst>
      <p:ext uri="{BB962C8B-B14F-4D97-AF65-F5344CB8AC3E}">
        <p14:creationId xmlns:p14="http://schemas.microsoft.com/office/powerpoint/2010/main" val="1788401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 </a:t>
            </a:r>
            <a:r>
              <a:rPr lang="en-GB" sz="1600" b="0" dirty="0">
                <a:solidFill>
                  <a:srgbClr val="C0504D"/>
                </a:solidFill>
              </a:rPr>
              <a:t>[ </a:t>
            </a:r>
            <a:r>
              <a:rPr lang="en-GB" sz="1600" b="0" dirty="0" err="1">
                <a:solidFill>
                  <a:srgbClr val="C0504D"/>
                </a:solidFill>
              </a:rPr>
              <a:t>autcln</a:t>
            </a:r>
            <a:r>
              <a:rPr lang="en-GB" sz="1600" b="0" dirty="0">
                <a:solidFill>
                  <a:srgbClr val="C0504D"/>
                </a:solidFill>
              </a:rPr>
              <a:t>, solve, 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ambiguities</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Tree>
    <p:extLst>
      <p:ext uri="{BB962C8B-B14F-4D97-AF65-F5344CB8AC3E}">
        <p14:creationId xmlns:p14="http://schemas.microsoft.com/office/powerpoint/2010/main" val="983866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normAutofit/>
          </a:bodyPr>
          <a:lstStyle/>
          <a:p>
            <a:r>
              <a:rPr lang="en-US" sz="2800" b="0" dirty="0"/>
              <a:t>Limits of GPS Accuracy</a:t>
            </a:r>
            <a:endParaRPr lang="en-US" sz="2800" dirty="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dirty="0"/>
              <a:t>Signal propagation effects</a:t>
            </a:r>
          </a:p>
          <a:p>
            <a:pPr marL="742950" lvl="1" indent="-285750" defTabSz="914400">
              <a:lnSpc>
                <a:spcPct val="104000"/>
              </a:lnSpc>
            </a:pPr>
            <a:r>
              <a:rPr lang="en-US" sz="1900" b="0" dirty="0"/>
              <a:t>Signal scattering ( antenna phase center / multipath ) </a:t>
            </a:r>
          </a:p>
          <a:p>
            <a:pPr marL="742950" lvl="1" indent="-285750" defTabSz="914400">
              <a:lnSpc>
                <a:spcPct val="104000"/>
              </a:lnSpc>
            </a:pPr>
            <a:r>
              <a:rPr lang="en-US" sz="1900" b="0" dirty="0"/>
              <a:t>Atmospheric delay (mainly water vapor)</a:t>
            </a:r>
          </a:p>
          <a:p>
            <a:pPr marL="742950" lvl="1" indent="-285750" defTabSz="914400">
              <a:lnSpc>
                <a:spcPct val="104000"/>
              </a:lnSpc>
            </a:pPr>
            <a:r>
              <a:rPr lang="en-US" sz="1900" b="0" dirty="0" err="1"/>
              <a:t>Ionospheric</a:t>
            </a:r>
            <a:r>
              <a:rPr lang="en-US" sz="1900" b="0" dirty="0"/>
              <a:t> effects</a:t>
            </a:r>
          </a:p>
          <a:p>
            <a:pPr marL="742950" lvl="1" indent="-285750" defTabSz="914400">
              <a:lnSpc>
                <a:spcPct val="104000"/>
              </a:lnSpc>
            </a:pPr>
            <a:r>
              <a:rPr lang="en-US" sz="1900" b="0" dirty="0"/>
              <a:t>Receiver noise</a:t>
            </a:r>
          </a:p>
          <a:p>
            <a:pPr marL="342900" indent="-342900" defTabSz="914400">
              <a:lnSpc>
                <a:spcPct val="104000"/>
              </a:lnSpc>
              <a:spcBef>
                <a:spcPct val="80000"/>
              </a:spcBef>
            </a:pPr>
            <a:r>
              <a:rPr lang="en-US" sz="1900" b="0" dirty="0" err="1"/>
              <a:t>Unmodeled</a:t>
            </a:r>
            <a:r>
              <a:rPr lang="en-US" sz="1900" b="0" dirty="0"/>
              <a:t> motions of the station</a:t>
            </a:r>
          </a:p>
          <a:p>
            <a:pPr marL="742950" lvl="1" indent="-285750" defTabSz="914400">
              <a:lnSpc>
                <a:spcPct val="104000"/>
              </a:lnSpc>
            </a:pPr>
            <a:r>
              <a:rPr lang="en-US" sz="1900" b="0" dirty="0"/>
              <a:t>Monument instability</a:t>
            </a:r>
          </a:p>
          <a:p>
            <a:pPr marL="742950" lvl="1" indent="-285750" defTabSz="914400">
              <a:lnSpc>
                <a:spcPct val="104000"/>
              </a:lnSpc>
            </a:pPr>
            <a:r>
              <a:rPr lang="en-US" sz="1900" b="0" dirty="0"/>
              <a:t>Loading of the crust by atmosphere, oceans, and surface water</a:t>
            </a:r>
          </a:p>
          <a:p>
            <a:pPr marL="342900" indent="-342900" defTabSz="914400">
              <a:lnSpc>
                <a:spcPct val="104000"/>
              </a:lnSpc>
              <a:spcBef>
                <a:spcPct val="80000"/>
              </a:spcBef>
            </a:pPr>
            <a:r>
              <a:rPr lang="en-US" sz="1900" b="0" dirty="0" err="1"/>
              <a:t>Unmodeled</a:t>
            </a:r>
            <a:r>
              <a:rPr lang="en-US" sz="1900" b="0" dirty="0"/>
              <a:t> motions of the satellites</a:t>
            </a:r>
          </a:p>
          <a:p>
            <a:pPr marL="342900" indent="-342900" defTabSz="914400">
              <a:lnSpc>
                <a:spcPct val="104000"/>
              </a:lnSpc>
              <a:spcBef>
                <a:spcPct val="80000"/>
              </a:spcBef>
            </a:pPr>
            <a:r>
              <a:rPr lang="en-US" sz="1900" b="0" dirty="0"/>
              <a:t>Reference frame</a:t>
            </a:r>
          </a:p>
          <a:p>
            <a:pPr marL="742950" lvl="1" indent="-285750" defTabSz="914400">
              <a:lnSpc>
                <a:spcPct val="104000"/>
              </a:lnSpc>
              <a:buFont typeface="Wingdings" charset="2"/>
              <a:buNone/>
            </a:pPr>
            <a:endParaRPr lang="en-US" sz="1600" dirty="0"/>
          </a:p>
          <a:p>
            <a:pPr marL="742950" lvl="1" indent="-285750" defTabSz="914400"/>
            <a:endParaRPr lang="en-US" sz="1600" dirty="0"/>
          </a:p>
          <a:p>
            <a:pPr marL="742950" lvl="1" indent="-285750" defTabSz="914400"/>
            <a:endParaRPr lang="en-US" sz="1600" dirty="0"/>
          </a:p>
        </p:txBody>
      </p:sp>
    </p:spTree>
    <p:extLst>
      <p:ext uri="{BB962C8B-B14F-4D97-AF65-F5344CB8AC3E}">
        <p14:creationId xmlns:p14="http://schemas.microsoft.com/office/powerpoint/2010/main" val="2057161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Tree>
    <p:extLst>
      <p:ext uri="{BB962C8B-B14F-4D97-AF65-F5344CB8AC3E}">
        <p14:creationId xmlns:p14="http://schemas.microsoft.com/office/powerpoint/2010/main" val="1511145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dirty="0" smtClean="0">
                <a:latin typeface="Arial" charset="0"/>
              </a:rPr>
              <a:t>Avoid near-ground mounts</a:t>
            </a:r>
            <a:endParaRPr lang="en-GB" sz="1800" dirty="0">
              <a:latin typeface="Arial" charset="0"/>
            </a:endParaRP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Tree>
    <p:extLst>
      <p:ext uri="{BB962C8B-B14F-4D97-AF65-F5344CB8AC3E}">
        <p14:creationId xmlns:p14="http://schemas.microsoft.com/office/powerpoint/2010/main" val="2701211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Tree>
    <p:extLst>
      <p:ext uri="{BB962C8B-B14F-4D97-AF65-F5344CB8AC3E}">
        <p14:creationId xmlns:p14="http://schemas.microsoft.com/office/powerpoint/2010/main" val="2293405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Tree>
    <p:extLst>
      <p:ext uri="{BB962C8B-B14F-4D97-AF65-F5344CB8AC3E}">
        <p14:creationId xmlns:p14="http://schemas.microsoft.com/office/powerpoint/2010/main" val="1041799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extLst>
      <p:ext uri="{BB962C8B-B14F-4D97-AF65-F5344CB8AC3E}">
        <p14:creationId xmlns:p14="http://schemas.microsoft.com/office/powerpoint/2010/main" val="4124992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Tree>
    <p:extLst>
      <p:ext uri="{BB962C8B-B14F-4D97-AF65-F5344CB8AC3E}">
        <p14:creationId xmlns:p14="http://schemas.microsoft.com/office/powerpoint/2010/main" val="2801050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Tree>
    <p:extLst>
      <p:ext uri="{BB962C8B-B14F-4D97-AF65-F5344CB8AC3E}">
        <p14:creationId xmlns:p14="http://schemas.microsoft.com/office/powerpoint/2010/main" val="3852268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802309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Outline</a:t>
            </a:r>
            <a:endParaRPr lang="en-US" dirty="0"/>
          </a:p>
        </p:txBody>
      </p:sp>
      <p:sp>
        <p:nvSpPr>
          <p:cNvPr id="3" name="Subtitle 2"/>
          <p:cNvSpPr>
            <a:spLocks noGrp="1"/>
          </p:cNvSpPr>
          <p:nvPr>
            <p:ph idx="1"/>
          </p:nvPr>
        </p:nvSpPr>
        <p:spPr/>
        <p:txBody>
          <a:bodyPr/>
          <a:lstStyle/>
          <a:p>
            <a:r>
              <a:rPr lang="en-US" dirty="0" smtClean="0"/>
              <a:t>GPS observables</a:t>
            </a:r>
          </a:p>
          <a:p>
            <a:r>
              <a:rPr lang="en-US" dirty="0" smtClean="0"/>
              <a:t>Modeling the observations</a:t>
            </a:r>
          </a:p>
          <a:p>
            <a:r>
              <a:rPr lang="en-US" dirty="0" smtClean="0"/>
              <a:t>Limits of GPS accuracy</a:t>
            </a:r>
          </a:p>
          <a:p>
            <a:r>
              <a:rPr lang="en-US" dirty="0" smtClean="0"/>
              <a:t>Time series analysis </a:t>
            </a:r>
          </a:p>
          <a:p>
            <a:endParaRPr lang="en-US" dirty="0" smtClean="0"/>
          </a:p>
        </p:txBody>
      </p:sp>
    </p:spTree>
    <p:extLst>
      <p:ext uri="{BB962C8B-B14F-4D97-AF65-F5344CB8AC3E}">
        <p14:creationId xmlns:p14="http://schemas.microsoft.com/office/powerpoint/2010/main" val="3838271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Tree>
    <p:extLst>
      <p:ext uri="{BB962C8B-B14F-4D97-AF65-F5344CB8AC3E}">
        <p14:creationId xmlns:p14="http://schemas.microsoft.com/office/powerpoint/2010/main" val="704969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42692" cy="430887"/>
          </a:xfrm>
          <a:prstGeom prst="rect">
            <a:avLst/>
          </a:prstGeom>
          <a:noFill/>
          <a:ln w="9525">
            <a:noFill/>
            <a:miter lim="800000"/>
            <a:headEnd/>
            <a:tailEnd/>
          </a:ln>
        </p:spPr>
        <p:txBody>
          <a:bodyPr wrap="none">
            <a:prstTxWarp prst="textNoShape">
              <a:avLst/>
            </a:prstTxWarp>
            <a:spAutoFit/>
          </a:bodyPr>
          <a:lstStyle/>
          <a:p>
            <a:r>
              <a:rPr lang="en-US" sz="2200" dirty="0">
                <a:latin typeface="Tahoma" charset="0"/>
              </a:rPr>
              <a:t>Annual Component </a:t>
            </a:r>
            <a:r>
              <a:rPr lang="en-US" sz="2200" dirty="0" smtClean="0">
                <a:latin typeface="Tahoma" charset="0"/>
              </a:rPr>
              <a:t>of </a:t>
            </a:r>
            <a:r>
              <a:rPr lang="en-US" sz="2200" dirty="0">
                <a:latin typeface="Tahoma" charset="0"/>
              </a:rPr>
              <a:t>Vertical Loading</a:t>
            </a:r>
            <a:endParaRPr lang="en-US" dirty="0"/>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extLst>
      <p:ext uri="{BB962C8B-B14F-4D97-AF65-F5344CB8AC3E}">
        <p14:creationId xmlns:p14="http://schemas.microsoft.com/office/powerpoint/2010/main" val="25889545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Tree>
    <p:extLst>
      <p:ext uri="{BB962C8B-B14F-4D97-AF65-F5344CB8AC3E}">
        <p14:creationId xmlns:p14="http://schemas.microsoft.com/office/powerpoint/2010/main" val="1733730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t>
            </a:r>
            <a:r>
              <a:rPr lang="en-US" sz="1800" dirty="0" smtClean="0">
                <a:latin typeface="Tahoma" charset="0"/>
              </a:rPr>
              <a:t>Earth radiation</a:t>
            </a:r>
            <a:r>
              <a:rPr lang="en-US" sz="1800" dirty="0">
                <a:latin typeface="Tahoma" charset="0"/>
              </a:rPr>
              <a:t>, unbalanced thrusts, and outgassing;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Tree>
    <p:extLst>
      <p:ext uri="{BB962C8B-B14F-4D97-AF65-F5344CB8AC3E}">
        <p14:creationId xmlns:p14="http://schemas.microsoft.com/office/powerpoint/2010/main" val="966619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Tree>
    <p:extLst>
      <p:ext uri="{BB962C8B-B14F-4D97-AF65-F5344CB8AC3E}">
        <p14:creationId xmlns:p14="http://schemas.microsoft.com/office/powerpoint/2010/main" val="408328500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Tree>
    <p:extLst>
      <p:ext uri="{BB962C8B-B14F-4D97-AF65-F5344CB8AC3E}">
        <p14:creationId xmlns:p14="http://schemas.microsoft.com/office/powerpoint/2010/main" val="27226528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Basic Issue: How well can you relate your position estimates over time to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1) a set of stations whose motion is well </a:t>
            </a:r>
            <a:r>
              <a:rPr lang="en-GB" sz="1800" dirty="0" err="1" smtClean="0">
                <a:latin typeface="Arial" charset="0"/>
              </a:rPr>
              <a:t>modeled</a:t>
            </a:r>
            <a:r>
              <a:rPr lang="en-GB" sz="1800" dirty="0" smtClean="0">
                <a:latin typeface="Arial" charset="0"/>
              </a:rPr>
              <a:t> ; </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2) a block of crust that allows you to interpret the motions </a:t>
            </a: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Implementation: How to use the available data and the features of GLOBK to realize the frame(s)</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Both questions to be addressed in detail in later lectures. </a:t>
            </a:r>
            <a:endParaRPr lang="en-GB" sz="1800" dirty="0">
              <a:latin typeface="Arial" charset="0"/>
            </a:endParaRPr>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Tree>
    <p:extLst>
      <p:ext uri="{BB962C8B-B14F-4D97-AF65-F5344CB8AC3E}">
        <p14:creationId xmlns:p14="http://schemas.microsoft.com/office/powerpoint/2010/main" val="1073638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solidFill>
                  <a:srgbClr val="000000"/>
                </a:solidFill>
                <a:latin typeface="Tahoma" charset="0"/>
              </a:rPr>
              <a:t>Effect of Orbital and Geocentric Position Error/Uncertainty</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200" y="1193800"/>
            <a:ext cx="8229600" cy="4932363"/>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8000" i="1" dirty="0" smtClean="0">
                <a:latin typeface="Tahoma" charset="0"/>
              </a:rPr>
              <a:t>High-precision GPS is essentially relative  !</a:t>
            </a:r>
          </a:p>
          <a:p>
            <a:pPr>
              <a:buNone/>
            </a:pPr>
            <a:endParaRPr lang="en-US" sz="8000" dirty="0" smtClean="0">
              <a:latin typeface="Tahoma" charset="0"/>
            </a:endParaRPr>
          </a:p>
          <a:p>
            <a:pPr>
              <a:buNone/>
            </a:pPr>
            <a:r>
              <a:rPr lang="en-US" sz="8000" dirty="0" smtClean="0">
                <a:latin typeface="Tahoma" charset="0"/>
              </a:rPr>
              <a:t>Baseline error/uncertainty ~ </a:t>
            </a:r>
            <a:r>
              <a:rPr lang="en-US" sz="8000" u="sng" dirty="0" smtClean="0">
                <a:latin typeface="Tahoma" charset="0"/>
              </a:rPr>
              <a:t>Baseline distance</a:t>
            </a:r>
            <a:r>
              <a:rPr lang="en-US" sz="8000" dirty="0" smtClean="0">
                <a:latin typeface="Tahoma" charset="0"/>
              </a:rPr>
              <a:t>   </a:t>
            </a:r>
            <a:r>
              <a:rPr lang="en-US" sz="8000" dirty="0" err="1" smtClean="0">
                <a:latin typeface="Tahoma" charset="0"/>
              </a:rPr>
              <a:t>x</a:t>
            </a:r>
            <a:r>
              <a:rPr lang="en-US" sz="8000" dirty="0" smtClean="0">
                <a:latin typeface="Tahoma" charset="0"/>
              </a:rPr>
              <a:t>   geocentric SV or position error</a:t>
            </a:r>
          </a:p>
          <a:p>
            <a:pPr>
              <a:buNone/>
            </a:pPr>
            <a:r>
              <a:rPr lang="en-US" sz="8000" dirty="0" smtClean="0">
                <a:latin typeface="Tahoma" charset="0"/>
              </a:rPr>
              <a:t>                                         SV altitude </a:t>
            </a:r>
          </a:p>
          <a:p>
            <a:pPr>
              <a:buNone/>
            </a:pPr>
            <a:endParaRPr lang="en-US" sz="8000" dirty="0" smtClean="0">
              <a:latin typeface="Tahoma" charset="0"/>
            </a:endParaRPr>
          </a:p>
          <a:p>
            <a:pPr>
              <a:buNone/>
            </a:pPr>
            <a:r>
              <a:rPr lang="en-US" sz="8000" dirty="0" smtClean="0">
                <a:latin typeface="Tahoma" charset="0"/>
              </a:rPr>
              <a:t>SV errors reduced by averaging:</a:t>
            </a:r>
          </a:p>
          <a:p>
            <a:pPr>
              <a:buNone/>
            </a:pPr>
            <a:r>
              <a:rPr lang="en-US" sz="8000" dirty="0" smtClean="0">
                <a:latin typeface="Tahoma" charset="0"/>
              </a:rPr>
              <a:t>   Baseline errors are  ~  0.2 • orbital error / 20,000 km</a:t>
            </a:r>
          </a:p>
          <a:p>
            <a:pPr>
              <a:buNone/>
            </a:pPr>
            <a:r>
              <a:rPr lang="en-US" sz="8000" dirty="0" smtClean="0">
                <a:latin typeface="Tahoma" charset="0"/>
              </a:rPr>
              <a:t>   e.g. 20 mm orbital error = 1 ppb or 1 mm on 1000 km baseline</a:t>
            </a:r>
          </a:p>
          <a:p>
            <a:pPr>
              <a:buNone/>
            </a:pPr>
            <a:endParaRPr lang="en-US" sz="8000" dirty="0" smtClean="0">
              <a:latin typeface="Tahoma" charset="0"/>
            </a:endParaRPr>
          </a:p>
          <a:p>
            <a:pPr>
              <a:buNone/>
            </a:pPr>
            <a:endParaRPr lang="en-US" sz="8000" dirty="0" smtClean="0">
              <a:latin typeface="Tahoma" charset="0"/>
            </a:endParaRPr>
          </a:p>
          <a:p>
            <a:pPr>
              <a:buNone/>
            </a:pPr>
            <a:r>
              <a:rPr lang="en-US" sz="8000" dirty="0" smtClean="0">
                <a:latin typeface="Tahoma" charset="0"/>
              </a:rPr>
              <a:t>Network (“absolute”) position errors less important for small networks</a:t>
            </a:r>
          </a:p>
          <a:p>
            <a:pPr>
              <a:lnSpc>
                <a:spcPct val="105000"/>
              </a:lnSpc>
              <a:buNone/>
            </a:pPr>
            <a:r>
              <a:rPr lang="en-US" sz="8000" dirty="0" smtClean="0">
                <a:latin typeface="Tahoma" charset="0"/>
              </a:rPr>
              <a:t>    e.g. 5 mm position error ~ 1  ppb or  1 mm on 1000 km baseline</a:t>
            </a:r>
          </a:p>
          <a:p>
            <a:pPr>
              <a:lnSpc>
                <a:spcPct val="105000"/>
              </a:lnSpc>
              <a:buNone/>
            </a:pPr>
            <a:r>
              <a:rPr lang="en-US" sz="8000" dirty="0" smtClean="0">
                <a:latin typeface="Tahoma" charset="0"/>
              </a:rPr>
              <a:t>	   10 cm position error ~ 20 ppb or 1 mm on 50 km baseline</a:t>
            </a:r>
          </a:p>
          <a:p>
            <a:pPr>
              <a:lnSpc>
                <a:spcPct val="105000"/>
              </a:lnSpc>
              <a:buNone/>
            </a:pPr>
            <a:endParaRPr lang="en-US" sz="8000" dirty="0" smtClean="0">
              <a:latin typeface="Tahoma" charset="0"/>
            </a:endParaRPr>
          </a:p>
          <a:p>
            <a:pPr>
              <a:lnSpc>
                <a:spcPct val="105000"/>
              </a:lnSpc>
              <a:buNone/>
            </a:pPr>
            <a:r>
              <a:rPr lang="en-US" sz="80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Tree>
    <p:extLst>
      <p:ext uri="{BB962C8B-B14F-4D97-AF65-F5344CB8AC3E}">
        <p14:creationId xmlns:p14="http://schemas.microsoft.com/office/powerpoint/2010/main" val="3170769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2" name="Rectangle 10"/>
          <p:cNvSpPr>
            <a:spLocks noGrp="1" noChangeArrowheads="1"/>
          </p:cNvSpPr>
          <p:nvPr>
            <p:ph type="title"/>
          </p:nvPr>
        </p:nvSpPr>
        <p:spPr/>
        <p:txBody>
          <a:bodyPr/>
          <a:lstStyle/>
          <a:p>
            <a:r>
              <a:rPr lang="en-GB" dirty="0" err="1" smtClean="0"/>
              <a:t>Pseudorange</a:t>
            </a:r>
            <a:endParaRPr lang="en-GB" dirty="0"/>
          </a:p>
        </p:txBody>
      </p:sp>
      <p:pic>
        <p:nvPicPr>
          <p:cNvPr id="136194" name="Picture 2" descr="gps_sat_transp"/>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62295" y="441325"/>
            <a:ext cx="1733550" cy="180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aphicFrame>
        <p:nvGraphicFramePr>
          <p:cNvPr id="136195" name="Object 3"/>
          <p:cNvGraphicFramePr>
            <a:graphicFrameLocks noChangeAspect="1"/>
          </p:cNvGraphicFramePr>
          <p:nvPr>
            <p:extLst>
              <p:ext uri="{D42A27DB-BD31-4B8C-83A1-F6EECF244321}">
                <p14:modId xmlns:p14="http://schemas.microsoft.com/office/powerpoint/2010/main" val="2103109869"/>
              </p:ext>
            </p:extLst>
          </p:nvPr>
        </p:nvGraphicFramePr>
        <p:xfrm>
          <a:off x="0" y="5260246"/>
          <a:ext cx="9144000" cy="1598612"/>
        </p:xfrm>
        <a:graphic>
          <a:graphicData uri="http://schemas.openxmlformats.org/presentationml/2006/ole">
            <mc:AlternateContent xmlns:mc="http://schemas.openxmlformats.org/markup-compatibility/2006">
              <mc:Choice xmlns:v="urn:schemas-microsoft-com:vml" Requires="v">
                <p:oleObj spid="_x0000_s1039" name="Photo Editor Photo" r:id="rId5" imgW="2553056" imgH="2038095" progId="MSPhotoEd.3">
                  <p:embed/>
                </p:oleObj>
              </mc:Choice>
              <mc:Fallback>
                <p:oleObj name="Photo Editor Photo" r:id="rId5" imgW="2553056" imgH="20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60246"/>
                        <a:ext cx="9144000"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Line 4"/>
          <p:cNvSpPr>
            <a:spLocks noChangeShapeType="1"/>
          </p:cNvSpPr>
          <p:nvPr/>
        </p:nvSpPr>
        <p:spPr bwMode="auto">
          <a:xfrm>
            <a:off x="728663" y="2058115"/>
            <a:ext cx="168275" cy="36353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758825" y="4056778"/>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3779838" y="5364878"/>
            <a:ext cx="49212" cy="168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3833813" y="5380753"/>
            <a:ext cx="3175" cy="149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3829050" y="5372815"/>
            <a:ext cx="74613" cy="157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3812382" y="5310109"/>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216025" y="1923178"/>
            <a:ext cx="79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3876675" y="5077540"/>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06" name="Freeform 14"/>
          <p:cNvSpPr>
            <a:spLocks/>
          </p:cNvSpPr>
          <p:nvPr/>
        </p:nvSpPr>
        <p:spPr bwMode="auto">
          <a:xfrm>
            <a:off x="4589463" y="2986803"/>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3652838" y="2270840"/>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3652838"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4589463"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p:cNvSpPr>
          <p:nvPr/>
        </p:nvSpPr>
        <p:spPr bwMode="auto">
          <a:xfrm>
            <a:off x="1009650" y="1909853"/>
            <a:ext cx="2852738" cy="3482975"/>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2309813" y="2928065"/>
            <a:ext cx="1335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2174875" y="2245440"/>
            <a:ext cx="149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3497263" y="3329703"/>
            <a:ext cx="303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4191000" y="3342403"/>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3657600" y="2802653"/>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4021138" y="2505790"/>
            <a:ext cx="252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3635375" y="2988390"/>
            <a:ext cx="936625" cy="215900"/>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3117029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up)">
                                      <p:cBhvr>
                                        <p:cTn id="7" dur="1000"/>
                                        <p:tgtEl>
                                          <p:spTgt spid="1362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36204"/>
                                        </p:tgtEl>
                                        <p:attrNameLst>
                                          <p:attrName>style.visibility</p:attrName>
                                        </p:attrNameLst>
                                      </p:cBhvr>
                                      <p:to>
                                        <p:strVal val="visible"/>
                                      </p:to>
                                    </p:set>
                                  </p:childTnLst>
                                </p:cTn>
                              </p:par>
                              <p:par>
                                <p:cTn id="12" presetID="22" presetClass="entr" presetSubtype="8" fill="hold" grpId="0" nodeType="withEffect">
                                  <p:stCondLst>
                                    <p:cond delay="2000"/>
                                  </p:stCondLst>
                                  <p:childTnLst>
                                    <p:set>
                                      <p:cBhvr>
                                        <p:cTn id="13" dur="1" fill="hold">
                                          <p:stCondLst>
                                            <p:cond delay="0"/>
                                          </p:stCondLst>
                                        </p:cTn>
                                        <p:tgtEl>
                                          <p:spTgt spid="136207"/>
                                        </p:tgtEl>
                                        <p:attrNameLst>
                                          <p:attrName>style.visibility</p:attrName>
                                        </p:attrNameLst>
                                      </p:cBhvr>
                                      <p:to>
                                        <p:strVal val="visible"/>
                                      </p:to>
                                    </p:set>
                                    <p:animEffect transition="in" filter="wipe(left)">
                                      <p:cBhvr>
                                        <p:cTn id="14" dur="1000"/>
                                        <p:tgtEl>
                                          <p:spTgt spid="13620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
                                        <p:tgtEl>
                                          <p:spTgt spid="136217"/>
                                        </p:tgtEl>
                                      </p:cBhvr>
                                    </p:animEffect>
                                  </p:childTnLst>
                                </p:cTn>
                              </p:par>
                              <p:par>
                                <p:cTn id="18" presetID="1" presetClass="entr" presetSubtype="0" fill="hold" grpId="0" nodeType="withEffect">
                                  <p:stCondLst>
                                    <p:cond delay="2000"/>
                                  </p:stCondLst>
                                  <p:childTnLst>
                                    <p:set>
                                      <p:cBhvr>
                                        <p:cTn id="19" dur="1" fill="hold">
                                          <p:stCondLst>
                                            <p:cond delay="0"/>
                                          </p:stCondLst>
                                        </p:cTn>
                                        <p:tgtEl>
                                          <p:spTgt spid="136212"/>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3621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36208"/>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36209"/>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6213"/>
                                        </p:tgtEl>
                                        <p:attrNameLst>
                                          <p:attrName>style.visibility</p:attrName>
                                        </p:attrNameLst>
                                      </p:cBhvr>
                                      <p:to>
                                        <p:strVal val="visible"/>
                                      </p:to>
                                    </p:set>
                                  </p:childTnLst>
                                </p:cTn>
                              </p:par>
                              <p:par>
                                <p:cTn id="28" presetID="22" presetClass="entr" presetSubtype="8" fill="hold" grpId="0" nodeType="withEffect">
                                  <p:stCondLst>
                                    <p:cond delay="2200"/>
                                  </p:stCondLst>
                                  <p:childTnLst>
                                    <p:set>
                                      <p:cBhvr>
                                        <p:cTn id="29" dur="1" fill="hold">
                                          <p:stCondLst>
                                            <p:cond delay="0"/>
                                          </p:stCondLst>
                                        </p:cTn>
                                        <p:tgtEl>
                                          <p:spTgt spid="136206"/>
                                        </p:tgtEl>
                                        <p:attrNameLst>
                                          <p:attrName>style.visibility</p:attrName>
                                        </p:attrNameLst>
                                      </p:cBhvr>
                                      <p:to>
                                        <p:strVal val="visible"/>
                                      </p:to>
                                    </p:set>
                                    <p:animEffect transition="in" filter="wipe(left)">
                                      <p:cBhvr>
                                        <p:cTn id="30" dur="1000"/>
                                        <p:tgtEl>
                                          <p:spTgt spid="136206"/>
                                        </p:tgtEl>
                                      </p:cBhvr>
                                    </p:animEffect>
                                  </p:childTnLst>
                                </p:cTn>
                              </p:par>
                              <p:par>
                                <p:cTn id="31" presetID="1" presetClass="entr" presetSubtype="0" fill="hold" grpId="0" nodeType="withEffect">
                                  <p:stCondLst>
                                    <p:cond delay="2200"/>
                                  </p:stCondLst>
                                  <p:childTnLst>
                                    <p:set>
                                      <p:cBhvr>
                                        <p:cTn id="32" dur="1" fill="hold">
                                          <p:stCondLst>
                                            <p:cond delay="0"/>
                                          </p:stCondLst>
                                        </p:cTn>
                                        <p:tgtEl>
                                          <p:spTgt spid="136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fill="hold" grpId="1" nodeType="clickEffect">
                                  <p:stCondLst>
                                    <p:cond delay="0"/>
                                  </p:stCondLst>
                                  <p:childTnLst>
                                    <p:animMotion origin="layout" path="M 3.05556E-6 4.81481E-6 L -0.10191 4.81481E-6 " pathEditMode="fixed" rAng="0" ptsTypes="AA">
                                      <p:cBhvr>
                                        <p:cTn id="36" dur="1000" fill="hold"/>
                                        <p:tgtEl>
                                          <p:spTgt spid="136206"/>
                                        </p:tgtEl>
                                        <p:attrNameLst>
                                          <p:attrName>ppt_x</p:attrName>
                                          <p:attrName>ppt_y</p:attrName>
                                        </p:attrNameLst>
                                      </p:cBhvr>
                                      <p:rCtr x="-5104" y="0"/>
                                    </p:animMotion>
                                  </p:childTnLst>
                                </p:cTn>
                              </p:par>
                              <p:par>
                                <p:cTn id="37" presetID="22" presetClass="exit" presetSubtype="2" fill="hold" grpId="1" nodeType="withEffect">
                                  <p:stCondLst>
                                    <p:cond delay="0"/>
                                  </p:stCondLst>
                                  <p:childTnLst>
                                    <p:animEffect transition="out" filter="wipe(right)">
                                      <p:cBhvr>
                                        <p:cTn id="38" dur="1000"/>
                                        <p:tgtEl>
                                          <p:spTgt spid="136217"/>
                                        </p:tgtEl>
                                      </p:cBhvr>
                                    </p:animEffect>
                                    <p:set>
                                      <p:cBhvr>
                                        <p:cTn id="39" dur="1" fill="hold">
                                          <p:stCondLst>
                                            <p:cond delay="999"/>
                                          </p:stCondLst>
                                        </p:cTn>
                                        <p:tgtEl>
                                          <p:spTgt spid="136217"/>
                                        </p:tgtEl>
                                        <p:attrNameLst>
                                          <p:attrName>style.visibility</p:attrName>
                                        </p:attrNameLst>
                                      </p:cBhvr>
                                      <p:to>
                                        <p:strVal val="hidden"/>
                                      </p:to>
                                    </p:set>
                                  </p:childTnLst>
                                </p:cTn>
                              </p:par>
                            </p:childTnLst>
                          </p:cTn>
                        </p:par>
                        <p:par>
                          <p:cTn id="40" fill="hold" nodeType="afterGroup">
                            <p:stCondLst>
                              <p:cond delay="1000"/>
                            </p:stCondLst>
                            <p:childTnLst>
                              <p:par>
                                <p:cTn id="41" presetID="35" presetClass="emph" presetSubtype="0" repeatCount="3000" fill="hold" grpId="2" nodeType="afterEffect">
                                  <p:stCondLst>
                                    <p:cond delay="0"/>
                                  </p:stCondLst>
                                  <p:childTnLst>
                                    <p:anim calcmode="discrete" valueType="str">
                                      <p:cBhvr>
                                        <p:cTn id="42" dur="500" fill="hold"/>
                                        <p:tgtEl>
                                          <p:spTgt spid="136206"/>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62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GB" dirty="0" err="1" smtClean="0"/>
              <a:t>Pseudorange</a:t>
            </a:r>
            <a:endParaRPr lang="en-GB" dirty="0"/>
          </a:p>
        </p:txBody>
      </p:sp>
      <p:sp>
        <p:nvSpPr>
          <p:cNvPr id="149522" name="Text Box 18"/>
          <p:cNvSpPr txBox="1">
            <a:spLocks noChangeArrowheads="1"/>
          </p:cNvSpPr>
          <p:nvPr/>
        </p:nvSpPr>
        <p:spPr bwMode="auto">
          <a:xfrm>
            <a:off x="177800" y="6191250"/>
            <a:ext cx="5643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a:t>(</a:t>
            </a:r>
            <a:r>
              <a:rPr lang="en-GB" sz="1600" i="1"/>
              <a:t>ct</a:t>
            </a:r>
            <a:r>
              <a:rPr lang="en-GB" sz="1600" baseline="-25000"/>
              <a:t>sat</a:t>
            </a:r>
            <a:r>
              <a:rPr lang="en-GB" sz="1600" i="1" baseline="-50000"/>
              <a:t>i</a:t>
            </a:r>
            <a:r>
              <a:rPr lang="en-GB" sz="1600" baseline="-25000"/>
              <a:t>–rec</a:t>
            </a:r>
            <a:r>
              <a:rPr lang="en-GB" sz="1600"/>
              <a:t>)</a:t>
            </a:r>
            <a:r>
              <a:rPr lang="en-GB" sz="1600" baseline="30000"/>
              <a:t>2</a:t>
            </a:r>
            <a:r>
              <a:rPr lang="en-GB" sz="1600"/>
              <a:t> = (</a:t>
            </a:r>
            <a:r>
              <a:rPr lang="en-GB" sz="1600" i="1"/>
              <a:t>x</a:t>
            </a:r>
            <a:r>
              <a:rPr lang="en-GB" sz="1600" baseline="-25000"/>
              <a:t>sat</a:t>
            </a:r>
            <a:r>
              <a:rPr lang="en-GB" sz="1600" i="1" baseline="-50000"/>
              <a:t>i</a:t>
            </a:r>
            <a:r>
              <a:rPr lang="en-GB" sz="1600"/>
              <a:t> – </a:t>
            </a:r>
            <a:r>
              <a:rPr lang="en-GB" sz="1600" i="1"/>
              <a:t>x</a:t>
            </a:r>
            <a:r>
              <a:rPr lang="en-GB" sz="1600" baseline="-25000"/>
              <a:t>rec</a:t>
            </a:r>
            <a:r>
              <a:rPr lang="en-GB" sz="1600"/>
              <a:t>)</a:t>
            </a:r>
            <a:r>
              <a:rPr lang="en-GB" sz="1600" baseline="30000"/>
              <a:t>2</a:t>
            </a:r>
            <a:r>
              <a:rPr lang="en-GB" sz="1600"/>
              <a:t> + (</a:t>
            </a:r>
            <a:r>
              <a:rPr lang="en-GB" sz="1600" i="1"/>
              <a:t>y</a:t>
            </a:r>
            <a:r>
              <a:rPr lang="en-GB" sz="1600" baseline="-25000"/>
              <a:t>sat</a:t>
            </a:r>
            <a:r>
              <a:rPr lang="en-GB" sz="1600" i="1" baseline="-50000"/>
              <a:t>i</a:t>
            </a:r>
            <a:r>
              <a:rPr lang="en-GB" sz="1600"/>
              <a:t> – </a:t>
            </a:r>
            <a:r>
              <a:rPr lang="en-GB" sz="1600" i="1"/>
              <a:t>y</a:t>
            </a:r>
            <a:r>
              <a:rPr lang="en-GB" sz="1600" baseline="-25000"/>
              <a:t>rec</a:t>
            </a:r>
            <a:r>
              <a:rPr lang="en-GB" sz="1600"/>
              <a:t>)</a:t>
            </a:r>
            <a:r>
              <a:rPr lang="en-GB" sz="1600" baseline="30000"/>
              <a:t>2</a:t>
            </a:r>
            <a:r>
              <a:rPr lang="en-GB" sz="1600"/>
              <a:t> + (</a:t>
            </a:r>
            <a:r>
              <a:rPr lang="en-GB" sz="1600" i="1"/>
              <a:t>z</a:t>
            </a:r>
            <a:r>
              <a:rPr lang="en-GB" sz="1600" baseline="-25000"/>
              <a:t>sat</a:t>
            </a:r>
            <a:r>
              <a:rPr lang="en-GB" sz="1600" i="1" baseline="-50000"/>
              <a:t>i</a:t>
            </a:r>
            <a:r>
              <a:rPr lang="en-GB" sz="1600"/>
              <a:t> – </a:t>
            </a:r>
            <a:r>
              <a:rPr lang="en-GB" sz="1600" i="1"/>
              <a:t>z</a:t>
            </a:r>
            <a:r>
              <a:rPr lang="en-GB" sz="1600" baseline="-25000"/>
              <a:t>rec</a:t>
            </a:r>
            <a:r>
              <a:rPr lang="en-GB" sz="1600"/>
              <a:t>)</a:t>
            </a:r>
            <a:r>
              <a:rPr lang="en-GB" sz="1600" baseline="30000"/>
              <a:t>2</a:t>
            </a:r>
            <a:endParaRPr lang="en-GB" sz="1600"/>
          </a:p>
        </p:txBody>
      </p:sp>
      <p:sp>
        <p:nvSpPr>
          <p:cNvPr id="149524" name="Text Box 20"/>
          <p:cNvSpPr txBox="1">
            <a:spLocks noChangeArrowheads="1"/>
          </p:cNvSpPr>
          <p:nvPr/>
        </p:nvSpPr>
        <p:spPr bwMode="auto">
          <a:xfrm>
            <a:off x="6232525" y="1473349"/>
            <a:ext cx="269716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But…</a:t>
            </a:r>
          </a:p>
          <a:p>
            <a:pPr>
              <a:spcBef>
                <a:spcPct val="50000"/>
              </a:spcBef>
            </a:pPr>
            <a:r>
              <a:rPr lang="en-GB" sz="1600" i="1" dirty="0"/>
              <a:t>t</a:t>
            </a:r>
            <a:r>
              <a:rPr lang="en-GB" sz="1600" dirty="0"/>
              <a:t> is travel time (as measured by clocks in the satellite and receiver), which is subject to error between these clocks.</a:t>
            </a:r>
          </a:p>
          <a:p>
            <a:pPr>
              <a:spcBef>
                <a:spcPct val="50000"/>
              </a:spcBef>
            </a:pPr>
            <a:r>
              <a:rPr lang="en-GB" sz="1600" dirty="0"/>
              <a:t>So…</a:t>
            </a:r>
          </a:p>
          <a:p>
            <a:pPr>
              <a:spcBef>
                <a:spcPct val="50000"/>
              </a:spcBef>
            </a:pPr>
            <a:r>
              <a:rPr lang="en-GB" sz="1600" dirty="0"/>
              <a:t>We need a minimum of </a:t>
            </a:r>
            <a:r>
              <a:rPr lang="en-GB" sz="1600" i="1" dirty="0"/>
              <a:t>four</a:t>
            </a:r>
            <a:r>
              <a:rPr lang="en-GB" sz="1600" dirty="0"/>
              <a:t> satellites in order to solve for an additional unknown, the clock bias.</a:t>
            </a:r>
          </a:p>
        </p:txBody>
      </p:sp>
      <p:sp>
        <p:nvSpPr>
          <p:cNvPr id="149536" name="Text Box 32"/>
          <p:cNvSpPr txBox="1">
            <a:spLocks noChangeArrowheads="1"/>
          </p:cNvSpPr>
          <p:nvPr/>
        </p:nvSpPr>
        <p:spPr bwMode="auto">
          <a:xfrm>
            <a:off x="193675" y="5308600"/>
            <a:ext cx="2262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dirty="0"/>
              <a:t>R</a:t>
            </a:r>
            <a:r>
              <a:rPr lang="en-GB" sz="1600" dirty="0"/>
              <a:t> = </a:t>
            </a:r>
            <a:r>
              <a:rPr lang="en-US" sz="1600" b="1" dirty="0"/>
              <a:t>│</a:t>
            </a:r>
            <a:r>
              <a:rPr lang="en-GB" sz="1600" dirty="0"/>
              <a:t> </a:t>
            </a:r>
            <a:r>
              <a:rPr lang="en-GB" sz="1600" b="1" dirty="0" err="1"/>
              <a:t>R</a:t>
            </a:r>
            <a:r>
              <a:rPr lang="en-GB" sz="1600" b="1" baseline="-25000" dirty="0" err="1"/>
              <a:t>sat</a:t>
            </a:r>
            <a:r>
              <a:rPr lang="en-GB" sz="1600" dirty="0"/>
              <a:t> </a:t>
            </a:r>
            <a:r>
              <a:rPr lang="ru-RU" sz="1600" dirty="0"/>
              <a:t>–</a:t>
            </a:r>
            <a:r>
              <a:rPr lang="en-GB" sz="1600" dirty="0"/>
              <a:t> </a:t>
            </a:r>
            <a:r>
              <a:rPr lang="en-GB" sz="1600" b="1" dirty="0" err="1"/>
              <a:t>R</a:t>
            </a:r>
            <a:r>
              <a:rPr lang="en-GB" sz="1600" b="1" baseline="-25000" dirty="0" err="1"/>
              <a:t>rec</a:t>
            </a:r>
            <a:r>
              <a:rPr lang="en-GB" sz="1600" b="1" baseline="-25000" dirty="0"/>
              <a:t> </a:t>
            </a:r>
            <a:r>
              <a:rPr lang="en-US" sz="1600" b="1" dirty="0"/>
              <a:t>│</a:t>
            </a:r>
            <a:endParaRPr lang="en-GB" sz="1600" b="1" dirty="0"/>
          </a:p>
        </p:txBody>
      </p:sp>
      <p:sp>
        <p:nvSpPr>
          <p:cNvPr id="149540" name="Rectangle 36"/>
          <p:cNvSpPr>
            <a:spLocks noChangeArrowheads="1"/>
          </p:cNvSpPr>
          <p:nvPr/>
        </p:nvSpPr>
        <p:spPr bwMode="auto">
          <a:xfrm>
            <a:off x="193675" y="5775325"/>
            <a:ext cx="17903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dirty="0"/>
              <a:t>R</a:t>
            </a:r>
            <a:r>
              <a:rPr lang="en-GB" sz="1600" dirty="0"/>
              <a:t> = </a:t>
            </a:r>
            <a:r>
              <a:rPr lang="en-GB" sz="1600" i="1" dirty="0"/>
              <a:t>c</a:t>
            </a:r>
            <a:r>
              <a:rPr lang="en-GB" sz="1600" dirty="0"/>
              <a:t>[(</a:t>
            </a:r>
            <a:r>
              <a:rPr lang="en-GB" sz="1600" i="1" dirty="0" err="1"/>
              <a:t>T</a:t>
            </a:r>
            <a:r>
              <a:rPr lang="en-GB" sz="1600" dirty="0" err="1"/>
              <a:t>+</a:t>
            </a:r>
            <a:r>
              <a:rPr lang="en-GB" sz="1600" i="1" dirty="0" err="1"/>
              <a:t>t</a:t>
            </a:r>
            <a:r>
              <a:rPr lang="en-GB" sz="1600" dirty="0"/>
              <a:t>) – </a:t>
            </a:r>
            <a:r>
              <a:rPr lang="en-GB" sz="1600" i="1" dirty="0"/>
              <a:t>T</a:t>
            </a:r>
            <a:r>
              <a:rPr lang="en-GB" sz="1600" dirty="0"/>
              <a:t>] = </a:t>
            </a:r>
            <a:r>
              <a:rPr lang="en-GB" sz="1600" i="1" dirty="0" err="1"/>
              <a:t>ct</a:t>
            </a:r>
            <a:endParaRPr lang="en-GB" sz="1600" i="1" dirty="0"/>
          </a:p>
        </p:txBody>
      </p:sp>
      <p:pic>
        <p:nvPicPr>
          <p:cNvPr id="149574" name="Picture 70" descr="satellitet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804988"/>
            <a:ext cx="44021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790700"/>
            <a:ext cx="335438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2714625" y="3086100"/>
            <a:ext cx="2562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77" name="Arc 73"/>
          <p:cNvSpPr>
            <a:spLocks/>
          </p:cNvSpPr>
          <p:nvPr/>
        </p:nvSpPr>
        <p:spPr bwMode="auto">
          <a:xfrm rot="11880146">
            <a:off x="3390900" y="3394353"/>
            <a:ext cx="1343025" cy="369332"/>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8" name="Arc 74"/>
          <p:cNvSpPr>
            <a:spLocks/>
          </p:cNvSpPr>
          <p:nvPr/>
        </p:nvSpPr>
        <p:spPr bwMode="auto">
          <a:xfrm rot="12480000">
            <a:off x="3386138" y="3386415"/>
            <a:ext cx="1343025" cy="369332"/>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1905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9" name="Oval 75"/>
          <p:cNvSpPr>
            <a:spLocks noChangeArrowheads="1"/>
          </p:cNvSpPr>
          <p:nvPr/>
        </p:nvSpPr>
        <p:spPr bwMode="auto">
          <a:xfrm>
            <a:off x="3644900" y="2977238"/>
            <a:ext cx="259675" cy="519351"/>
          </a:xfrm>
          <a:prstGeom prst="ellipse">
            <a:avLst/>
          </a:prstGeom>
          <a:noFill/>
          <a:ln w="12700">
            <a:solidFill>
              <a:srgbClr val="00FF00"/>
            </a:solidFill>
            <a:prstDash val="sysDot"/>
            <a:round/>
            <a:headEnd/>
            <a:tailEnd/>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49580" name="Line 76"/>
          <p:cNvSpPr>
            <a:spLocks noChangeShapeType="1"/>
          </p:cNvSpPr>
          <p:nvPr/>
        </p:nvSpPr>
        <p:spPr bwMode="auto">
          <a:xfrm>
            <a:off x="3482975" y="2935288"/>
            <a:ext cx="639763" cy="11049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1" name="Arc 77"/>
          <p:cNvSpPr>
            <a:spLocks/>
          </p:cNvSpPr>
          <p:nvPr/>
        </p:nvSpPr>
        <p:spPr bwMode="auto">
          <a:xfrm rot="12853028" flipH="1">
            <a:off x="4079875" y="3850759"/>
            <a:ext cx="1230313" cy="369332"/>
          </a:xfrm>
          <a:custGeom>
            <a:avLst/>
            <a:gdLst>
              <a:gd name="G0" fmla="+- 0 0 0"/>
              <a:gd name="G1" fmla="+- 21552 0 0"/>
              <a:gd name="G2" fmla="+- 21600 0 0"/>
              <a:gd name="T0" fmla="*/ 1435 w 20385"/>
              <a:gd name="T1" fmla="*/ 0 h 21552"/>
              <a:gd name="T2" fmla="*/ 20385 w 20385"/>
              <a:gd name="T3" fmla="*/ 14411 h 21552"/>
              <a:gd name="T4" fmla="*/ 0 w 20385"/>
              <a:gd name="T5" fmla="*/ 21552 h 21552"/>
            </a:gdLst>
            <a:ahLst/>
            <a:cxnLst>
              <a:cxn ang="0">
                <a:pos x="T0" y="T1"/>
              </a:cxn>
              <a:cxn ang="0">
                <a:pos x="T2" y="T3"/>
              </a:cxn>
              <a:cxn ang="0">
                <a:pos x="T4" y="T5"/>
              </a:cxn>
            </a:cxnLst>
            <a:rect l="0" t="0" r="r" b="b"/>
            <a:pathLst>
              <a:path w="20385" h="21552" fill="none" extrusionOk="0">
                <a:moveTo>
                  <a:pt x="1435" y="-1"/>
                </a:moveTo>
                <a:cubicBezTo>
                  <a:pt x="10067" y="574"/>
                  <a:pt x="17524" y="6245"/>
                  <a:pt x="20385" y="14410"/>
                </a:cubicBezTo>
              </a:path>
              <a:path w="20385" h="21552" stroke="0" extrusionOk="0">
                <a:moveTo>
                  <a:pt x="1435" y="-1"/>
                </a:moveTo>
                <a:cubicBezTo>
                  <a:pt x="10067" y="574"/>
                  <a:pt x="17524" y="6245"/>
                  <a:pt x="20385" y="14410"/>
                </a:cubicBezTo>
                <a:lnTo>
                  <a:pt x="0" y="21552"/>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82" name="Arc 78"/>
          <p:cNvSpPr>
            <a:spLocks/>
          </p:cNvSpPr>
          <p:nvPr/>
        </p:nvSpPr>
        <p:spPr bwMode="auto">
          <a:xfrm rot="5201888">
            <a:off x="2830513" y="4334152"/>
            <a:ext cx="1658938" cy="369332"/>
          </a:xfrm>
          <a:custGeom>
            <a:avLst/>
            <a:gdLst>
              <a:gd name="G0" fmla="+- 0 0 0"/>
              <a:gd name="G1" fmla="+- 21031 0 0"/>
              <a:gd name="G2" fmla="+- 21600 0 0"/>
              <a:gd name="T0" fmla="*/ 4926 w 21600"/>
              <a:gd name="T1" fmla="*/ 0 h 21031"/>
              <a:gd name="T2" fmla="*/ 21600 w 21600"/>
              <a:gd name="T3" fmla="*/ 21031 h 21031"/>
              <a:gd name="T4" fmla="*/ 0 w 21600"/>
              <a:gd name="T5" fmla="*/ 21031 h 21031"/>
            </a:gdLst>
            <a:ahLst/>
            <a:cxnLst>
              <a:cxn ang="0">
                <a:pos x="T0" y="T1"/>
              </a:cxn>
              <a:cxn ang="0">
                <a:pos x="T2" y="T3"/>
              </a:cxn>
              <a:cxn ang="0">
                <a:pos x="T4" y="T5"/>
              </a:cxn>
            </a:cxnLst>
            <a:rect l="0" t="0" r="r" b="b"/>
            <a:pathLst>
              <a:path w="21600" h="21031" fill="none" extrusionOk="0">
                <a:moveTo>
                  <a:pt x="4925" y="0"/>
                </a:moveTo>
                <a:cubicBezTo>
                  <a:pt x="14693" y="2287"/>
                  <a:pt x="21600" y="10999"/>
                  <a:pt x="21600" y="21031"/>
                </a:cubicBezTo>
              </a:path>
              <a:path w="21600" h="21031" stroke="0" extrusionOk="0">
                <a:moveTo>
                  <a:pt x="4925" y="0"/>
                </a:moveTo>
                <a:cubicBezTo>
                  <a:pt x="14693" y="2287"/>
                  <a:pt x="21600" y="10999"/>
                  <a:pt x="21600" y="21031"/>
                </a:cubicBezTo>
                <a:lnTo>
                  <a:pt x="0" y="21031"/>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49583" name="Object 79"/>
          <p:cNvGraphicFramePr>
            <a:graphicFrameLocks noChangeAspect="1"/>
          </p:cNvGraphicFramePr>
          <p:nvPr>
            <p:extLst>
              <p:ext uri="{D42A27DB-BD31-4B8C-83A1-F6EECF244321}">
                <p14:modId xmlns:p14="http://schemas.microsoft.com/office/powerpoint/2010/main" val="212296924"/>
              </p:ext>
            </p:extLst>
          </p:nvPr>
        </p:nvGraphicFramePr>
        <p:xfrm>
          <a:off x="2252663" y="3759200"/>
          <a:ext cx="2395537" cy="2395538"/>
        </p:xfrm>
        <a:graphic>
          <a:graphicData uri="http://schemas.openxmlformats.org/presentationml/2006/ole">
            <mc:AlternateContent xmlns:mc="http://schemas.openxmlformats.org/markup-compatibility/2006">
              <mc:Choice xmlns:v="urn:schemas-microsoft-com:vml" Requires="v">
                <p:oleObj spid="_x0000_s3099" name="Photo Editor Photo" r:id="rId7" imgW="3333333" imgH="3333333" progId="MSPhotoEd.3">
                  <p:embed/>
                </p:oleObj>
              </mc:Choice>
              <mc:Fallback>
                <p:oleObj name="Photo Editor Photo" r:id="rId7"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2663" y="3759200"/>
                        <a:ext cx="2395537"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4" name="Oval 80"/>
          <p:cNvSpPr>
            <a:spLocks noChangeArrowheads="1"/>
          </p:cNvSpPr>
          <p:nvPr/>
        </p:nvSpPr>
        <p:spPr bwMode="auto">
          <a:xfrm>
            <a:off x="4067175" y="3774163"/>
            <a:ext cx="259675" cy="519351"/>
          </a:xfrm>
          <a:prstGeom prst="ellipse">
            <a:avLst/>
          </a:prstGeom>
          <a:solidFill>
            <a:srgbClr val="0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49585" name="Oval 81"/>
          <p:cNvSpPr>
            <a:spLocks noChangeArrowheads="1"/>
          </p:cNvSpPr>
          <p:nvPr/>
        </p:nvSpPr>
        <p:spPr bwMode="auto">
          <a:xfrm>
            <a:off x="2728430" y="3127518"/>
            <a:ext cx="2520950" cy="2520000"/>
          </a:xfrm>
          <a:prstGeom prst="ellipse">
            <a:avLst/>
          </a:prstGeom>
          <a:noFill/>
          <a:ln w="190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338" y="4048125"/>
            <a:ext cx="5286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87" name="Line 83"/>
          <p:cNvSpPr>
            <a:spLocks noChangeShapeType="1"/>
          </p:cNvSpPr>
          <p:nvPr/>
        </p:nvSpPr>
        <p:spPr bwMode="auto">
          <a:xfrm flipH="1" flipV="1">
            <a:off x="4081463" y="4525963"/>
            <a:ext cx="576262" cy="936625"/>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8" name="Text Box 84"/>
          <p:cNvSpPr txBox="1">
            <a:spLocks noChangeArrowheads="1"/>
          </p:cNvSpPr>
          <p:nvPr/>
        </p:nvSpPr>
        <p:spPr bwMode="auto">
          <a:xfrm>
            <a:off x="4343400" y="4748213"/>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R</a:t>
            </a:r>
          </a:p>
        </p:txBody>
      </p:sp>
      <p:graphicFrame>
        <p:nvGraphicFramePr>
          <p:cNvPr id="149589" name="Object 85"/>
          <p:cNvGraphicFramePr>
            <a:graphicFrameLocks noChangeAspect="1"/>
          </p:cNvGraphicFramePr>
          <p:nvPr>
            <p:extLst>
              <p:ext uri="{D42A27DB-BD31-4B8C-83A1-F6EECF244321}">
                <p14:modId xmlns:p14="http://schemas.microsoft.com/office/powerpoint/2010/main" val="820784121"/>
              </p:ext>
            </p:extLst>
          </p:nvPr>
        </p:nvGraphicFramePr>
        <p:xfrm>
          <a:off x="6007100" y="4865688"/>
          <a:ext cx="1130300" cy="1130300"/>
        </p:xfrm>
        <a:graphic>
          <a:graphicData uri="http://schemas.openxmlformats.org/presentationml/2006/ole">
            <mc:AlternateContent xmlns:mc="http://schemas.openxmlformats.org/markup-compatibility/2006">
              <mc:Choice xmlns:v="urn:schemas-microsoft-com:vml" Requires="v">
                <p:oleObj spid="_x0000_s3100" name="Photo Editor Photo" r:id="rId10" imgW="3333333" imgH="3333333" progId="MSPhotoEd.3">
                  <p:embed/>
                </p:oleObj>
              </mc:Choice>
              <mc:Fallback>
                <p:oleObj name="Photo Editor Photo" r:id="rId10"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7100" y="4865688"/>
                        <a:ext cx="1130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4113213" y="4518025"/>
            <a:ext cx="2463800" cy="908050"/>
          </a:xfrm>
          <a:prstGeom prst="line">
            <a:avLst/>
          </a:prstGeom>
          <a:noFill/>
          <a:ln w="9525">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1" name="Line 87"/>
          <p:cNvSpPr>
            <a:spLocks noChangeShapeType="1"/>
          </p:cNvSpPr>
          <p:nvPr/>
        </p:nvSpPr>
        <p:spPr bwMode="auto">
          <a:xfrm>
            <a:off x="6556375" y="4741863"/>
            <a:ext cx="14288" cy="676275"/>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6575425" y="5135563"/>
            <a:ext cx="736600" cy="276225"/>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6573838" y="5418138"/>
            <a:ext cx="608012" cy="403225"/>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7097713" y="5700713"/>
            <a:ext cx="947737" cy="244475"/>
          </a:xfrm>
          <a:prstGeom prst="rect">
            <a:avLst/>
          </a:prstGeom>
          <a:noFill/>
          <a:ln>
            <a:noFill/>
          </a:ln>
          <a:effectLst/>
        </p:spPr>
        <p:txBody>
          <a:bodyPr>
            <a:spAutoFit/>
          </a:bodyPr>
          <a:lstStyle/>
          <a:p>
            <a:pPr algn="ctr">
              <a:spcBef>
                <a:spcPct val="50000"/>
              </a:spcBef>
            </a:pPr>
            <a:r>
              <a:rPr lang="en-GB" sz="1000" i="1"/>
              <a:t>x </a:t>
            </a:r>
            <a:r>
              <a:rPr lang="en-GB" sz="900"/>
              <a:t>(0</a:t>
            </a:r>
            <a:r>
              <a:rPr lang="en-US" sz="900"/>
              <a:t>°E, </a:t>
            </a:r>
            <a:r>
              <a:rPr lang="en-GB" sz="900"/>
              <a:t>0</a:t>
            </a:r>
            <a:r>
              <a:rPr lang="en-US" sz="900"/>
              <a:t>°N)</a:t>
            </a:r>
          </a:p>
        </p:txBody>
      </p:sp>
      <p:sp>
        <p:nvSpPr>
          <p:cNvPr id="149595" name="Text Box 91"/>
          <p:cNvSpPr txBox="1">
            <a:spLocks noChangeArrowheads="1"/>
          </p:cNvSpPr>
          <p:nvPr/>
        </p:nvSpPr>
        <p:spPr bwMode="auto">
          <a:xfrm>
            <a:off x="7264400" y="4987925"/>
            <a:ext cx="989013" cy="244475"/>
          </a:xfrm>
          <a:prstGeom prst="rect">
            <a:avLst/>
          </a:prstGeom>
          <a:noFill/>
          <a:ln>
            <a:noFill/>
          </a:ln>
          <a:effectLst/>
        </p:spPr>
        <p:txBody>
          <a:bodyPr>
            <a:spAutoFit/>
          </a:bodyPr>
          <a:lstStyle/>
          <a:p>
            <a:pPr algn="ctr">
              <a:spcBef>
                <a:spcPct val="50000"/>
              </a:spcBef>
            </a:pPr>
            <a:r>
              <a:rPr lang="en-GB" sz="1000" i="1"/>
              <a:t>y </a:t>
            </a:r>
            <a:r>
              <a:rPr lang="en-GB" sz="900"/>
              <a:t>(90</a:t>
            </a:r>
            <a:r>
              <a:rPr lang="en-US" sz="900"/>
              <a:t>°E, </a:t>
            </a:r>
            <a:r>
              <a:rPr lang="en-GB" sz="900"/>
              <a:t>0</a:t>
            </a:r>
            <a:r>
              <a:rPr lang="en-US" sz="900"/>
              <a:t>°N)</a:t>
            </a:r>
          </a:p>
        </p:txBody>
      </p:sp>
      <p:sp>
        <p:nvSpPr>
          <p:cNvPr id="149596" name="Text Box 92"/>
          <p:cNvSpPr txBox="1">
            <a:spLocks noChangeArrowheads="1"/>
          </p:cNvSpPr>
          <p:nvPr/>
        </p:nvSpPr>
        <p:spPr bwMode="auto">
          <a:xfrm>
            <a:off x="6421438" y="4489450"/>
            <a:ext cx="1003300" cy="244475"/>
          </a:xfrm>
          <a:prstGeom prst="rect">
            <a:avLst/>
          </a:prstGeom>
          <a:noFill/>
          <a:ln>
            <a:noFill/>
          </a:ln>
          <a:effectLst/>
        </p:spPr>
        <p:txBody>
          <a:bodyPr>
            <a:spAutoFit/>
          </a:bodyPr>
          <a:lstStyle/>
          <a:p>
            <a:pPr algn="ctr">
              <a:spcBef>
                <a:spcPct val="50000"/>
              </a:spcBef>
            </a:pPr>
            <a:r>
              <a:rPr lang="en-GB" sz="1000" i="1"/>
              <a:t>z </a:t>
            </a:r>
            <a:r>
              <a:rPr lang="en-GB" sz="900"/>
              <a:t>(0</a:t>
            </a:r>
            <a:r>
              <a:rPr lang="en-US" sz="900"/>
              <a:t>°E, 9</a:t>
            </a:r>
            <a:r>
              <a:rPr lang="en-GB" sz="900"/>
              <a:t>0</a:t>
            </a:r>
            <a:r>
              <a:rPr lang="en-US" sz="900"/>
              <a:t>°N)</a:t>
            </a:r>
          </a:p>
        </p:txBody>
      </p:sp>
      <p:sp>
        <p:nvSpPr>
          <p:cNvPr id="149597" name="Line 93"/>
          <p:cNvSpPr>
            <a:spLocks noChangeShapeType="1"/>
          </p:cNvSpPr>
          <p:nvPr/>
        </p:nvSpPr>
        <p:spPr bwMode="auto">
          <a:xfrm>
            <a:off x="6291263" y="4959350"/>
            <a:ext cx="280987" cy="458788"/>
          </a:xfrm>
          <a:prstGeom prst="line">
            <a:avLst/>
          </a:prstGeom>
          <a:noFill/>
          <a:ln w="9525">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8" name="Text Box 94"/>
          <p:cNvSpPr txBox="1">
            <a:spLocks noChangeArrowheads="1"/>
          </p:cNvSpPr>
          <p:nvPr/>
        </p:nvSpPr>
        <p:spPr bwMode="auto">
          <a:xfrm>
            <a:off x="4937125" y="4905375"/>
            <a:ext cx="604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SAT</a:t>
            </a:r>
          </a:p>
        </p:txBody>
      </p:sp>
      <p:sp>
        <p:nvSpPr>
          <p:cNvPr id="149599" name="Text Box 95"/>
          <p:cNvSpPr txBox="1">
            <a:spLocks noChangeArrowheads="1"/>
          </p:cNvSpPr>
          <p:nvPr/>
        </p:nvSpPr>
        <p:spPr bwMode="auto">
          <a:xfrm>
            <a:off x="5837238" y="4648200"/>
            <a:ext cx="625475" cy="274638"/>
          </a:xfrm>
          <a:prstGeom prst="rect">
            <a:avLst/>
          </a:prstGeom>
          <a:noFill/>
          <a:ln>
            <a:noFill/>
          </a:ln>
          <a:effec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4114800" y="4513263"/>
            <a:ext cx="2181225" cy="450850"/>
          </a:xfrm>
          <a:prstGeom prst="line">
            <a:avLst/>
          </a:prstGeom>
          <a:noFill/>
          <a:ln w="9525">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601" name="Text Box 97"/>
          <p:cNvSpPr txBox="1">
            <a:spLocks noChangeArrowheads="1"/>
          </p:cNvSpPr>
          <p:nvPr/>
        </p:nvSpPr>
        <p:spPr bwMode="auto">
          <a:xfrm>
            <a:off x="5183188" y="4498975"/>
            <a:ext cx="407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p>
        </p:txBody>
      </p:sp>
      <p:sp>
        <p:nvSpPr>
          <p:cNvPr id="149602" name="Text Box 98"/>
          <p:cNvSpPr txBox="1">
            <a:spLocks noChangeArrowheads="1"/>
          </p:cNvSpPr>
          <p:nvPr/>
        </p:nvSpPr>
        <p:spPr bwMode="auto">
          <a:xfrm>
            <a:off x="6356350" y="5002213"/>
            <a:ext cx="625475" cy="274637"/>
          </a:xfrm>
          <a:prstGeom prst="rect">
            <a:avLst/>
          </a:prstGeom>
          <a:noFill/>
          <a:ln>
            <a:noFill/>
          </a:ln>
          <a:effectLst/>
        </p:spPr>
        <p:txBody>
          <a:bodyPr>
            <a:spAutoFit/>
          </a:bodyPr>
          <a:lstStyle/>
          <a:p>
            <a:pPr algn="ctr">
              <a:spcBef>
                <a:spcPct val="50000"/>
              </a:spcBef>
            </a:pPr>
            <a:r>
              <a:rPr lang="en-GB" sz="1200" b="1"/>
              <a:t>R</a:t>
            </a:r>
            <a:r>
              <a:rPr lang="en-GB" sz="1200" b="1" baseline="-25000"/>
              <a:t>REC</a:t>
            </a:r>
          </a:p>
        </p:txBody>
      </p:sp>
    </p:spTree>
    <p:extLst>
      <p:ext uri="{BB962C8B-B14F-4D97-AF65-F5344CB8AC3E}">
        <p14:creationId xmlns:p14="http://schemas.microsoft.com/office/powerpoint/2010/main" val="9078880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childTnLst>
                          </p:cTn>
                        </p:par>
                        <p:par>
                          <p:cTn id="36" fill="hold" nodeType="afterGroup">
                            <p:stCondLst>
                              <p:cond delay="6000"/>
                            </p:stCondLst>
                            <p:childTnLst>
                              <p:par>
                                <p:cTn id="37" presetID="1" presetClass="entr" presetSubtype="0" fill="hold" nodeType="afterEffect">
                                  <p:stCondLst>
                                    <p:cond delay="0"/>
                                  </p:stCondLst>
                                  <p:childTnLst>
                                    <p:set>
                                      <p:cBhvr>
                                        <p:cTn id="38" dur="1" fill="hold">
                                          <p:stCondLst>
                                            <p:cond delay="0"/>
                                          </p:stCondLst>
                                        </p:cTn>
                                        <p:tgtEl>
                                          <p:spTgt spid="1495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54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495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9586"/>
                                        </p:tgtEl>
                                        <p:attrNameLst>
                                          <p:attrName>style.visibility</p:attrName>
                                        </p:attrNameLst>
                                      </p:cBhvr>
                                      <p:to>
                                        <p:strVal val="visible"/>
                                      </p:to>
                                    </p:set>
                                  </p:childTnLst>
                                </p:cTn>
                              </p:par>
                            </p:childTnLst>
                          </p:cTn>
                        </p:par>
                        <p:par>
                          <p:cTn id="47" fill="hold" nodeType="afterGroup">
                            <p:stCondLst>
                              <p:cond delay="0"/>
                            </p:stCondLst>
                            <p:childTnLst>
                              <p:par>
                                <p:cTn id="48" presetID="23" presetClass="entr" presetSubtype="16" repeatCount="3000" fill="hold" grpId="0" nodeType="afterEffect">
                                  <p:stCondLst>
                                    <p:cond delay="1000"/>
                                  </p:stCondLst>
                                  <p:childTnLst>
                                    <p:set>
                                      <p:cBhvr>
                                        <p:cTn id="49" dur="1" fill="hold">
                                          <p:stCondLst>
                                            <p:cond delay="0"/>
                                          </p:stCondLst>
                                        </p:cTn>
                                        <p:tgtEl>
                                          <p:spTgt spid="149585"/>
                                        </p:tgtEl>
                                        <p:attrNameLst>
                                          <p:attrName>style.visibility</p:attrName>
                                        </p:attrNameLst>
                                      </p:cBhvr>
                                      <p:to>
                                        <p:strVal val="visible"/>
                                      </p:to>
                                    </p:set>
                                    <p:anim calcmode="lin" valueType="num">
                                      <p:cBhvr>
                                        <p:cTn id="50" dur="1000" fill="hold"/>
                                        <p:tgtEl>
                                          <p:spTgt spid="149585"/>
                                        </p:tgtEl>
                                        <p:attrNameLst>
                                          <p:attrName>ppt_w</p:attrName>
                                        </p:attrNameLst>
                                      </p:cBhvr>
                                      <p:tavLst>
                                        <p:tav tm="0">
                                          <p:val>
                                            <p:fltVal val="0"/>
                                          </p:val>
                                        </p:tav>
                                        <p:tav tm="100000">
                                          <p:val>
                                            <p:strVal val="#ppt_w"/>
                                          </p:val>
                                        </p:tav>
                                      </p:tavLst>
                                    </p:anim>
                                    <p:anim calcmode="lin" valueType="num">
                                      <p:cBhvr>
                                        <p:cTn id="51"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8"/>
                                            </p:cond>
                                          </p:stCondLst>
                                        </p:cTn>
                                        <p:tgtEl>
                                          <p:spTgt spid="149585"/>
                                        </p:tgtEl>
                                        <p:attrNameLst>
                                          <p:attrName>style.visibility</p:attrName>
                                        </p:attrNameLst>
                                      </p:cBhvr>
                                      <p:to>
                                        <p:strVal val="hidden"/>
                                      </p:to>
                                    </p:set>
                                  </p:subTnLst>
                                </p:cTn>
                              </p:par>
                            </p:childTnLst>
                          </p:cTn>
                        </p:par>
                        <p:par>
                          <p:cTn id="52" fill="hold" nodeType="afterGroup">
                            <p:stCondLst>
                              <p:cond delay="4000"/>
                            </p:stCondLst>
                            <p:childTnLst>
                              <p:par>
                                <p:cTn id="53" presetID="1" presetClass="exit" presetSubtype="0" fill="hold" nodeType="afterEffect">
                                  <p:stCondLst>
                                    <p:cond delay="0"/>
                                  </p:stCondLst>
                                  <p:childTnLst>
                                    <p:set>
                                      <p:cBhvr>
                                        <p:cTn id="54" dur="1" fill="hold">
                                          <p:stCondLst>
                                            <p:cond delay="0"/>
                                          </p:stCondLst>
                                        </p:cTn>
                                        <p:tgtEl>
                                          <p:spTgt spid="14958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495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958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8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nodeType="clickEffect">
                                  <p:stCondLst>
                                    <p:cond delay="0"/>
                                  </p:stCondLst>
                                  <p:childTnLst>
                                    <p:set>
                                      <p:cBhvr>
                                        <p:cTn id="64" dur="1" fill="hold">
                                          <p:stCondLst>
                                            <p:cond delay="0"/>
                                          </p:stCondLst>
                                        </p:cTn>
                                        <p:tgtEl>
                                          <p:spTgt spid="14957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958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4958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49575"/>
                                        </p:tgtEl>
                                        <p:attrNameLst>
                                          <p:attrName>style.visibility</p:attrName>
                                        </p:attrNameLst>
                                      </p:cBhvr>
                                      <p:to>
                                        <p:strVal val="visible"/>
                                      </p:to>
                                    </p:set>
                                  </p:childTnLst>
                                </p:cTn>
                              </p:par>
                            </p:childTnLst>
                          </p:cTn>
                        </p:par>
                        <p:par>
                          <p:cTn id="71" fill="hold" nodeType="afterGroup">
                            <p:stCondLst>
                              <p:cond delay="0"/>
                            </p:stCondLst>
                            <p:childTnLst>
                              <p:par>
                                <p:cTn id="72" presetID="1" presetClass="entr" presetSubtype="0" fill="hold" grpId="0" nodeType="afterEffect">
                                  <p:stCondLst>
                                    <p:cond delay="2000"/>
                                  </p:stCondLst>
                                  <p:childTnLst>
                                    <p:set>
                                      <p:cBhvr>
                                        <p:cTn id="73" dur="1" fill="hold">
                                          <p:stCondLst>
                                            <p:cond delay="0"/>
                                          </p:stCondLst>
                                        </p:cTn>
                                        <p:tgtEl>
                                          <p:spTgt spid="149577"/>
                                        </p:tgtEl>
                                        <p:attrNameLst>
                                          <p:attrName>style.visibility</p:attrName>
                                        </p:attrNameLst>
                                      </p:cBhvr>
                                      <p:to>
                                        <p:strVal val="visible"/>
                                      </p:to>
                                    </p:set>
                                  </p:childTnLst>
                                </p:cTn>
                              </p:par>
                              <p:par>
                                <p:cTn id="74" presetID="1" presetClass="entr" presetSubtype="0" fill="hold" grpId="0" nodeType="withEffect">
                                  <p:stCondLst>
                                    <p:cond delay="2000"/>
                                  </p:stCondLst>
                                  <p:childTnLst>
                                    <p:set>
                                      <p:cBhvr>
                                        <p:cTn id="75" dur="1" fill="hold">
                                          <p:stCondLst>
                                            <p:cond delay="0"/>
                                          </p:stCondLst>
                                        </p:cTn>
                                        <p:tgtEl>
                                          <p:spTgt spid="149581"/>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nodeType="clickEffect">
                                  <p:stCondLst>
                                    <p:cond delay="0"/>
                                  </p:stCondLst>
                                  <p:childTnLst>
                                    <p:set>
                                      <p:cBhvr>
                                        <p:cTn id="79" dur="1" fill="hold">
                                          <p:stCondLst>
                                            <p:cond delay="0"/>
                                          </p:stCondLst>
                                        </p:cTn>
                                        <p:tgtEl>
                                          <p:spTgt spid="149575"/>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49577"/>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14957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4957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4958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49580"/>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4958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49579"/>
                                        </p:tgtEl>
                                        <p:attrNameLst>
                                          <p:attrName>style.visibility</p:attrName>
                                        </p:attrNameLst>
                                      </p:cBhvr>
                                      <p:to>
                                        <p:strVal val="visible"/>
                                      </p:to>
                                    </p:set>
                                  </p:childTnLst>
                                </p:cTn>
                              </p:par>
                            </p:childTnLst>
                          </p:cTn>
                        </p:par>
                        <p:par>
                          <p:cTn id="96" fill="hold" nodeType="afterGroup">
                            <p:stCondLst>
                              <p:cond delay="0"/>
                            </p:stCondLst>
                            <p:childTnLst>
                              <p:par>
                                <p:cTn id="97" presetID="1" presetClass="entr" presetSubtype="0" fill="hold" nodeType="afterEffect">
                                  <p:stCondLst>
                                    <p:cond delay="2000"/>
                                  </p:stCondLst>
                                  <p:childTnLst>
                                    <p:set>
                                      <p:cBhvr>
                                        <p:cTn id="98" dur="1" fill="hold">
                                          <p:stCondLst>
                                            <p:cond delay="0"/>
                                          </p:stCondLst>
                                        </p:cTn>
                                        <p:tgtEl>
                                          <p:spTgt spid="14958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49524">
                                            <p:txEl>
                                              <p:pRg st="0" end="0"/>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49524">
                                            <p:txEl>
                                              <p:pRg st="1" end="1"/>
                                            </p:txEl>
                                          </p:spTgt>
                                        </p:tgtEl>
                                        <p:attrNameLst>
                                          <p:attrName>style.visibility</p:attrName>
                                        </p:attrNameLst>
                                      </p:cBhvr>
                                      <p:to>
                                        <p:strVal val="visible"/>
                                      </p:to>
                                    </p:set>
                                  </p:childTnLst>
                                </p:cTn>
                              </p:par>
                            </p:childTnLst>
                          </p:cTn>
                        </p:par>
                        <p:par>
                          <p:cTn id="105" fill="hold" nodeType="afterGroup">
                            <p:stCondLst>
                              <p:cond delay="0"/>
                            </p:stCondLst>
                            <p:childTnLst>
                              <p:par>
                                <p:cTn id="106" presetID="1" presetClass="entr" presetSubtype="0" fill="hold" nodeType="afterEffect">
                                  <p:stCondLst>
                                    <p:cond delay="2000"/>
                                  </p:stCondLst>
                                  <p:childTnLst>
                                    <p:set>
                                      <p:cBhvr>
                                        <p:cTn id="107" dur="1" fill="hold">
                                          <p:stCondLst>
                                            <p:cond delay="0"/>
                                          </p:stCondLst>
                                        </p:cTn>
                                        <p:tgtEl>
                                          <p:spTgt spid="149524">
                                            <p:txEl>
                                              <p:pRg st="2" end="2"/>
                                            </p:txEl>
                                          </p:spTgt>
                                        </p:tgtEl>
                                        <p:attrNameLst>
                                          <p:attrName>style.visibility</p:attrName>
                                        </p:attrNameLst>
                                      </p:cBhvr>
                                      <p:to>
                                        <p:strVal val="visible"/>
                                      </p:to>
                                    </p:set>
                                  </p:childTnLst>
                                </p:cTn>
                              </p:par>
                              <p:par>
                                <p:cTn id="108" presetID="1" presetClass="entr" presetSubtype="0" fill="hold" nodeType="withEffect">
                                  <p:stCondLst>
                                    <p:cond delay="2000"/>
                                  </p:stCondLst>
                                  <p:childTnLst>
                                    <p:set>
                                      <p:cBhvr>
                                        <p:cTn id="109"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77" grpId="0" animBg="1"/>
      <p:bldP spid="149577" grpId="1" animBg="1"/>
      <p:bldP spid="149578" grpId="0" animBg="1"/>
      <p:bldP spid="149579" grpId="0" animBg="1"/>
      <p:bldP spid="149580" grpId="0" animBg="1"/>
      <p:bldP spid="149581" grpId="0" animBg="1"/>
      <p:bldP spid="149582" grpId="0" animBg="1"/>
      <p:bldP spid="149584" grpId="0" animBg="1"/>
      <p:bldP spid="149585" grpId="0" animBg="1"/>
      <p:bldP spid="149587" grpId="0" animBg="1"/>
      <p:bldP spid="149587" grpId="1" animBg="1"/>
      <p:bldP spid="149588" grpId="0"/>
      <p:bldP spid="149588" grpId="1"/>
      <p:bldP spid="149590" grpId="0" animBg="1"/>
      <p:bldP spid="149591" grpId="0" animBg="1"/>
      <p:bldP spid="149592" grpId="0" animBg="1"/>
      <p:bldP spid="149593" grpId="0" animBg="1"/>
      <p:bldP spid="149594" grpId="0"/>
      <p:bldP spid="149595" grpId="0"/>
      <p:bldP spid="149596" grpId="0"/>
      <p:bldP spid="149597" grpId="0" animBg="1"/>
      <p:bldP spid="149598" grpId="0"/>
      <p:bldP spid="149599" grpId="1"/>
      <p:bldP spid="149600" grpId="0" animBg="1"/>
      <p:bldP spid="1496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2075" tIns="46038" rIns="92075" bIns="46038" anchor="ctr">
            <a:normAutofit/>
          </a:bodyPr>
          <a:lstStyle/>
          <a:p>
            <a:r>
              <a:rPr lang="en-US" sz="2400" dirty="0" smtClean="0"/>
              <a:t>Instantaneous Positioning with GPS </a:t>
            </a:r>
            <a:r>
              <a:rPr lang="en-US" sz="2400" dirty="0" err="1" smtClean="0"/>
              <a:t>Pseudoranges</a:t>
            </a:r>
            <a:r>
              <a:rPr lang="en-US" sz="2400" dirty="0" smtClean="0"/>
              <a:t/>
            </a:r>
            <a:br>
              <a:rPr lang="en-US" sz="2400" dirty="0" smtClean="0"/>
            </a:br>
            <a:endParaRPr lang="en-US" sz="2400" dirty="0"/>
          </a:p>
        </p:txBody>
      </p:sp>
      <p:sp>
        <p:nvSpPr>
          <p:cNvPr id="17411" name="Rectangle 3"/>
          <p:cNvSpPr>
            <a:spLocks noGrp="1" noChangeArrowheads="1"/>
          </p:cNvSpPr>
          <p:nvPr>
            <p:ph type="body" idx="4294967295"/>
          </p:nvPr>
        </p:nvSpPr>
        <p:spPr>
          <a:xfrm>
            <a:off x="2662238" y="1046494"/>
            <a:ext cx="3810000" cy="1143000"/>
          </a:xfrm>
        </p:spPr>
        <p:txBody>
          <a:bodyPr/>
          <a:lstStyle/>
          <a:p>
            <a:pPr marL="342900" indent="-342900" defTabSz="914400">
              <a:lnSpc>
                <a:spcPct val="90000"/>
              </a:lnSpc>
              <a:buFont typeface="Monotype Sorts" charset="2"/>
              <a:buNone/>
            </a:pPr>
            <a:r>
              <a:rPr lang="en-US" sz="1800" b="0" dirty="0" smtClean="0"/>
              <a:t>Receiver  solution or </a:t>
            </a:r>
            <a:r>
              <a:rPr lang="en-US" sz="1800" b="0" i="1" dirty="0" smtClean="0">
                <a:solidFill>
                  <a:srgbClr val="C0504D"/>
                </a:solidFill>
              </a:rPr>
              <a:t>sh_rx2a</a:t>
            </a:r>
            <a:r>
              <a:rPr lang="en-US" sz="1800" b="0" i="1" dirty="0" smtClean="0">
                <a:solidFill>
                  <a:schemeClr val="accent2"/>
                </a:solidFill>
              </a:rPr>
              <a:t>pr</a:t>
            </a:r>
            <a:endParaRPr lang="en-US" sz="1800" b="0" dirty="0" smtClean="0">
              <a:solidFill>
                <a:schemeClr val="accent2"/>
              </a:solidFill>
            </a:endParaRPr>
          </a:p>
          <a:p>
            <a:pPr marL="342900" indent="-342900" defTabSz="914400">
              <a:lnSpc>
                <a:spcPct val="90000"/>
              </a:lnSpc>
            </a:pPr>
            <a:r>
              <a:rPr lang="en-US" sz="1800" b="0" dirty="0" smtClean="0"/>
              <a:t>Point position ( </a:t>
            </a:r>
            <a:r>
              <a:rPr lang="en-US" sz="1800" b="0" i="1" dirty="0" err="1" smtClean="0">
                <a:solidFill>
                  <a:srgbClr val="C0504D"/>
                </a:solidFill>
              </a:rPr>
              <a:t>svpos</a:t>
            </a:r>
            <a:r>
              <a:rPr lang="en-US" sz="1800" b="0" dirty="0" smtClean="0"/>
              <a:t> ) </a:t>
            </a:r>
            <a:r>
              <a:rPr lang="en-US" sz="1800" dirty="0" smtClean="0"/>
              <a:t>5</a:t>
            </a:r>
            <a:r>
              <a:rPr lang="en-US" sz="1800" b="0" dirty="0" smtClean="0"/>
              <a:t>-100 m</a:t>
            </a:r>
          </a:p>
          <a:p>
            <a:pPr marL="342900" indent="-342900" defTabSz="914400">
              <a:lnSpc>
                <a:spcPct val="90000"/>
              </a:lnSpc>
            </a:pPr>
            <a:r>
              <a:rPr lang="en-US" sz="1800" b="0" dirty="0" smtClean="0"/>
              <a:t>Differential ( </a:t>
            </a:r>
            <a:r>
              <a:rPr lang="en-US" sz="1800" b="0" i="1" dirty="0" err="1" smtClean="0">
                <a:solidFill>
                  <a:srgbClr val="C0504D"/>
                </a:solidFill>
              </a:rPr>
              <a:t>svdiff</a:t>
            </a:r>
            <a:r>
              <a:rPr lang="en-US" sz="1800" b="0" dirty="0" smtClean="0">
                <a:solidFill>
                  <a:srgbClr val="C0504D"/>
                </a:solidFill>
              </a:rPr>
              <a:t> </a:t>
            </a:r>
            <a:r>
              <a:rPr lang="en-US" sz="1800" b="0" dirty="0" smtClean="0"/>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Tree>
    <p:extLst>
      <p:ext uri="{BB962C8B-B14F-4D97-AF65-F5344CB8AC3E}">
        <p14:creationId xmlns:p14="http://schemas.microsoft.com/office/powerpoint/2010/main" val="3750607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fontScale="90000"/>
          </a:bodyPr>
          <a:lstStyle/>
          <a:p>
            <a:r>
              <a:rPr lang="en-GB" smtClean="0"/>
              <a:t>Precise positioning using phase measurements</a:t>
            </a:r>
            <a:endParaRPr lang="en-GB" dirty="0"/>
          </a:p>
        </p:txBody>
      </p:sp>
      <p:sp>
        <p:nvSpPr>
          <p:cNvPr id="2" name="Content Placeholder 1"/>
          <p:cNvSpPr>
            <a:spLocks noGrp="1"/>
          </p:cNvSpPr>
          <p:nvPr>
            <p:ph idx="1"/>
          </p:nvPr>
        </p:nvSpPr>
        <p:spPr>
          <a:xfrm>
            <a:off x="457200" y="1600201"/>
            <a:ext cx="8229600" cy="1340422"/>
          </a:xfrm>
        </p:spPr>
        <p:txBody>
          <a:bodyPr>
            <a:normAutofit fontScale="70000" lnSpcReduction="20000"/>
          </a:bodyPr>
          <a:lstStyle/>
          <a:p>
            <a:r>
              <a:rPr lang="en-GB" dirty="0" smtClean="0"/>
              <a:t>High-precision positioning uses the phase observations</a:t>
            </a:r>
          </a:p>
          <a:p>
            <a:r>
              <a:rPr lang="en-GB" dirty="0" smtClean="0"/>
              <a:t>Long-session static: change in phase over time carries most of the information</a:t>
            </a:r>
          </a:p>
          <a:p>
            <a:r>
              <a:rPr lang="en-GB" dirty="0" smtClean="0"/>
              <a:t>The shorter the PPP the more important is ambiguity resolution</a:t>
            </a:r>
            <a:endParaRPr lang="en-US" dirty="0"/>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74" y="2705925"/>
            <a:ext cx="5879112" cy="354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Text Box 5"/>
          <p:cNvSpPr txBox="1">
            <a:spLocks noChangeArrowheads="1"/>
          </p:cNvSpPr>
          <p:nvPr/>
        </p:nvSpPr>
        <p:spPr bwMode="auto">
          <a:xfrm>
            <a:off x="1752600" y="6248400"/>
            <a:ext cx="5493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solidFill>
                  <a:schemeClr val="tx1"/>
                </a:solidFill>
                <a:latin typeface="Tahoma" charset="0"/>
              </a:rPr>
              <a:t>Each Satellite (and station) has a different signature</a:t>
            </a:r>
          </a:p>
        </p:txBody>
      </p:sp>
    </p:spTree>
    <p:extLst>
      <p:ext uri="{BB962C8B-B14F-4D97-AF65-F5344CB8AC3E}">
        <p14:creationId xmlns:p14="http://schemas.microsoft.com/office/powerpoint/2010/main" val="3343752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35970"/>
            <a:ext cx="8229600" cy="969962"/>
          </a:xfrm>
        </p:spPr>
        <p:txBody>
          <a:bodyPr>
            <a:normAutofit/>
          </a:bodyPr>
          <a:lstStyle/>
          <a:p>
            <a:r>
              <a:rPr lang="en-GB" sz="2800" dirty="0" smtClean="0"/>
              <a:t>Observables in Data Processing</a:t>
            </a:r>
            <a:endParaRPr lang="en-GB" sz="2800" dirty="0"/>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smtClean="0"/>
              <a:t>	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 N1-N2=(L1-L2)-(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Tree>
    <p:extLst>
      <p:ext uri="{BB962C8B-B14F-4D97-AF65-F5344CB8AC3E}">
        <p14:creationId xmlns:p14="http://schemas.microsoft.com/office/powerpoint/2010/main" val="315452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Tree>
    <p:extLst>
      <p:ext uri="{BB962C8B-B14F-4D97-AF65-F5344CB8AC3E}">
        <p14:creationId xmlns:p14="http://schemas.microsoft.com/office/powerpoint/2010/main" val="2338835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Tree>
    <p:extLst>
      <p:ext uri="{BB962C8B-B14F-4D97-AF65-F5344CB8AC3E}">
        <p14:creationId xmlns:p14="http://schemas.microsoft.com/office/powerpoint/2010/main" val="27611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882</TotalTime>
  <Words>4941</Words>
  <Application>Microsoft Macintosh PowerPoint</Application>
  <PresentationFormat>On-screen Show (4:3)</PresentationFormat>
  <Paragraphs>365</Paragraphs>
  <Slides>27</Slides>
  <Notes>26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Photo Editor Photo</vt:lpstr>
      <vt:lpstr>Fundamentals of GPS for geodesy</vt:lpstr>
      <vt:lpstr>Outline</vt:lpstr>
      <vt:lpstr>Pseudorange</vt:lpstr>
      <vt:lpstr>Pseudorange</vt:lpstr>
      <vt:lpstr>Instantaneous Positioning with GPS Pseudoranges </vt:lpstr>
      <vt:lpstr>Precise positioning using phase measurements</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Limits of GPS Accuracy</vt:lpstr>
      <vt:lpstr>Reference Frames</vt:lpstr>
      <vt:lpstr>Effect of Orbital and Geocentric Position Error/Uncertainty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17</cp:revision>
  <dcterms:created xsi:type="dcterms:W3CDTF">2014-11-13T20:18:27Z</dcterms:created>
  <dcterms:modified xsi:type="dcterms:W3CDTF">2015-01-20T20:11:01Z</dcterms:modified>
</cp:coreProperties>
</file>