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tif" ContentType="image/tif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4" r:id="rId3"/>
    <p:sldId id="258" r:id="rId4"/>
    <p:sldId id="259" r:id="rId5"/>
    <p:sldId id="260" r:id="rId6"/>
    <p:sldId id="261" r:id="rId7"/>
    <p:sldId id="268" r:id="rId8"/>
    <p:sldId id="262" r:id="rId9"/>
    <p:sldId id="267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7FD5E-0D0C-054B-BA38-95FCEC9E4168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 smtClean="0"/>
              <a:t>O.obs</a:t>
            </a:r>
            <a:r>
              <a:rPr lang="en-US" altLang="en-US" baseline="0" dirty="0" smtClean="0"/>
              <a:t> C2…” </a:t>
            </a:r>
            <a:r>
              <a:rPr lang="en-US" altLang="en-US" baseline="0" dirty="0" err="1" smtClean="0"/>
              <a:t>teqc</a:t>
            </a:r>
            <a:r>
              <a:rPr lang="en-US" altLang="en-US" baseline="0" dirty="0" smtClean="0"/>
              <a:t> options).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tif"/><Relationship Id="rId5" Type="http://schemas.openxmlformats.org/officeDocument/2006/relationships/image" Target="../media/image4.png"/><Relationship Id="rId6" Type="http://schemas.openxmlformats.org/officeDocument/2006/relationships/image" Target="../media/image5.gif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ility.unavco.org/kb/questions/744/" TargetMode="External"/><Relationship Id="rId4" Type="http://schemas.openxmlformats.org/officeDocument/2006/relationships/hyperlink" Target="http://www.unavco.org/software/data-processing/teqc/teqc.html" TargetMode="External"/><Relationship Id="rId5" Type="http://schemas.openxmlformats.org/officeDocument/2006/relationships/hyperlink" Target="ftp://ftp.ashtech.com/Utility%20Software/RINEX%20Converter/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igs.org/igscb/data/format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kware.com/" TargetMode="External"/><Relationship Id="rId4" Type="http://schemas.openxmlformats.org/officeDocument/2006/relationships/hyperlink" Target="http://www.winzip.com/" TargetMode="External"/><Relationship Id="rId5" Type="http://schemas.openxmlformats.org/officeDocument/2006/relationships/hyperlink" Target="http://www.7-zip.org/" TargetMode="External"/><Relationship Id="rId6" Type="http://schemas.openxmlformats.org/officeDocument/2006/relationships/hyperlink" Target="http://sopac.ucsd.edu/dataArchive/hatanaka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acility.unavco.org/kb/questions/744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unavco.org/facility/software/teqc/teqc.html%23executable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GPS data </a:t>
            </a:r>
            <a:r>
              <a:rPr lang="en-US" smtClean="0"/>
              <a:t>from receiver</a:t>
            </a:r>
            <a:br>
              <a:rPr lang="en-US" smtClean="0"/>
            </a:br>
            <a:r>
              <a:rPr lang="en-US" smtClean="0"/>
              <a:t>to </a:t>
            </a:r>
            <a:r>
              <a:rPr lang="en-US" dirty="0" smtClean="0"/>
              <a:t>processing input</a:t>
            </a:r>
            <a:endParaRPr lang="en-US" dirty="0"/>
          </a:p>
        </p:txBody>
      </p:sp>
      <p:pic>
        <p:nvPicPr>
          <p:cNvPr id="11" name="Picture 10" descr="bga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359" y="130032"/>
            <a:ext cx="1155932" cy="558987"/>
          </a:xfrm>
          <a:prstGeom prst="rect">
            <a:avLst/>
          </a:prstGeom>
        </p:spPr>
      </p:pic>
      <p:pic>
        <p:nvPicPr>
          <p:cNvPr id="14" name="Picture 13" descr="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442" y="127537"/>
            <a:ext cx="665355" cy="604868"/>
          </a:xfrm>
          <a:prstGeom prst="rect">
            <a:avLst/>
          </a:prstGeom>
        </p:spPr>
      </p:pic>
      <p:pic>
        <p:nvPicPr>
          <p:cNvPr id="17" name="Picture 16" descr="logo-small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49" y="185527"/>
            <a:ext cx="1364702" cy="395663"/>
          </a:xfrm>
          <a:prstGeom prst="rect">
            <a:avLst/>
          </a:prstGeom>
        </p:spPr>
      </p:pic>
      <p:pic>
        <p:nvPicPr>
          <p:cNvPr id="18" name="Picture 17" descr="MIT-logo-with-spelling-web-red-gray-design1-larg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82761"/>
            <a:ext cx="1599993" cy="362429"/>
          </a:xfrm>
          <a:prstGeom prst="rect">
            <a:avLst/>
          </a:prstGeom>
        </p:spPr>
      </p:pic>
      <p:pic>
        <p:nvPicPr>
          <p:cNvPr id="19" name="Picture 18" descr="comet-log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828" y="127537"/>
            <a:ext cx="1553259" cy="540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5623" y="185190"/>
            <a:ext cx="1217118" cy="396000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            M. Floyd                             K. Palamartchouk</a:t>
            </a:r>
          </a:p>
          <a:p>
            <a:pPr algn="l"/>
            <a:r>
              <a:rPr lang="en-US" sz="2400" i="1" smtClean="0"/>
              <a:t>Massachusetts Institute of Technology              Newcastle University</a:t>
            </a:r>
          </a:p>
          <a:p>
            <a:endParaRPr lang="en-US" sz="2400" smtClean="0"/>
          </a:p>
          <a:p>
            <a:r>
              <a:rPr lang="en-US" smtClean="0"/>
              <a:t>GAMIT-GLOBK course</a:t>
            </a:r>
            <a:br>
              <a:rPr lang="en-US" smtClean="0"/>
            </a:br>
            <a:r>
              <a:rPr lang="en-US" smtClean="0"/>
              <a:t>University of Bristol, UK</a:t>
            </a:r>
            <a:br>
              <a:rPr lang="en-US" smtClean="0"/>
            </a:br>
            <a:r>
              <a:rPr lang="en-US" smtClean="0"/>
              <a:t>12–16 January 2015</a:t>
            </a:r>
          </a:p>
          <a:p>
            <a:endParaRPr lang="en-US" smtClean="0"/>
          </a:p>
          <a:p>
            <a:r>
              <a:rPr lang="en-US" sz="2100" smtClean="0"/>
              <a:t>Material from R. King, T. Herring, M. Floyd (MIT) and S. McClusky (now ANU)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TEQC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In ‘lite’ mode, teqc doesn’t know anything about the satellite positions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site1891.02o &gt; teqc.out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mtClean="0"/>
              <a:t>7 files generated; use the -plots switch to prevent all but the summary (‘S’) file being generated</a:t>
            </a: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In ‘full’ mode, additional information is available based on the satellite positions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–nav site1891.02n site1891.02o &gt; teqc.out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mtClean="0"/>
              <a:t>9 files generated (elevation and azimuth of satellites)</a:t>
            </a: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Full solution if navigation file matches observation file, e.g. site1891.02o and site1891.02n, </a:t>
            </a:r>
            <a:endParaRPr lang="en-GB" altLang="en-US" sz="1600" smtClean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site1891.02o &gt; teqc.out</a:t>
            </a:r>
          </a:p>
          <a:p>
            <a:pPr lvl="2" eaLnBrk="1" hangingPunct="1">
              <a:lnSpc>
                <a:spcPct val="90000"/>
              </a:lnSpc>
            </a:pP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Accurate a priori coordinates necessary for good GPS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Run </a:t>
            </a:r>
            <a:r>
              <a:rPr lang="en-US" dirty="0" err="1" smtClean="0">
                <a:solidFill>
                  <a:srgbClr val="000000"/>
                </a:solidFill>
              </a:rPr>
              <a:t>teqc</a:t>
            </a:r>
            <a:r>
              <a:rPr lang="en-US" dirty="0" smtClean="0">
                <a:solidFill>
                  <a:srgbClr val="000000"/>
                </a:solidFill>
              </a:rPr>
              <a:t> to create RINEX observation and (broadcast) navigation files, e.g.</a:t>
            </a:r>
          </a:p>
          <a:p>
            <a:pPr marL="400050" lvl="1" indent="0">
              <a:buNone/>
            </a:pP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t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eqc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+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nav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abcd3650.14n +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obs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abcd3650.14o -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tr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d 12343650.dat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Run </a:t>
            </a:r>
            <a:r>
              <a:rPr lang="en-US" dirty="0" err="1">
                <a:solidFill>
                  <a:srgbClr val="000000"/>
                </a:solidFill>
              </a:rPr>
              <a:t>teqc</a:t>
            </a:r>
            <a:r>
              <a:rPr lang="en-US" dirty="0">
                <a:solidFill>
                  <a:srgbClr val="000000"/>
                </a:solidFill>
              </a:rPr>
              <a:t> in qc-mode on observation file with navigation file to get </a:t>
            </a:r>
            <a:r>
              <a:rPr lang="en-US" dirty="0" err="1">
                <a:solidFill>
                  <a:srgbClr val="000000"/>
                </a:solidFill>
              </a:rPr>
              <a:t>pseudorange</a:t>
            </a:r>
            <a:r>
              <a:rPr lang="en-US" dirty="0">
                <a:solidFill>
                  <a:srgbClr val="000000"/>
                </a:solidFill>
              </a:rPr>
              <a:t>-derived estimate of approximate coordinate, e.g.</a:t>
            </a:r>
          </a:p>
          <a:p>
            <a:pPr marL="400050" lvl="1" indent="0">
              <a:buNone/>
            </a:pP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teqc</a:t>
            </a:r>
            <a:r>
              <a:rPr lang="en-US" sz="1700" dirty="0">
                <a:solidFill>
                  <a:srgbClr val="000000"/>
                </a:solidFill>
                <a:latin typeface="Courier"/>
                <a:cs typeface="Courier"/>
              </a:rPr>
              <a:t> +qc -</a:t>
            </a: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nav</a:t>
            </a:r>
            <a:r>
              <a:rPr lang="en-US" sz="1700" dirty="0">
                <a:solidFill>
                  <a:srgbClr val="000000"/>
                </a:solidFill>
                <a:latin typeface="Courier"/>
                <a:cs typeface="Courier"/>
              </a:rPr>
              <a:t> abcd3650.14n 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abcd3650.14o</a:t>
            </a:r>
            <a:endParaRPr lang="en-US" sz="17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May also be done using GG’s </a:t>
            </a:r>
            <a:r>
              <a:rPr lang="en-US" sz="3500" dirty="0" smtClean="0">
                <a:solidFill>
                  <a:srgbClr val="000000"/>
                </a:solidFill>
                <a:latin typeface="Courier"/>
                <a:cs typeface="Courier"/>
              </a:rPr>
              <a:t>sh_rx2apr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data formats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8449" y="249473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49" y="336350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format:</a:t>
            </a:r>
            <a:endParaRPr lang="en-US" dirty="0"/>
          </a:p>
        </p:txBody>
      </p:sp>
      <p:sp>
        <p:nvSpPr>
          <p:cNvPr id="11" name="Alternate Process 10"/>
          <p:cNvSpPr/>
          <p:nvPr/>
        </p:nvSpPr>
        <p:spPr>
          <a:xfrm>
            <a:off x="3852333" y="147408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GPS antenna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3852334" y="592328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RINEX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449" y="423604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Pre-processing:</a:t>
            </a:r>
            <a:endParaRPr lang="en-US" dirty="0"/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38829" y="1298173"/>
            <a:ext cx="406401" cy="1874052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0610" y="2129954"/>
            <a:ext cx="406401" cy="210491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4911" y="1466143"/>
            <a:ext cx="403578" cy="15352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3111" y="627942"/>
            <a:ext cx="403578" cy="321169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201894" y="2438400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865455" y="2438400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Leica</a:t>
            </a:r>
            <a:endParaRPr lang="en-US" dirty="0"/>
          </a:p>
        </p:txBody>
      </p:sp>
      <p:sp>
        <p:nvSpPr>
          <p:cNvPr id="38" name="Process 37"/>
          <p:cNvSpPr/>
          <p:nvPr/>
        </p:nvSpPr>
        <p:spPr>
          <a:xfrm>
            <a:off x="5611236" y="2435577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Topcon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87637" y="2435577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Trimble</a:t>
            </a:r>
            <a:endParaRPr lang="en-US" dirty="0"/>
          </a:p>
        </p:txBody>
      </p:sp>
      <p:sp>
        <p:nvSpPr>
          <p:cNvPr id="40" name="Data 39"/>
          <p:cNvSpPr/>
          <p:nvPr/>
        </p:nvSpPr>
        <p:spPr>
          <a:xfrm>
            <a:off x="1648404" y="330652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B-file</a:t>
            </a:r>
            <a:endParaRPr lang="en-US" dirty="0"/>
          </a:p>
        </p:txBody>
      </p:sp>
      <p:sp>
        <p:nvSpPr>
          <p:cNvPr id="44" name="Data 43"/>
          <p:cNvSpPr/>
          <p:nvPr/>
        </p:nvSpPr>
        <p:spPr>
          <a:xfrm>
            <a:off x="2664405" y="330652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-file</a:t>
            </a:r>
            <a:endParaRPr lang="en-US" dirty="0"/>
          </a:p>
        </p:txBody>
      </p:sp>
      <p:sp>
        <p:nvSpPr>
          <p:cNvPr id="45" name="Data 44"/>
          <p:cNvSpPr/>
          <p:nvPr/>
        </p:nvSpPr>
        <p:spPr>
          <a:xfrm>
            <a:off x="4687056" y="330652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.R00</a:t>
            </a:r>
            <a:endParaRPr lang="en-US" dirty="0"/>
          </a:p>
        </p:txBody>
      </p:sp>
      <p:sp>
        <p:nvSpPr>
          <p:cNvPr id="48" name="Data 47"/>
          <p:cNvSpPr/>
          <p:nvPr/>
        </p:nvSpPr>
        <p:spPr>
          <a:xfrm>
            <a:off x="7714002" y="330652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.T02</a:t>
            </a:r>
            <a:endParaRPr lang="en-US" dirty="0"/>
          </a:p>
        </p:txBody>
      </p:sp>
      <p:sp>
        <p:nvSpPr>
          <p:cNvPr id="49" name="Data 48"/>
          <p:cNvSpPr/>
          <p:nvPr/>
        </p:nvSpPr>
        <p:spPr>
          <a:xfrm>
            <a:off x="6707784" y="330652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.T01</a:t>
            </a:r>
            <a:endParaRPr lang="en-US" dirty="0"/>
          </a:p>
        </p:txBody>
      </p:sp>
      <p:sp>
        <p:nvSpPr>
          <p:cNvPr id="50" name="Data 49"/>
          <p:cNvSpPr/>
          <p:nvPr/>
        </p:nvSpPr>
        <p:spPr>
          <a:xfrm>
            <a:off x="5698934" y="330652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.T00</a:t>
            </a:r>
            <a:endParaRPr lang="en-US" dirty="0"/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5341" y="1901115"/>
            <a:ext cx="402945" cy="240786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1280" y="2407054"/>
            <a:ext cx="402945" cy="139598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5705" y="2911479"/>
            <a:ext cx="402945" cy="3871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1"/>
          </p:cNvCxnSpPr>
          <p:nvPr/>
        </p:nvCxnSpPr>
        <p:spPr>
          <a:xfrm rot="16200000" flipH="1">
            <a:off x="7840828" y="2853493"/>
            <a:ext cx="402945" cy="503109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510875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Translation:</a:t>
            </a:r>
            <a:endParaRPr lang="en-US" dirty="0"/>
          </a:p>
        </p:txBody>
      </p:sp>
      <p:sp>
        <p:nvSpPr>
          <p:cNvPr id="77" name="Process 76"/>
          <p:cNvSpPr/>
          <p:nvPr/>
        </p:nvSpPr>
        <p:spPr>
          <a:xfrm>
            <a:off x="6057695" y="417971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urier"/>
                <a:cs typeface="Courier"/>
                <a:hlinkClick r:id="rId3"/>
              </a:rPr>
              <a:t>runpkr00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79" name="Elbow Connector 78"/>
          <p:cNvCxnSpPr>
            <a:stCxn id="50" idx="4"/>
            <a:endCxn id="77" idx="0"/>
          </p:cNvCxnSpPr>
          <p:nvPr/>
        </p:nvCxnSpPr>
        <p:spPr>
          <a:xfrm rot="16200000" flipH="1">
            <a:off x="6291012" y="3762941"/>
            <a:ext cx="404546" cy="428997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737452" y="3745499"/>
            <a:ext cx="404546" cy="463882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240561" y="3242390"/>
            <a:ext cx="404546" cy="147010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505178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4"/>
              </a:rPr>
              <a:t>TEQC</a:t>
            </a:r>
            <a:endParaRPr lang="en-US" dirty="0">
              <a:cs typeface="Courier"/>
            </a:endParaRPr>
          </a:p>
        </p:txBody>
      </p:sp>
      <p:cxnSp>
        <p:nvCxnSpPr>
          <p:cNvPr id="96" name="Elbow Connector 95"/>
          <p:cNvCxnSpPr>
            <a:stCxn id="77" idx="2"/>
            <a:endCxn id="94" idx="0"/>
          </p:cNvCxnSpPr>
          <p:nvPr/>
        </p:nvCxnSpPr>
        <p:spPr>
          <a:xfrm rot="5400000">
            <a:off x="5441386" y="3785382"/>
            <a:ext cx="404068" cy="2128729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1119" y="3873843"/>
            <a:ext cx="2145381" cy="210491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4570" y="2836831"/>
            <a:ext cx="400121" cy="53925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4556" y="2926072"/>
            <a:ext cx="400121" cy="36077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2598" y="3210033"/>
            <a:ext cx="2148204" cy="1535290"/>
          </a:xfrm>
          <a:prstGeom prst="bentConnector3">
            <a:avLst>
              <a:gd name="adj1" fmla="val 5332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746074"/>
            <a:ext cx="1276614" cy="1334797"/>
          </a:xfrm>
          <a:prstGeom prst="bentConnector3">
            <a:avLst>
              <a:gd name="adj1" fmla="val 45579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238074"/>
            <a:ext cx="1276614" cy="2350798"/>
          </a:xfrm>
          <a:prstGeom prst="bentConnector3">
            <a:avLst>
              <a:gd name="adj1" fmla="val 45579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823950" y="5051780"/>
            <a:ext cx="1762104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5" action="ppaction://hlinkfile"/>
              </a:rPr>
              <a:t>RINEX Converter</a:t>
            </a:r>
            <a:endParaRPr lang="en-US" dirty="0">
              <a:cs typeface="Courier"/>
            </a:endParaRP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78338" y="4201831"/>
            <a:ext cx="1276614" cy="423285"/>
          </a:xfrm>
          <a:prstGeom prst="bentConnector3">
            <a:avLst>
              <a:gd name="adj1" fmla="val 544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70337" y="4117115"/>
            <a:ext cx="1276614" cy="592716"/>
          </a:xfrm>
          <a:prstGeom prst="bentConnector3">
            <a:avLst>
              <a:gd name="adj1" fmla="val 544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72185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40598" y="4784830"/>
            <a:ext cx="402863" cy="1874054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4127532"/>
            <a:ext cx="1276613" cy="571883"/>
          </a:xfrm>
          <a:prstGeom prst="bentConnector3">
            <a:avLst>
              <a:gd name="adj1" fmla="val 45674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23653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23653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/>
              <a:t>Motivation for Receiver </a:t>
            </a:r>
            <a:r>
              <a:rPr lang="en-GB" altLang="en-US" dirty="0" err="1" smtClean="0"/>
              <a:t>INdependent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EXchange</a:t>
            </a:r>
            <a:r>
              <a:rPr lang="en-GB" altLang="en-US" dirty="0" smtClean="0"/>
              <a:t> (RINEX) format</a:t>
            </a:r>
            <a:endParaRPr lang="en-GB" alt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 smtClean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 smtClean="0"/>
              <a:t>Problems occur when processing data from another manufacturer’s receiver</a:t>
            </a:r>
          </a:p>
          <a:p>
            <a:r>
              <a:rPr lang="en-GB" altLang="en-US" dirty="0" smtClean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 smtClean="0"/>
              <a:t>Principal driver was the large European GPS campaign EUREF 89 - involved more than 60 GPS receivers of 4 different manufacturers. </a:t>
            </a:r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RINEX data format</a:t>
            </a:r>
            <a:endParaRPr lang="en-GB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altLang="en-US" smtClean="0"/>
              <a:t>Includes text file formats for:</a:t>
            </a:r>
          </a:p>
          <a:p>
            <a:pPr lvl="1"/>
            <a:r>
              <a:rPr lang="en-GB" altLang="en-US" smtClean="0"/>
              <a:t>observation (“o”)</a:t>
            </a:r>
          </a:p>
          <a:p>
            <a:pPr lvl="1"/>
            <a:r>
              <a:rPr lang="en-GB" altLang="en-US" smtClean="0"/>
              <a:t>navigation (“n”)</a:t>
            </a:r>
          </a:p>
          <a:p>
            <a:pPr lvl="1"/>
            <a:r>
              <a:rPr lang="en-GB" altLang="en-US" smtClean="0"/>
              <a:t>meteorological (“m”)</a:t>
            </a:r>
          </a:p>
          <a:p>
            <a:pPr lvl="1"/>
            <a:r>
              <a:rPr lang="en-GB" altLang="en-US" smtClean="0"/>
              <a:t>ionospheric data (“i”)</a:t>
            </a:r>
          </a:p>
          <a:p>
            <a:r>
              <a:rPr lang="en-GB" altLang="en-US" smtClean="0"/>
              <a:t>Defined at </a:t>
            </a:r>
            <a:r>
              <a:rPr lang="en-GB" altLang="en-US" smtClean="0">
                <a:hlinkClick r:id="rId3"/>
              </a:rPr>
              <a:t>http://www.igs.org/igscb/data/format/</a:t>
            </a:r>
            <a:r>
              <a:rPr lang="en-GB" altLang="en-US" smtClean="0"/>
              <a:t> </a:t>
            </a:r>
          </a:p>
          <a:p>
            <a:r>
              <a:rPr lang="en-GB" altLang="en-US" smtClean="0"/>
              <a:t>Each file type consists of a header section and a data section</a:t>
            </a:r>
          </a:p>
          <a:p>
            <a:r>
              <a:rPr lang="en-GB" altLang="en-US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mtClean="0"/>
              <a:t>Contains header labels in columns 61-80 for each line contained in the header section</a:t>
            </a:r>
          </a:p>
          <a:p>
            <a:pPr lvl="1"/>
            <a:r>
              <a:rPr lang="en-GB" altLang="en-US" smtClean="0"/>
              <a:t>These labels are mandatory and must appear exactly as per format description </a:t>
            </a:r>
          </a:p>
          <a:p>
            <a:r>
              <a:rPr lang="en-GB" altLang="en-US" smtClean="0"/>
              <a:t>RINEX filename convention:</a:t>
            </a:r>
          </a:p>
          <a:p>
            <a:pPr lvl="1"/>
            <a:r>
              <a:rPr lang="en-GB" altLang="en-US" smtClean="0"/>
              <a:t>For site SSSS, on day-of-year DDD, session T and year YY:</a:t>
            </a:r>
          </a:p>
          <a:p>
            <a:pPr lvl="2"/>
            <a:r>
              <a:rPr lang="en-GB" altLang="en-US" smtClean="0"/>
              <a:t>SSSSDDDT.YYo (RINEX observation file ie the site’s GPS data)</a:t>
            </a:r>
          </a:p>
          <a:p>
            <a:pPr lvl="2"/>
            <a:r>
              <a:rPr lang="en-GB" altLang="en-US" smtClean="0"/>
              <a:t>SSSSDDDT.YYn (RINEX navigation file ie the broadcast ephem)</a:t>
            </a:r>
          </a:p>
          <a:p>
            <a:pPr lvl="1"/>
            <a:r>
              <a:rPr lang="en-GB" altLang="en-US" smtClean="0"/>
              <a:t>E.g., hers1270.03o is observation data for Herstmonceux, day 127, session 0, year 2003.</a:t>
            </a:r>
          </a:p>
          <a:p>
            <a:r>
              <a:rPr lang="en-GB" altLang="en-US" smtClean="0"/>
              <a:t>All the dates and times in GPST</a:t>
            </a:r>
            <a:endParaRPr lang="en-GB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709333" y="1833224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}</a:t>
            </a:r>
            <a:r>
              <a:rPr lang="en-US" dirty="0" smtClean="0"/>
              <a:t> most important for most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An example of RINEX observation data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09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2              OBSERVATION DATA                        RINEX VERSION / TYPE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National GPS Network Ordnance Survey    Oct  3 01:25:41 2002PGM / RUN BY / DATE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Active Station at Ordnance Survey Office Taunton            COMMENT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TAUN                                                        MARKER NAME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TAUN                                                        MARKER NUMBER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National GPS Network Ordnance Survey                        OBSERVER / AGENCY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0080148             LEICA RS500         0080148             REC # / TYPE / VERS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348                 LEIAT504        LEIS                    ANT # / TYPE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The following coordinates are NOT APPROXIMATE               COMMENT</a:t>
            </a:r>
          </a:p>
          <a:p>
            <a:pPr eaLnBrk="1" hangingPunct="1"/>
            <a:r>
              <a:rPr lang="en-GB" altLang="en-US" sz="1100" b="0" dirty="0" err="1">
                <a:latin typeface="Courier"/>
                <a:cs typeface="Courier"/>
              </a:rPr>
              <a:t>Approx</a:t>
            </a:r>
            <a:r>
              <a:rPr lang="en-GB" altLang="en-US" sz="1100" b="0" dirty="0">
                <a:latin typeface="Courier"/>
                <a:cs typeface="Courier"/>
              </a:rPr>
              <a:t> </a:t>
            </a:r>
            <a:r>
              <a:rPr lang="en-GB" altLang="en-US" sz="1100" b="0" dirty="0" err="1">
                <a:latin typeface="Courier"/>
                <a:cs typeface="Courier"/>
              </a:rPr>
              <a:t>coords</a:t>
            </a:r>
            <a:r>
              <a:rPr lang="en-GB" altLang="en-US" sz="1100" b="0" dirty="0">
                <a:latin typeface="Courier"/>
                <a:cs typeface="Courier"/>
              </a:rPr>
              <a:t> replaced by official precise ETRS89 values    COMMENT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4015122.7250  -217716.1877  4934473.1877                  APPROX POSITION XYZ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   0.0000        0.0000        0.0000                  ANTENNA: DELTA H/E/N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1     1                                                WAVELENGTH FACT L1/2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4    L1    C1    L2    P2                              # / TYPES OF OBSERV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2002    10     3     0     0   15.000000                  TIME OF FIRST OBS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2002    10     3     1     0    0.000000                  TIME OF LAST OBS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                                                       END OF HEADER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02 10  3 00 00 15.0000000  0  9  2  3  8 15 17 18 22 27 31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114956814.47149  21875546.363    89576741.90649  21875544.933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106012532.74649  20173505.537    82607201.93949  20173503.535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125711842.56047  23922167.349    97957288.14148  23922165.931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119238856.33248  22690389.725    92913413.33748  22690387.811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126647445.65347  24100198.242    98686357.86547  24100196.537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115864289.86249  22048234.526    90283862.18149  22048231.774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121423791.97248  23106173.809    94615957.45149  23106172.539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126265507.08247  24027524.736    98388709.67748  24027522.683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109327695.42149  20804367.862    85190428.66449  20804365.462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02 10  3 00 00 30.0000000  0  9  2  3  8 15 17 18 22 27 31</a:t>
            </a:r>
          </a:p>
          <a:p>
            <a:pPr eaLnBrk="1" hangingPunct="1"/>
            <a:r>
              <a:rPr lang="en-GB" altLang="en-US" sz="1100" b="0" dirty="0" smtClean="0">
                <a:latin typeface="Courier"/>
                <a:cs typeface="Courier"/>
              </a:rPr>
              <a:t> ...</a:t>
            </a:r>
            <a:endParaRPr lang="en-GB" altLang="en-US" sz="1100" b="0" dirty="0">
              <a:latin typeface="Courier"/>
              <a:cs typeface="Courier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541889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541889"/>
            <a:ext cx="626533" cy="903111"/>
            <a:chOff x="2350912" y="3541889"/>
            <a:chExt cx="626533" cy="903111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84847"/>
              <a:ext cx="413863" cy="6601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541889"/>
            <a:ext cx="1286934" cy="903111"/>
            <a:chOff x="2847622" y="3541889"/>
            <a:chExt cx="1286934" cy="903111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56625"/>
              <a:ext cx="1032933" cy="68837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541889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374445"/>
            <a:ext cx="612000" cy="1615827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PRN02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03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08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15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17</a:t>
            </a:r>
            <a:b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18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22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27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31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2333" y="4261556"/>
            <a:ext cx="2187223" cy="183444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39556" y="3584223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Compressing/Uncompressing RINEX</a:t>
            </a:r>
            <a:endParaRPr lang="en-GB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altLang="en-US" dirty="0" smtClean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“unzip”, “</a:t>
            </a:r>
            <a:r>
              <a:rPr lang="en-GB" altLang="en-US" dirty="0" err="1" smtClean="0"/>
              <a:t>pkzip</a:t>
            </a:r>
            <a:r>
              <a:rPr lang="en-GB" altLang="en-US" dirty="0" smtClean="0"/>
              <a:t>” </a:t>
            </a:r>
            <a:r>
              <a:rPr lang="en-GB" altLang="en-US" dirty="0"/>
              <a:t>or </a:t>
            </a:r>
            <a:r>
              <a:rPr lang="en-GB" altLang="en-US" dirty="0" smtClean="0"/>
              <a:t>“WinZip”</a:t>
            </a:r>
            <a:endParaRPr lang="en-GB" altLang="en-US" dirty="0"/>
          </a:p>
          <a:p>
            <a:pPr lvl="2"/>
            <a:r>
              <a:rPr lang="en-GB" altLang="en-US" dirty="0"/>
              <a:t>See </a:t>
            </a:r>
            <a:r>
              <a:rPr lang="en-GB" altLang="en-US" dirty="0">
                <a:hlinkClick r:id="rId3"/>
              </a:rPr>
              <a:t>http://www.pkware.com/</a:t>
            </a:r>
            <a:r>
              <a:rPr lang="en-GB" altLang="en-US" dirty="0"/>
              <a:t> or </a:t>
            </a:r>
            <a:r>
              <a:rPr lang="en-GB" altLang="en-US" dirty="0">
                <a:hlinkClick r:id="rId4"/>
              </a:rPr>
              <a:t>http://www.winzip.com/</a:t>
            </a:r>
            <a:r>
              <a:rPr lang="en-GB" altLang="en-US" dirty="0"/>
              <a:t> , or </a:t>
            </a:r>
            <a:r>
              <a:rPr lang="en-US" dirty="0">
                <a:hlinkClick r:id="rId5"/>
              </a:rPr>
              <a:t>http://www.7-zip.org</a:t>
            </a:r>
            <a:r>
              <a:rPr lang="en-US" dirty="0" smtClean="0">
                <a:hlinkClick r:id="rId5"/>
              </a:rPr>
              <a:t>/</a:t>
            </a:r>
            <a:endParaRPr lang="en-GB" altLang="en-US" dirty="0" smtClean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/>
              <a:t>” files (UNIX compress)</a:t>
            </a:r>
          </a:p>
          <a:p>
            <a:pPr lvl="2"/>
            <a:r>
              <a:rPr lang="en-GB" altLang="en-US" dirty="0"/>
              <a:t>e.g., hers0010.02o.Z</a:t>
            </a:r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</a:t>
            </a:r>
            <a:r>
              <a:rPr lang="en-GB" altLang="en-US" dirty="0" err="1" smtClean="0"/>
              <a:t>uncompress</a:t>
            </a:r>
            <a:r>
              <a:rPr lang="en-GB" altLang="en-US" dirty="0" smtClean="0"/>
              <a:t>”, “</a:t>
            </a:r>
            <a:r>
              <a:rPr lang="en-GB" altLang="en-US" dirty="0" err="1" smtClean="0"/>
              <a:t>gunzip</a:t>
            </a:r>
            <a:r>
              <a:rPr lang="en-GB" altLang="en-US" dirty="0" smtClean="0"/>
              <a:t>”, “7zip”, “WinZip” </a:t>
            </a:r>
            <a:r>
              <a:rPr lang="en-GB" altLang="en-US" dirty="0"/>
              <a:t>or </a:t>
            </a:r>
            <a:r>
              <a:rPr lang="en-GB" altLang="en-US" dirty="0" smtClean="0"/>
              <a:t>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/>
              <a:t>” 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hers0010.02d.Z</a:t>
            </a:r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files</a:t>
            </a:r>
          </a:p>
          <a:p>
            <a:pPr lvl="2"/>
            <a:r>
              <a:rPr lang="en-GB" altLang="en-US" dirty="0"/>
              <a:t>Then need to ‘</a:t>
            </a:r>
            <a:r>
              <a:rPr lang="en-GB" altLang="en-US" dirty="0" err="1"/>
              <a:t>unHatanaka</a:t>
            </a:r>
            <a:r>
              <a:rPr lang="en-GB" altLang="en-US" dirty="0"/>
              <a:t>’ using crx2rnx from </a:t>
            </a:r>
            <a:r>
              <a:rPr lang="en-GB" altLang="en-US" dirty="0">
                <a:hlinkClick r:id="rId6"/>
              </a:rPr>
              <a:t>http://sopac.ucsd.edu/dataArchive/</a:t>
            </a:r>
            <a:r>
              <a:rPr lang="en-GB" altLang="en-US" dirty="0" smtClean="0">
                <a:hlinkClick r:id="rId6"/>
              </a:rPr>
              <a:t>hatanaka.html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Leica </a:t>
            </a:r>
            <a:r>
              <a:rPr lang="en-GB" altLang="en-US" dirty="0"/>
              <a:t>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tool. 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</a:t>
            </a:r>
            <a:r>
              <a:rPr lang="en-GB" altLang="en-US" dirty="0" smtClean="0"/>
              <a:t>manually</a:t>
            </a:r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unpkr00 (Trimble raw to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from Trimble</a:t>
            </a:r>
          </a:p>
          <a:p>
            <a:r>
              <a:rPr lang="en-US" dirty="0" smtClean="0"/>
              <a:t>Maintained by UNAVCO nowadays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facility.unavco.org</a:t>
            </a:r>
            <a:r>
              <a:rPr lang="en-US" dirty="0" smtClean="0">
                <a:hlinkClick r:id="rId2"/>
              </a:rPr>
              <a:t>/kb/questions/744/</a:t>
            </a:r>
            <a:endParaRPr lang="en-US" dirty="0"/>
          </a:p>
          <a:p>
            <a:r>
              <a:rPr lang="en-US" sz="2000" dirty="0">
                <a:latin typeface="Courier"/>
                <a:cs typeface="Courier"/>
              </a:rPr>
              <a:t>r</a:t>
            </a:r>
            <a:r>
              <a:rPr lang="en-US" sz="2000" dirty="0" smtClean="0">
                <a:latin typeface="Courier"/>
                <a:cs typeface="Courier"/>
              </a:rPr>
              <a:t>unpkr00 -g -</a:t>
            </a:r>
            <a:r>
              <a:rPr lang="en-US" sz="2000" dirty="0" err="1" smtClean="0">
                <a:latin typeface="Courier"/>
                <a:cs typeface="Courier"/>
              </a:rPr>
              <a:t>adeimv</a:t>
            </a:r>
            <a:r>
              <a:rPr lang="en-US" sz="2000" dirty="0" smtClean="0">
                <a:latin typeface="Courier"/>
                <a:cs typeface="Courier"/>
              </a:rPr>
              <a:t> &lt;raw file&gt; [</a:t>
            </a:r>
            <a:r>
              <a:rPr lang="en-US" sz="2000" dirty="0" err="1" smtClean="0">
                <a:latin typeface="Courier"/>
                <a:cs typeface="Courier"/>
              </a:rPr>
              <a:t>dat</a:t>
            </a:r>
            <a:r>
              <a:rPr lang="en-US" sz="2000" dirty="0" smtClean="0">
                <a:latin typeface="Courier"/>
                <a:cs typeface="Courier"/>
              </a:rPr>
              <a:t>-file root]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Converts raw data from Trimble receiver to </a:t>
            </a:r>
            <a:r>
              <a:rPr lang="en-US" dirty="0" err="1" smtClean="0"/>
              <a:t>teqc</a:t>
            </a:r>
            <a:r>
              <a:rPr lang="en-US" dirty="0" smtClean="0"/>
              <a:t>-compatible input “</a:t>
            </a:r>
            <a:r>
              <a:rPr lang="en-US" dirty="0" err="1" smtClean="0"/>
              <a:t>dat</a:t>
            </a:r>
            <a:r>
              <a:rPr lang="en-US" dirty="0" smtClean="0"/>
              <a:t>”-file</a:t>
            </a:r>
            <a:endParaRPr lang="en-US" dirty="0"/>
          </a:p>
          <a:p>
            <a:r>
              <a:rPr lang="en-US" dirty="0" smtClean="0"/>
              <a:t>Always use “-g” option separately from other options</a:t>
            </a:r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Some level of data quality </a:t>
            </a:r>
            <a:r>
              <a:rPr lang="en-GB" altLang="en-US" sz="2400" dirty="0"/>
              <a:t>c</a:t>
            </a:r>
            <a:r>
              <a:rPr lang="en-GB" altLang="en-US" sz="2400" dirty="0" smtClean="0"/>
              <a:t>ontrol may be performed prior to any data processing</a:t>
            </a:r>
          </a:p>
          <a:p>
            <a:pPr eaLnBrk="1" hangingPunct="1"/>
            <a:r>
              <a:rPr lang="en-GB" altLang="en-US" sz="2400" dirty="0" smtClean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 smtClean="0"/>
              <a:t>The most common example is TEQC (pronounced “</a:t>
            </a:r>
            <a:r>
              <a:rPr lang="en-GB" altLang="en-US" sz="2000" dirty="0" err="1" smtClean="0"/>
              <a:t>tek</a:t>
            </a:r>
            <a:r>
              <a:rPr lang="en-GB" altLang="en-US" sz="2000" dirty="0" smtClean="0"/>
              <a:t>”)</a:t>
            </a:r>
          </a:p>
          <a:p>
            <a:pPr lvl="2" eaLnBrk="1" hangingPunct="1"/>
            <a:r>
              <a:rPr lang="en-GB" altLang="en-US" sz="1800" b="1" dirty="0" smtClean="0"/>
              <a:t>T</a:t>
            </a:r>
            <a:r>
              <a:rPr lang="en-GB" altLang="en-US" sz="1800" dirty="0" smtClean="0"/>
              <a:t>ranslate, </a:t>
            </a:r>
            <a:r>
              <a:rPr lang="en-GB" altLang="en-US" sz="1800" b="1" dirty="0" smtClean="0"/>
              <a:t>E</a:t>
            </a:r>
            <a:r>
              <a:rPr lang="en-GB" altLang="en-US" sz="1800" dirty="0" smtClean="0"/>
              <a:t>dit, </a:t>
            </a:r>
            <a:r>
              <a:rPr lang="en-GB" altLang="en-US" sz="1800" b="1" dirty="0" smtClean="0"/>
              <a:t>Q</a:t>
            </a:r>
            <a:r>
              <a:rPr lang="en-GB" altLang="en-US" sz="1800" dirty="0" smtClean="0"/>
              <a:t>uality </a:t>
            </a:r>
            <a:r>
              <a:rPr lang="en-GB" altLang="en-US" sz="1800" b="1" dirty="0" smtClean="0"/>
              <a:t>C</a:t>
            </a:r>
            <a:r>
              <a:rPr lang="en-GB" altLang="en-US" sz="1800" dirty="0" smtClean="0"/>
              <a:t>heck</a:t>
            </a:r>
          </a:p>
          <a:p>
            <a:pPr lvl="2" eaLnBrk="1" hangingPunct="1"/>
            <a:r>
              <a:rPr lang="en-GB" altLang="en-US" sz="1800" dirty="0" smtClean="0"/>
              <a:t>Translates common  binary formats to RINEX format</a:t>
            </a:r>
          </a:p>
          <a:p>
            <a:pPr lvl="2" eaLnBrk="1" hangingPunct="1"/>
            <a:r>
              <a:rPr lang="en-GB" altLang="en-US" sz="1800" dirty="0" smtClean="0"/>
              <a:t>Header editing, windowing, splicing of RINEX data</a:t>
            </a:r>
          </a:p>
          <a:p>
            <a:pPr lvl="2" eaLnBrk="1" hangingPunct="1"/>
            <a:r>
              <a:rPr lang="en-GB" altLang="en-US" sz="1800" dirty="0" smtClean="0"/>
              <a:t>Quality check in ‘</a:t>
            </a:r>
            <a:r>
              <a:rPr lang="en-GB" altLang="en-US" sz="1800" dirty="0" err="1" smtClean="0"/>
              <a:t>lite</a:t>
            </a:r>
            <a:r>
              <a:rPr lang="en-GB" altLang="en-US" sz="1800" dirty="0" smtClean="0"/>
              <a:t>’ mode (no navigation file) or ‘full’ mode (navigation file available)</a:t>
            </a:r>
          </a:p>
          <a:p>
            <a:pPr lvl="2" eaLnBrk="1" hangingPunct="1"/>
            <a:r>
              <a:rPr lang="en-GB" altLang="en-US" sz="1800" dirty="0" smtClean="0"/>
              <a:t>Download for </a:t>
            </a:r>
            <a:r>
              <a:rPr lang="en-GB" altLang="en-US" sz="1800" i="1" dirty="0" smtClean="0"/>
              <a:t>free</a:t>
            </a:r>
            <a:r>
              <a:rPr lang="en-GB" altLang="en-US" sz="1800" dirty="0" smtClean="0"/>
              <a:t> from</a:t>
            </a:r>
          </a:p>
          <a:p>
            <a:pPr lvl="1" eaLnBrk="1" hangingPunct="1">
              <a:buFontTx/>
              <a:buNone/>
            </a:pPr>
            <a:r>
              <a:rPr lang="en-GB" altLang="en-US" sz="2000" dirty="0" smtClean="0">
                <a:hlinkClick r:id="rId3"/>
              </a:rPr>
              <a:t>http://www.unavco.org/facility/software/teqc/teqc.html#executables</a:t>
            </a:r>
            <a:r>
              <a:rPr lang="en-GB" altLang="en-US" dirty="0" smtClean="0"/>
              <a:t> </a:t>
            </a:r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teqc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 sure to use correct raw format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-ash d &lt;</a:t>
            </a:r>
            <a:r>
              <a:rPr lang="en-US" sz="1800" dirty="0" err="1" smtClean="0">
                <a:latin typeface="Courier"/>
                <a:cs typeface="Courier"/>
              </a:rPr>
              <a:t>Ashtech</a:t>
            </a:r>
            <a:r>
              <a:rPr lang="en-US" sz="1800" dirty="0" smtClean="0">
                <a:latin typeface="Courier"/>
                <a:cs typeface="Courier"/>
              </a:rPr>
              <a:t> B-file, etc.&gt;</a:t>
            </a:r>
          </a:p>
          <a:p>
            <a:r>
              <a:rPr lang="en-US" dirty="0" smtClean="0"/>
              <a:t>Ability to control observations using “-</a:t>
            </a:r>
            <a:r>
              <a:rPr lang="en-US" dirty="0" err="1" smtClean="0"/>
              <a:t>O.obs</a:t>
            </a:r>
            <a:r>
              <a:rPr lang="en-US" dirty="0" smtClean="0"/>
              <a:t>”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O.obs</a:t>
            </a:r>
            <a:r>
              <a:rPr lang="en-US" sz="1800" dirty="0" smtClean="0">
                <a:latin typeface="Courier"/>
                <a:cs typeface="Courier"/>
              </a:rPr>
              <a:t> L1L2C1P2 -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Ability to control header information with other “-</a:t>
            </a:r>
            <a:r>
              <a:rPr lang="en-US" dirty="0" err="1" smtClean="0"/>
              <a:t>O.xxx</a:t>
            </a:r>
            <a:r>
              <a:rPr lang="en-US" dirty="0" smtClean="0"/>
              <a:t>” options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O.o</a:t>
            </a:r>
            <a:r>
              <a:rPr lang="en-US" sz="1800" dirty="0" smtClean="0">
                <a:latin typeface="Courier"/>
                <a:cs typeface="Courier"/>
              </a:rPr>
              <a:t> “M. Floyd” -</a:t>
            </a:r>
            <a:r>
              <a:rPr lang="en-US" sz="1800" dirty="0" err="1" smtClean="0">
                <a:latin typeface="Courier"/>
                <a:cs typeface="Courier"/>
              </a:rPr>
              <a:t>O.obs</a:t>
            </a:r>
            <a:r>
              <a:rPr lang="en-US" sz="1800" dirty="0" smtClean="0">
                <a:latin typeface="Courier"/>
                <a:cs typeface="Courier"/>
              </a:rPr>
              <a:t> L1L2C1P2 -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May create and use a </a:t>
            </a:r>
            <a:r>
              <a:rPr lang="en-US" dirty="0" err="1" smtClean="0"/>
              <a:t>teqc</a:t>
            </a:r>
            <a:r>
              <a:rPr lang="en-US" dirty="0" smtClean="0"/>
              <a:t> configuration file for consistent information</a:t>
            </a:r>
          </a:p>
          <a:p>
            <a:pPr lvl="1"/>
            <a:r>
              <a:rPr lang="en-US" sz="1900" dirty="0" err="1">
                <a:latin typeface="Courier"/>
                <a:cs typeface="Courier"/>
              </a:rPr>
              <a:t>teqc</a:t>
            </a:r>
            <a:r>
              <a:rPr lang="en-US" sz="1900" dirty="0">
                <a:latin typeface="Courier"/>
                <a:cs typeface="Courier"/>
              </a:rPr>
              <a:t> -</a:t>
            </a:r>
            <a:r>
              <a:rPr lang="en-US" sz="1900" dirty="0" err="1">
                <a:latin typeface="Courier"/>
                <a:cs typeface="Courier"/>
              </a:rPr>
              <a:t>config</a:t>
            </a: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err="1">
                <a:latin typeface="Courier"/>
                <a:cs typeface="Courier"/>
              </a:rPr>
              <a:t>teqc.cfg</a:t>
            </a:r>
            <a:r>
              <a:rPr lang="en-US" sz="1900" dirty="0">
                <a:latin typeface="Courier"/>
                <a:cs typeface="Courier"/>
              </a:rPr>
              <a:t> -</a:t>
            </a:r>
            <a:r>
              <a:rPr lang="en-US" sz="1900" dirty="0" err="1">
                <a:latin typeface="Courier"/>
                <a:cs typeface="Courier"/>
              </a:rPr>
              <a:t>tr</a:t>
            </a:r>
            <a:r>
              <a:rPr lang="en-US" sz="1900" dirty="0">
                <a:latin typeface="Courier"/>
                <a:cs typeface="Courier"/>
              </a:rPr>
              <a:t> d &lt;Trimble .</a:t>
            </a:r>
            <a:r>
              <a:rPr lang="en-US" sz="1900" dirty="0" err="1">
                <a:latin typeface="Courier"/>
                <a:cs typeface="Courier"/>
              </a:rPr>
              <a:t>dat</a:t>
            </a:r>
            <a:r>
              <a:rPr lang="en-US" sz="1900" dirty="0">
                <a:latin typeface="Courier"/>
                <a:cs typeface="Courier"/>
              </a:rPr>
              <a:t> file&gt;</a:t>
            </a:r>
            <a:endParaRPr lang="en-US" sz="1900" dirty="0" smtClean="0">
              <a:latin typeface="Courier"/>
              <a:cs typeface="Courier"/>
            </a:endParaRPr>
          </a:p>
          <a:p>
            <a:r>
              <a:rPr lang="en-US" dirty="0" smtClean="0"/>
              <a:t>Use a script or command line loop to create RINEX files in batch</a:t>
            </a:r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1366</Words>
  <Application>Microsoft Macintosh PowerPoint</Application>
  <PresentationFormat>On-screen Show (4:3)</PresentationFormat>
  <Paragraphs>146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GPS data from receiver to processing input</vt:lpstr>
      <vt:lpstr>Raw data formats</vt:lpstr>
      <vt:lpstr>Motivation for Receiver INdependent EXchange (RINEX) format</vt:lpstr>
      <vt:lpstr>RINEX data format</vt:lpstr>
      <vt:lpstr>An example of RINEX observation data</vt:lpstr>
      <vt:lpstr>Compressing/Uncompressing RINEX</vt:lpstr>
      <vt:lpstr>runpkr00 (Trimble raw to dat)</vt:lpstr>
      <vt:lpstr>Pre-processing data</vt:lpstr>
      <vt:lpstr>Using teqc</vt:lpstr>
      <vt:lpstr>TEQC</vt:lpstr>
      <vt:lpstr>Approximate position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M. Floyd</cp:lastModifiedBy>
  <cp:revision>68</cp:revision>
  <dcterms:created xsi:type="dcterms:W3CDTF">2014-11-13T20:18:27Z</dcterms:created>
  <dcterms:modified xsi:type="dcterms:W3CDTF">2015-01-20T20:09:30Z</dcterms:modified>
</cp:coreProperties>
</file>