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tif" ContentType="image/tif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86" r:id="rId3"/>
    <p:sldId id="291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collection and archiving (field)</a:t>
          </a:r>
          <a:endParaRPr lang="en-US" dirty="0">
            <a:solidFill>
              <a:schemeClr val="tx1"/>
            </a:solidFill>
          </a:endParaRP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Raw (RINEX) data processing (GAMIT)</a:t>
          </a:r>
          <a:endParaRPr lang="en-US" dirty="0">
            <a:solidFill>
              <a:schemeClr val="tx1"/>
            </a:solidFill>
          </a:endParaRP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Time series and velocity generation (GLOBK)</a:t>
          </a:r>
          <a:endParaRPr lang="en-US" dirty="0">
            <a:solidFill>
              <a:schemeClr val="tx1"/>
            </a:solidFill>
          </a:endParaRP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  <dgm:t>
        <a:bodyPr/>
        <a:lstStyle/>
        <a:p>
          <a:endParaRPr lang="en-US"/>
        </a:p>
      </dgm:t>
    </dgm:pt>
    <dgm:pt modelId="{53CF22C7-5E55-854F-9224-A9889E49471C}" type="pres">
      <dgm:prSet presAssocID="{5A81DA8A-1273-6341-902D-EA306092AEC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  <dgm:t>
        <a:bodyPr/>
        <a:lstStyle/>
        <a:p>
          <a:endParaRPr lang="en-US"/>
        </a:p>
      </dgm:t>
    </dgm:pt>
    <dgm:pt modelId="{B8BA3351-22BB-7E47-8E4D-4B811D0338C9}" type="pres">
      <dgm:prSet presAssocID="{3A6F7AE7-16DC-CB48-993D-447EF8C5C9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Data collection and archiving (field)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45225" y="1652410"/>
        <a:ext cx="2085893" cy="1221142"/>
      </dsp:txXfrm>
    </dsp:sp>
    <dsp:sp modelId="{2440D105-4DA8-E549-BF49-4510E82F3BB4}">
      <dsp:nvSpPr>
        <dsp:cNvPr id="0" name=""/>
        <dsp:cNvSpPr/>
      </dsp:nvSpPr>
      <dsp:spPr>
        <a:xfrm>
          <a:off x="2211435" y="1738727"/>
          <a:ext cx="806043" cy="104850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11435" y="1948428"/>
        <a:ext cx="564230" cy="629105"/>
      </dsp:txXfrm>
    </dsp:sp>
    <dsp:sp modelId="{B061858D-9368-3642-80F8-211D932A058F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Raw (RINEX) data processing (GAMIT)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71853" y="1652410"/>
        <a:ext cx="2085893" cy="1221142"/>
      </dsp:txXfrm>
    </dsp:sp>
    <dsp:sp modelId="{9E3B02EC-C0F1-AB4D-A8C3-40486638FBF9}">
      <dsp:nvSpPr>
        <dsp:cNvPr id="0" name=""/>
        <dsp:cNvSpPr/>
      </dsp:nvSpPr>
      <dsp:spPr>
        <a:xfrm>
          <a:off x="5236839" y="1738727"/>
          <a:ext cx="808491" cy="104850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236839" y="1948428"/>
        <a:ext cx="565944" cy="629105"/>
      </dsp:txXfrm>
    </dsp:sp>
    <dsp:sp modelId="{8859691C-7FB9-B248-94DC-758782F30C55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Time series and velocity generation (GLOBK)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6098481" y="1652410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464DC-F643-214F-9EF3-1D3D43F0262C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C6986-2620-4F48-84B7-0F592A6E4BB7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tif"/><Relationship Id="rId5" Type="http://schemas.openxmlformats.org/officeDocument/2006/relationships/image" Target="../media/image4.png"/><Relationship Id="rId6" Type="http://schemas.openxmlformats.org/officeDocument/2006/relationships/image" Target="../media/image5.gif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GPS</a:t>
            </a:r>
            <a:br>
              <a:rPr lang="en-US" dirty="0" smtClean="0"/>
            </a:br>
            <a:r>
              <a:rPr lang="en-US" dirty="0" smtClean="0"/>
              <a:t>processing workflow</a:t>
            </a:r>
            <a:endParaRPr lang="en-US" dirty="0"/>
          </a:p>
        </p:txBody>
      </p:sp>
      <p:pic>
        <p:nvPicPr>
          <p:cNvPr id="11" name="Picture 10" descr="bga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359" y="130032"/>
            <a:ext cx="1155932" cy="558987"/>
          </a:xfrm>
          <a:prstGeom prst="rect">
            <a:avLst/>
          </a:prstGeom>
        </p:spPr>
      </p:pic>
      <p:pic>
        <p:nvPicPr>
          <p:cNvPr id="14" name="Picture 13" descr="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442" y="127537"/>
            <a:ext cx="665355" cy="604868"/>
          </a:xfrm>
          <a:prstGeom prst="rect">
            <a:avLst/>
          </a:prstGeom>
        </p:spPr>
      </p:pic>
      <p:pic>
        <p:nvPicPr>
          <p:cNvPr id="17" name="Picture 16" descr="logo-small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49" y="185527"/>
            <a:ext cx="1364702" cy="395663"/>
          </a:xfrm>
          <a:prstGeom prst="rect">
            <a:avLst/>
          </a:prstGeom>
        </p:spPr>
      </p:pic>
      <p:pic>
        <p:nvPicPr>
          <p:cNvPr id="18" name="Picture 17" descr="MIT-logo-with-spelling-web-red-gray-design1-larg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82761"/>
            <a:ext cx="1599993" cy="362429"/>
          </a:xfrm>
          <a:prstGeom prst="rect">
            <a:avLst/>
          </a:prstGeom>
        </p:spPr>
      </p:pic>
      <p:pic>
        <p:nvPicPr>
          <p:cNvPr id="19" name="Picture 18" descr="comet-log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828" y="127537"/>
            <a:ext cx="1553259" cy="540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5623" y="185190"/>
            <a:ext cx="1217118" cy="396000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            M. Floyd                             K. </a:t>
            </a:r>
            <a:r>
              <a:rPr lang="en-US" dirty="0" err="1" smtClean="0"/>
              <a:t>Palamartchouk</a:t>
            </a:r>
            <a:endParaRPr lang="en-US" dirty="0" smtClean="0"/>
          </a:p>
          <a:p>
            <a:pPr algn="l"/>
            <a:r>
              <a:rPr lang="en-US" sz="2400" i="1" dirty="0" smtClean="0"/>
              <a:t>Massachusetts Institute of Technology              Newcastle University</a:t>
            </a:r>
          </a:p>
          <a:p>
            <a:endParaRPr lang="en-US" sz="2400" dirty="0" smtClean="0"/>
          </a:p>
          <a:p>
            <a:r>
              <a:rPr lang="en-US" dirty="0" smtClean="0"/>
              <a:t>GAMIT-GLOBK course</a:t>
            </a:r>
            <a:br>
              <a:rPr lang="en-US" dirty="0" smtClean="0"/>
            </a:br>
            <a:r>
              <a:rPr lang="en-US" dirty="0" smtClean="0"/>
              <a:t>University of Bristol, UK</a:t>
            </a:r>
            <a:br>
              <a:rPr lang="en-US" dirty="0" smtClean="0"/>
            </a:br>
            <a:r>
              <a:rPr lang="en-US" dirty="0" smtClean="0"/>
              <a:t>12–16 January 2015</a:t>
            </a:r>
          </a:p>
          <a:p>
            <a:endParaRPr lang="en-US" dirty="0" smtClean="0"/>
          </a:p>
          <a:p>
            <a:r>
              <a:rPr lang="en-US" sz="2100" dirty="0" smtClean="0"/>
              <a:t>Material from R. King, T. Herring, M. Floyd (MIT) and S. </a:t>
            </a:r>
            <a:r>
              <a:rPr lang="en-US" sz="2100" dirty="0" err="1" smtClean="0"/>
              <a:t>McClusky</a:t>
            </a:r>
            <a:r>
              <a:rPr lang="en-US" sz="2100" dirty="0" smtClean="0"/>
              <a:t> (now ANU)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long-term velocities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Combine daily (continuous) or short-term combined h-files (e.g. surveys; see last slide)</a:t>
            </a:r>
          </a:p>
          <a:p>
            <a:r>
              <a:rPr lang="en-US" dirty="0"/>
              <a:t>Run </a:t>
            </a:r>
            <a:r>
              <a:rPr lang="en-US" dirty="0" err="1"/>
              <a:t>glred</a:t>
            </a:r>
            <a:r>
              <a:rPr lang="en-US" dirty="0"/>
              <a:t> to generate time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/>
              <a:t>sh_plot_pos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/>
              <a:t>globk</a:t>
            </a:r>
            <a:r>
              <a:rPr lang="en-US" dirty="0"/>
              <a:t> to form </a:t>
            </a:r>
            <a:r>
              <a:rPr lang="en-US" dirty="0" smtClean="0"/>
              <a:t>final solution </a:t>
            </a:r>
            <a:r>
              <a:rPr lang="en-US" dirty="0"/>
              <a:t>file for </a:t>
            </a:r>
            <a:r>
              <a:rPr lang="en-US" dirty="0" smtClean="0"/>
              <a:t>all data (</a:t>
            </a:r>
            <a:r>
              <a:rPr lang="en-US" dirty="0"/>
              <a:t>“.org”-file) </a:t>
            </a:r>
            <a:r>
              <a:rPr lang="en-US" i="1" dirty="0" smtClean="0"/>
              <a:t>with </a:t>
            </a:r>
            <a:r>
              <a:rPr lang="en-US" i="1" dirty="0"/>
              <a:t>estimating velocities</a:t>
            </a:r>
            <a:endParaRPr lang="en-US" dirty="0"/>
          </a:p>
          <a:p>
            <a:pPr lvl="1"/>
            <a:r>
              <a:rPr lang="en-US" dirty="0" err="1">
                <a:latin typeface="Courier"/>
                <a:cs typeface="Courier"/>
              </a:rPr>
              <a:t>apr_site</a:t>
            </a:r>
            <a:r>
              <a:rPr lang="en-US" dirty="0">
                <a:latin typeface="Courier"/>
                <a:cs typeface="Courier"/>
              </a:rPr>
              <a:t>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apr_neu</a:t>
            </a:r>
            <a:r>
              <a:rPr lang="en-US" dirty="0">
                <a:latin typeface="Courier"/>
                <a:cs typeface="Courier"/>
              </a:rPr>
              <a:t>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stages of GPS for geoscience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22018" y="3538693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RINEX</a:t>
            </a:r>
            <a:br>
              <a:rPr lang="en-US" dirty="0" smtClean="0"/>
            </a:b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2240" y="3519866"/>
            <a:ext cx="779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ASCII</a:t>
            </a:r>
            <a:br>
              <a:rPr lang="en-US" dirty="0" smtClean="0"/>
            </a:br>
            <a:r>
              <a:rPr lang="en-US" dirty="0" smtClean="0"/>
              <a:t>H-files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40189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MODEL (model observations)</a:t>
            </a:r>
          </a:p>
          <a:p>
            <a:r>
              <a:rPr lang="en-US" dirty="0" smtClean="0"/>
              <a:t>AUTCLN (cleans data)</a:t>
            </a:r>
          </a:p>
          <a:p>
            <a:r>
              <a:rPr lang="en-US" dirty="0" smtClean="0"/>
              <a:t>SOLVE (solve for parameters)</a:t>
            </a:r>
            <a:endParaRPr lang="en-US" dirty="0"/>
          </a:p>
        </p:txBody>
      </p:sp>
      <p:sp>
        <p:nvSpPr>
          <p:cNvPr id="5" name="Circular Arrow 4"/>
          <p:cNvSpPr/>
          <p:nvPr/>
        </p:nvSpPr>
        <p:spPr>
          <a:xfrm rot="16200000">
            <a:off x="3145667" y="1718790"/>
            <a:ext cx="1080000" cy="1080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0066" y="1611993"/>
            <a:ext cx="1877319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</a:t>
            </a:r>
            <a:r>
              <a:rPr lang="en-US" dirty="0" smtClean="0"/>
              <a:t>unpkr00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eqc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642240" y="4868022"/>
            <a:ext cx="3044560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glred</a:t>
            </a:r>
            <a:r>
              <a:rPr lang="en-US" dirty="0" smtClean="0"/>
              <a:t> (time series)</a:t>
            </a:r>
          </a:p>
          <a:p>
            <a:r>
              <a:rPr lang="en-US" dirty="0" err="1" smtClean="0"/>
              <a:t>globk</a:t>
            </a:r>
            <a:r>
              <a:rPr lang="en-US" dirty="0" smtClean="0"/>
              <a:t> (velocities)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 rot="5400000">
            <a:off x="1385324" y="2706029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4418317" y="2706029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7414702" y="436960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scripts that control </a:t>
            </a:r>
            <a:r>
              <a:rPr lang="en-US" dirty="0" err="1" smtClean="0"/>
              <a:t>gamit</a:t>
            </a:r>
            <a:r>
              <a:rPr lang="en-US" dirty="0" smtClean="0"/>
              <a:t> and </a:t>
            </a:r>
            <a:r>
              <a:rPr lang="en-US" dirty="0" err="1" smtClean="0"/>
              <a:t>globk</a:t>
            </a:r>
            <a:r>
              <a:rPr lang="en-US" dirty="0" smtClean="0"/>
              <a:t> all have built in help which can be evoked by typing name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/com contains all of the scripts used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gamit</a:t>
            </a:r>
            <a:r>
              <a:rPr lang="en-US" dirty="0" smtClean="0"/>
              <a:t>/bin and 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kf</a:t>
            </a:r>
            <a:r>
              <a:rPr lang="en-US" dirty="0" smtClean="0"/>
              <a:t>/bin contain the program </a:t>
            </a:r>
            <a:r>
              <a:rPr lang="en-US" dirty="0" err="1" smtClean="0"/>
              <a:t>executables</a:t>
            </a:r>
            <a:endParaRPr lang="en-US" dirty="0"/>
          </a:p>
          <a:p>
            <a:pPr lvl="1"/>
            <a:r>
              <a:rPr lang="en-US" dirty="0" err="1" smtClean="0"/>
              <a:t>kf</a:t>
            </a:r>
            <a:r>
              <a:rPr lang="en-US" dirty="0" smtClean="0"/>
              <a:t> programs also have help output</a:t>
            </a:r>
          </a:p>
          <a:p>
            <a:pPr lvl="1"/>
            <a:r>
              <a:rPr lang="en-US" dirty="0"/>
              <a:t>(</a:t>
            </a:r>
            <a:r>
              <a:rPr lang="en-US" dirty="0" err="1" smtClean="0"/>
              <a:t>gg</a:t>
            </a:r>
            <a:r>
              <a:rPr lang="en-US" dirty="0" smtClean="0"/>
              <a:t> is a link in your home directory that points to the directory with the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r>
              <a:rPr lang="en-US" dirty="0" smtClean="0"/>
              <a:t> software installed)</a:t>
            </a:r>
          </a:p>
          <a:p>
            <a:r>
              <a:rPr lang="en-US" dirty="0" smtClean="0"/>
              <a:t>Once the software is installed; user selects data to be processed over some interval of time and uses </a:t>
            </a:r>
            <a:r>
              <a:rPr lang="en-US" dirty="0" err="1" smtClean="0"/>
              <a:t>sh_gamit</a:t>
            </a:r>
            <a:r>
              <a:rPr lang="en-US" dirty="0" smtClean="0"/>
              <a:t> for the processing</a:t>
            </a:r>
          </a:p>
          <a:p>
            <a:r>
              <a:rPr lang="en-US" dirty="0" smtClean="0"/>
              <a:t>GLOBK is used after the daily processing to combine results and set the reference frame.</a:t>
            </a:r>
          </a:p>
          <a:p>
            <a:r>
              <a:rPr lang="en-US" dirty="0" smtClean="0"/>
              <a:t>Everyone should have completed the installation of the software at this point</a:t>
            </a:r>
          </a:p>
          <a:p>
            <a:r>
              <a:rPr lang="en-US" dirty="0" smtClean="0"/>
              <a:t>Running the example case is a good idea to make sure the installation is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RINEX data must be prepared for input to GAMIT</a:t>
            </a:r>
          </a:p>
          <a:p>
            <a:r>
              <a:rPr lang="en-US" dirty="0" smtClean="0"/>
              <a:t>Output for GAMIT and input to GLOBK are ASCII “h-files”</a:t>
            </a:r>
          </a:p>
          <a:p>
            <a:pPr lvl="1"/>
            <a:r>
              <a:rPr lang="en-US" dirty="0" smtClean="0"/>
              <a:t>Loosely constrained solutions with a priori parameter information, parameters adjustments and full covariance matrices</a:t>
            </a:r>
            <a:endParaRPr lang="en-US" dirty="0"/>
          </a:p>
          <a:p>
            <a:r>
              <a:rPr lang="en-US" dirty="0" smtClean="0"/>
              <a:t>Final output of GLOBK is “.org”-file</a:t>
            </a:r>
          </a:p>
          <a:p>
            <a:pPr lvl="1"/>
            <a:r>
              <a:rPr lang="en-US" dirty="0" smtClean="0"/>
              <a:t>Time series (“.</a:t>
            </a:r>
            <a:r>
              <a:rPr lang="en-US" dirty="0" err="1" smtClean="0"/>
              <a:t>pos</a:t>
            </a:r>
            <a:r>
              <a:rPr lang="en-US" dirty="0" smtClean="0"/>
              <a:t>”-files)</a:t>
            </a:r>
          </a:p>
          <a:p>
            <a:pPr lvl="1"/>
            <a:r>
              <a:rPr lang="en-US" dirty="0" smtClean="0"/>
              <a:t>Velocities (“.</a:t>
            </a:r>
            <a:r>
              <a:rPr lang="en-US" dirty="0" err="1" smtClean="0"/>
              <a:t>vel</a:t>
            </a:r>
            <a:r>
              <a:rPr lang="en-US" dirty="0" smtClean="0"/>
              <a:t>”-files)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sh_setup</a:t>
            </a:r>
            <a:endParaRPr lang="en-US" dirty="0" smtClean="0"/>
          </a:p>
          <a:p>
            <a:pPr marL="914400" lvl="1" indent="-514350"/>
            <a:r>
              <a:rPr lang="en-US" dirty="0" smtClean="0"/>
              <a:t>Check all links, especially to grid files (</a:t>
            </a:r>
            <a:r>
              <a:rPr lang="en-US" dirty="0" err="1" smtClean="0"/>
              <a:t>otl.grid</a:t>
            </a:r>
            <a:r>
              <a:rPr lang="en-US" dirty="0" smtClean="0"/>
              <a:t>, </a:t>
            </a:r>
            <a:r>
              <a:rPr lang="en-US" dirty="0" err="1" smtClean="0"/>
              <a:t>atl.grid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map.grid</a:t>
            </a:r>
            <a:r>
              <a:rPr lang="en-US" dirty="0" smtClean="0"/>
              <a:t>, </a:t>
            </a:r>
            <a:r>
              <a:rPr lang="en-US" dirty="0" err="1"/>
              <a:t>m</a:t>
            </a:r>
            <a:r>
              <a:rPr lang="en-US" dirty="0" err="1" smtClean="0"/>
              <a:t>et.grid</a:t>
            </a:r>
            <a:r>
              <a:rPr lang="en-US" dirty="0" smtClean="0"/>
              <a:t>; see </a:t>
            </a:r>
            <a:r>
              <a:rPr lang="en-US" dirty="0" err="1" smtClean="0"/>
              <a:t>sestbl</a:t>
            </a:r>
            <a:r>
              <a:rPr lang="en-US" dirty="0" smtClean="0"/>
              <a:t>. for what is “switched on”)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RINEX data to be processed in </a:t>
            </a:r>
            <a:r>
              <a:rPr lang="en-US" dirty="0" err="1" smtClean="0"/>
              <a:t>rinex</a:t>
            </a:r>
            <a:r>
              <a:rPr lang="en-US" dirty="0" smtClean="0"/>
              <a:t>/</a:t>
            </a:r>
          </a:p>
          <a:p>
            <a:pPr marL="914400" lvl="1" indent="-514350"/>
            <a:r>
              <a:rPr lang="en-US" dirty="0" smtClean="0"/>
              <a:t>Except any publicly-available RINEX files one has set to be </a:t>
            </a:r>
            <a:r>
              <a:rPr lang="en-US" dirty="0" err="1" smtClean="0"/>
              <a:t>FTP’d</a:t>
            </a:r>
            <a:r>
              <a:rPr lang="en-US" dirty="0" smtClean="0"/>
              <a:t> in </a:t>
            </a:r>
            <a:r>
              <a:rPr lang="en-US" dirty="0" err="1" smtClean="0"/>
              <a:t>sites.defaults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station.info</a:t>
            </a:r>
            <a:r>
              <a:rPr lang="en-US" dirty="0" smtClean="0"/>
              <a:t>, e.g. </a:t>
            </a:r>
            <a:r>
              <a:rPr lang="en-US" dirty="0" err="1" smtClean="0"/>
              <a:t>sh_upd_stnfo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apr</a:t>
            </a:r>
            <a:r>
              <a:rPr lang="en-US" dirty="0" smtClean="0"/>
              <a:t>-file, e.g. sh_rx2apr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sh_gamit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r>
              <a:rPr lang="en-US" dirty="0" smtClean="0"/>
              <a:t> is the master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/>
                <a:cs typeface="Courier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sites.defaults</a:t>
            </a:r>
            <a:r>
              <a:rPr lang="en-US" dirty="0" smtClean="0"/>
              <a:t> (list of sites to process in experiment)</a:t>
            </a:r>
            <a:endParaRPr lang="en-US" dirty="0"/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get right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detail in next lecture</a:t>
            </a:r>
          </a:p>
        </p:txBody>
      </p:sp>
    </p:spTree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Processing: GAMIT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/>
              <a:t>sh_get_orbits</a:t>
            </a:r>
            <a:r>
              <a:rPr lang="en-US" dirty="0"/>
              <a:t>) and prepare (sh_sp3fit) </a:t>
            </a:r>
            <a:r>
              <a:rPr lang="en-US" dirty="0" smtClean="0"/>
              <a:t>orbits</a:t>
            </a:r>
          </a:p>
          <a:p>
            <a:pPr lvl="1"/>
            <a:r>
              <a:rPr lang="en-US" dirty="0" smtClean="0"/>
              <a:t>Make clock files (MAKEJ)</a:t>
            </a:r>
            <a:endParaRPr lang="en-US" dirty="0"/>
          </a:p>
          <a:p>
            <a:pPr lvl="1"/>
            <a:r>
              <a:rPr lang="en-US" dirty="0" smtClean="0"/>
              <a:t>Download (</a:t>
            </a:r>
            <a:r>
              <a:rPr lang="en-US" dirty="0" err="1" smtClean="0"/>
              <a:t>sh_get_rinex</a:t>
            </a:r>
            <a:r>
              <a:rPr lang="en-US" dirty="0" smtClean="0"/>
              <a:t>) publicly available sites and convert </a:t>
            </a:r>
            <a:r>
              <a:rPr lang="en-US" dirty="0"/>
              <a:t>RINEX files to GAMIT internal format (MAKEX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Write batch (“b”) files</a:t>
            </a:r>
          </a:p>
          <a:p>
            <a:r>
              <a:rPr lang="en-US" dirty="0" smtClean="0"/>
              <a:t>Iterative solution (run b-files)</a:t>
            </a:r>
          </a:p>
          <a:p>
            <a:pPr lvl="1"/>
            <a:r>
              <a:rPr lang="en-US" dirty="0" smtClean="0"/>
              <a:t>Calculate synthetic observations from a priori parameters and models (MODEL)</a:t>
            </a:r>
          </a:p>
          <a:p>
            <a:pPr lvl="1"/>
            <a:r>
              <a:rPr lang="en-US" dirty="0" smtClean="0"/>
              <a:t>Create observables (LC, L1+L2, etc.), clean data (AUTCLN)</a:t>
            </a:r>
          </a:p>
          <a:p>
            <a:pPr lvl="1"/>
            <a:r>
              <a:rPr lang="en-US" dirty="0" smtClean="0"/>
              <a:t>Fit calculated to observed by solving for parameter estimates (SOLVE)</a:t>
            </a:r>
          </a:p>
          <a:p>
            <a:pPr lvl="1"/>
            <a:r>
              <a:rPr lang="en-US" dirty="0" smtClean="0"/>
              <a:t>Update a priori information if large adjustments</a:t>
            </a:r>
          </a:p>
        </p:txBody>
      </p:sp>
      <p:sp>
        <p:nvSpPr>
          <p:cNvPr id="6" name="Circular Arrow 5"/>
          <p:cNvSpPr/>
          <p:nvPr/>
        </p:nvSpPr>
        <p:spPr>
          <a:xfrm rot="16200000">
            <a:off x="242667" y="4059494"/>
            <a:ext cx="1170204" cy="1141539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Post-processing: GLOBK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ASCII h-files to binary h-files (</a:t>
            </a:r>
            <a:r>
              <a:rPr lang="en-US" dirty="0" err="1" smtClean="0"/>
              <a:t>htoglb</a:t>
            </a:r>
            <a:r>
              <a:rPr lang="en-US" dirty="0" smtClean="0"/>
              <a:t> in </a:t>
            </a:r>
            <a:r>
              <a:rPr lang="en-US" dirty="0" err="1" smtClean="0"/>
              <a:t>glbf</a:t>
            </a:r>
            <a:r>
              <a:rPr lang="en-US" dirty="0" smtClean="0"/>
              <a:t>/)</a:t>
            </a:r>
          </a:p>
          <a:p>
            <a:r>
              <a:rPr lang="en-US" dirty="0" smtClean="0"/>
              <a:t>Generate and chronological list of binary h-files (</a:t>
            </a:r>
            <a:r>
              <a:rPr lang="en-US" dirty="0" err="1" smtClean="0"/>
              <a:t>glist</a:t>
            </a:r>
            <a:r>
              <a:rPr lang="en-US" dirty="0" smtClean="0"/>
              <a:t> in </a:t>
            </a:r>
            <a:r>
              <a:rPr lang="en-US" dirty="0" err="1" smtClean="0"/>
              <a:t>gsoln</a:t>
            </a:r>
            <a:r>
              <a:rPr lang="en-US" dirty="0" smtClean="0"/>
              <a:t>/)</a:t>
            </a:r>
          </a:p>
          <a:p>
            <a:r>
              <a:rPr lang="en-US" dirty="0" smtClean="0"/>
              <a:t>At this point, diverge in approach depending on solution sought…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short-term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Combine days from a period over which velocities are negligible, e.g. a 10-day survey, bi-weekly or monthly combinations for continuous GPS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glred</a:t>
            </a:r>
            <a:r>
              <a:rPr lang="en-US" dirty="0" smtClean="0"/>
              <a:t> to generate time 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/>
              <a:t>sh_plot_pos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Inspect time series to identify (and remove) outliers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globk</a:t>
            </a:r>
            <a:r>
              <a:rPr lang="en-US" dirty="0" smtClean="0"/>
              <a:t> to form one solution file for survey (“.org”-file) </a:t>
            </a:r>
            <a:r>
              <a:rPr lang="en-US" i="1" dirty="0" smtClean="0"/>
              <a:t>without estimating velocities</a:t>
            </a:r>
            <a:endParaRPr lang="en-US" dirty="0"/>
          </a:p>
          <a:p>
            <a:pPr lvl="1"/>
            <a:r>
              <a:rPr lang="en-US" dirty="0" err="1">
                <a:latin typeface="Courier"/>
                <a:cs typeface="Courier"/>
              </a:rPr>
              <a:t>a</a:t>
            </a:r>
            <a:r>
              <a:rPr lang="en-US" dirty="0" err="1" smtClean="0">
                <a:latin typeface="Courier"/>
                <a:cs typeface="Courier"/>
              </a:rPr>
              <a:t>pr_site</a:t>
            </a:r>
            <a:r>
              <a:rPr lang="en-US" dirty="0" smtClean="0">
                <a:latin typeface="Courier"/>
                <a:cs typeface="Courier"/>
              </a:rPr>
              <a:t>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  <a:p>
            <a:pPr marL="457200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</p:txBody>
      </p:sp>
    </p:spTree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826</Words>
  <Application>Microsoft Macintosh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Basics of GPS processing workflow</vt:lpstr>
      <vt:lpstr>Basic stages of GPS for geoscience</vt:lpstr>
      <vt:lpstr>Structure</vt:lpstr>
      <vt:lpstr>Basic inputs and outputs</vt:lpstr>
      <vt:lpstr>GAMIT</vt:lpstr>
      <vt:lpstr>sh_gamit</vt:lpstr>
      <vt:lpstr>Processing: GAMIT</vt:lpstr>
      <vt:lpstr>Post-processing: GLOBK</vt:lpstr>
      <vt:lpstr>GLOBK short-term combinations</vt:lpstr>
      <vt:lpstr>GLOBK long-term velocities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M. Floyd</cp:lastModifiedBy>
  <cp:revision>28</cp:revision>
  <dcterms:created xsi:type="dcterms:W3CDTF">2014-11-13T20:18:27Z</dcterms:created>
  <dcterms:modified xsi:type="dcterms:W3CDTF">2015-01-20T20:07:43Z</dcterms:modified>
</cp:coreProperties>
</file>