
<file path=[Content_Types].xml><?xml version="1.0" encoding="utf-8"?>
<Types xmlns="http://schemas.openxmlformats.org/package/2006/content-types">
  <Default Extension="xml" ContentType="application/xml"/>
  <Default Extension="jpg" ContentType="image/jpeg"/>
  <Default Extension="jpeg" ContentType="image/jpeg"/>
  <Default Extension="rels" ContentType="application/vnd.openxmlformats-package.relationships+xml"/>
  <Default Extension="tif" ContentType="image/tiff"/>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handoutMasterIdLst>
    <p:handoutMasterId r:id="rId34"/>
  </p:handoutMasterIdLst>
  <p:sldIdLst>
    <p:sldId id="257" r:id="rId2"/>
    <p:sldId id="259" r:id="rId3"/>
    <p:sldId id="261" r:id="rId4"/>
    <p:sldId id="262" r:id="rId5"/>
    <p:sldId id="283" r:id="rId6"/>
    <p:sldId id="284" r:id="rId7"/>
    <p:sldId id="285" r:id="rId8"/>
    <p:sldId id="286" r:id="rId9"/>
    <p:sldId id="287" r:id="rId10"/>
    <p:sldId id="288" r:id="rId11"/>
    <p:sldId id="289" r:id="rId12"/>
    <p:sldId id="290"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15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EF1375-9FD6-EB43-AFC7-17C99A110A61}" type="datetimeFigureOut">
              <a:rPr lang="en-US" smtClean="0"/>
              <a:t>2015/01/20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3B4C54-DC59-1347-ADF7-515673F7BBD7}" type="datetimeFigureOut">
              <a:rPr lang="en-US" smtClean="0"/>
              <a:t>2015/01/20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3</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If</a:t>
            </a:r>
            <a:r>
              <a:rPr lang="en-US" baseline="0" dirty="0" smtClean="0"/>
              <a:t> you want to be sure you know what external </a:t>
            </a:r>
            <a:r>
              <a:rPr lang="en-US" baseline="0" dirty="0" err="1" smtClean="0"/>
              <a:t>cGPS</a:t>
            </a:r>
            <a:r>
              <a:rPr lang="en-US" baseline="0" dirty="0" smtClean="0"/>
              <a:t> data are available, you may choose to download the external RINEX files in advance (</a:t>
            </a:r>
            <a:r>
              <a:rPr lang="en-US" baseline="0" dirty="0" err="1" smtClean="0"/>
              <a:t>sh_get_rinex</a:t>
            </a:r>
            <a:r>
              <a:rPr lang="en-US" baseline="0" dirty="0" smtClean="0"/>
              <a:t>). </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20</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smtClean="0"/>
              <a:t>Do resolve LC ambiguities, we need to resolve both L1 and L2, which can be reformulated as L2-L1</a:t>
            </a:r>
            <a:r>
              <a:rPr lang="en-US" baseline="0" dirty="0" smtClean="0"/>
              <a:t> (wide-lane, WL) and L1 (narrow lane, NL).  This is the form and notation used in </a:t>
            </a:r>
            <a:r>
              <a:rPr lang="en-US" baseline="0" dirty="0" err="1" smtClean="0"/>
              <a:t>autcln</a:t>
            </a:r>
            <a:r>
              <a:rPr lang="en-US" baseline="0" dirty="0" smtClean="0"/>
              <a:t> and solve.  With code-tracking receivers (P2 present), the best strategy is to use the </a:t>
            </a:r>
            <a:r>
              <a:rPr lang="en-US" baseline="0" dirty="0" err="1" smtClean="0"/>
              <a:t>pseudoranges</a:t>
            </a:r>
            <a:r>
              <a:rPr lang="en-US" baseline="0" dirty="0" smtClean="0"/>
              <a:t> to resolve the WL in </a:t>
            </a:r>
            <a:r>
              <a:rPr lang="en-US" baseline="0" dirty="0" err="1" smtClean="0"/>
              <a:t>autcln</a:t>
            </a:r>
            <a:r>
              <a:rPr lang="en-US" baseline="0" dirty="0" smtClean="0"/>
              <a:t> (LC_AUTCLN).  For codeless receivers, P2 is not available, so we must estimate the WL by constraining the ionosphere (LC_HELP).   </a:t>
            </a:r>
            <a:endParaRPr lang="en-US" dirty="0" smtClean="0"/>
          </a:p>
          <a:p>
            <a:pPr eaLnBrk="1" hangingPunct="1"/>
            <a:endParaRPr lang="en-US" dirty="0" smtClean="0"/>
          </a:p>
          <a:p>
            <a:pPr eaLnBrk="1" hangingPunct="1"/>
            <a:r>
              <a:rPr lang="en-US" dirty="0" smtClean="0"/>
              <a:t>Confusing </a:t>
            </a:r>
            <a:r>
              <a:rPr lang="en-US" dirty="0"/>
              <a:t>topic without knowing theory.  Come back to later in the afternoon if requested.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21</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At</a:t>
            </a:r>
            <a:r>
              <a:rPr lang="en-US" baseline="0" dirty="0" smtClean="0"/>
              <a:t> the end of the </a:t>
            </a:r>
            <a:r>
              <a:rPr lang="en-US" baseline="0" dirty="0" err="1" smtClean="0"/>
              <a:t>sh_gamit</a:t>
            </a:r>
            <a:r>
              <a:rPr lang="en-US" baseline="0" dirty="0" smtClean="0"/>
              <a:t> </a:t>
            </a:r>
            <a:r>
              <a:rPr lang="en-US" baseline="0" dirty="0" err="1" smtClean="0"/>
              <a:t>executioin</a:t>
            </a:r>
            <a:r>
              <a:rPr lang="en-US" baseline="0" dirty="0" smtClean="0"/>
              <a:t>, it extracts information from final </a:t>
            </a:r>
            <a:r>
              <a:rPr lang="en-US" baseline="0" dirty="0" err="1" smtClean="0"/>
              <a:t>autcln</a:t>
            </a:r>
            <a:r>
              <a:rPr lang="en-US" baseline="0" dirty="0" smtClean="0"/>
              <a:t> summary (</a:t>
            </a:r>
            <a:r>
              <a:rPr lang="en-US" baseline="0" dirty="0" err="1" smtClean="0"/>
              <a:t>autcln.post.sum</a:t>
            </a:r>
            <a:r>
              <a:rPr lang="en-US" baseline="0" dirty="0" smtClean="0"/>
              <a:t>) and from the q-file (final, or (“a” solution) and writes this information into a summary file that is email to the user (</a:t>
            </a:r>
            <a:r>
              <a:rPr lang="en-US" baseline="0" dirty="0" err="1" smtClean="0"/>
              <a:t>sh_gamit.summary</a:t>
            </a:r>
            <a:r>
              <a:rPr lang="en-US" baseline="0" dirty="0" smtClean="0"/>
              <a:t>).  Normally, this is all you need to see to assure that the run was successful.  </a:t>
            </a:r>
          </a:p>
          <a:p>
            <a:pPr eaLnBrk="1" hangingPunct="1"/>
            <a:endParaRPr lang="en-US" dirty="0" smtClean="0"/>
          </a:p>
          <a:p>
            <a:pPr eaLnBrk="1" hangingPunct="1"/>
            <a:r>
              <a:rPr lang="en-US" dirty="0" smtClean="0"/>
              <a:t>This </a:t>
            </a:r>
            <a:r>
              <a:rPr lang="en-US" dirty="0"/>
              <a:t>slide shows the top part of the summary file, </a:t>
            </a:r>
            <a:r>
              <a:rPr lang="en-US" dirty="0" smtClean="0"/>
              <a:t>giving the number of sites processed and </a:t>
            </a:r>
            <a:r>
              <a:rPr lang="en-US" dirty="0"/>
              <a:t>statistics extracted from </a:t>
            </a:r>
            <a:r>
              <a:rPr lang="en-US" i="1" dirty="0" err="1" smtClean="0"/>
              <a:t>autcln</a:t>
            </a:r>
            <a:r>
              <a:rPr lang="en-US" i="1" dirty="0" smtClean="0"/>
              <a:t>.  The key numbers are the number o</a:t>
            </a:r>
            <a:r>
              <a:rPr lang="en-US" i="0" dirty="0" smtClean="0"/>
              <a:t>f</a:t>
            </a:r>
            <a:r>
              <a:rPr lang="en-US" i="0" baseline="0" dirty="0" smtClean="0"/>
              <a:t> stations used is less than what you expect, then check the </a:t>
            </a:r>
            <a:r>
              <a:rPr lang="en-US" i="0" baseline="0" dirty="0" err="1" smtClean="0"/>
              <a:t>sh_gamit</a:t>
            </a:r>
            <a:r>
              <a:rPr lang="en-US" i="0" baseline="0" dirty="0" smtClean="0"/>
              <a:t> log file and your directories to see if a RINEX file is missing or </a:t>
            </a:r>
            <a:r>
              <a:rPr lang="en-US" i="0" baseline="0" dirty="0" err="1" smtClean="0"/>
              <a:t>mis</a:t>
            </a:r>
            <a:r>
              <a:rPr lang="en-US" i="0" baseline="0" dirty="0" smtClean="0"/>
              <a:t>-named.  If the total </a:t>
            </a:r>
            <a:r>
              <a:rPr lang="en-US" i="0" baseline="0" dirty="0" err="1" smtClean="0"/>
              <a:t>xfiles</a:t>
            </a:r>
            <a:r>
              <a:rPr lang="en-US" i="0" baseline="0" dirty="0" smtClean="0"/>
              <a:t> is less than the number of stations used, then </a:t>
            </a:r>
            <a:r>
              <a:rPr lang="en-US" i="0" baseline="0" dirty="0" err="1" smtClean="0"/>
              <a:t>xfiles</a:t>
            </a:r>
            <a:r>
              <a:rPr lang="en-US" i="0" baseline="0" dirty="0" smtClean="0"/>
              <a:t> have been created but not used, which can occur if they are too short (</a:t>
            </a:r>
            <a:r>
              <a:rPr lang="en-US" i="0" baseline="0" dirty="0" err="1" smtClean="0"/>
              <a:t>minxf</a:t>
            </a:r>
            <a:r>
              <a:rPr lang="en-US" i="0" baseline="0" dirty="0" smtClean="0"/>
              <a:t> in </a:t>
            </a:r>
            <a:r>
              <a:rPr lang="en-US" i="0" baseline="0" dirty="0" err="1" smtClean="0"/>
              <a:t>process.defaults</a:t>
            </a:r>
            <a:r>
              <a:rPr lang="en-US" i="0" baseline="0" dirty="0" smtClean="0"/>
              <a:t>) or you have </a:t>
            </a:r>
            <a:r>
              <a:rPr lang="en-US" i="0" baseline="0" dirty="0" err="1" smtClean="0"/>
              <a:t>intentially</a:t>
            </a:r>
            <a:r>
              <a:rPr lang="en-US" i="0" baseline="0" dirty="0" smtClean="0"/>
              <a:t> excluded then with ‘</a:t>
            </a:r>
            <a:r>
              <a:rPr lang="en-US" i="0" baseline="0" dirty="0" err="1" smtClean="0"/>
              <a:t>xsite</a:t>
            </a:r>
            <a:r>
              <a:rPr lang="en-US" i="0" baseline="0" dirty="0" smtClean="0"/>
              <a:t>’ in </a:t>
            </a:r>
            <a:r>
              <a:rPr lang="en-US" i="0" baseline="0" dirty="0" err="1" smtClean="0"/>
              <a:t>sites.defaults</a:t>
            </a:r>
            <a:r>
              <a:rPr lang="en-US" i="0" baseline="0" dirty="0" smtClean="0"/>
              <a:t> or the </a:t>
            </a:r>
            <a:r>
              <a:rPr lang="en-US" i="0" baseline="0" dirty="0" err="1" smtClean="0"/>
              <a:t>sh_gamit</a:t>
            </a:r>
            <a:r>
              <a:rPr lang="en-US" i="0" baseline="0" dirty="0" smtClean="0"/>
              <a:t> command line.   The </a:t>
            </a:r>
            <a:r>
              <a:rPr lang="en-US" i="0" baseline="0" dirty="0" err="1" smtClean="0"/>
              <a:t>autcln</a:t>
            </a:r>
            <a:r>
              <a:rPr lang="en-US" i="0" baseline="0" dirty="0" smtClean="0"/>
              <a:t> statistics are the phase noise for the two stations with the lowest (“best”) noise, and the two for the highest (“worse”) noise.  All the values in between you’ll need to get by examining </a:t>
            </a:r>
            <a:r>
              <a:rPr lang="en-US" i="0" baseline="0" dirty="0" err="1" smtClean="0"/>
              <a:t>autcln.post.sum</a:t>
            </a:r>
            <a:r>
              <a:rPr lang="en-US" i="0" baseline="0" dirty="0" smtClean="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smtClean="0"/>
              <a:t>rms</a:t>
            </a:r>
            <a:r>
              <a:rPr lang="en-US" i="0" baseline="0" dirty="0" smtClean="0"/>
              <a:t>, it means that </a:t>
            </a:r>
            <a:r>
              <a:rPr lang="en-US" i="0" baseline="0" dirty="0" err="1" smtClean="0"/>
              <a:t>autcln</a:t>
            </a:r>
            <a:r>
              <a:rPr lang="en-US" i="0" baseline="0" dirty="0" smtClean="0"/>
              <a:t> has discarded all the data from that station, and you should find out why (see later slides). </a:t>
            </a:r>
            <a:endParaRPr lang="en-US" i="1"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22</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a:t>
            </a:r>
            <a:r>
              <a:rPr lang="en-US" dirty="0" smtClean="0"/>
              <a:t>. The four </a:t>
            </a:r>
            <a:r>
              <a:rPr lang="en-US" dirty="0" err="1" smtClean="0"/>
              <a:t>nrms</a:t>
            </a:r>
            <a:r>
              <a:rPr lang="en-US" dirty="0" smtClean="0"/>
              <a:t> values correspond</a:t>
            </a:r>
            <a:r>
              <a:rPr lang="en-US" baseline="0" dirty="0" smtClean="0"/>
              <a:t> to the four solutions performed by ‘solve’: the two constrained solutions that you can examine in the q-file, and the two loose solutions that are not in the q-file but are written into the h-file for </a:t>
            </a:r>
            <a:r>
              <a:rPr lang="en-US" baseline="0" dirty="0" err="1" smtClean="0"/>
              <a:t>globk</a:t>
            </a:r>
            <a:r>
              <a:rPr lang="en-US" baseline="0" dirty="0" smtClean="0"/>
              <a:t>.  These </a:t>
            </a:r>
            <a:r>
              <a:rPr lang="en-US" baseline="0" dirty="0" err="1" smtClean="0"/>
              <a:t>nrms</a:t>
            </a:r>
            <a:r>
              <a:rPr lang="en-US" baseline="0" dirty="0" smtClean="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smtClean="0"/>
              <a:t>nrms</a:t>
            </a:r>
            <a:r>
              <a:rPr lang="en-US" baseline="0" dirty="0" smtClean="0"/>
              <a:t> values are much higher, which implies that you have </a:t>
            </a:r>
            <a:r>
              <a:rPr lang="en-US" baseline="0" dirty="0" err="1" smtClean="0"/>
              <a:t>overconstrained</a:t>
            </a:r>
            <a:r>
              <a:rPr lang="en-US" baseline="0" dirty="0" smtClean="0"/>
              <a:t> the solution.  That may be ok, since this solution is not used by </a:t>
            </a:r>
            <a:r>
              <a:rPr lang="en-US" baseline="0" dirty="0" err="1" smtClean="0"/>
              <a:t>globk</a:t>
            </a:r>
            <a:r>
              <a:rPr lang="en-US" baseline="0" dirty="0" smtClean="0"/>
              <a:t>, but it may be a problem if it compromised ambiguity resolution.   </a:t>
            </a:r>
          </a:p>
          <a:p>
            <a:pPr eaLnBrk="1" hangingPunct="1"/>
            <a:endParaRPr lang="en-US" baseline="0" dirty="0" smtClean="0"/>
          </a:p>
          <a:p>
            <a:pPr eaLnBrk="1" hangingPunct="1"/>
            <a:r>
              <a:rPr lang="en-US" baseline="0" dirty="0" smtClean="0"/>
              <a:t>Since narrow lane ambiguities can be resolved only if wide-lane ambiguities are resolved first, the percentage of NL will always be smaller than the percentage for WL.  A low WL percentage indicates poor </a:t>
            </a:r>
            <a:r>
              <a:rPr lang="en-US" baseline="0" dirty="0" err="1" smtClean="0"/>
              <a:t>pseudoranges</a:t>
            </a:r>
            <a:r>
              <a:rPr lang="en-US" baseline="0" dirty="0" smtClean="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24</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25</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26</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27</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28</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29</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4</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30</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smtClean="0"/>
              <a:t>Probably </a:t>
            </a:r>
            <a:r>
              <a:rPr lang="en-US" dirty="0"/>
              <a:t>troposphere since in height and we don’t expect </a:t>
            </a:r>
            <a:r>
              <a:rPr lang="en-US" dirty="0" smtClean="0"/>
              <a:t>multipath </a:t>
            </a:r>
            <a:r>
              <a:rPr lang="en-US" dirty="0"/>
              <a:t>to change (though it can</a:t>
            </a:r>
            <a:r>
              <a:rPr lang="en-US" dirty="0" smtClean="0"/>
              <a:t>)</a:t>
            </a:r>
          </a:p>
          <a:p>
            <a:pPr eaLnBrk="1" hangingPunct="1"/>
            <a:r>
              <a:rPr lang="en-US" dirty="0" smtClean="0"/>
              <a:t>Look at the sky plots.</a:t>
            </a:r>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31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13</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Once</a:t>
            </a:r>
            <a:r>
              <a:rPr lang="en-US" baseline="0" dirty="0" smtClean="0"/>
              <a:t> </a:t>
            </a:r>
            <a:r>
              <a:rPr lang="en-US" baseline="0" dirty="0" err="1" smtClean="0"/>
              <a:t>fixdrv</a:t>
            </a:r>
            <a:r>
              <a:rPr lang="en-US" baseline="0" dirty="0" smtClean="0"/>
              <a:t> is complete, the rest of the run is driven from a batch file, b[</a:t>
            </a:r>
            <a:r>
              <a:rPr lang="en-US" baseline="0" dirty="0" err="1" smtClean="0"/>
              <a:t>expt</a:t>
            </a:r>
            <a:r>
              <a:rPr lang="en-US" baseline="0" dirty="0" smtClean="0"/>
              <a:t>]][y].bat, which invokes a series of batch files, b[</a:t>
            </a:r>
            <a:r>
              <a:rPr lang="en-US" baseline="0" dirty="0" err="1" smtClean="0"/>
              <a:t>expt</a:t>
            </a:r>
            <a:r>
              <a:rPr lang="en-US" baseline="0" dirty="0" smtClean="0"/>
              <a:t>][y].</a:t>
            </a:r>
            <a:r>
              <a:rPr lang="en-US" baseline="0" dirty="0" err="1" smtClean="0"/>
              <a:t>nnn</a:t>
            </a:r>
            <a:r>
              <a:rPr lang="en-US" baseline="0" dirty="0" smtClean="0"/>
              <a:t>, one for each execution of  arc, model, </a:t>
            </a:r>
            <a:r>
              <a:rPr lang="en-US" baseline="0" dirty="0" err="1" smtClean="0"/>
              <a:t>cfmrg</a:t>
            </a:r>
            <a:r>
              <a:rPr lang="en-US" baseline="0" dirty="0" smtClean="0"/>
              <a:t>, and solve. </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14</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smtClean="0"/>
              <a:t>Although</a:t>
            </a:r>
            <a:r>
              <a:rPr lang="en-US" baseline="0" dirty="0" smtClean="0"/>
              <a:t> when data run smoothly, you will seldom have need to examine the q-file (only the e-mailed summary), you should be familiar with  all of the entries in this file in order to understand problems with your data.  </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16</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a:t>
            </a:r>
            <a:r>
              <a:rPr lang="en-US" sz="1400" dirty="0" smtClean="0"/>
              <a:t>in~/</a:t>
            </a:r>
            <a:r>
              <a:rPr lang="en-US" sz="1400" dirty="0" err="1" smtClean="0"/>
              <a:t>gg</a:t>
            </a:r>
            <a:r>
              <a:rPr lang="en-US" sz="1400" dirty="0" smtClean="0"/>
              <a:t>/tables, </a:t>
            </a:r>
            <a:r>
              <a:rPr lang="en-US" sz="1400" dirty="0"/>
              <a:t>and the individual entries are discussed in Chapter 2 of the </a:t>
            </a:r>
            <a:r>
              <a:rPr lang="en-US" sz="1400" i="1" dirty="0"/>
              <a:t>Introduction to GAMIT/GLOBK</a:t>
            </a:r>
            <a:r>
              <a:rPr lang="en-US" sz="1400" dirty="0"/>
              <a:t>  and Chapter 3 of the </a:t>
            </a:r>
            <a:r>
              <a:rPr lang="en-US" sz="1400" i="1" dirty="0"/>
              <a:t>GAMIT Reference Manual.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17</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8619AD1-7C9B-A940-B2B5-54C9045E3212}" type="slidenum">
              <a:rPr lang="en-US"/>
              <a:pPr/>
              <a:t>18</a:t>
            </a:fld>
            <a:endParaRPr lang="en-US"/>
          </a:p>
        </p:txBody>
      </p:sp>
      <p:sp>
        <p:nvSpPr>
          <p:cNvPr id="28675" name="Rectangle 2"/>
          <p:cNvSpPr>
            <a:spLocks noGrp="1" noRot="1" noChangeAspect="1" noChangeArrowheads="1" noTextEdit="1"/>
          </p:cNvSpPr>
          <p:nvPr>
            <p:ph type="sldImg"/>
          </p:nvPr>
        </p:nvSpPr>
        <p:spPr>
          <a:xfrm>
            <a:off x="1670050" y="685800"/>
            <a:ext cx="4572000" cy="3429000"/>
          </a:xfrm>
          <a:ln/>
        </p:spPr>
      </p:sp>
      <p:sp>
        <p:nvSpPr>
          <p:cNvPr id="2" name="Notes Placeholder 1"/>
          <p:cNvSpPr>
            <a:spLocks noGrp="1"/>
          </p:cNvSpPr>
          <p:nvPr>
            <p:ph type="body" idx="1"/>
          </p:nvPr>
        </p:nvSpPr>
        <p:spPr/>
        <p:txBody>
          <a:bodyPr/>
          <a:lstStyle/>
          <a:p>
            <a:r>
              <a:rPr lang="en-US" dirty="0" smtClean="0"/>
              <a:t>Unless you know</a:t>
            </a:r>
            <a:r>
              <a:rPr lang="en-US" baseline="0" dirty="0" smtClean="0"/>
              <a:t> that all of the RINEX header information is correct (rarely the case), w</a:t>
            </a:r>
            <a:r>
              <a:rPr lang="en-US" dirty="0" smtClean="0"/>
              <a:t>e recommend</a:t>
            </a:r>
            <a:r>
              <a:rPr lang="en-US" baseline="0" dirty="0" smtClean="0"/>
              <a:t> using pre-prepared </a:t>
            </a:r>
            <a:r>
              <a:rPr lang="en-US" baseline="0" dirty="0" err="1" smtClean="0"/>
              <a:t>station.info</a:t>
            </a:r>
            <a:r>
              <a:rPr lang="en-US" baseline="0" dirty="0" smtClean="0"/>
              <a:t> files, using </a:t>
            </a:r>
            <a:r>
              <a:rPr lang="en-US" baseline="0" dirty="0" err="1" smtClean="0"/>
              <a:t>sh_upd_stnfo</a:t>
            </a:r>
            <a:r>
              <a:rPr lang="en-US" baseline="0" dirty="0" smtClean="0"/>
              <a:t> to get started but then using log sheets to check and edit the files as needed.</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19</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D7259DD1-2F39-304C-92A6-8B29BF4E1C41}"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D6A6B20-D5D0-2945-BCDC-A15E0C0F0EE4}"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8E1D5BE-A7BD-8D46-9C07-938F98BA4F57}"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8" name="Shape 8"/>
          <p:cNvSpPr>
            <a:spLocks noGrp="1"/>
          </p:cNvSpPr>
          <p:nvPr>
            <p:ph type="title"/>
          </p:nvPr>
        </p:nvSpPr>
        <p:spPr>
          <a:prstGeom prst="rect">
            <a:avLst/>
          </a:prstGeom>
        </p:spPr>
        <p:txBody>
          <a:bodyPr/>
          <a:lstStyle/>
          <a:p>
            <a:pPr lvl="0">
              <a:defRPr sz="1800"/>
            </a:pPr>
            <a:r>
              <a:rPr sz="5900"/>
              <a:t>Title Text</a:t>
            </a:r>
          </a:p>
        </p:txBody>
      </p:sp>
      <p:sp>
        <p:nvSpPr>
          <p:cNvPr id="9" name="Shape 9"/>
          <p:cNvSpPr>
            <a:spLocks noGrp="1"/>
          </p:cNvSpPr>
          <p:nvPr>
            <p:ph type="body" idx="1"/>
          </p:nvPr>
        </p:nvSpPr>
        <p:spPr>
          <a:prstGeom prst="rect">
            <a:avLst/>
          </a:prstGeom>
        </p:spPr>
        <p:txBody>
          <a:bodyPr/>
          <a:lstStyle/>
          <a:p>
            <a:pPr lvl="0">
              <a:defRPr sz="1800"/>
            </a:pPr>
            <a:r>
              <a:rPr sz="3000"/>
              <a:t>Body Level One</a:t>
            </a:r>
          </a:p>
          <a:p>
            <a:pPr lvl="1">
              <a:defRPr sz="1800"/>
            </a:pPr>
            <a:r>
              <a:rPr sz="3000"/>
              <a:t>Body Level Two</a:t>
            </a:r>
          </a:p>
          <a:p>
            <a:pPr lvl="2">
              <a:defRPr sz="1800"/>
            </a:pPr>
            <a:r>
              <a:rPr sz="3000"/>
              <a:t>Body Level Three</a:t>
            </a:r>
          </a:p>
          <a:p>
            <a:pPr lvl="3">
              <a:defRPr sz="1800"/>
            </a:pPr>
            <a:r>
              <a:rPr sz="3000"/>
              <a:t>Body Level Four</a:t>
            </a:r>
          </a:p>
          <a:p>
            <a:pPr lvl="4">
              <a:defRPr sz="1800"/>
            </a:pPr>
            <a:r>
              <a:rPr sz="3000"/>
              <a:t>Body Level Five</a:t>
            </a:r>
          </a:p>
        </p:txBody>
      </p:sp>
    </p:spTree>
    <p:extLst>
      <p:ext uri="{BB962C8B-B14F-4D97-AF65-F5344CB8AC3E}">
        <p14:creationId xmlns:p14="http://schemas.microsoft.com/office/powerpoint/2010/main" val="1979019796"/>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296FA1A-620F-EE43-9E5A-2302968A2E70}"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D242D7A1-5C93-2242-BA49-002F2613853D}" type="datetime1">
              <a:rPr lang="en-GB" smtClean="0"/>
              <a:t>2015/01/20</a:t>
            </a:fld>
            <a:endParaRPr lang="en-US"/>
          </a:p>
        </p:txBody>
      </p:sp>
      <p:sp>
        <p:nvSpPr>
          <p:cNvPr id="5" name="Footer Placeholder 4"/>
          <p:cNvSpPr>
            <a:spLocks noGrp="1"/>
          </p:cNvSpPr>
          <p:nvPr>
            <p:ph type="ftr" sz="quarter" idx="11"/>
          </p:nvPr>
        </p:nvSpPr>
        <p:spPr/>
        <p:txBody>
          <a:bodyPr/>
          <a:lstStyle/>
          <a:p>
            <a:r>
              <a:rPr lang="en-US" smtClean="0"/>
              <a:t>Using sh_gamit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9E315690-0456-864B-BD82-7CFFE3D65822}" type="datetime1">
              <a:rPr lang="en-GB" smtClean="0"/>
              <a:t>2015/01/20</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526CCD2-E375-2748-924C-D609552E957B}" type="datetime1">
              <a:rPr lang="en-GB" smtClean="0"/>
              <a:t>2015/01/20</a:t>
            </a:fld>
            <a:endParaRPr lang="en-US"/>
          </a:p>
        </p:txBody>
      </p:sp>
      <p:sp>
        <p:nvSpPr>
          <p:cNvPr id="8" name="Footer Placeholder 7"/>
          <p:cNvSpPr>
            <a:spLocks noGrp="1"/>
          </p:cNvSpPr>
          <p:nvPr>
            <p:ph type="ftr" sz="quarter" idx="11"/>
          </p:nvPr>
        </p:nvSpPr>
        <p:spPr/>
        <p:txBody>
          <a:bodyPr/>
          <a:lstStyle/>
          <a:p>
            <a:r>
              <a:rPr lang="en-US" smtClean="0"/>
              <a:t>Using sh_gamit and sh_glred </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11B62BA9-8D7B-C045-ABCB-8CF7633B47CC}" type="datetime1">
              <a:rPr lang="en-GB" smtClean="0"/>
              <a:t>2015/01/20</a:t>
            </a:fld>
            <a:endParaRPr lang="en-US"/>
          </a:p>
        </p:txBody>
      </p:sp>
      <p:sp>
        <p:nvSpPr>
          <p:cNvPr id="4" name="Footer Placeholder 3"/>
          <p:cNvSpPr>
            <a:spLocks noGrp="1"/>
          </p:cNvSpPr>
          <p:nvPr>
            <p:ph type="ftr" sz="quarter" idx="11"/>
          </p:nvPr>
        </p:nvSpPr>
        <p:spPr/>
        <p:txBody>
          <a:bodyPr/>
          <a:lstStyle/>
          <a:p>
            <a:r>
              <a:rPr lang="en-US" smtClean="0"/>
              <a:t>Using sh_gamit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921F1-9229-B940-85CF-2271F3D1D456}" type="datetime1">
              <a:rPr lang="en-GB" smtClean="0"/>
              <a:t>2015/01/20</a:t>
            </a:fld>
            <a:endParaRPr lang="en-US"/>
          </a:p>
        </p:txBody>
      </p:sp>
      <p:sp>
        <p:nvSpPr>
          <p:cNvPr id="3" name="Footer Placeholder 2"/>
          <p:cNvSpPr>
            <a:spLocks noGrp="1"/>
          </p:cNvSpPr>
          <p:nvPr>
            <p:ph type="ftr" sz="quarter" idx="11"/>
          </p:nvPr>
        </p:nvSpPr>
        <p:spPr/>
        <p:txBody>
          <a:bodyPr/>
          <a:lstStyle/>
          <a:p>
            <a:r>
              <a:rPr lang="en-US" smtClean="0"/>
              <a:t>Using sh_gamit and sh_glred </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840932E-EEC8-394C-9455-B058F217A8A7}" type="datetime1">
              <a:rPr lang="en-GB" smtClean="0"/>
              <a:t>2015/01/20</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70340AB-289B-8C4A-B663-D312B662A934}" type="datetime1">
              <a:rPr lang="en-GB" smtClean="0"/>
              <a:t>2015/01/20</a:t>
            </a:fld>
            <a:endParaRPr lang="en-US"/>
          </a:p>
        </p:txBody>
      </p:sp>
      <p:sp>
        <p:nvSpPr>
          <p:cNvPr id="6" name="Footer Placeholder 5"/>
          <p:cNvSpPr>
            <a:spLocks noGrp="1"/>
          </p:cNvSpPr>
          <p:nvPr>
            <p:ph type="ftr" sz="quarter" idx="11"/>
          </p:nvPr>
        </p:nvSpPr>
        <p:spPr/>
        <p:txBody>
          <a:bodyPr/>
          <a:lstStyle/>
          <a:p>
            <a:r>
              <a:rPr lang="en-US" smtClean="0"/>
              <a:t>Using sh_gamit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849488-F12F-FE46-BEEF-158D23B30403}" type="datetime1">
              <a:rPr lang="en-GB" smtClean="0"/>
              <a:t>2015/01/20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Using sh_gamit and sh_glred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image" Target="../media/image3.tif"/><Relationship Id="rId5" Type="http://schemas.openxmlformats.org/officeDocument/2006/relationships/image" Target="../media/image4.png"/><Relationship Id="rId6" Type="http://schemas.openxmlformats.org/officeDocument/2006/relationships/image" Target="../media/image5.gif"/><Relationship Id="rId7"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0.jpeg"/></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Batch processing with </a:t>
            </a:r>
            <a:r>
              <a:rPr lang="en-US" sz="4000" dirty="0" err="1" smtClean="0">
                <a:latin typeface="Courier"/>
                <a:cs typeface="Courier"/>
              </a:rPr>
              <a:t>sh_gamit</a:t>
            </a:r>
            <a:endParaRPr lang="en-US" sz="4000" dirty="0">
              <a:latin typeface="Courier"/>
              <a:cs typeface="Courier"/>
            </a:endParaRPr>
          </a:p>
        </p:txBody>
      </p:sp>
      <p:pic>
        <p:nvPicPr>
          <p:cNvPr id="11" name="Picture 10" descr="bga_logo.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8359" y="130032"/>
            <a:ext cx="1155932" cy="558987"/>
          </a:xfrm>
          <a:prstGeom prst="rect">
            <a:avLst/>
          </a:prstGeom>
        </p:spPr>
      </p:pic>
      <p:pic>
        <p:nvPicPr>
          <p:cNvPr id="14" name="Picture 13" descr="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94442" y="127537"/>
            <a:ext cx="665355" cy="604868"/>
          </a:xfrm>
          <a:prstGeom prst="rect">
            <a:avLst/>
          </a:prstGeom>
        </p:spPr>
      </p:pic>
      <p:pic>
        <p:nvPicPr>
          <p:cNvPr id="17" name="Picture 16"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18" name="Picture 17" descr="MIT-logo-with-spelling-web-red-gray-design1-large.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2250" y="182761"/>
            <a:ext cx="1599993" cy="362429"/>
          </a:xfrm>
          <a:prstGeom prst="rect">
            <a:avLst/>
          </a:prstGeom>
        </p:spPr>
      </p:pic>
      <p:pic>
        <p:nvPicPr>
          <p:cNvPr id="19" name="Picture 18" descr="comet-logo.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69828" y="127537"/>
            <a:ext cx="1553259" cy="540000"/>
          </a:xfrm>
          <a:prstGeom prst="rect">
            <a:avLst/>
          </a:prstGeom>
        </p:spPr>
      </p:pic>
      <p:pic>
        <p:nvPicPr>
          <p:cNvPr id="20" name="Picture 19"/>
          <p:cNvPicPr>
            <a:picLocks noChangeAspect="1"/>
          </p:cNvPicPr>
          <p:nvPr/>
        </p:nvPicPr>
        <p:blipFill>
          <a:blip r:embed="rId7"/>
          <a:stretch>
            <a:fillRect/>
          </a:stretch>
        </p:blipFill>
        <p:spPr>
          <a:xfrm>
            <a:off x="1915623" y="185190"/>
            <a:ext cx="1217118" cy="396000"/>
          </a:xfrm>
          <a:prstGeom prst="rect">
            <a:avLst/>
          </a:prstGeom>
        </p:spPr>
      </p:pic>
      <p:sp>
        <p:nvSpPr>
          <p:cNvPr id="13" name="Subtitle 2"/>
          <p:cNvSpPr txBox="1">
            <a:spLocks/>
          </p:cNvSpPr>
          <p:nvPr/>
        </p:nvSpPr>
        <p:spPr>
          <a:xfrm>
            <a:off x="1371600" y="3886199"/>
            <a:ext cx="6400800" cy="2409217"/>
          </a:xfrm>
          <a:prstGeom prst="rect">
            <a:avLst/>
          </a:prstGeom>
        </p:spPr>
        <p:txBody>
          <a:bodyPr vert="horz" lIns="91440" tIns="45720" rIns="91440" bIns="45720" rtlCol="0">
            <a:normAutofit fontScale="700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smtClean="0"/>
              <a:t>             M. Floyd                             K. </a:t>
            </a:r>
            <a:r>
              <a:rPr lang="en-US" dirty="0" err="1" smtClean="0"/>
              <a:t>Palamartchouk</a:t>
            </a:r>
            <a:endParaRPr lang="en-US" dirty="0" smtClean="0"/>
          </a:p>
          <a:p>
            <a:pPr algn="l"/>
            <a:r>
              <a:rPr lang="en-US" sz="2400" i="1" dirty="0" smtClean="0"/>
              <a:t>Massachusetts Institute of Technology              Newcastle University</a:t>
            </a:r>
          </a:p>
          <a:p>
            <a:endParaRPr lang="en-US" sz="2400" dirty="0" smtClean="0"/>
          </a:p>
          <a:p>
            <a:r>
              <a:rPr lang="en-US" dirty="0" smtClean="0"/>
              <a:t>GAMIT-GLOBK course</a:t>
            </a:r>
            <a:br>
              <a:rPr lang="en-US" dirty="0" smtClean="0"/>
            </a:br>
            <a:r>
              <a:rPr lang="en-US" dirty="0" smtClean="0"/>
              <a:t>University of Bristol, UK</a:t>
            </a:r>
            <a:br>
              <a:rPr lang="en-US" dirty="0" smtClean="0"/>
            </a:br>
            <a:r>
              <a:rPr lang="en-US" dirty="0" smtClean="0"/>
              <a:t>12–16 January 2015</a:t>
            </a:r>
          </a:p>
          <a:p>
            <a:endParaRPr lang="en-US" dirty="0" smtClean="0"/>
          </a:p>
          <a:p>
            <a:r>
              <a:rPr lang="en-US" sz="2100" dirty="0" smtClean="0"/>
              <a:t>Material from R. King, T. Herring, M. Floyd (MIT) and S. </a:t>
            </a:r>
            <a:r>
              <a:rPr lang="en-US" sz="2100" dirty="0" err="1" smtClean="0"/>
              <a:t>McClusky</a:t>
            </a:r>
            <a:r>
              <a:rPr lang="en-US" sz="2100" dirty="0" smtClean="0"/>
              <a:t> (now ANU)</a:t>
            </a:r>
            <a:endParaRPr lang="en-US" sz="2100" dirty="0"/>
          </a:p>
        </p:txBody>
      </p:sp>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r>
              <a:rPr lang="en-US" smtClean="0">
                <a:solidFill>
                  <a:srgbClr val="000000"/>
                </a:solidFill>
              </a:rPr>
              <a:t>station.info</a:t>
            </a:r>
            <a:endParaRPr lang="en-US">
              <a:solidFill>
                <a:srgbClr val="000000"/>
              </a:solidFill>
            </a:endParaRPr>
          </a:p>
        </p:txBody>
      </p:sp>
      <p:sp>
        <p:nvSpPr>
          <p:cNvPr id="70" name="Shape 70"/>
          <p:cNvSpPr>
            <a:spLocks noGrp="1"/>
          </p:cNvSpPr>
          <p:nvPr>
            <p:ph type="body" idx="1"/>
          </p:nvPr>
        </p:nvSpPr>
        <p:spPr/>
        <p:txBody>
          <a:bodyPr/>
          <a:lstStyle/>
          <a:p>
            <a:r>
              <a:rPr lang="en-US" smtClean="0">
                <a:solidFill>
                  <a:srgbClr val="000000"/>
                </a:solidFill>
              </a:rPr>
              <a:t>Controls:</a:t>
            </a:r>
          </a:p>
          <a:p>
            <a:pPr lvl="1"/>
            <a:r>
              <a:rPr lang="en-US" smtClean="0">
                <a:solidFill>
                  <a:srgbClr val="000000"/>
                </a:solidFill>
              </a:rPr>
              <a:t>site occupation metadata, e.g.</a:t>
            </a:r>
          </a:p>
          <a:p>
            <a:pPr lvl="2"/>
            <a:r>
              <a:rPr lang="en-US" smtClean="0">
                <a:solidFill>
                  <a:srgbClr val="000000"/>
                </a:solidFill>
              </a:rPr>
              <a:t>Site name</a:t>
            </a:r>
          </a:p>
          <a:p>
            <a:pPr lvl="2"/>
            <a:r>
              <a:rPr lang="en-US" smtClean="0">
                <a:solidFill>
                  <a:srgbClr val="000000"/>
                </a:solidFill>
              </a:rPr>
              <a:t>Start and stop times of occupation</a:t>
            </a:r>
          </a:p>
          <a:p>
            <a:pPr lvl="2"/>
            <a:r>
              <a:rPr lang="en-US" smtClean="0">
                <a:solidFill>
                  <a:srgbClr val="000000"/>
                </a:solidFill>
              </a:rPr>
              <a:t>Reciever and antenna information (types, serial numbers, firmware, heights)</a:t>
            </a:r>
          </a:p>
          <a:p>
            <a:r>
              <a:rPr lang="en-US" smtClean="0">
                <a:solidFill>
                  <a:srgbClr val="000000"/>
                </a:solidFill>
              </a:rPr>
              <a:t>THIS IS A VERY IMPORTANT FILE!</a:t>
            </a:r>
          </a:p>
          <a:p>
            <a:r>
              <a:rPr lang="en-US" smtClean="0">
                <a:solidFill>
                  <a:srgbClr val="000000"/>
                </a:solidFill>
              </a:rPr>
              <a:t>Utilities include: sh_upd_stnfo and mstinf</a:t>
            </a:r>
            <a:endParaRPr lang="en-US">
              <a:solidFill>
                <a:srgbClr val="000000"/>
              </a:solidFill>
            </a:endParaRPr>
          </a:p>
        </p:txBody>
      </p:sp>
    </p:spTree>
    <p:extLst>
      <p:ext uri="{BB962C8B-B14F-4D97-AF65-F5344CB8AC3E}">
        <p14:creationId xmlns:p14="http://schemas.microsoft.com/office/powerpoint/2010/main" val="172833505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normAutofit fontScale="90000"/>
          </a:bodyPr>
          <a:lstStyle/>
          <a:p>
            <a:pPr lvl="0"/>
            <a:r>
              <a:rPr lang="en-US" dirty="0" err="1" smtClean="0"/>
              <a:t>sestbl</a:t>
            </a:r>
            <a:r>
              <a:rPr lang="en-US" dirty="0" smtClean="0"/>
              <a:t>.</a:t>
            </a:r>
          </a:p>
          <a:p>
            <a:pPr lvl="0"/>
            <a:r>
              <a:rPr lang="en-US" dirty="0" smtClean="0"/>
              <a:t>(“session table”)</a:t>
            </a:r>
            <a:endParaRPr lang="en-US" dirty="0"/>
          </a:p>
        </p:txBody>
      </p:sp>
      <p:sp>
        <p:nvSpPr>
          <p:cNvPr id="74" name="Shape 74"/>
          <p:cNvSpPr>
            <a:spLocks noGrp="1"/>
          </p:cNvSpPr>
          <p:nvPr>
            <p:ph type="body" idx="1"/>
          </p:nvPr>
        </p:nvSpPr>
        <p:spPr/>
        <p:txBody>
          <a:bodyPr/>
          <a:lstStyle/>
          <a:p>
            <a:pPr lvl="0"/>
            <a:r>
              <a:rPr lang="en-US" dirty="0" smtClean="0"/>
              <a:t>Controls</a:t>
            </a:r>
          </a:p>
          <a:p>
            <a:pPr lvl="1"/>
            <a:r>
              <a:rPr lang="en-US" dirty="0"/>
              <a:t>P</a:t>
            </a:r>
            <a:r>
              <a:rPr lang="en-US" dirty="0" smtClean="0"/>
              <a:t>rocessing setup</a:t>
            </a:r>
          </a:p>
          <a:p>
            <a:pPr lvl="2"/>
            <a:r>
              <a:rPr lang="en-US" dirty="0" smtClean="0"/>
              <a:t>Observables to use (e.g. LC, L1+L2, etc.)</a:t>
            </a:r>
          </a:p>
          <a:p>
            <a:pPr lvl="2"/>
            <a:r>
              <a:rPr lang="en-US" dirty="0" smtClean="0"/>
              <a:t>Experiment (orbits and EOPs) type</a:t>
            </a:r>
          </a:p>
          <a:p>
            <a:pPr lvl="2"/>
            <a:r>
              <a:rPr lang="en-US" dirty="0" smtClean="0"/>
              <a:t>Models used</a:t>
            </a:r>
            <a:endParaRPr lang="en-US" dirty="0"/>
          </a:p>
        </p:txBody>
      </p:sp>
    </p:spTree>
    <p:extLst>
      <p:ext uri="{BB962C8B-B14F-4D97-AF65-F5344CB8AC3E}">
        <p14:creationId xmlns:p14="http://schemas.microsoft.com/office/powerpoint/2010/main" val="22108552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normAutofit fontScale="90000"/>
          </a:bodyPr>
          <a:lstStyle/>
          <a:p>
            <a:pPr lvl="0"/>
            <a:r>
              <a:rPr lang="en-US" smtClean="0"/>
              <a:t>sittbl.</a:t>
            </a:r>
          </a:p>
          <a:p>
            <a:pPr lvl="0"/>
            <a:r>
              <a:rPr lang="en-US" smtClean="0"/>
              <a:t>(“sites table”)</a:t>
            </a:r>
            <a:endParaRPr lang="en-US"/>
          </a:p>
        </p:txBody>
      </p:sp>
      <p:sp>
        <p:nvSpPr>
          <p:cNvPr id="78" name="Shape 78"/>
          <p:cNvSpPr>
            <a:spLocks noGrp="1"/>
          </p:cNvSpPr>
          <p:nvPr>
            <p:ph type="body"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smtClean="0">
                <a:solidFill>
                  <a:schemeClr val="tx1"/>
                </a:solidFill>
              </a:rPr>
              <a:t>Controls:</a:t>
            </a:r>
          </a:p>
          <a:p>
            <a:pPr lvl="1"/>
            <a:r>
              <a:rPr lang="en-US" smtClean="0">
                <a:solidFill>
                  <a:schemeClr val="tx1"/>
                </a:solidFill>
              </a:rPr>
              <a:t>Site-specific information for processing</a:t>
            </a:r>
          </a:p>
          <a:p>
            <a:pPr lvl="2"/>
            <a:r>
              <a:rPr lang="en-US" smtClean="0">
                <a:solidFill>
                  <a:schemeClr val="tx1"/>
                </a:solidFill>
              </a:rPr>
              <a:t>Constraint (~ accuracy) of a priori co-ordinates in apr-file </a:t>
            </a:r>
            <a:endParaRPr lang="en-US">
              <a:solidFill>
                <a:schemeClr val="tx1"/>
              </a:solidFill>
            </a:endParaRPr>
          </a:p>
        </p:txBody>
      </p:sp>
    </p:spTree>
    <p:extLst>
      <p:ext uri="{BB962C8B-B14F-4D97-AF65-F5344CB8AC3E}">
        <p14:creationId xmlns:p14="http://schemas.microsoft.com/office/powerpoint/2010/main" val="329307695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normAutofit/>
          </a:bodyPr>
          <a:lstStyle/>
          <a:p>
            <a:pPr eaLnBrk="1" hangingPunct="1"/>
            <a:r>
              <a:rPr lang="en-US" sz="2400" smtClean="0"/>
              <a:t>sh_gamit internal operation</a:t>
            </a:r>
            <a:br>
              <a:rPr lang="en-US" sz="2400" smtClean="0"/>
            </a:br>
            <a:r>
              <a:rPr lang="en-US" sz="2400" smtClean="0"/>
              <a:t/>
            </a:r>
            <a:br>
              <a:rPr lang="en-US" sz="2400" smtClean="0"/>
            </a:br>
            <a:r>
              <a:rPr lang="en-US" sz="2000" smtClean="0"/>
              <a:t>The following programs are run by the script:</a:t>
            </a:r>
            <a:endParaRPr lang="en-US" sz="2000" dirty="0"/>
          </a:p>
        </p:txBody>
      </p:sp>
      <p:sp>
        <p:nvSpPr>
          <p:cNvPr id="211973" name="Rectangle 5"/>
          <p:cNvSpPr>
            <a:spLocks noGrp="1" noChangeArrowheads="1"/>
          </p:cNvSpPr>
          <p:nvPr>
            <p:ph type="body" idx="1"/>
          </p:nvPr>
        </p:nvSpPr>
        <p:spPr/>
        <p:txBody>
          <a:bodyPr>
            <a:normAutofit/>
          </a:bodyPr>
          <a:lstStyle/>
          <a:p>
            <a:pPr eaLnBrk="1" hangingPunct="1">
              <a:spcBef>
                <a:spcPct val="50000"/>
              </a:spcBef>
              <a:defRPr/>
            </a:pPr>
            <a:r>
              <a:rPr lang="en-US" sz="1800" i="1" smtClean="0"/>
              <a:t>makexp</a:t>
            </a:r>
            <a:r>
              <a:rPr lang="en-US" sz="1800" smtClean="0"/>
              <a:t> and </a:t>
            </a:r>
            <a:r>
              <a:rPr lang="en-US" sz="1800" i="1" smtClean="0"/>
              <a:t>makex</a:t>
            </a:r>
            <a:r>
              <a:rPr lang="en-US" sz="1800" smtClean="0"/>
              <a:t> prepare the data</a:t>
            </a:r>
          </a:p>
          <a:p>
            <a:pPr eaLnBrk="1" hangingPunct="1">
              <a:spcBef>
                <a:spcPct val="50000"/>
              </a:spcBef>
              <a:defRPr/>
            </a:pPr>
            <a:r>
              <a:rPr lang="en-US" sz="1800" i="1" smtClean="0"/>
              <a:t>fixdrv</a:t>
            </a:r>
            <a:r>
              <a:rPr lang="en-US" sz="1800" smtClean="0"/>
              <a:t> prepares the batch control files </a:t>
            </a:r>
          </a:p>
          <a:p>
            <a:pPr eaLnBrk="1" hangingPunct="1">
              <a:spcBef>
                <a:spcPct val="50000"/>
              </a:spcBef>
              <a:defRPr/>
            </a:pPr>
            <a:r>
              <a:rPr lang="en-US" sz="1800" i="1" smtClean="0"/>
              <a:t>arc</a:t>
            </a:r>
            <a:r>
              <a:rPr lang="en-US" sz="1800" smtClean="0"/>
              <a:t> integrates GPS satellite orbits</a:t>
            </a:r>
          </a:p>
          <a:p>
            <a:pPr eaLnBrk="1" hangingPunct="1">
              <a:spcBef>
                <a:spcPct val="50000"/>
              </a:spcBef>
              <a:defRPr/>
            </a:pPr>
            <a:r>
              <a:rPr lang="en-US" sz="1800" i="1" smtClean="0"/>
              <a:t>model</a:t>
            </a:r>
            <a:r>
              <a:rPr lang="en-US" sz="1800" smtClean="0"/>
              <a:t> calculates theoretical (modeled) phase and partial derivatives of phase with respect to parameters</a:t>
            </a:r>
          </a:p>
          <a:p>
            <a:pPr eaLnBrk="1" hangingPunct="1">
              <a:spcBef>
                <a:spcPct val="50000"/>
              </a:spcBef>
              <a:defRPr/>
            </a:pPr>
            <a:r>
              <a:rPr lang="en-US" sz="1800" i="1" smtClean="0"/>
              <a:t>autcln</a:t>
            </a:r>
            <a:r>
              <a:rPr lang="en-US" sz="1800" smtClean="0"/>
              <a:t> repairs cycle slips, removes phase outliers, and resolves the wide-lane ambiguities</a:t>
            </a:r>
          </a:p>
          <a:p>
            <a:pPr eaLnBrk="1" hangingPunct="1">
              <a:spcBef>
                <a:spcPct val="50000"/>
              </a:spcBef>
              <a:defRPr/>
            </a:pPr>
            <a:r>
              <a:rPr lang="en-US" sz="1800" i="1" smtClean="0"/>
              <a:t>solve</a:t>
            </a:r>
            <a:r>
              <a:rPr lang="en-US" sz="1800" smtClean="0"/>
              <a:t> estimates parameters via least squares, resolving the narrow-lane ambiguities and creating an h-file for globk (user constraints are removed in the h-file to allow reference frame definition)</a:t>
            </a:r>
            <a:endParaRPr lang="en-US" sz="1800" dirty="0"/>
          </a:p>
        </p:txBody>
      </p:sp>
    </p:spTree>
    <p:extLst>
      <p:ext uri="{BB962C8B-B14F-4D97-AF65-F5344CB8AC3E}">
        <p14:creationId xmlns:p14="http://schemas.microsoft.com/office/powerpoint/2010/main" val="39764238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a:bodyPr>
          <a:lstStyle/>
          <a:p>
            <a:r>
              <a:rPr lang="en-US" sz="2800" dirty="0" smtClean="0"/>
              <a:t>Steps in the standard GAMIT batch sequence</a:t>
            </a:r>
            <a:endParaRPr lang="en-US" sz="2800" dirty="0"/>
          </a:p>
        </p:txBody>
      </p:sp>
      <p:sp>
        <p:nvSpPr>
          <p:cNvPr id="358403" name="Rectangle 1027"/>
          <p:cNvSpPr>
            <a:spLocks noGrp="1" noChangeArrowheads="1"/>
          </p:cNvSpPr>
          <p:nvPr>
            <p:ph type="body" idx="1"/>
          </p:nvPr>
        </p:nvSpPr>
        <p:spPr/>
        <p:txBody>
          <a:bodyPr>
            <a:normAutofit/>
          </a:bodyPr>
          <a:lstStyle/>
          <a:p>
            <a:pPr>
              <a:spcBef>
                <a:spcPts val="1032"/>
              </a:spcBef>
            </a:pPr>
            <a:r>
              <a:rPr lang="en-US" sz="1800" i="1" dirty="0" smtClean="0"/>
              <a:t>arc, model, </a:t>
            </a:r>
            <a:r>
              <a:rPr lang="en-US" sz="1800" i="1" dirty="0" err="1" smtClean="0"/>
              <a:t>autcln</a:t>
            </a:r>
            <a:r>
              <a:rPr lang="en-US" sz="1800" i="1" dirty="0" smtClean="0"/>
              <a:t>, solve </a:t>
            </a:r>
            <a:r>
              <a:rPr lang="en-US" sz="1800" dirty="0" smtClean="0"/>
              <a:t>for initial solution</a:t>
            </a:r>
          </a:p>
          <a:p>
            <a:pPr lvl="1">
              <a:spcBef>
                <a:spcPts val="1032"/>
              </a:spcBef>
            </a:pPr>
            <a:r>
              <a:rPr lang="en-US" sz="1800" dirty="0" smtClean="0"/>
              <a:t>5-minute sampling, no ambiguity resolution (GCR only)</a:t>
            </a:r>
          </a:p>
          <a:p>
            <a:pPr lvl="1">
              <a:spcBef>
                <a:spcPts val="1032"/>
              </a:spcBef>
            </a:pPr>
            <a:r>
              <a:rPr lang="en-US" sz="1800" dirty="0" smtClean="0"/>
              <a:t>update </a:t>
            </a:r>
            <a:r>
              <a:rPr lang="en-US" sz="1800" dirty="0" err="1" smtClean="0"/>
              <a:t>lfile</a:t>
            </a:r>
            <a:r>
              <a:rPr lang="en-US" sz="1800" dirty="0" smtClean="0"/>
              <a:t>. for coordinates adjusted &gt; 30 cm</a:t>
            </a:r>
          </a:p>
          <a:p>
            <a:pPr lvl="1">
              <a:spcBef>
                <a:spcPts val="1032"/>
              </a:spcBef>
            </a:pPr>
            <a:r>
              <a:rPr lang="en-US" sz="1800" dirty="0" smtClean="0"/>
              <a:t>look at --&gt; </a:t>
            </a:r>
            <a:r>
              <a:rPr lang="en-US" sz="1800" dirty="0" err="1" smtClean="0"/>
              <a:t>autcln.prefit.sum</a:t>
            </a:r>
            <a:r>
              <a:rPr lang="en-US" sz="1800" dirty="0" smtClean="0"/>
              <a:t>,  </a:t>
            </a:r>
            <a:r>
              <a:rPr lang="en-US" sz="1800" dirty="0" err="1" smtClean="0"/>
              <a:t>q</a:t>
            </a:r>
            <a:r>
              <a:rPr lang="en-US" sz="1800" dirty="0" smtClean="0"/>
              <a:t>&lt;</a:t>
            </a:r>
            <a:r>
              <a:rPr lang="en-US" sz="1800" dirty="0" err="1" smtClean="0"/>
              <a:t>expt</a:t>
            </a:r>
            <a:r>
              <a:rPr lang="en-US" sz="1800" dirty="0" smtClean="0"/>
              <a:t>&gt;</a:t>
            </a:r>
            <a:r>
              <a:rPr lang="en-US" sz="1800" dirty="0" err="1" smtClean="0"/>
              <a:t>p.ddd</a:t>
            </a:r>
            <a:r>
              <a:rPr lang="en-US" sz="1800" dirty="0" smtClean="0"/>
              <a:t>  </a:t>
            </a:r>
          </a:p>
          <a:p>
            <a:pPr>
              <a:spcBef>
                <a:spcPts val="1032"/>
              </a:spcBef>
            </a:pPr>
            <a:r>
              <a:rPr lang="en-US" sz="1800" dirty="0" smtClean="0"/>
              <a:t>model, </a:t>
            </a:r>
            <a:r>
              <a:rPr lang="en-US" sz="1800" dirty="0" err="1" smtClean="0"/>
              <a:t>autcln</a:t>
            </a:r>
            <a:r>
              <a:rPr lang="en-US" sz="1800" dirty="0" smtClean="0"/>
              <a:t>, solve for final solution</a:t>
            </a:r>
          </a:p>
          <a:p>
            <a:pPr lvl="1">
              <a:spcBef>
                <a:spcPts val="1032"/>
              </a:spcBef>
            </a:pPr>
            <a:r>
              <a:rPr lang="en-US" sz="1800" dirty="0" smtClean="0"/>
              <a:t>2-minute sampling, ambiguity resolution</a:t>
            </a:r>
          </a:p>
          <a:p>
            <a:pPr lvl="1">
              <a:spcBef>
                <a:spcPts val="1032"/>
              </a:spcBef>
            </a:pPr>
            <a:r>
              <a:rPr lang="en-US" sz="1800" dirty="0" smtClean="0"/>
              <a:t>Look at --&gt; </a:t>
            </a:r>
            <a:r>
              <a:rPr lang="en-US" sz="1800" dirty="0" err="1" smtClean="0"/>
              <a:t>autcln.post.sum</a:t>
            </a:r>
            <a:r>
              <a:rPr lang="en-US" sz="1800" dirty="0" smtClean="0"/>
              <a:t>, </a:t>
            </a:r>
            <a:r>
              <a:rPr lang="en-US" sz="1800" dirty="0" err="1" smtClean="0"/>
              <a:t>q</a:t>
            </a:r>
            <a:r>
              <a:rPr lang="en-US" sz="1800" dirty="0" smtClean="0"/>
              <a:t>&lt;</a:t>
            </a:r>
            <a:r>
              <a:rPr lang="en-US" sz="1800" dirty="0" err="1" smtClean="0"/>
              <a:t>expt</a:t>
            </a:r>
            <a:r>
              <a:rPr lang="en-US" sz="1800" dirty="0" smtClean="0"/>
              <a:t>&gt;</a:t>
            </a:r>
            <a:r>
              <a:rPr lang="en-US" sz="1800" dirty="0" err="1" smtClean="0"/>
              <a:t>a.ddd</a:t>
            </a:r>
            <a:endParaRPr lang="en-US" sz="1800" dirty="0" smtClean="0"/>
          </a:p>
          <a:p>
            <a:pPr>
              <a:spcBef>
                <a:spcPts val="1032"/>
              </a:spcBef>
            </a:pPr>
            <a:r>
              <a:rPr lang="en-US" sz="1800" dirty="0" smtClean="0"/>
              <a:t>Final solution repeated if </a:t>
            </a:r>
            <a:r>
              <a:rPr lang="en-US" sz="1800" dirty="0" err="1" smtClean="0"/>
              <a:t>nrms</a:t>
            </a:r>
            <a:r>
              <a:rPr lang="en-US" sz="1800" dirty="0" smtClean="0"/>
              <a:t> reduced by &gt; 30% from initial solution, to assure good editing and linear adjustment of parameters (original final-solution files overwritten)</a:t>
            </a:r>
            <a:endParaRPr lang="en-US" sz="1800" dirty="0"/>
          </a:p>
        </p:txBody>
      </p:sp>
    </p:spTree>
    <p:extLst>
      <p:ext uri="{BB962C8B-B14F-4D97-AF65-F5344CB8AC3E}">
        <p14:creationId xmlns:p14="http://schemas.microsoft.com/office/powerpoint/2010/main" val="38935494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a:xfrm>
            <a:off x="457200" y="173038"/>
            <a:ext cx="8229600" cy="804862"/>
          </a:xfrm>
        </p:spPr>
        <p:txBody>
          <a:bodyPr>
            <a:normAutofit/>
          </a:bodyPr>
          <a:lstStyle/>
          <a:p>
            <a:r>
              <a:rPr lang="en-US" sz="2800" dirty="0" smtClean="0"/>
              <a:t>What SOLVE produces:</a:t>
            </a:r>
            <a:endParaRPr lang="en-US" sz="2800" dirty="0"/>
          </a:p>
        </p:txBody>
      </p:sp>
      <p:sp>
        <p:nvSpPr>
          <p:cNvPr id="358403" name="Rectangle 1027"/>
          <p:cNvSpPr>
            <a:spLocks noGrp="1" noChangeArrowheads="1"/>
          </p:cNvSpPr>
          <p:nvPr>
            <p:ph type="body" idx="1"/>
          </p:nvPr>
        </p:nvSpPr>
        <p:spPr>
          <a:xfrm>
            <a:off x="457200" y="1130300"/>
            <a:ext cx="8229600" cy="4914900"/>
          </a:xfrm>
        </p:spPr>
        <p:txBody>
          <a:bodyPr>
            <a:noAutofit/>
          </a:bodyPr>
          <a:lstStyle/>
          <a:p>
            <a:pPr>
              <a:spcBef>
                <a:spcPts val="600"/>
              </a:spcBef>
            </a:pPr>
            <a:r>
              <a:rPr lang="en-US" sz="1800" dirty="0" smtClean="0"/>
              <a:t>Print output is the q-file, which records </a:t>
            </a:r>
          </a:p>
          <a:p>
            <a:pPr marL="457200" lvl="1" indent="0">
              <a:spcBef>
                <a:spcPts val="600"/>
              </a:spcBef>
              <a:buNone/>
            </a:pPr>
            <a:r>
              <a:rPr lang="en-US" sz="1800" i="1" dirty="0"/>
              <a:t>i</a:t>
            </a:r>
            <a:r>
              <a:rPr lang="en-US" sz="1800" i="1" dirty="0" smtClean="0"/>
              <a:t>n detail</a:t>
            </a:r>
          </a:p>
          <a:p>
            <a:pPr lvl="1">
              <a:spcBef>
                <a:spcPts val="600"/>
              </a:spcBef>
            </a:pPr>
            <a:r>
              <a:rPr lang="en-US" sz="1800" dirty="0" smtClean="0"/>
              <a:t> a constrained solution without ambiguities resolved (GCR) </a:t>
            </a:r>
          </a:p>
          <a:p>
            <a:pPr lvl="1">
              <a:spcBef>
                <a:spcPts val="600"/>
              </a:spcBef>
            </a:pPr>
            <a:r>
              <a:rPr lang="en-US" sz="1800" dirty="0" smtClean="0"/>
              <a:t>a constrained solution with ambiguities resolved (GCX)</a:t>
            </a:r>
          </a:p>
          <a:p>
            <a:pPr marL="457200" lvl="1" indent="0">
              <a:spcBef>
                <a:spcPts val="600"/>
              </a:spcBef>
              <a:buNone/>
            </a:pPr>
            <a:r>
              <a:rPr lang="en-US" sz="1800" dirty="0" smtClean="0"/>
              <a:t>These are the solutions you should examine, along with the </a:t>
            </a:r>
            <a:r>
              <a:rPr lang="en-US" sz="1800" dirty="0" err="1" smtClean="0"/>
              <a:t>autcln</a:t>
            </a:r>
            <a:r>
              <a:rPr lang="en-US" sz="1800" dirty="0" smtClean="0"/>
              <a:t> summary files, to assess the quality of the solution</a:t>
            </a:r>
            <a:endParaRPr lang="en-US" sz="1800" dirty="0"/>
          </a:p>
          <a:p>
            <a:pPr marL="0" indent="0">
              <a:spcBef>
                <a:spcPts val="600"/>
              </a:spcBef>
              <a:buNone/>
            </a:pPr>
            <a:r>
              <a:rPr lang="en-US" sz="1800" dirty="0"/>
              <a:t>	</a:t>
            </a:r>
            <a:r>
              <a:rPr lang="en-US" sz="1800" i="1" dirty="0" smtClean="0"/>
              <a:t>And in summary only </a:t>
            </a:r>
            <a:endParaRPr lang="en-US" sz="1800" i="1" dirty="0"/>
          </a:p>
          <a:p>
            <a:pPr lvl="1">
              <a:spcBef>
                <a:spcPts val="600"/>
              </a:spcBef>
            </a:pPr>
            <a:r>
              <a:rPr lang="en-US" sz="1800" dirty="0"/>
              <a:t> a </a:t>
            </a:r>
            <a:r>
              <a:rPr lang="en-US" sz="1800" dirty="0" smtClean="0"/>
              <a:t>loose </a:t>
            </a:r>
            <a:r>
              <a:rPr lang="en-US" sz="1800" dirty="0"/>
              <a:t>solution without </a:t>
            </a:r>
            <a:r>
              <a:rPr lang="en-US" sz="1800" dirty="0" smtClean="0"/>
              <a:t>ambiguities </a:t>
            </a:r>
            <a:r>
              <a:rPr lang="en-US" sz="1800" dirty="0"/>
              <a:t>resolved (</a:t>
            </a:r>
            <a:r>
              <a:rPr lang="en-US" sz="1800" dirty="0" smtClean="0"/>
              <a:t>GLR</a:t>
            </a:r>
            <a:r>
              <a:rPr lang="en-US" sz="1800" dirty="0"/>
              <a:t>) </a:t>
            </a:r>
          </a:p>
          <a:p>
            <a:pPr lvl="1">
              <a:spcBef>
                <a:spcPts val="600"/>
              </a:spcBef>
            </a:pPr>
            <a:r>
              <a:rPr lang="en-US" sz="1800" dirty="0" smtClean="0"/>
              <a:t>A loose </a:t>
            </a:r>
            <a:r>
              <a:rPr lang="en-US" sz="1800" dirty="0"/>
              <a:t>solution with ambiguities resolved (</a:t>
            </a:r>
            <a:r>
              <a:rPr lang="en-US" sz="1800" dirty="0" smtClean="0"/>
              <a:t>GLX)</a:t>
            </a:r>
          </a:p>
          <a:p>
            <a:pPr>
              <a:spcBef>
                <a:spcPts val="600"/>
              </a:spcBef>
            </a:pPr>
            <a:r>
              <a:rPr lang="en-US" sz="1800" dirty="0" smtClean="0"/>
              <a:t>Updated l-file for successive iterations or days </a:t>
            </a:r>
            <a:endParaRPr lang="en-US" sz="1800" dirty="0"/>
          </a:p>
          <a:p>
            <a:pPr>
              <a:spcBef>
                <a:spcPts val="600"/>
              </a:spcBef>
            </a:pPr>
            <a:r>
              <a:rPr lang="en-US" sz="1800" dirty="0" smtClean="0"/>
              <a:t>Useful output for GLOBK is the h-file (analogous to the IGS-standard SINEX file), which contains the parameters estimates and full covariance matrix.  </a:t>
            </a:r>
          </a:p>
          <a:p>
            <a:pPr marL="57150" indent="0">
              <a:spcBef>
                <a:spcPts val="600"/>
              </a:spcBef>
              <a:buNone/>
            </a:pPr>
            <a:r>
              <a:rPr lang="en-US" sz="1800" dirty="0" smtClean="0"/>
              <a:t>(There is also an o-file, which is just the q-file but in more machine-readable form, and is seldom used; and, if orbits adjusted, an updated g-file)</a:t>
            </a:r>
          </a:p>
        </p:txBody>
      </p:sp>
    </p:spTree>
    <p:extLst>
      <p:ext uri="{BB962C8B-B14F-4D97-AF65-F5344CB8AC3E}">
        <p14:creationId xmlns:p14="http://schemas.microsoft.com/office/powerpoint/2010/main" val="24178395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a:xfrm>
            <a:off x="457200" y="185738"/>
            <a:ext cx="7924800" cy="779462"/>
          </a:xfrm>
        </p:spPr>
        <p:txBody>
          <a:bodyPr>
            <a:normAutofit/>
          </a:bodyPr>
          <a:lstStyle/>
          <a:p>
            <a:r>
              <a:rPr lang="en-US" sz="2800" dirty="0" smtClean="0"/>
              <a:t>Files you need to worry about</a:t>
            </a:r>
            <a:endParaRPr lang="en-US" sz="2800" dirty="0"/>
          </a:p>
        </p:txBody>
      </p:sp>
      <p:sp>
        <p:nvSpPr>
          <p:cNvPr id="23558" name="Rectangle 1027"/>
          <p:cNvSpPr>
            <a:spLocks noGrp="1" noChangeArrowheads="1"/>
          </p:cNvSpPr>
          <p:nvPr>
            <p:ph type="body" idx="1"/>
          </p:nvPr>
        </p:nvSpPr>
        <p:spPr>
          <a:xfrm>
            <a:off x="457200" y="863600"/>
            <a:ext cx="8318500" cy="5295900"/>
          </a:xfrm>
        </p:spPr>
        <p:txBody>
          <a:bodyPr>
            <a:noAutofit/>
          </a:bodyPr>
          <a:lstStyle/>
          <a:p>
            <a:pPr>
              <a:lnSpc>
                <a:spcPct val="120000"/>
              </a:lnSpc>
              <a:spcBef>
                <a:spcPts val="480"/>
              </a:spcBef>
              <a:buNone/>
            </a:pPr>
            <a:r>
              <a:rPr lang="en-US" sz="1800" dirty="0" smtClean="0"/>
              <a:t>RINEX files – local plus list in </a:t>
            </a:r>
            <a:r>
              <a:rPr lang="en-US" sz="1800" dirty="0" err="1" smtClean="0"/>
              <a:t>sites.defaults</a:t>
            </a:r>
            <a:endParaRPr lang="en-US" sz="1800" dirty="0" smtClean="0"/>
          </a:p>
          <a:p>
            <a:pPr>
              <a:lnSpc>
                <a:spcPct val="120000"/>
              </a:lnSpc>
              <a:spcBef>
                <a:spcPts val="480"/>
              </a:spcBef>
              <a:buNone/>
            </a:pPr>
            <a:r>
              <a:rPr lang="en-US" sz="1800" dirty="0" smtClean="0"/>
              <a:t>Control files  </a:t>
            </a:r>
          </a:p>
          <a:p>
            <a:pPr>
              <a:lnSpc>
                <a:spcPct val="120000"/>
              </a:lnSpc>
              <a:spcBef>
                <a:spcPts val="480"/>
              </a:spcBef>
              <a:buNone/>
            </a:pPr>
            <a:r>
              <a:rPr lang="en-US" sz="1800" dirty="0" smtClean="0"/>
              <a:t>	   </a:t>
            </a:r>
            <a:r>
              <a:rPr lang="en-US" sz="1800" dirty="0" err="1" smtClean="0"/>
              <a:t>process.defaults</a:t>
            </a:r>
            <a:r>
              <a:rPr lang="en-US" sz="1800" dirty="0" smtClean="0"/>
              <a:t> – minor edits for each survey</a:t>
            </a:r>
          </a:p>
          <a:p>
            <a:pPr>
              <a:lnSpc>
                <a:spcPct val="120000"/>
              </a:lnSpc>
              <a:spcBef>
                <a:spcPts val="480"/>
              </a:spcBef>
              <a:buNone/>
            </a:pPr>
            <a:r>
              <a:rPr lang="en-US" sz="1800" dirty="0" smtClean="0"/>
              <a:t>	   </a:t>
            </a:r>
            <a:r>
              <a:rPr lang="en-US" sz="1800" dirty="0" err="1" smtClean="0"/>
              <a:t>sites.defaults</a:t>
            </a:r>
            <a:r>
              <a:rPr lang="en-US" sz="1800" dirty="0" smtClean="0"/>
              <a:t> – sites to include/omit; source of metadata </a:t>
            </a:r>
          </a:p>
          <a:p>
            <a:pPr>
              <a:lnSpc>
                <a:spcPct val="120000"/>
              </a:lnSpc>
              <a:spcBef>
                <a:spcPts val="480"/>
              </a:spcBef>
              <a:buNone/>
            </a:pPr>
            <a:r>
              <a:rPr lang="en-US" sz="1800" dirty="0" smtClean="0"/>
              <a:t>	   </a:t>
            </a:r>
            <a:r>
              <a:rPr lang="en-US" sz="1800" dirty="0" err="1" smtClean="0"/>
              <a:t>sestbl</a:t>
            </a:r>
            <a:r>
              <a:rPr lang="en-US" sz="1800" dirty="0" smtClean="0"/>
              <a:t>. – unchanged for most processing</a:t>
            </a:r>
          </a:p>
          <a:p>
            <a:pPr>
              <a:lnSpc>
                <a:spcPct val="120000"/>
              </a:lnSpc>
              <a:spcBef>
                <a:spcPts val="480"/>
              </a:spcBef>
              <a:buNone/>
            </a:pPr>
            <a:r>
              <a:rPr lang="en-US" sz="1800" dirty="0" smtClean="0"/>
              <a:t>	   </a:t>
            </a:r>
            <a:r>
              <a:rPr lang="en-US" sz="1800" dirty="0" err="1" smtClean="0"/>
              <a:t>sittbl</a:t>
            </a:r>
            <a:r>
              <a:rPr lang="en-US" sz="1800" dirty="0" smtClean="0"/>
              <a:t>. – sites constrained for ambiguity resolution</a:t>
            </a:r>
          </a:p>
          <a:p>
            <a:pPr>
              <a:lnSpc>
                <a:spcPct val="120000"/>
              </a:lnSpc>
              <a:spcBef>
                <a:spcPts val="480"/>
              </a:spcBef>
              <a:buNone/>
            </a:pPr>
            <a:r>
              <a:rPr lang="en-US" sz="1800" dirty="0" smtClean="0"/>
              <a:t>	   </a:t>
            </a:r>
            <a:r>
              <a:rPr lang="en-US" sz="1800" dirty="0" err="1" smtClean="0"/>
              <a:t>globk_comb.cmd</a:t>
            </a:r>
            <a:r>
              <a:rPr lang="en-US" sz="1800" dirty="0" smtClean="0"/>
              <a:t> –  </a:t>
            </a:r>
            <a:r>
              <a:rPr lang="en-US" sz="1800" dirty="0" err="1" smtClean="0"/>
              <a:t>use_site</a:t>
            </a:r>
            <a:r>
              <a:rPr lang="en-US" sz="1800" dirty="0" smtClean="0"/>
              <a:t>, </a:t>
            </a:r>
            <a:r>
              <a:rPr lang="en-US" sz="1800" dirty="0" err="1" smtClean="0"/>
              <a:t>apr_neu</a:t>
            </a:r>
            <a:r>
              <a:rPr lang="en-US" sz="1800" dirty="0" smtClean="0"/>
              <a:t>, </a:t>
            </a:r>
            <a:r>
              <a:rPr lang="en-US" sz="1800" dirty="0" err="1" smtClean="0"/>
              <a:t>apr_svs</a:t>
            </a:r>
            <a:r>
              <a:rPr lang="en-US" sz="1800" dirty="0" smtClean="0"/>
              <a:t>, </a:t>
            </a:r>
            <a:r>
              <a:rPr lang="en-US" sz="1800" dirty="0" err="1" smtClean="0"/>
              <a:t>apr_wob</a:t>
            </a:r>
            <a:r>
              <a:rPr lang="en-US" sz="1800" dirty="0" smtClean="0"/>
              <a:t>, apr_ut1, 	</a:t>
            </a:r>
            <a:r>
              <a:rPr lang="en-US" sz="1800" dirty="0" err="1" smtClean="0"/>
              <a:t>sig_neu</a:t>
            </a:r>
            <a:r>
              <a:rPr lang="en-US" sz="1800" dirty="0" smtClean="0"/>
              <a:t>, </a:t>
            </a:r>
            <a:r>
              <a:rPr lang="en-US" sz="1800" dirty="0" err="1" smtClean="0"/>
              <a:t>mar_neu</a:t>
            </a:r>
            <a:endParaRPr lang="en-US" sz="1800" dirty="0" smtClean="0"/>
          </a:p>
          <a:p>
            <a:pPr>
              <a:lnSpc>
                <a:spcPct val="120000"/>
              </a:lnSpc>
              <a:spcBef>
                <a:spcPts val="480"/>
              </a:spcBef>
              <a:buNone/>
            </a:pPr>
            <a:r>
              <a:rPr lang="en-US" sz="1800" dirty="0" smtClean="0"/>
              <a:t>	   </a:t>
            </a:r>
            <a:r>
              <a:rPr lang="en-US" sz="1800" dirty="0" err="1" smtClean="0"/>
              <a:t>glorg_comb.cmd</a:t>
            </a:r>
            <a:r>
              <a:rPr lang="en-US" sz="1800" dirty="0" smtClean="0"/>
              <a:t> – </a:t>
            </a:r>
            <a:r>
              <a:rPr lang="en-US" sz="1800" dirty="0" err="1" smtClean="0"/>
              <a:t>apr_file</a:t>
            </a:r>
            <a:r>
              <a:rPr lang="en-US" sz="1800" dirty="0" smtClean="0"/>
              <a:t>, </a:t>
            </a:r>
            <a:r>
              <a:rPr lang="en-US" sz="1800" dirty="0" err="1" smtClean="0"/>
              <a:t>pos_org</a:t>
            </a:r>
            <a:r>
              <a:rPr lang="en-US" sz="1800" dirty="0" smtClean="0"/>
              <a:t>, </a:t>
            </a:r>
            <a:r>
              <a:rPr lang="en-US" sz="1800" dirty="0" err="1" smtClean="0"/>
              <a:t>stab_site</a:t>
            </a:r>
            <a:r>
              <a:rPr lang="en-US" sz="1800" dirty="0" smtClean="0"/>
              <a:t> </a:t>
            </a:r>
          </a:p>
          <a:p>
            <a:pPr>
              <a:lnSpc>
                <a:spcPct val="120000"/>
              </a:lnSpc>
              <a:spcBef>
                <a:spcPts val="480"/>
              </a:spcBef>
              <a:buNone/>
            </a:pPr>
            <a:r>
              <a:rPr lang="en-US" sz="1800" dirty="0" smtClean="0"/>
              <a:t>A priori coordinates ( </a:t>
            </a:r>
            <a:r>
              <a:rPr lang="en-US" sz="1800" dirty="0" err="1" smtClean="0"/>
              <a:t>apr</a:t>
            </a:r>
            <a:r>
              <a:rPr lang="en-US" sz="1800" dirty="0" smtClean="0"/>
              <a:t>-file,  </a:t>
            </a:r>
            <a:r>
              <a:rPr lang="en-US" sz="1800" dirty="0" err="1" smtClean="0"/>
              <a:t>l</a:t>
            </a:r>
            <a:r>
              <a:rPr lang="en-US" sz="1800" dirty="0" smtClean="0"/>
              <a:t>-file )</a:t>
            </a:r>
          </a:p>
          <a:p>
            <a:pPr>
              <a:lnSpc>
                <a:spcPct val="120000"/>
              </a:lnSpc>
              <a:spcBef>
                <a:spcPts val="480"/>
              </a:spcBef>
              <a:buNone/>
            </a:pPr>
            <a:r>
              <a:rPr lang="en-US" sz="1800" dirty="0" smtClean="0"/>
              <a:t>Meta-data (</a:t>
            </a:r>
            <a:r>
              <a:rPr lang="en-US" sz="1800" dirty="0" err="1" smtClean="0"/>
              <a:t>station.info</a:t>
            </a:r>
            <a:r>
              <a:rPr lang="en-US" sz="1800" dirty="0" smtClean="0"/>
              <a:t>)</a:t>
            </a:r>
          </a:p>
          <a:p>
            <a:pPr>
              <a:lnSpc>
                <a:spcPct val="120000"/>
              </a:lnSpc>
              <a:spcBef>
                <a:spcPts val="480"/>
              </a:spcBef>
              <a:buNone/>
            </a:pPr>
            <a:r>
              <a:rPr lang="en-US" sz="1800" dirty="0" smtClean="0"/>
              <a:t>Differential code biases (</a:t>
            </a:r>
            <a:r>
              <a:rPr lang="en-US" sz="1800" dirty="0" err="1" smtClean="0"/>
              <a:t>dcb.dat</a:t>
            </a:r>
            <a:r>
              <a:rPr lang="en-US" sz="1800" dirty="0" smtClean="0"/>
              <a:t>) –  download current values 1/month</a:t>
            </a:r>
          </a:p>
          <a:p>
            <a:pPr>
              <a:lnSpc>
                <a:spcPct val="120000"/>
              </a:lnSpc>
              <a:spcBef>
                <a:spcPts val="1080"/>
              </a:spcBef>
              <a:buNone/>
            </a:pPr>
            <a:r>
              <a:rPr lang="en-US" sz="1800" dirty="0" smtClean="0"/>
              <a:t>Satellite characteristics (</a:t>
            </a:r>
            <a:r>
              <a:rPr lang="en-US" sz="1800" dirty="0" err="1" smtClean="0"/>
              <a:t>svnav.dat</a:t>
            </a:r>
            <a:r>
              <a:rPr lang="en-US" sz="1800" dirty="0" smtClean="0"/>
              <a:t>) – download current </a:t>
            </a:r>
            <a:r>
              <a:rPr lang="en-US" sz="1800" dirty="0" err="1" smtClean="0"/>
              <a:t>w</a:t>
            </a:r>
            <a:r>
              <a:rPr lang="en-US" sz="1800" dirty="0" smtClean="0"/>
              <a:t>/ each new launch</a:t>
            </a:r>
          </a:p>
          <a:p>
            <a:pPr>
              <a:buNone/>
            </a:pPr>
            <a:endParaRPr lang="en-US" sz="1800" dirty="0"/>
          </a:p>
        </p:txBody>
      </p:sp>
    </p:spTree>
    <p:extLst>
      <p:ext uri="{BB962C8B-B14F-4D97-AF65-F5344CB8AC3E}">
        <p14:creationId xmlns:p14="http://schemas.microsoft.com/office/powerpoint/2010/main" val="42754658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a:xfrm>
            <a:off x="457200" y="7938"/>
            <a:ext cx="8229600" cy="741362"/>
          </a:xfrm>
        </p:spPr>
        <p:txBody>
          <a:bodyPr>
            <a:normAutofit/>
          </a:bodyPr>
          <a:lstStyle/>
          <a:p>
            <a:r>
              <a:rPr lang="en-US" sz="2800" dirty="0" smtClean="0"/>
              <a:t>Files provided or created automatically </a:t>
            </a:r>
            <a:endParaRPr lang="en-US" sz="2800" dirty="0"/>
          </a:p>
        </p:txBody>
      </p:sp>
      <p:sp>
        <p:nvSpPr>
          <p:cNvPr id="25606" name="Rectangle 3"/>
          <p:cNvSpPr>
            <a:spLocks noGrp="1" noChangeArrowheads="1"/>
          </p:cNvSpPr>
          <p:nvPr>
            <p:ph type="body" idx="1"/>
          </p:nvPr>
        </p:nvSpPr>
        <p:spPr>
          <a:xfrm>
            <a:off x="393700" y="749300"/>
            <a:ext cx="8293100" cy="4851400"/>
          </a:xfrm>
        </p:spPr>
        <p:txBody>
          <a:bodyPr>
            <a:normAutofit fontScale="32500" lnSpcReduction="20000"/>
          </a:bodyPr>
          <a:lstStyle/>
          <a:p>
            <a:pPr>
              <a:lnSpc>
                <a:spcPct val="120000"/>
              </a:lnSpc>
            </a:pPr>
            <a:r>
              <a:rPr lang="en-US" sz="4900" dirty="0" smtClean="0"/>
              <a:t>Satellite orbits </a:t>
            </a:r>
          </a:p>
          <a:p>
            <a:pPr>
              <a:lnSpc>
                <a:spcPct val="120000"/>
              </a:lnSpc>
            </a:pPr>
            <a:r>
              <a:rPr lang="en-US" sz="4900" dirty="0" smtClean="0"/>
              <a:t>	   IGS sp3-files (tabular) and/or </a:t>
            </a:r>
            <a:r>
              <a:rPr lang="en-US" sz="4900" dirty="0" err="1" smtClean="0"/>
              <a:t>g</a:t>
            </a:r>
            <a:r>
              <a:rPr lang="en-US" sz="4900" dirty="0" smtClean="0"/>
              <a:t>-files (ICs for GAMIT)</a:t>
            </a:r>
          </a:p>
          <a:p>
            <a:pPr>
              <a:lnSpc>
                <a:spcPct val="120000"/>
              </a:lnSpc>
            </a:pPr>
            <a:r>
              <a:rPr lang="en-US" sz="4900" dirty="0" smtClean="0"/>
              <a:t> 	  ARC integrates to get </a:t>
            </a:r>
            <a:r>
              <a:rPr lang="en-US" sz="4900" dirty="0" err="1" smtClean="0"/>
              <a:t>t</a:t>
            </a:r>
            <a:r>
              <a:rPr lang="en-US" sz="4900" dirty="0" smtClean="0"/>
              <a:t>-files (tabular)</a:t>
            </a:r>
          </a:p>
          <a:p>
            <a:pPr>
              <a:lnSpc>
                <a:spcPct val="120000"/>
              </a:lnSpc>
            </a:pPr>
            <a:r>
              <a:rPr lang="en-US" sz="4900" dirty="0" smtClean="0"/>
              <a:t>Earth Orientation Parameters ( ut1., </a:t>
            </a:r>
            <a:r>
              <a:rPr lang="en-US" sz="4900" dirty="0" err="1" smtClean="0"/>
              <a:t>wob</a:t>
            </a:r>
            <a:r>
              <a:rPr lang="en-US" sz="4900" dirty="0" smtClean="0"/>
              <a:t>.)  - downloaded if  needed for current day</a:t>
            </a:r>
          </a:p>
          <a:p>
            <a:pPr>
              <a:lnSpc>
                <a:spcPct val="120000"/>
              </a:lnSpc>
            </a:pPr>
            <a:r>
              <a:rPr lang="en-US" sz="4900" dirty="0" smtClean="0"/>
              <a:t>Leap-second file -- linked to </a:t>
            </a:r>
            <a:r>
              <a:rPr lang="en-US" sz="4900" dirty="0" err="1" smtClean="0"/>
              <a:t>gg</a:t>
            </a:r>
            <a:r>
              <a:rPr lang="en-US" sz="4900" dirty="0" smtClean="0"/>
              <a:t>/tables (update ~yearly or when leap second)</a:t>
            </a:r>
          </a:p>
          <a:p>
            <a:pPr>
              <a:lnSpc>
                <a:spcPct val="120000"/>
              </a:lnSpc>
            </a:pPr>
            <a:r>
              <a:rPr lang="en-US" sz="4900" dirty="0" smtClean="0"/>
              <a:t>Satellite clock (</a:t>
            </a:r>
            <a:r>
              <a:rPr lang="en-US" sz="4900" dirty="0" err="1" smtClean="0"/>
              <a:t>j</a:t>
            </a:r>
            <a:r>
              <a:rPr lang="en-US" sz="4900" dirty="0" smtClean="0"/>
              <a:t>-) files – from RINEX navigation (</a:t>
            </a:r>
            <a:r>
              <a:rPr lang="en-US" sz="4900" dirty="0" err="1" smtClean="0"/>
              <a:t>brdc</a:t>
            </a:r>
            <a:r>
              <a:rPr lang="en-US" sz="4900" dirty="0" smtClean="0"/>
              <a:t>) file</a:t>
            </a:r>
          </a:p>
          <a:p>
            <a:pPr>
              <a:lnSpc>
                <a:spcPct val="120000"/>
              </a:lnSpc>
            </a:pPr>
            <a:r>
              <a:rPr lang="en-US" sz="4900" dirty="0" err="1" smtClean="0"/>
              <a:t>Rcvr</a:t>
            </a:r>
            <a:r>
              <a:rPr lang="en-US" sz="4900" dirty="0" smtClean="0"/>
              <a:t>/ant characteristics (</a:t>
            </a:r>
            <a:r>
              <a:rPr lang="en-US" sz="4900" dirty="0" err="1" smtClean="0"/>
              <a:t>rcvant.dat</a:t>
            </a:r>
            <a:r>
              <a:rPr lang="en-US" sz="4900" dirty="0" smtClean="0"/>
              <a:t>, </a:t>
            </a:r>
            <a:r>
              <a:rPr lang="en-US" sz="4900" dirty="0" err="1" smtClean="0"/>
              <a:t>hi.dat</a:t>
            </a:r>
            <a:r>
              <a:rPr lang="en-US" sz="4900" dirty="0" smtClean="0"/>
              <a:t>) – linked to </a:t>
            </a:r>
            <a:r>
              <a:rPr lang="en-US" sz="4900" dirty="0" err="1" smtClean="0"/>
              <a:t>gg</a:t>
            </a:r>
            <a:r>
              <a:rPr lang="en-US" sz="4900" dirty="0" smtClean="0"/>
              <a:t>/tables</a:t>
            </a:r>
          </a:p>
          <a:p>
            <a:pPr>
              <a:lnSpc>
                <a:spcPct val="120000"/>
              </a:lnSpc>
            </a:pPr>
            <a:r>
              <a:rPr lang="en-US" sz="4900" dirty="0" smtClean="0"/>
              <a:t>Differential code biases (</a:t>
            </a:r>
            <a:r>
              <a:rPr lang="en-US" sz="4900" dirty="0" err="1" smtClean="0"/>
              <a:t>dcb.dat</a:t>
            </a:r>
            <a:r>
              <a:rPr lang="en-US" sz="4900" dirty="0" smtClean="0"/>
              <a:t>)—update ~monthly</a:t>
            </a:r>
          </a:p>
          <a:p>
            <a:pPr>
              <a:lnSpc>
                <a:spcPct val="120000"/>
              </a:lnSpc>
            </a:pPr>
            <a:r>
              <a:rPr lang="en-US" sz="4900" dirty="0" smtClean="0"/>
              <a:t>Antenna phase center models (</a:t>
            </a:r>
            <a:r>
              <a:rPr lang="en-US" sz="4900" dirty="0" err="1" smtClean="0"/>
              <a:t>antmod.dat</a:t>
            </a:r>
            <a:r>
              <a:rPr lang="en-US" sz="4900" dirty="0" smtClean="0"/>
              <a:t>) – linked to </a:t>
            </a:r>
            <a:r>
              <a:rPr lang="en-US" sz="4900" dirty="0" err="1" smtClean="0"/>
              <a:t>gg</a:t>
            </a:r>
            <a:r>
              <a:rPr lang="en-US" sz="4900" dirty="0" smtClean="0"/>
              <a:t>/tables (also needs to be updated when new antennas added).</a:t>
            </a:r>
          </a:p>
          <a:p>
            <a:pPr>
              <a:lnSpc>
                <a:spcPct val="120000"/>
              </a:lnSpc>
            </a:pPr>
            <a:r>
              <a:rPr lang="en-US" sz="4900" dirty="0" err="1" smtClean="0"/>
              <a:t>Luni</a:t>
            </a:r>
            <a:r>
              <a:rPr lang="en-US" sz="4900" dirty="0" smtClean="0"/>
              <a:t>-solar ephemerides and nutation (</a:t>
            </a:r>
            <a:r>
              <a:rPr lang="en-US" sz="4900" dirty="0" err="1" smtClean="0"/>
              <a:t>soltab</a:t>
            </a:r>
            <a:r>
              <a:rPr lang="en-US" sz="4900" dirty="0" smtClean="0"/>
              <a:t>., </a:t>
            </a:r>
            <a:r>
              <a:rPr lang="en-US" sz="4900" dirty="0" err="1" smtClean="0"/>
              <a:t>luntab</a:t>
            </a:r>
            <a:r>
              <a:rPr lang="en-US" sz="4900" dirty="0" smtClean="0"/>
              <a:t>., </a:t>
            </a:r>
            <a:r>
              <a:rPr lang="en-US" sz="4900" dirty="0" err="1" smtClean="0"/>
              <a:t>nutabl</a:t>
            </a:r>
            <a:r>
              <a:rPr lang="en-US" sz="4900" dirty="0" smtClean="0"/>
              <a:t>.) linked to </a:t>
            </a:r>
            <a:r>
              <a:rPr lang="en-US" sz="4900" dirty="0" err="1" smtClean="0"/>
              <a:t>gg</a:t>
            </a:r>
            <a:r>
              <a:rPr lang="en-US" sz="4900" dirty="0" smtClean="0"/>
              <a:t>/tables (need to update yearly) </a:t>
            </a:r>
          </a:p>
          <a:p>
            <a:pPr>
              <a:lnSpc>
                <a:spcPct val="120000"/>
              </a:lnSpc>
            </a:pPr>
            <a:r>
              <a:rPr lang="en-US" sz="4900" dirty="0" smtClean="0"/>
              <a:t>Ocean tide grid (optional) – linked to </a:t>
            </a:r>
            <a:r>
              <a:rPr lang="en-US" sz="4900" dirty="0" err="1" smtClean="0"/>
              <a:t>gg</a:t>
            </a:r>
            <a:r>
              <a:rPr lang="en-US" sz="4900" dirty="0" smtClean="0"/>
              <a:t>/tables</a:t>
            </a:r>
          </a:p>
          <a:p>
            <a:pPr>
              <a:lnSpc>
                <a:spcPct val="120000"/>
              </a:lnSpc>
            </a:pPr>
            <a:r>
              <a:rPr lang="en-US" sz="4900" dirty="0" smtClean="0"/>
              <a:t>Atmospheric loading grid (optional) – need to update yearly</a:t>
            </a:r>
          </a:p>
          <a:p>
            <a:pPr>
              <a:lnSpc>
                <a:spcPct val="120000"/>
              </a:lnSpc>
            </a:pPr>
            <a:r>
              <a:rPr lang="en-US" sz="4900" dirty="0" smtClean="0"/>
              <a:t>Mapping function grid (optional) – need to update yearly</a:t>
            </a:r>
          </a:p>
          <a:p>
            <a:endParaRPr lang="en-US" dirty="0" smtClean="0"/>
          </a:p>
          <a:p>
            <a:endParaRPr lang="en-US" dirty="0"/>
          </a:p>
        </p:txBody>
      </p:sp>
    </p:spTree>
    <p:extLst>
      <p:ext uri="{BB962C8B-B14F-4D97-AF65-F5344CB8AC3E}">
        <p14:creationId xmlns:p14="http://schemas.microsoft.com/office/powerpoint/2010/main" val="420934637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457200" y="257176"/>
            <a:ext cx="8229600" cy="830262"/>
          </a:xfrm>
        </p:spPr>
        <p:txBody>
          <a:bodyPr>
            <a:normAutofit/>
          </a:bodyPr>
          <a:lstStyle/>
          <a:p>
            <a:r>
              <a:rPr lang="en-US" sz="2800" dirty="0" smtClean="0"/>
              <a:t>Options for metadata (</a:t>
            </a:r>
            <a:r>
              <a:rPr lang="en-US" sz="2800" dirty="0" err="1" smtClean="0"/>
              <a:t>station.info</a:t>
            </a:r>
            <a:r>
              <a:rPr lang="en-US" sz="2800" dirty="0" smtClean="0"/>
              <a:t>)</a:t>
            </a:r>
            <a:endParaRPr lang="en-US" sz="2800" dirty="0"/>
          </a:p>
        </p:txBody>
      </p:sp>
      <p:sp>
        <p:nvSpPr>
          <p:cNvPr id="27654" name="Rectangle 3"/>
          <p:cNvSpPr>
            <a:spLocks noGrp="1" noChangeArrowheads="1"/>
          </p:cNvSpPr>
          <p:nvPr>
            <p:ph type="body" idx="1"/>
          </p:nvPr>
        </p:nvSpPr>
        <p:spPr>
          <a:xfrm>
            <a:off x="457200" y="1384300"/>
            <a:ext cx="8229600" cy="4525963"/>
          </a:xfrm>
        </p:spPr>
        <p:txBody>
          <a:bodyPr>
            <a:normAutofit/>
          </a:bodyPr>
          <a:lstStyle/>
          <a:p>
            <a:pPr>
              <a:lnSpc>
                <a:spcPct val="120000"/>
              </a:lnSpc>
              <a:spcBef>
                <a:spcPts val="1032"/>
              </a:spcBef>
            </a:pPr>
            <a:r>
              <a:rPr lang="en-US" sz="1800" dirty="0" smtClean="0"/>
              <a:t>Pre-prepared </a:t>
            </a:r>
            <a:r>
              <a:rPr lang="en-US" sz="1800" dirty="0" err="1" smtClean="0"/>
              <a:t>station.info</a:t>
            </a:r>
            <a:r>
              <a:rPr lang="en-US" sz="1800" dirty="0" smtClean="0"/>
              <a:t> (</a:t>
            </a:r>
            <a:r>
              <a:rPr lang="en-US" sz="1800" dirty="0" err="1" smtClean="0"/>
              <a:t>make_stnfo</a:t>
            </a:r>
            <a:r>
              <a:rPr lang="en-US" sz="1800" dirty="0" smtClean="0"/>
              <a:t>, </a:t>
            </a:r>
            <a:r>
              <a:rPr lang="en-US" sz="1800" dirty="0" err="1" smtClean="0"/>
              <a:t>sh_upd_stnfo</a:t>
            </a:r>
            <a:r>
              <a:rPr lang="en-US" sz="1800" dirty="0" smtClean="0"/>
              <a:t>)</a:t>
            </a:r>
          </a:p>
          <a:p>
            <a:pPr lvl="1">
              <a:lnSpc>
                <a:spcPct val="120000"/>
              </a:lnSpc>
              <a:spcBef>
                <a:spcPts val="1032"/>
              </a:spcBef>
            </a:pPr>
            <a:r>
              <a:rPr lang="en-US" sz="1800" dirty="0" smtClean="0"/>
              <a:t> Must set  </a:t>
            </a:r>
            <a:r>
              <a:rPr lang="en-US" sz="1800" dirty="0" err="1" smtClean="0"/>
              <a:t>xstinfo</a:t>
            </a:r>
            <a:r>
              <a:rPr lang="en-US" sz="1800" dirty="0" smtClean="0"/>
              <a:t>  in </a:t>
            </a:r>
            <a:r>
              <a:rPr lang="en-US" sz="1800" dirty="0" err="1" smtClean="0"/>
              <a:t>sites.defaults</a:t>
            </a:r>
            <a:r>
              <a:rPr lang="en-US" sz="1800" dirty="0" smtClean="0"/>
              <a:t> </a:t>
            </a:r>
          </a:p>
          <a:p>
            <a:pPr>
              <a:lnSpc>
                <a:spcPct val="120000"/>
              </a:lnSpc>
              <a:spcBef>
                <a:spcPts val="1032"/>
              </a:spcBef>
            </a:pPr>
            <a:r>
              <a:rPr lang="en-US" sz="1800" dirty="0" smtClean="0"/>
              <a:t>RINEX headers (</a:t>
            </a:r>
            <a:r>
              <a:rPr lang="en-US" sz="1800" dirty="0" err="1" smtClean="0"/>
              <a:t>sh_gamit</a:t>
            </a:r>
            <a:r>
              <a:rPr lang="en-US" sz="1800" dirty="0" smtClean="0"/>
              <a:t> default: may change soon) </a:t>
            </a:r>
          </a:p>
          <a:p>
            <a:pPr lvl="1">
              <a:lnSpc>
                <a:spcPct val="120000"/>
              </a:lnSpc>
              <a:spcBef>
                <a:spcPts val="1032"/>
              </a:spcBef>
            </a:pPr>
            <a:r>
              <a:rPr lang="en-US" sz="1800" dirty="0" smtClean="0"/>
              <a:t>Update </a:t>
            </a:r>
            <a:r>
              <a:rPr lang="en-US" sz="1800" dirty="0" err="1" smtClean="0"/>
              <a:t>station.info</a:t>
            </a:r>
            <a:r>
              <a:rPr lang="en-US" sz="1800" dirty="0" smtClean="0"/>
              <a:t> unless an entry already exists for the day being processed or </a:t>
            </a:r>
            <a:r>
              <a:rPr lang="en-US" sz="1800" dirty="0" err="1" smtClean="0"/>
              <a:t>stinf_unique</a:t>
            </a:r>
            <a:r>
              <a:rPr lang="en-US" sz="1800" dirty="0" smtClean="0"/>
              <a:t> is set to -</a:t>
            </a:r>
            <a:r>
              <a:rPr lang="en-US" sz="1800" dirty="0" err="1" smtClean="0"/>
              <a:t>u</a:t>
            </a:r>
            <a:r>
              <a:rPr lang="en-US" sz="1800" dirty="0" smtClean="0"/>
              <a:t> in </a:t>
            </a:r>
            <a:r>
              <a:rPr lang="en-US" sz="1800" dirty="0" err="1" smtClean="0"/>
              <a:t>process.defaults</a:t>
            </a:r>
            <a:r>
              <a:rPr lang="en-US" sz="1800" dirty="0" smtClean="0"/>
              <a:t> and entry has not changed</a:t>
            </a:r>
          </a:p>
          <a:p>
            <a:pPr lvl="1">
              <a:lnSpc>
                <a:spcPct val="120000"/>
              </a:lnSpc>
              <a:spcBef>
                <a:spcPts val="1032"/>
              </a:spcBef>
            </a:pPr>
            <a:r>
              <a:rPr lang="en-US" sz="1800" dirty="0" smtClean="0"/>
              <a:t>Can be used with non-standard receiver and antenna names specified in </a:t>
            </a:r>
            <a:r>
              <a:rPr lang="en-US" sz="1800" dirty="0" err="1" smtClean="0"/>
              <a:t>guess_rcvant.dat</a:t>
            </a:r>
            <a:r>
              <a:rPr lang="en-US" sz="1800" dirty="0" smtClean="0"/>
              <a:t> (ideally your </a:t>
            </a:r>
            <a:r>
              <a:rPr lang="en-US" sz="1800" dirty="0" err="1" smtClean="0"/>
              <a:t>rinex</a:t>
            </a:r>
            <a:r>
              <a:rPr lang="en-US" sz="1800" dirty="0" smtClean="0"/>
              <a:t> files have the IGS official receiver and antenna names.  It is critical that this information is correct.</a:t>
            </a:r>
            <a:endParaRPr lang="en-US" sz="1800" dirty="0"/>
          </a:p>
        </p:txBody>
      </p:sp>
    </p:spTree>
    <p:extLst>
      <p:ext uri="{BB962C8B-B14F-4D97-AF65-F5344CB8AC3E}">
        <p14:creationId xmlns:p14="http://schemas.microsoft.com/office/powerpoint/2010/main" val="12498496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normAutofit/>
          </a:bodyPr>
          <a:lstStyle/>
          <a:p>
            <a:r>
              <a:rPr lang="en-US" sz="2800" dirty="0" smtClean="0"/>
              <a:t>A priori coordinates (</a:t>
            </a:r>
            <a:r>
              <a:rPr lang="en-US" sz="2800" dirty="0" err="1" smtClean="0"/>
              <a:t>sh_gamit</a:t>
            </a:r>
            <a:r>
              <a:rPr lang="en-US" sz="2800" dirty="0" smtClean="0"/>
              <a:t>)</a:t>
            </a:r>
            <a:endParaRPr lang="en-US" sz="2800" dirty="0"/>
          </a:p>
        </p:txBody>
      </p:sp>
      <p:sp>
        <p:nvSpPr>
          <p:cNvPr id="29702" name="Rectangle 3"/>
          <p:cNvSpPr>
            <a:spLocks noGrp="1" noChangeArrowheads="1"/>
          </p:cNvSpPr>
          <p:nvPr>
            <p:ph type="body" idx="1"/>
          </p:nvPr>
        </p:nvSpPr>
        <p:spPr/>
        <p:txBody>
          <a:bodyPr>
            <a:normAutofit/>
          </a:bodyPr>
          <a:lstStyle/>
          <a:p>
            <a:r>
              <a:rPr lang="en-US" sz="1800" dirty="0" smtClean="0"/>
              <a:t>Create </a:t>
            </a:r>
            <a:r>
              <a:rPr lang="en-US" sz="1800" dirty="0" err="1" smtClean="0"/>
              <a:t>l</a:t>
            </a:r>
            <a:r>
              <a:rPr lang="en-US" sz="1800" dirty="0" smtClean="0"/>
              <a:t>-file in day directory by merging existing </a:t>
            </a:r>
            <a:r>
              <a:rPr lang="en-US" sz="1800" dirty="0" err="1" smtClean="0"/>
              <a:t>lfile</a:t>
            </a:r>
            <a:r>
              <a:rPr lang="en-US" sz="1800" dirty="0" smtClean="0"/>
              <a:t>. and </a:t>
            </a:r>
            <a:r>
              <a:rPr lang="en-US" sz="1800" dirty="0" err="1" smtClean="0"/>
              <a:t>apr_file</a:t>
            </a:r>
            <a:r>
              <a:rPr lang="en-US" sz="1800" dirty="0" smtClean="0"/>
              <a:t> from  ../tables  (</a:t>
            </a:r>
            <a:r>
              <a:rPr lang="en-US" sz="1800" dirty="0" err="1" smtClean="0"/>
              <a:t>apr_file</a:t>
            </a:r>
            <a:r>
              <a:rPr lang="en-US" sz="1800" dirty="0" smtClean="0"/>
              <a:t> has priority)  </a:t>
            </a:r>
          </a:p>
          <a:p>
            <a:endParaRPr lang="en-US" sz="1800" dirty="0" smtClean="0"/>
          </a:p>
          <a:p>
            <a:r>
              <a:rPr lang="en-US" sz="1800" dirty="0" smtClean="0"/>
              <a:t>If site not found in </a:t>
            </a:r>
            <a:r>
              <a:rPr lang="en-US" sz="1800" dirty="0" err="1" smtClean="0"/>
              <a:t>l</a:t>
            </a:r>
            <a:r>
              <a:rPr lang="en-US" sz="1800" dirty="0" smtClean="0"/>
              <a:t>-file </a:t>
            </a:r>
          </a:p>
          <a:p>
            <a:pPr lvl="1"/>
            <a:r>
              <a:rPr lang="en-US" sz="1800" dirty="0" smtClean="0"/>
              <a:t> Use RINEX header coordinates (</a:t>
            </a:r>
            <a:r>
              <a:rPr lang="en-US" sz="1800" dirty="0" err="1" smtClean="0"/>
              <a:t>use_rxc</a:t>
            </a:r>
            <a:r>
              <a:rPr lang="en-US" sz="1800" dirty="0" smtClean="0"/>
              <a:t>=Y in </a:t>
            </a:r>
            <a:r>
              <a:rPr lang="en-US" sz="1800" dirty="0" err="1" smtClean="0"/>
              <a:t>process.defaults</a:t>
            </a:r>
            <a:r>
              <a:rPr lang="en-US" sz="1800" dirty="0" smtClean="0"/>
              <a:t>, good for modern (post SA, in 2000) data.</a:t>
            </a:r>
          </a:p>
          <a:p>
            <a:pPr lvl="1">
              <a:buNone/>
            </a:pPr>
            <a:r>
              <a:rPr lang="en-US" sz="1800" dirty="0" smtClean="0"/>
              <a:t>or</a:t>
            </a:r>
          </a:p>
          <a:p>
            <a:pPr lvl="1"/>
            <a:r>
              <a:rPr lang="en-US" sz="1800" dirty="0" smtClean="0"/>
              <a:t>Use pseudorange data in RINEX file to estimate point position or differential position relative to a site in </a:t>
            </a:r>
            <a:r>
              <a:rPr lang="en-US" sz="1800" dirty="0" err="1" smtClean="0"/>
              <a:t>sites.defaults</a:t>
            </a:r>
            <a:r>
              <a:rPr lang="en-US" sz="1800" dirty="0" smtClean="0"/>
              <a:t> (</a:t>
            </a:r>
            <a:r>
              <a:rPr lang="en-US" sz="1800" dirty="0" err="1" smtClean="0"/>
              <a:t>use_rxc</a:t>
            </a:r>
            <a:r>
              <a:rPr lang="en-US" sz="1800" dirty="0" smtClean="0"/>
              <a:t>=N, default)</a:t>
            </a:r>
          </a:p>
          <a:p>
            <a:endParaRPr lang="en-US" sz="1800" dirty="0" smtClean="0"/>
          </a:p>
          <a:p>
            <a:r>
              <a:rPr lang="en-US" sz="1800" dirty="0" smtClean="0"/>
              <a:t>During the </a:t>
            </a:r>
            <a:r>
              <a:rPr lang="en-US" sz="1800" dirty="0" err="1" smtClean="0"/>
              <a:t>sh_gamit</a:t>
            </a:r>
            <a:r>
              <a:rPr lang="en-US" sz="1800" dirty="0" smtClean="0"/>
              <a:t> run, the coordinates are updated (and copied to ../tables/</a:t>
            </a:r>
            <a:r>
              <a:rPr lang="en-US" sz="1800" dirty="0" err="1" smtClean="0"/>
              <a:t>lfile</a:t>
            </a:r>
            <a:r>
              <a:rPr lang="en-US" sz="1800" dirty="0" smtClean="0"/>
              <a:t>.) if they are in error by &gt; 30 cm </a:t>
            </a:r>
            <a:endParaRPr lang="en-US" sz="1800" dirty="0"/>
          </a:p>
        </p:txBody>
      </p:sp>
    </p:spTree>
    <p:extLst>
      <p:ext uri="{BB962C8B-B14F-4D97-AF65-F5344CB8AC3E}">
        <p14:creationId xmlns:p14="http://schemas.microsoft.com/office/powerpoint/2010/main" val="26514891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dirty="0" smtClean="0"/>
              <a:t>Setup, operation and options for GAMIT processing with </a:t>
            </a:r>
            <a:r>
              <a:rPr lang="en-US" dirty="0" err="1" smtClean="0"/>
              <a:t>sh_gamit</a:t>
            </a:r>
            <a:endParaRPr lang="en-US" dirty="0"/>
          </a:p>
          <a:p>
            <a:pPr lvl="1"/>
            <a:r>
              <a:rPr lang="en-US" dirty="0" smtClean="0"/>
              <a:t>Directory structures</a:t>
            </a:r>
          </a:p>
          <a:p>
            <a:pPr lvl="1"/>
            <a:r>
              <a:rPr lang="en-US" dirty="0" smtClean="0"/>
              <a:t>Main functions in </a:t>
            </a:r>
            <a:r>
              <a:rPr lang="en-US" dirty="0" err="1" smtClean="0"/>
              <a:t>gamit</a:t>
            </a:r>
            <a:endParaRPr lang="en-US" dirty="0" smtClean="0"/>
          </a:p>
          <a:p>
            <a:pPr lvl="2"/>
            <a:r>
              <a:rPr lang="en-US" dirty="0" smtClean="0"/>
              <a:t>Programs called that run the GAMIT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and suggestions</a:t>
            </a:r>
          </a:p>
          <a:p>
            <a:pPr lvl="1"/>
            <a:endParaRPr lang="en-US" dirty="0"/>
          </a:p>
        </p:txBody>
      </p:sp>
    </p:spTree>
    <p:extLst>
      <p:ext uri="{BB962C8B-B14F-4D97-AF65-F5344CB8AC3E}">
        <p14:creationId xmlns:p14="http://schemas.microsoft.com/office/powerpoint/2010/main" val="120837047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normAutofit/>
          </a:bodyPr>
          <a:lstStyle/>
          <a:p>
            <a:r>
              <a:rPr lang="en-US" sz="2800" dirty="0" err="1" smtClean="0"/>
              <a:t>Ambiquity</a:t>
            </a:r>
            <a:r>
              <a:rPr lang="en-US" sz="2800" dirty="0" smtClean="0"/>
              <a:t> resolution</a:t>
            </a:r>
            <a:endParaRPr lang="en-US" sz="2800" dirty="0"/>
          </a:p>
        </p:txBody>
      </p:sp>
      <p:sp>
        <p:nvSpPr>
          <p:cNvPr id="31750" name="Rectangle 3"/>
          <p:cNvSpPr>
            <a:spLocks noGrp="1" noChangeArrowheads="1"/>
          </p:cNvSpPr>
          <p:nvPr>
            <p:ph type="body" idx="1"/>
          </p:nvPr>
        </p:nvSpPr>
        <p:spPr/>
        <p:txBody>
          <a:bodyPr>
            <a:normAutofit/>
          </a:bodyPr>
          <a:lstStyle/>
          <a:p>
            <a:r>
              <a:rPr lang="en-US" dirty="0" smtClean="0"/>
              <a:t> </a:t>
            </a:r>
            <a:r>
              <a:rPr lang="en-US" sz="1800" dirty="0" smtClean="0"/>
              <a:t>(L2-L1) integers resolved by </a:t>
            </a:r>
            <a:r>
              <a:rPr lang="en-US" sz="1800" dirty="0" err="1" smtClean="0"/>
              <a:t>autcln</a:t>
            </a:r>
            <a:r>
              <a:rPr lang="en-US" sz="1800" dirty="0" smtClean="0"/>
              <a:t> and passed to solve in the </a:t>
            </a:r>
            <a:r>
              <a:rPr lang="en-US" sz="1800" dirty="0" err="1" smtClean="0"/>
              <a:t>n</a:t>
            </a:r>
            <a:r>
              <a:rPr lang="en-US" sz="1800" dirty="0" smtClean="0"/>
              <a:t>-file    ( LC_AUTCLN option)</a:t>
            </a:r>
          </a:p>
          <a:p>
            <a:pPr lvl="1">
              <a:buFont typeface="Arial"/>
              <a:buChar char="•"/>
            </a:pPr>
            <a:r>
              <a:rPr lang="en-US" sz="1800" dirty="0" smtClean="0"/>
              <a:t> weak dependence on geometry</a:t>
            </a:r>
          </a:p>
          <a:p>
            <a:pPr lvl="1">
              <a:buFont typeface="Arial"/>
              <a:buChar char="•"/>
            </a:pPr>
            <a:r>
              <a:rPr lang="en-US" sz="1800" dirty="0" smtClean="0"/>
              <a:t> need current differential code bias file </a:t>
            </a:r>
            <a:r>
              <a:rPr lang="en-US" sz="1800" dirty="0" err="1" smtClean="0"/>
              <a:t>dcb.dat</a:t>
            </a:r>
            <a:endParaRPr lang="en-US" sz="1800" dirty="0"/>
          </a:p>
          <a:p>
            <a:pPr lvl="1">
              <a:buFont typeface="Arial"/>
              <a:buChar char="•"/>
            </a:pPr>
            <a:r>
              <a:rPr lang="en-US" sz="1800" dirty="0" smtClean="0"/>
              <a:t>use LC_HELP  for codeless data ( before ~1995) or if problems (default max distance is 500 km)</a:t>
            </a:r>
          </a:p>
          <a:p>
            <a:r>
              <a:rPr lang="en-US" sz="1800" dirty="0" smtClean="0"/>
              <a:t>Narrow-lane (L1) resolved by solve </a:t>
            </a:r>
          </a:p>
          <a:p>
            <a:pPr lvl="1">
              <a:buFont typeface="Arial"/>
              <a:buChar char="•"/>
            </a:pPr>
            <a:r>
              <a:rPr lang="en-US" sz="1800" dirty="0" smtClean="0"/>
              <a:t> strong dependence on phase noise and models</a:t>
            </a:r>
          </a:p>
          <a:p>
            <a:pPr lvl="1">
              <a:buFont typeface="Arial"/>
              <a:buChar char="•"/>
            </a:pPr>
            <a:r>
              <a:rPr lang="en-US" sz="1800" dirty="0" smtClean="0"/>
              <a:t> 5-10 cm constraints on a priori coordinates usually sufficient</a:t>
            </a:r>
          </a:p>
          <a:p>
            <a:pPr lvl="1"/>
            <a:endParaRPr lang="en-US" dirty="0" smtClean="0"/>
          </a:p>
          <a:p>
            <a:endParaRPr lang="en-US" dirty="0"/>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extLst>
      <p:ext uri="{BB962C8B-B14F-4D97-AF65-F5344CB8AC3E}">
        <p14:creationId xmlns:p14="http://schemas.microsoft.com/office/powerpoint/2010/main" val="35408503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a:xfrm>
            <a:off x="685800" y="381000"/>
            <a:ext cx="7772400" cy="838200"/>
          </a:xfrm>
        </p:spPr>
        <p:txBody>
          <a:bodyPr/>
          <a:lstStyle/>
          <a:p>
            <a:pPr eaLnBrk="1" hangingPunct="1"/>
            <a:r>
              <a:rPr lang="en-US" sz="2800" dirty="0" err="1"/>
              <a:t>sh_gamit_</a:t>
            </a:r>
            <a:r>
              <a:rPr lang="en-US" sz="2800" i="1" dirty="0" err="1"/>
              <a:t>ddd</a:t>
            </a:r>
            <a:r>
              <a:rPr lang="en-US" sz="2800" dirty="0" err="1"/>
              <a:t>.summary</a:t>
            </a:r>
            <a:r>
              <a:rPr lang="en-US" sz="2800" dirty="0"/>
              <a:t> (email)</a:t>
            </a:r>
            <a:r>
              <a:rPr lang="en-US" dirty="0"/>
              <a:t>  </a:t>
            </a:r>
          </a:p>
        </p:txBody>
      </p:sp>
      <p:sp>
        <p:nvSpPr>
          <p:cNvPr id="33798" name="Rectangle 3"/>
          <p:cNvSpPr>
            <a:spLocks noGrp="1" noChangeArrowheads="1"/>
          </p:cNvSpPr>
          <p:nvPr>
            <p:ph type="body" idx="1"/>
          </p:nvPr>
        </p:nvSpPr>
        <p:spPr>
          <a:xfrm>
            <a:off x="457200" y="1371600"/>
            <a:ext cx="8001000" cy="4495800"/>
          </a:xfrm>
        </p:spPr>
        <p:txBody>
          <a:bodyPr/>
          <a:lstStyle/>
          <a:p>
            <a:pPr marL="233363" indent="-233363" eaLnBrk="1" hangingPunct="1">
              <a:lnSpc>
                <a:spcPct val="90000"/>
              </a:lnSpc>
            </a:pPr>
            <a:r>
              <a:rPr lang="en-US" sz="2000" dirty="0"/>
              <a:t>Contents </a:t>
            </a:r>
            <a:r>
              <a:rPr lang="en-US" sz="2000" dirty="0" smtClean="0"/>
              <a:t>(Purple </a:t>
            </a:r>
            <a:r>
              <a:rPr lang="en-US" sz="2000" dirty="0"/>
              <a:t>is output):</a:t>
            </a:r>
          </a:p>
          <a:p>
            <a:pPr marL="233363" indent="-233363" eaLnBrk="1" hangingPunct="1">
              <a:lnSpc>
                <a:spcPct val="90000"/>
              </a:lnSpc>
              <a:buFontTx/>
              <a:buNone/>
            </a:pPr>
            <a:r>
              <a:rPr lang="en-US" sz="1400" dirty="0">
                <a:solidFill>
                  <a:schemeClr val="folHlink"/>
                </a:solidFill>
                <a:latin typeface="Courier" charset="0"/>
              </a:rPr>
              <a:t>Input options -</a:t>
            </a:r>
            <a:r>
              <a:rPr lang="en-US" sz="1400" dirty="0" err="1">
                <a:solidFill>
                  <a:schemeClr val="folHlink"/>
                </a:solidFill>
                <a:latin typeface="Courier" charset="0"/>
              </a:rPr>
              <a:t>d</a:t>
            </a:r>
            <a:r>
              <a:rPr lang="en-US" sz="1400" dirty="0">
                <a:solidFill>
                  <a:schemeClr val="folHlink"/>
                </a:solidFill>
                <a:latin typeface="Courier" charset="0"/>
              </a:rPr>
              <a:t> 2002 30 31 32 33 -</a:t>
            </a:r>
            <a:r>
              <a:rPr lang="en-US" sz="1400" dirty="0" err="1">
                <a:solidFill>
                  <a:schemeClr val="folHlink"/>
                </a:solidFill>
                <a:latin typeface="Courier" charset="0"/>
              </a:rPr>
              <a:t>expt</a:t>
            </a:r>
            <a:r>
              <a:rPr lang="en-US" sz="1400" dirty="0">
                <a:solidFill>
                  <a:schemeClr val="folHlink"/>
                </a:solidFill>
                <a:latin typeface="Courier" charset="0"/>
              </a:rPr>
              <a:t> </a:t>
            </a:r>
            <a:r>
              <a:rPr lang="en-US" sz="1400" dirty="0" err="1">
                <a:solidFill>
                  <a:schemeClr val="folHlink"/>
                </a:solidFill>
                <a:latin typeface="Courier" charset="0"/>
              </a:rPr>
              <a:t>ncar</a:t>
            </a:r>
            <a:r>
              <a:rPr lang="en-US" sz="1400" dirty="0">
                <a:solidFill>
                  <a:schemeClr val="folHlink"/>
                </a:solidFill>
                <a:latin typeface="Courier" charset="0"/>
              </a:rPr>
              <a:t> -pres ELEV -</a:t>
            </a:r>
            <a:r>
              <a:rPr lang="en-US" sz="1400" dirty="0" err="1">
                <a:solidFill>
                  <a:schemeClr val="folHlink"/>
                </a:solidFill>
                <a:latin typeface="Courier" charset="0"/>
              </a:rPr>
              <a:t>yrext</a:t>
            </a:r>
            <a:r>
              <a:rPr lang="en-US" sz="1400" dirty="0">
                <a:solidFill>
                  <a:schemeClr val="folHlink"/>
                </a:solidFill>
                <a:latin typeface="Courier" charset="0"/>
              </a:rPr>
              <a:t> -</a:t>
            </a:r>
            <a:r>
              <a:rPr lang="en-US" sz="1400" dirty="0" err="1">
                <a:solidFill>
                  <a:schemeClr val="folHlink"/>
                </a:solidFill>
                <a:latin typeface="Courier" charset="0"/>
              </a:rPr>
              <a:t>netext</a:t>
            </a:r>
            <a:r>
              <a:rPr lang="en-US" sz="1400" dirty="0">
                <a:solidFill>
                  <a:schemeClr val="folHlink"/>
                </a:solidFill>
                <a:latin typeface="Courier" charset="0"/>
              </a:rPr>
              <a:t> a</a:t>
            </a:r>
          </a:p>
          <a:p>
            <a:pPr marL="233363" indent="-233363" eaLnBrk="1" hangingPunct="1">
              <a:lnSpc>
                <a:spcPct val="90000"/>
              </a:lnSpc>
              <a:buFontTx/>
              <a:buNone/>
            </a:pPr>
            <a:r>
              <a:rPr lang="en-US" sz="1400" dirty="0">
                <a:solidFill>
                  <a:schemeClr val="folHlink"/>
                </a:solidFill>
                <a:latin typeface="Courier" charset="0"/>
              </a:rPr>
              <a:t>Processing 2002 031 GPS week 1151 4 Raw 2 </a:t>
            </a:r>
          </a:p>
          <a:p>
            <a:pPr marL="233363" indent="-233363" eaLnBrk="1" hangingPunct="1">
              <a:lnSpc>
                <a:spcPct val="90000"/>
              </a:lnSpc>
              <a:buFontTx/>
              <a:buNone/>
            </a:pPr>
            <a:r>
              <a:rPr lang="en-US" sz="1400" dirty="0">
                <a:solidFill>
                  <a:schemeClr val="folHlink"/>
                </a:solidFill>
                <a:latin typeface="Courier" charset="0"/>
              </a:rPr>
              <a:t>/data51/tah/SENH02/glob02/suomi/2002_031a</a:t>
            </a:r>
          </a:p>
          <a:p>
            <a:pPr marL="233363" indent="-233363" eaLnBrk="1" hangingPunct="1">
              <a:lnSpc>
                <a:spcPct val="90000"/>
              </a:lnSpc>
              <a:buFontTx/>
              <a:buNone/>
            </a:pPr>
            <a:r>
              <a:rPr lang="en-US" sz="1400" dirty="0">
                <a:solidFill>
                  <a:schemeClr val="folHlink"/>
                </a:solidFill>
                <a:latin typeface="Courier" charset="0"/>
              </a:rPr>
              <a:t>Disk Usage:  12678.4  Free  76447.4 </a:t>
            </a:r>
            <a:r>
              <a:rPr lang="en-US" sz="1400" dirty="0" err="1">
                <a:solidFill>
                  <a:schemeClr val="folHlink"/>
                </a:solidFill>
                <a:latin typeface="Courier" charset="0"/>
              </a:rPr>
              <a:t>Mbyte</a:t>
            </a:r>
            <a:r>
              <a:rPr lang="en-US" sz="1400" dirty="0">
                <a:solidFill>
                  <a:schemeClr val="folHlink"/>
                </a:solidFill>
                <a:latin typeface="Courier" charset="0"/>
              </a:rPr>
              <a:t>. Used 15%</a:t>
            </a:r>
          </a:p>
          <a:p>
            <a:pPr marL="233363" indent="-233363" eaLnBrk="1" hangingPunct="1">
              <a:lnSpc>
                <a:spcPct val="90000"/>
              </a:lnSpc>
              <a:buFontTx/>
              <a:buNone/>
            </a:pPr>
            <a:endParaRPr lang="en-US" sz="1200" dirty="0">
              <a:latin typeface="Courier" charset="0"/>
            </a:endParaRPr>
          </a:p>
          <a:p>
            <a:pPr marL="233363" indent="-233363" eaLnBrk="1" hangingPunct="1">
              <a:lnSpc>
                <a:spcPct val="90000"/>
              </a:lnSpc>
              <a:buFontTx/>
              <a:buNone/>
            </a:pPr>
            <a:r>
              <a:rPr lang="en-US" sz="1600" dirty="0">
                <a:latin typeface="Courier" charset="0"/>
              </a:rPr>
              <a:t>Summary Statistics   </a:t>
            </a:r>
            <a:r>
              <a:rPr lang="en-US" sz="1700" dirty="0"/>
              <a:t>( from </a:t>
            </a:r>
            <a:r>
              <a:rPr lang="en-US" sz="1700" i="1" dirty="0" err="1"/>
              <a:t>autcln</a:t>
            </a:r>
            <a:r>
              <a:rPr lang="en-US" sz="1700" dirty="0"/>
              <a:t> )</a:t>
            </a:r>
            <a:endParaRPr lang="en-US" sz="1200" dirty="0">
              <a:latin typeface="Courier" charset="0"/>
            </a:endParaRPr>
          </a:p>
          <a:p>
            <a:pPr marL="233363" indent="-233363" eaLnBrk="1" hangingPunct="1">
              <a:lnSpc>
                <a:spcPct val="90000"/>
              </a:lnSpc>
              <a:buFontTx/>
              <a:buNone/>
            </a:pPr>
            <a:r>
              <a:rPr lang="en-US" sz="1400" dirty="0">
                <a:solidFill>
                  <a:schemeClr val="folHlink"/>
                </a:solidFill>
                <a:latin typeface="Courier" charset="0"/>
              </a:rPr>
              <a:t>Number of stations used 4 Total </a:t>
            </a:r>
            <a:r>
              <a:rPr lang="en-US" sz="1400" dirty="0" err="1">
                <a:solidFill>
                  <a:schemeClr val="folHlink"/>
                </a:solidFill>
                <a:latin typeface="Courier" charset="0"/>
              </a:rPr>
              <a:t>xfiles</a:t>
            </a:r>
            <a:r>
              <a:rPr lang="en-US" sz="1400" dirty="0">
                <a:solidFill>
                  <a:schemeClr val="folHlink"/>
                </a:solidFill>
                <a:latin typeface="Courier" charset="0"/>
              </a:rPr>
              <a:t> 4</a:t>
            </a:r>
          </a:p>
          <a:p>
            <a:pPr marL="233363" indent="-233363" eaLnBrk="1" hangingPunct="1">
              <a:lnSpc>
                <a:spcPct val="90000"/>
              </a:lnSpc>
              <a:buFontTx/>
              <a:buNone/>
            </a:pPr>
            <a:r>
              <a:rPr lang="en-US" sz="1400" dirty="0" err="1">
                <a:solidFill>
                  <a:schemeClr val="folHlink"/>
                </a:solidFill>
                <a:latin typeface="Courier" charset="0"/>
              </a:rPr>
              <a:t>Postfit</a:t>
            </a:r>
            <a:r>
              <a:rPr lang="en-US" sz="1400" dirty="0">
                <a:solidFill>
                  <a:schemeClr val="folHlink"/>
                </a:solidFill>
                <a:latin typeface="Courier" charset="0"/>
              </a:rPr>
              <a:t> RMS </a:t>
            </a:r>
            <a:r>
              <a:rPr lang="en-US" sz="1400" dirty="0" err="1">
                <a:solidFill>
                  <a:schemeClr val="folHlink"/>
                </a:solidFill>
                <a:latin typeface="Courier" charset="0"/>
              </a:rPr>
              <a:t>rms</a:t>
            </a:r>
            <a:r>
              <a:rPr lang="en-US" sz="1400" dirty="0">
                <a:solidFill>
                  <a:schemeClr val="folHlink"/>
                </a:solidFill>
                <a:latin typeface="Courier" charset="0"/>
              </a:rPr>
              <a:t>, to and by satellite</a:t>
            </a:r>
          </a:p>
          <a:p>
            <a:pPr marL="233363" indent="-233363" eaLnBrk="1" hangingPunct="1">
              <a:lnSpc>
                <a:spcPct val="90000"/>
              </a:lnSpc>
              <a:buFontTx/>
              <a:buNone/>
            </a:pPr>
            <a:r>
              <a:rPr lang="en-US" sz="1400" dirty="0">
                <a:solidFill>
                  <a:schemeClr val="folHlink"/>
                </a:solidFill>
                <a:latin typeface="Courier" charset="0"/>
              </a:rPr>
              <a:t>RMS  IT Site   All  01  02  03  04  05  06  07  08  09 …</a:t>
            </a:r>
          </a:p>
          <a:p>
            <a:pPr marL="233363" indent="-233363" eaLnBrk="1" hangingPunct="1">
              <a:lnSpc>
                <a:spcPct val="90000"/>
              </a:lnSpc>
              <a:buFontTx/>
              <a:buNone/>
            </a:pPr>
            <a:r>
              <a:rPr lang="en-US" sz="1400" dirty="0">
                <a:solidFill>
                  <a:schemeClr val="folHlink"/>
                </a:solidFill>
                <a:latin typeface="Courier" charset="0"/>
              </a:rPr>
              <a:t>RMS  20 ALL    4.8   4   5   6   5   5   4   5   4   5 …</a:t>
            </a:r>
          </a:p>
          <a:p>
            <a:pPr marL="233363" indent="-233363" eaLnBrk="1" hangingPunct="1">
              <a:lnSpc>
                <a:spcPct val="90000"/>
              </a:lnSpc>
              <a:buFontTx/>
              <a:buNone/>
            </a:pPr>
            <a:r>
              <a:rPr lang="en-US" sz="1400" dirty="0">
                <a:solidFill>
                  <a:schemeClr val="folHlink"/>
                </a:solidFill>
                <a:latin typeface="Courier" charset="0"/>
              </a:rPr>
              <a:t>Best and Worst two sites:</a:t>
            </a:r>
          </a:p>
          <a:p>
            <a:pPr marL="233363" indent="-233363" eaLnBrk="1" hangingPunct="1">
              <a:lnSpc>
                <a:spcPct val="90000"/>
              </a:lnSpc>
              <a:buFontTx/>
              <a:buNone/>
            </a:pPr>
            <a:r>
              <a:rPr lang="en-US" sz="1400" dirty="0">
                <a:solidFill>
                  <a:schemeClr val="folHlink"/>
                </a:solidFill>
                <a:latin typeface="Courier" charset="0"/>
              </a:rPr>
              <a:t>RMS  20 TMGO   3.2   3   3   4   4   4   3   3   3   4 …</a:t>
            </a:r>
          </a:p>
          <a:p>
            <a:pPr marL="233363" indent="-233363" eaLnBrk="1" hangingPunct="1">
              <a:lnSpc>
                <a:spcPct val="90000"/>
              </a:lnSpc>
              <a:buFontTx/>
              <a:buNone/>
            </a:pPr>
            <a:r>
              <a:rPr lang="en-US" sz="1400" dirty="0">
                <a:solidFill>
                  <a:schemeClr val="folHlink"/>
                </a:solidFill>
                <a:latin typeface="Courier" charset="0"/>
              </a:rPr>
              <a:t>RMS  20 SA09   4.6   4   4   5   4   5   4   4   4   5 …</a:t>
            </a:r>
          </a:p>
          <a:p>
            <a:pPr marL="233363" indent="-233363" eaLnBrk="1" hangingPunct="1">
              <a:lnSpc>
                <a:spcPct val="90000"/>
              </a:lnSpc>
              <a:buFontTx/>
              <a:buNone/>
            </a:pPr>
            <a:r>
              <a:rPr lang="en-US" sz="1400" dirty="0">
                <a:solidFill>
                  <a:schemeClr val="folHlink"/>
                </a:solidFill>
                <a:latin typeface="Courier" charset="0"/>
              </a:rPr>
              <a:t>RMS  20 PLTC   5.4   4   5   5   6   5   4   5   5   6 … </a:t>
            </a:r>
          </a:p>
          <a:p>
            <a:pPr marL="233363" indent="-233363" eaLnBrk="1" hangingPunct="1">
              <a:lnSpc>
                <a:spcPct val="90000"/>
              </a:lnSpc>
              <a:buFontTx/>
              <a:buNone/>
            </a:pPr>
            <a:r>
              <a:rPr lang="en-US" sz="1400" dirty="0">
                <a:solidFill>
                  <a:schemeClr val="folHlink"/>
                </a:solidFill>
                <a:latin typeface="Courier" charset="0"/>
              </a:rPr>
              <a:t>RMS  20 SA13   5.5   5   5   6   5   5   5   5   5   6 …</a:t>
            </a:r>
            <a:r>
              <a:rPr lang="en-US" sz="1200" dirty="0">
                <a:solidFill>
                  <a:schemeClr val="folHlink"/>
                </a:solidFill>
                <a:latin typeface="Courier" charset="0"/>
              </a:rPr>
              <a:t> </a:t>
            </a:r>
          </a:p>
          <a:p>
            <a:pPr marL="233363" indent="-233363" eaLnBrk="1" hangingPunct="1">
              <a:lnSpc>
                <a:spcPct val="90000"/>
              </a:lnSpc>
              <a:buFontTx/>
              <a:buNone/>
            </a:pPr>
            <a:r>
              <a:rPr lang="en-US" sz="1200" dirty="0">
                <a:latin typeface="Courier" charset="0"/>
              </a:rPr>
              <a:t> </a:t>
            </a:r>
          </a:p>
        </p:txBody>
      </p:sp>
    </p:spTree>
    <p:extLst>
      <p:ext uri="{BB962C8B-B14F-4D97-AF65-F5344CB8AC3E}">
        <p14:creationId xmlns:p14="http://schemas.microsoft.com/office/powerpoint/2010/main" val="50217443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a:xfrm>
            <a:off x="685800" y="152400"/>
            <a:ext cx="7772400" cy="1143000"/>
          </a:xfrm>
        </p:spPr>
        <p:txBody>
          <a:bodyPr/>
          <a:lstStyle/>
          <a:p>
            <a:pPr eaLnBrk="1" hangingPunct="1"/>
            <a:r>
              <a:rPr lang="en-US" sz="2800" smtClean="0"/>
              <a:t>sh_gamit_</a:t>
            </a:r>
            <a:r>
              <a:rPr lang="en-US" sz="2800" i="1" smtClean="0"/>
              <a:t>ddd</a:t>
            </a:r>
            <a:r>
              <a:rPr lang="en-US" sz="2800" smtClean="0"/>
              <a:t>.summary (email) </a:t>
            </a:r>
          </a:p>
        </p:txBody>
      </p:sp>
      <p:sp>
        <p:nvSpPr>
          <p:cNvPr id="35846" name="Rectangle 3"/>
          <p:cNvSpPr>
            <a:spLocks noGrp="1" noChangeArrowheads="1"/>
          </p:cNvSpPr>
          <p:nvPr>
            <p:ph type="body" idx="1"/>
          </p:nvPr>
        </p:nvSpPr>
        <p:spPr>
          <a:xfrm>
            <a:off x="533400" y="1295400"/>
            <a:ext cx="8077200" cy="4724400"/>
          </a:xfrm>
        </p:spPr>
        <p:txBody>
          <a:bodyPr/>
          <a:lstStyle/>
          <a:p>
            <a:pPr marL="233363" indent="-233363" eaLnBrk="1" hangingPunct="1">
              <a:lnSpc>
                <a:spcPct val="90000"/>
              </a:lnSpc>
            </a:pPr>
            <a:r>
              <a:rPr lang="en-US" sz="2000"/>
              <a:t>Solution statistics from </a:t>
            </a:r>
            <a:r>
              <a:rPr lang="en-US" sz="2000" i="1"/>
              <a:t>solve</a:t>
            </a:r>
            <a:endParaRPr lang="en-US"/>
          </a:p>
          <a:p>
            <a:pPr marL="233363" indent="-233363" eaLnBrk="1" hangingPunct="1">
              <a:lnSpc>
                <a:spcPct val="90000"/>
              </a:lnSpc>
              <a:buFontTx/>
              <a:buNone/>
            </a:pPr>
            <a:r>
              <a:rPr lang="en-US" sz="1400">
                <a:solidFill>
                  <a:schemeClr val="folHlink"/>
                </a:solidFill>
                <a:latin typeface="Courier" charset="0"/>
              </a:rPr>
              <a:t>Double difference statistics</a:t>
            </a:r>
          </a:p>
          <a:p>
            <a:pPr marL="233363" indent="-233363" eaLnBrk="1" hangingPunct="1">
              <a:lnSpc>
                <a:spcPct val="90000"/>
              </a:lnSpc>
              <a:buFontTx/>
              <a:buNone/>
            </a:pPr>
            <a:r>
              <a:rPr lang="en-US" sz="1400">
                <a:solidFill>
                  <a:schemeClr val="folHlink"/>
                </a:solidFill>
                <a:latin typeface="Courier" charset="0"/>
              </a:rPr>
              <a:t> Prefit nrms:  0.31280E+03    Postfit nrms: 0.21324E+00 </a:t>
            </a:r>
            <a:r>
              <a:rPr lang="en-US" sz="1400">
                <a:solidFill>
                  <a:schemeClr val="tx2"/>
                </a:solidFill>
                <a:latin typeface="Courier" charset="0"/>
              </a:rPr>
              <a:t>Constrained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0.21818E+00 </a:t>
            </a:r>
            <a:r>
              <a:rPr lang="en-US" sz="1400">
                <a:solidFill>
                  <a:schemeClr val="tx2"/>
                </a:solidFill>
                <a:latin typeface="Courier" charset="0"/>
              </a:rPr>
              <a:t>Constrained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0.31272E+03    Postfit nrms: 0.20470E+00 </a:t>
            </a:r>
            <a:r>
              <a:rPr lang="en-US" sz="1400">
                <a:solidFill>
                  <a:schemeClr val="tx2"/>
                </a:solidFill>
                <a:latin typeface="Courier" charset="0"/>
              </a:rPr>
              <a:t>Loose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0.20756E+00 </a:t>
            </a:r>
            <a:r>
              <a:rPr lang="en-US" sz="1400">
                <a:solidFill>
                  <a:schemeClr val="tx2"/>
                </a:solidFill>
                <a:latin typeface="Courier" charset="0"/>
              </a:rPr>
              <a:t>Loose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Times" charset="0"/>
              </a:rPr>
              <a:t> Number of double differences:  12447</a:t>
            </a:r>
          </a:p>
          <a:p>
            <a:pPr marL="233363" indent="-233363" eaLnBrk="1" hangingPunct="1">
              <a:lnSpc>
                <a:spcPct val="90000"/>
              </a:lnSpc>
              <a:buFontTx/>
              <a:buNone/>
            </a:pPr>
            <a:r>
              <a:rPr lang="en-US" sz="1400">
                <a:solidFill>
                  <a:schemeClr val="folHlink"/>
                </a:solidFill>
                <a:latin typeface="Times" charset="0"/>
              </a:rPr>
              <a:t> Numbers of WL and NL biases 120   Perscent fixed 95% WL  85% NL</a:t>
            </a:r>
          </a:p>
          <a:p>
            <a:pPr marL="233363" indent="-233363" eaLnBrk="1" hangingPunct="1">
              <a:lnSpc>
                <a:spcPct val="90000"/>
              </a:lnSpc>
              <a:buFontTx/>
              <a:buNone/>
            </a:pPr>
            <a:r>
              <a:rPr lang="en-US" sz="1800">
                <a:solidFill>
                  <a:schemeClr val="folHlink"/>
                </a:solidFill>
              </a:rPr>
              <a:t>Any large adjustments to positions (&gt;0.3 m)</a:t>
            </a:r>
          </a:p>
          <a:p>
            <a:pPr marL="233363" indent="-233363" eaLnBrk="1" hangingPunct="1">
              <a:lnSpc>
                <a:spcPct val="90000"/>
              </a:lnSpc>
              <a:buFontTx/>
              <a:buNone/>
            </a:pPr>
            <a:endParaRPr lang="en-US" sz="2000"/>
          </a:p>
          <a:p>
            <a:pPr marL="233363" indent="-233363" eaLnBrk="1" hangingPunct="1">
              <a:lnSpc>
                <a:spcPct val="90000"/>
              </a:lnSpc>
              <a:buFontTx/>
              <a:buNone/>
            </a:pPr>
            <a:r>
              <a:rPr lang="en-US" sz="1800"/>
              <a:t>Things to note:</a:t>
            </a:r>
          </a:p>
          <a:p>
            <a:pPr marL="569913" lvl="1" eaLnBrk="1" hangingPunct="1">
              <a:lnSpc>
                <a:spcPct val="90000"/>
              </a:lnSpc>
            </a:pPr>
            <a:r>
              <a:rPr lang="en-US" sz="1800"/>
              <a:t>Number of stations matches expectation</a:t>
            </a:r>
          </a:p>
          <a:p>
            <a:pPr marL="569913" lvl="1" eaLnBrk="1" hangingPunct="1">
              <a:lnSpc>
                <a:spcPct val="90000"/>
              </a:lnSpc>
            </a:pPr>
            <a:r>
              <a:rPr lang="en-US" sz="1800"/>
              <a:t>Site postfit RMS values 3-10 mm</a:t>
            </a:r>
          </a:p>
          <a:p>
            <a:pPr marL="569913" lvl="1" eaLnBrk="1" hangingPunct="1">
              <a:lnSpc>
                <a:spcPct val="90000"/>
              </a:lnSpc>
            </a:pPr>
            <a:r>
              <a:rPr lang="en-US" sz="1800"/>
              <a:t>No stations with RMS = 0 ( implies no data retained by </a:t>
            </a:r>
            <a:r>
              <a:rPr lang="en-US" sz="1800" i="1"/>
              <a:t>autcln</a:t>
            </a:r>
            <a:r>
              <a:rPr lang="en-US" sz="1800"/>
              <a:t> ) </a:t>
            </a:r>
          </a:p>
          <a:p>
            <a:pPr marL="569913" lvl="1" eaLnBrk="1" hangingPunct="1">
              <a:lnSpc>
                <a:spcPct val="90000"/>
              </a:lnSpc>
            </a:pPr>
            <a:r>
              <a:rPr lang="en-US" sz="1800"/>
              <a:t>Postfit nrms from </a:t>
            </a:r>
            <a:r>
              <a:rPr lang="en-US" sz="1800" i="1"/>
              <a:t>solve</a:t>
            </a:r>
            <a:r>
              <a:rPr lang="en-US" sz="1800"/>
              <a:t> ~0.2 for constrained and loose solutions</a:t>
            </a:r>
          </a:p>
          <a:p>
            <a:pPr marL="569913" lvl="1" eaLnBrk="1" hangingPunct="1">
              <a:lnSpc>
                <a:spcPct val="90000"/>
              </a:lnSpc>
            </a:pPr>
            <a:r>
              <a:rPr lang="en-US" sz="1800"/>
              <a:t>“Most” ambiguities resolved (70-85% for noisy days, &gt; 90% for best)</a:t>
            </a:r>
          </a:p>
          <a:p>
            <a:pPr marL="233363" indent="-233363" eaLnBrk="1" hangingPunct="1">
              <a:lnSpc>
                <a:spcPct val="90000"/>
              </a:lnSpc>
              <a:buFontTx/>
              <a:buNone/>
            </a:pPr>
            <a:endParaRPr lang="en-US" sz="2000"/>
          </a:p>
        </p:txBody>
      </p:sp>
    </p:spTree>
    <p:extLst>
      <p:ext uri="{BB962C8B-B14F-4D97-AF65-F5344CB8AC3E}">
        <p14:creationId xmlns:p14="http://schemas.microsoft.com/office/powerpoint/2010/main" val="37832496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a:xfrm>
            <a:off x="457200" y="32544"/>
            <a:ext cx="8229600" cy="728662"/>
          </a:xfrm>
        </p:spPr>
        <p:txBody>
          <a:bodyPr>
            <a:normAutofit/>
          </a:bodyPr>
          <a:lstStyle/>
          <a:p>
            <a:r>
              <a:rPr lang="en-US" sz="2800" dirty="0" smtClean="0"/>
              <a:t>Phase Residual Plots</a:t>
            </a:r>
            <a:endParaRPr lang="en-US" sz="2800" dirty="0"/>
          </a:p>
        </p:txBody>
      </p:sp>
      <p:sp>
        <p:nvSpPr>
          <p:cNvPr id="37894" name="Rectangle 3"/>
          <p:cNvSpPr>
            <a:spLocks noGrp="1" noChangeArrowheads="1"/>
          </p:cNvSpPr>
          <p:nvPr>
            <p:ph type="body" idx="1"/>
          </p:nvPr>
        </p:nvSpPr>
        <p:spPr>
          <a:xfrm>
            <a:off x="457200" y="786606"/>
            <a:ext cx="8229600" cy="1536701"/>
          </a:xfrm>
        </p:spPr>
        <p:txBody>
          <a:bodyPr>
            <a:normAutofit fontScale="70000" lnSpcReduction="20000"/>
          </a:bodyPr>
          <a:lstStyle/>
          <a:p>
            <a:pPr>
              <a:lnSpc>
                <a:spcPct val="120000"/>
              </a:lnSpc>
            </a:pPr>
            <a:r>
              <a:rPr lang="en-US" sz="2900" dirty="0" smtClean="0"/>
              <a:t>Set with -pres </a:t>
            </a:r>
            <a:r>
              <a:rPr lang="en-US" sz="2900" dirty="0" err="1" smtClean="0"/>
              <a:t>elev</a:t>
            </a:r>
            <a:r>
              <a:rPr lang="en-US" sz="2900" dirty="0" smtClean="0"/>
              <a:t> in </a:t>
            </a:r>
            <a:r>
              <a:rPr lang="en-US" sz="2900" dirty="0" err="1" smtClean="0"/>
              <a:t>sh_gamit</a:t>
            </a:r>
            <a:r>
              <a:rPr lang="en-US" sz="2900" dirty="0" smtClean="0"/>
              <a:t> command line (requires GMT)</a:t>
            </a:r>
          </a:p>
          <a:p>
            <a:pPr>
              <a:lnSpc>
                <a:spcPct val="120000"/>
              </a:lnSpc>
            </a:pPr>
            <a:r>
              <a:rPr lang="en-US" sz="2900" dirty="0" smtClean="0"/>
              <a:t>Postscript files in day directory, by default converted to gif in /gifs directory and then erased (needs </a:t>
            </a:r>
            <a:r>
              <a:rPr lang="en-US" sz="2900" dirty="0" err="1"/>
              <a:t>I</a:t>
            </a:r>
            <a:r>
              <a:rPr lang="en-US" sz="2900" dirty="0" err="1" smtClean="0"/>
              <a:t>mageMagik</a:t>
            </a:r>
            <a:r>
              <a:rPr lang="en-US" sz="2900" dirty="0" smtClean="0"/>
              <a:t> convert program).</a:t>
            </a:r>
          </a:p>
          <a:p>
            <a:pPr>
              <a:lnSpc>
                <a:spcPct val="120000"/>
              </a:lnSpc>
            </a:pPr>
            <a:r>
              <a:rPr lang="en-US" sz="2900" dirty="0" smtClean="0"/>
              <a:t>Use to assess multipath, water vapor, and antenna phase center model</a:t>
            </a:r>
          </a:p>
          <a:p>
            <a:endParaRPr lang="en-US" dirty="0"/>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2514600"/>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2514600"/>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914400" y="5334000"/>
            <a:ext cx="7189788" cy="457200"/>
          </a:xfrm>
          <a:prstGeom prst="rect">
            <a:avLst/>
          </a:prstGeom>
          <a:noFill/>
          <a:ln w="9525">
            <a:noFill/>
            <a:miter lim="800000"/>
            <a:headEnd/>
            <a:tailEnd/>
          </a:ln>
        </p:spPr>
        <p:txBody>
          <a:bodyPr wrap="none">
            <a:prstTxWarp prst="textNoShape">
              <a:avLst/>
            </a:prstTxWarp>
            <a:spAutoFit/>
          </a:bodyPr>
          <a:lstStyle/>
          <a:p>
            <a:r>
              <a:rPr lang="en-US" sz="2200"/>
              <a:t>“Sky plot”                                           Phase vs elevation angle</a:t>
            </a:r>
            <a:r>
              <a:rPr lang="en-US"/>
              <a:t> </a:t>
            </a:r>
          </a:p>
        </p:txBody>
      </p:sp>
    </p:spTree>
    <p:extLst>
      <p:ext uri="{BB962C8B-B14F-4D97-AF65-F5344CB8AC3E}">
        <p14:creationId xmlns:p14="http://schemas.microsoft.com/office/powerpoint/2010/main" val="269300277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52400" y="45720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990600"/>
            <a:ext cx="1600200" cy="3714750"/>
          </a:xfrm>
          <a:prstGeom prst="rect">
            <a:avLst/>
          </a:prstGeom>
          <a:noFill/>
          <a:ln w="9525">
            <a:noFill/>
            <a:miter lim="800000"/>
            <a:headEnd/>
            <a:tailEnd/>
          </a:ln>
        </p:spPr>
        <p:txBody>
          <a:bodyPr>
            <a:prstTxWarp prst="textNoShape">
              <a:avLst/>
            </a:prstTxWarp>
            <a:spAutoFit/>
          </a:bodyPr>
          <a:lstStyle/>
          <a:p>
            <a:r>
              <a:rPr lang="en-US" sz="1700">
                <a:latin typeface="Helvetica" charset="0"/>
              </a:rPr>
              <a:t>High residuals in the same place at different times suggest mulitpath</a:t>
            </a:r>
          </a:p>
          <a:p>
            <a:endParaRPr lang="en-US" sz="1700">
              <a:latin typeface="Helvetica" charset="0"/>
            </a:endParaRPr>
          </a:p>
          <a:p>
            <a:endParaRPr lang="en-US" sz="1700">
              <a:latin typeface="Helvetica" charset="0"/>
            </a:endParaRPr>
          </a:p>
          <a:p>
            <a:r>
              <a:rPr lang="en-US" sz="1700">
                <a:latin typeface="Helvetica" charset="0"/>
              </a:rPr>
              <a:t>High residuals appearing in a given place only at one time suggest water vapor</a:t>
            </a:r>
            <a:r>
              <a:rPr lang="en-US" sz="1800"/>
              <a:t>  </a:t>
            </a:r>
          </a:p>
        </p:txBody>
      </p:sp>
    </p:spTree>
    <p:extLst>
      <p:ext uri="{BB962C8B-B14F-4D97-AF65-F5344CB8AC3E}">
        <p14:creationId xmlns:p14="http://schemas.microsoft.com/office/powerpoint/2010/main" val="352965601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a:xfrm>
            <a:off x="1371600" y="152400"/>
            <a:ext cx="4953000" cy="304800"/>
          </a:xfrm>
        </p:spPr>
        <p:txBody>
          <a:bodyPr>
            <a:normAutofit fontScale="90000"/>
          </a:bodyPr>
          <a:lstStyle/>
          <a:p>
            <a:pPr eaLnBrk="1" hangingPunct="1"/>
            <a:r>
              <a:rPr lang="en-US" sz="2400">
                <a:solidFill>
                  <a:schemeClr val="tx1"/>
                </a:solidFill>
              </a:rPr>
              <a:t>Phase vs elevation angle</a:t>
            </a:r>
            <a:endParaRPr lang="en-US"/>
          </a:p>
        </p:txBody>
      </p:sp>
      <p:sp>
        <p:nvSpPr>
          <p:cNvPr id="41990" name="Rectangle 3"/>
          <p:cNvSpPr>
            <a:spLocks noGrp="1" noChangeArrowheads="1"/>
          </p:cNvSpPr>
          <p:nvPr>
            <p:ph type="body" idx="1"/>
          </p:nvPr>
        </p:nvSpPr>
        <p:spPr>
          <a:xfrm>
            <a:off x="4953000" y="762000"/>
            <a:ext cx="4038600" cy="5105400"/>
          </a:xfrm>
        </p:spPr>
        <p:txBody>
          <a:bodyPr/>
          <a:lstStyle/>
          <a:p>
            <a:pPr marL="0" indent="0" eaLnBrk="1" hangingPunct="1">
              <a:lnSpc>
                <a:spcPct val="90000"/>
              </a:lnSpc>
              <a:buFontTx/>
              <a:buNone/>
            </a:pPr>
            <a:r>
              <a:rPr lang="en-US" sz="1700" dirty="0"/>
              <a:t>Normal  pattern: bands are high-frequency multipath; red is smoothing of individual values, showing no strong </a:t>
            </a:r>
            <a:r>
              <a:rPr lang="en-US" sz="1700" dirty="0" smtClean="0"/>
              <a:t>systematics.  Mid-elevation angle noise could be atmospheric delay errors? </a:t>
            </a:r>
            <a:endParaRPr lang="en-US" sz="1700" dirty="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eaLnBrk="1" hangingPunct="1">
              <a:lnSpc>
                <a:spcPct val="90000"/>
              </a:lnSpc>
              <a:buFontTx/>
              <a:buNone/>
            </a:pPr>
            <a:endParaRPr lang="en-US" sz="1700" dirty="0"/>
          </a:p>
          <a:p>
            <a:pPr marL="0" indent="0" eaLnBrk="1" hangingPunct="1">
              <a:lnSpc>
                <a:spcPct val="90000"/>
              </a:lnSpc>
              <a:buFontTx/>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152400" y="335280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152400" y="762000"/>
            <a:ext cx="4419600" cy="2506663"/>
          </a:xfrm>
          <a:prstGeom prst="rect">
            <a:avLst/>
          </a:prstGeom>
          <a:noFill/>
          <a:ln w="9525">
            <a:noFill/>
            <a:miter lim="800000"/>
            <a:headEnd/>
            <a:tailEnd/>
          </a:ln>
        </p:spPr>
      </p:pic>
    </p:spTree>
    <p:extLst>
      <p:ext uri="{BB962C8B-B14F-4D97-AF65-F5344CB8AC3E}">
        <p14:creationId xmlns:p14="http://schemas.microsoft.com/office/powerpoint/2010/main" val="18742724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a:xfrm>
            <a:off x="457200" y="274638"/>
            <a:ext cx="8229600" cy="715962"/>
          </a:xfrm>
        </p:spPr>
        <p:txBody>
          <a:bodyPr>
            <a:normAutofit/>
          </a:bodyPr>
          <a:lstStyle/>
          <a:p>
            <a:r>
              <a:rPr lang="en-US" sz="2800" dirty="0" smtClean="0"/>
              <a:t>What can go wrong?</a:t>
            </a:r>
            <a:endParaRPr lang="en-US" sz="2800" dirty="0"/>
          </a:p>
        </p:txBody>
      </p:sp>
      <p:sp>
        <p:nvSpPr>
          <p:cNvPr id="44038" name="Rectangle 3"/>
          <p:cNvSpPr>
            <a:spLocks noGrp="1" noChangeArrowheads="1"/>
          </p:cNvSpPr>
          <p:nvPr>
            <p:ph type="body" idx="1"/>
          </p:nvPr>
        </p:nvSpPr>
        <p:spPr>
          <a:xfrm>
            <a:off x="457200" y="1193800"/>
            <a:ext cx="8229600" cy="4978400"/>
          </a:xfrm>
        </p:spPr>
        <p:txBody>
          <a:bodyPr>
            <a:normAutofit/>
          </a:bodyPr>
          <a:lstStyle/>
          <a:p>
            <a:pPr>
              <a:lnSpc>
                <a:spcPct val="120000"/>
              </a:lnSpc>
              <a:spcBef>
                <a:spcPts val="1032"/>
              </a:spcBef>
            </a:pPr>
            <a:r>
              <a:rPr lang="en-US" sz="1800" dirty="0" smtClean="0"/>
              <a:t>Site missing (not listed) </a:t>
            </a:r>
          </a:p>
          <a:p>
            <a:pPr lvl="1">
              <a:lnSpc>
                <a:spcPct val="120000"/>
              </a:lnSpc>
              <a:spcBef>
                <a:spcPts val="1032"/>
              </a:spcBef>
            </a:pPr>
            <a:r>
              <a:rPr lang="en-US" sz="1800" dirty="0" smtClean="0"/>
              <a:t>no RINEX data within session span:  check RINEX file and/or </a:t>
            </a:r>
            <a:r>
              <a:rPr lang="en-US" sz="1800" dirty="0" err="1" smtClean="0"/>
              <a:t>makex.</a:t>
            </a:r>
            <a:r>
              <a:rPr lang="en-US" altLang="ja-JP" sz="1800" dirty="0" err="1" smtClean="0"/>
              <a:t>expt.</a:t>
            </a:r>
            <a:r>
              <a:rPr lang="en-US" sz="1800" dirty="0" err="1" smtClean="0"/>
              <a:t>infor</a:t>
            </a:r>
            <a:endParaRPr lang="en-US" sz="1800" dirty="0" smtClean="0"/>
          </a:p>
          <a:p>
            <a:pPr lvl="1">
              <a:lnSpc>
                <a:spcPct val="120000"/>
              </a:lnSpc>
              <a:spcBef>
                <a:spcPts val="1032"/>
              </a:spcBef>
            </a:pPr>
            <a:r>
              <a:rPr lang="en-US" sz="1800" dirty="0" smtClean="0"/>
              <a:t>too few data, </a:t>
            </a:r>
            <a:r>
              <a:rPr lang="en-US" sz="1800" dirty="0" err="1" smtClean="0"/>
              <a:t>x</a:t>
            </a:r>
            <a:r>
              <a:rPr lang="en-US" sz="1800" dirty="0" smtClean="0"/>
              <a:t>-file too small and not used: check RINEX file size,  change </a:t>
            </a:r>
            <a:r>
              <a:rPr lang="en-US" sz="1800" dirty="0" err="1" smtClean="0"/>
              <a:t>minxf</a:t>
            </a:r>
            <a:r>
              <a:rPr lang="en-US" sz="1800" dirty="0" smtClean="0"/>
              <a:t> in </a:t>
            </a:r>
            <a:r>
              <a:rPr lang="en-US" sz="1800" dirty="0" err="1" smtClean="0"/>
              <a:t>process.defaults</a:t>
            </a:r>
            <a:endParaRPr lang="en-US" sz="1800" dirty="0" smtClean="0"/>
          </a:p>
          <a:p>
            <a:pPr>
              <a:lnSpc>
                <a:spcPct val="120000"/>
              </a:lnSpc>
              <a:spcBef>
                <a:spcPts val="1032"/>
              </a:spcBef>
            </a:pPr>
            <a:r>
              <a:rPr lang="en-US" sz="1800" dirty="0" smtClean="0"/>
              <a:t>Site in solution but no data or adjustment</a:t>
            </a:r>
          </a:p>
          <a:p>
            <a:pPr lvl="1">
              <a:lnSpc>
                <a:spcPct val="120000"/>
              </a:lnSpc>
              <a:spcBef>
                <a:spcPts val="1032"/>
              </a:spcBef>
            </a:pPr>
            <a:r>
              <a:rPr lang="en-US" sz="1800" dirty="0" smtClean="0"/>
              <a:t>a priori coordinates &gt; 10 </a:t>
            </a:r>
            <a:r>
              <a:rPr lang="en-US" sz="1800" dirty="0" err="1" smtClean="0"/>
              <a:t>m</a:t>
            </a:r>
            <a:r>
              <a:rPr lang="en-US" sz="1800" dirty="0" smtClean="0"/>
              <a:t> off: check range </a:t>
            </a:r>
            <a:r>
              <a:rPr lang="en-US" sz="1800" dirty="0" err="1" smtClean="0"/>
              <a:t>rms</a:t>
            </a:r>
            <a:r>
              <a:rPr lang="en-US" sz="1800" dirty="0" smtClean="0"/>
              <a:t> in </a:t>
            </a:r>
            <a:r>
              <a:rPr lang="en-US" sz="1800" dirty="0" err="1" smtClean="0"/>
              <a:t>autcln.prefit.sum</a:t>
            </a:r>
            <a:r>
              <a:rPr lang="en-US" sz="1800" dirty="0" smtClean="0"/>
              <a:t>,</a:t>
            </a:r>
          </a:p>
          <a:p>
            <a:pPr lvl="2">
              <a:lnSpc>
                <a:spcPct val="120000"/>
              </a:lnSpc>
              <a:spcBef>
                <a:spcPts val="1032"/>
              </a:spcBef>
            </a:pPr>
            <a:r>
              <a:rPr lang="en-US" sz="1800" dirty="0" smtClean="0"/>
              <a:t>run sh_rx2apr differentially for several RINEX files</a:t>
            </a:r>
          </a:p>
          <a:p>
            <a:pPr lvl="1">
              <a:lnSpc>
                <a:spcPct val="120000"/>
              </a:lnSpc>
              <a:spcBef>
                <a:spcPts val="1032"/>
              </a:spcBef>
            </a:pPr>
            <a:r>
              <a:rPr lang="en-US" sz="1800" dirty="0" smtClean="0"/>
              <a:t>bad receiver:  examine RINEX files or initial </a:t>
            </a:r>
            <a:r>
              <a:rPr lang="en-US" sz="1800" dirty="0" err="1" smtClean="0"/>
              <a:t>c</a:t>
            </a:r>
            <a:r>
              <a:rPr lang="en-US" sz="1800" dirty="0" smtClean="0"/>
              <a:t>-files with </a:t>
            </a:r>
            <a:r>
              <a:rPr lang="en-US" sz="1800" dirty="0" err="1" smtClean="0"/>
              <a:t>cview</a:t>
            </a:r>
            <a:r>
              <a:rPr lang="en-US" sz="1800" dirty="0" smtClean="0"/>
              <a:t>     </a:t>
            </a:r>
          </a:p>
          <a:p>
            <a:pPr>
              <a:lnSpc>
                <a:spcPct val="120000"/>
              </a:lnSpc>
              <a:spcBef>
                <a:spcPts val="1032"/>
              </a:spcBef>
            </a:pPr>
            <a:r>
              <a:rPr lang="en-US" sz="1800" dirty="0" smtClean="0"/>
              <a:t>Q-file </a:t>
            </a:r>
            <a:r>
              <a:rPr lang="en-US" sz="1800" dirty="0" err="1" smtClean="0"/>
              <a:t>nrms</a:t>
            </a:r>
            <a:r>
              <a:rPr lang="en-US" sz="1800" dirty="0" smtClean="0"/>
              <a:t> &gt; 0.2 </a:t>
            </a:r>
          </a:p>
          <a:p>
            <a:pPr lvl="1">
              <a:lnSpc>
                <a:spcPct val="120000"/>
              </a:lnSpc>
              <a:spcBef>
                <a:spcPts val="1032"/>
              </a:spcBef>
            </a:pPr>
            <a:r>
              <a:rPr lang="en-US" sz="1800" dirty="0" smtClean="0"/>
              <a:t>solution over-constrained: check GCX </a:t>
            </a:r>
            <a:r>
              <a:rPr lang="en-US" sz="1800" dirty="0" err="1" smtClean="0"/>
              <a:t>vs</a:t>
            </a:r>
            <a:r>
              <a:rPr lang="en-US" sz="1800" dirty="0" smtClean="0"/>
              <a:t> GLX </a:t>
            </a:r>
            <a:r>
              <a:rPr lang="en-US" sz="1800" dirty="0" err="1" smtClean="0"/>
              <a:t>nrms</a:t>
            </a:r>
            <a:r>
              <a:rPr lang="en-US" sz="1800" dirty="0" smtClean="0"/>
              <a:t>, rerun with only one site constrained</a:t>
            </a:r>
          </a:p>
          <a:p>
            <a:endParaRPr lang="en-US" dirty="0" smtClean="0"/>
          </a:p>
          <a:p>
            <a:endParaRPr lang="en-US" dirty="0"/>
          </a:p>
        </p:txBody>
      </p:sp>
    </p:spTree>
    <p:extLst>
      <p:ext uri="{BB962C8B-B14F-4D97-AF65-F5344CB8AC3E}">
        <p14:creationId xmlns:p14="http://schemas.microsoft.com/office/powerpoint/2010/main" val="225130623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a:xfrm>
            <a:off x="457200" y="109538"/>
            <a:ext cx="8229600" cy="1143000"/>
          </a:xfrm>
        </p:spPr>
        <p:txBody>
          <a:bodyPr>
            <a:normAutofit/>
          </a:bodyPr>
          <a:lstStyle/>
          <a:p>
            <a:r>
              <a:rPr lang="en-US" sz="2800" dirty="0" smtClean="0"/>
              <a:t>Problems with a priori coordinates</a:t>
            </a:r>
            <a:endParaRPr lang="en-US" sz="2800" dirty="0"/>
          </a:p>
        </p:txBody>
      </p:sp>
      <p:sp>
        <p:nvSpPr>
          <p:cNvPr id="46086" name="Rectangle 3"/>
          <p:cNvSpPr>
            <a:spLocks noGrp="1" noChangeArrowheads="1"/>
          </p:cNvSpPr>
          <p:nvPr>
            <p:ph type="body" idx="1"/>
          </p:nvPr>
        </p:nvSpPr>
        <p:spPr/>
        <p:txBody>
          <a:bodyPr>
            <a:normAutofit/>
          </a:bodyPr>
          <a:lstStyle/>
          <a:p>
            <a:pPr>
              <a:lnSpc>
                <a:spcPct val="120000"/>
              </a:lnSpc>
              <a:spcBef>
                <a:spcPts val="1000"/>
              </a:spcBef>
            </a:pPr>
            <a:r>
              <a:rPr lang="en-US" sz="1800" dirty="0" smtClean="0"/>
              <a:t>Need to be good to &lt; 10 m to get through </a:t>
            </a:r>
            <a:r>
              <a:rPr lang="en-US" sz="1800" dirty="0" err="1" smtClean="0"/>
              <a:t>autcln</a:t>
            </a:r>
            <a:endParaRPr lang="en-US" sz="1800" dirty="0" smtClean="0"/>
          </a:p>
          <a:p>
            <a:pPr>
              <a:lnSpc>
                <a:spcPct val="120000"/>
              </a:lnSpc>
              <a:spcBef>
                <a:spcPts val="1000"/>
              </a:spcBef>
            </a:pPr>
            <a:r>
              <a:rPr lang="en-US" sz="1800" dirty="0" smtClean="0"/>
              <a:t>Safest source is a previous solution or a </a:t>
            </a:r>
            <a:r>
              <a:rPr lang="en-US" sz="1800" dirty="0" err="1" smtClean="0"/>
              <a:t>pseudorange</a:t>
            </a:r>
            <a:r>
              <a:rPr lang="en-US" sz="1800" dirty="0" smtClean="0"/>
              <a:t> solution using </a:t>
            </a:r>
            <a:r>
              <a:rPr lang="en-US" sz="1800" dirty="0" err="1" smtClean="0"/>
              <a:t>svpos</a:t>
            </a:r>
            <a:r>
              <a:rPr lang="en-US" sz="1800" dirty="0" smtClean="0"/>
              <a:t>/</a:t>
            </a:r>
            <a:r>
              <a:rPr lang="en-US" sz="1800" dirty="0" err="1" smtClean="0"/>
              <a:t>svdiff</a:t>
            </a:r>
            <a:r>
              <a:rPr lang="en-US" sz="1800" dirty="0" smtClean="0"/>
              <a:t> (sh_rx2apr)</a:t>
            </a:r>
          </a:p>
          <a:p>
            <a:pPr>
              <a:lnSpc>
                <a:spcPct val="120000"/>
              </a:lnSpc>
              <a:spcBef>
                <a:spcPts val="1000"/>
              </a:spcBef>
            </a:pPr>
            <a:r>
              <a:rPr lang="en-US" sz="1800" dirty="0" smtClean="0"/>
              <a:t>Range </a:t>
            </a:r>
            <a:r>
              <a:rPr lang="en-US" sz="1800" dirty="0" err="1" smtClean="0"/>
              <a:t>rms</a:t>
            </a:r>
            <a:r>
              <a:rPr lang="en-US" sz="1800" dirty="0" smtClean="0"/>
              <a:t> and bias flags added from </a:t>
            </a:r>
            <a:r>
              <a:rPr lang="en-US" sz="1800" dirty="0" err="1" smtClean="0"/>
              <a:t>autcln</a:t>
            </a:r>
            <a:r>
              <a:rPr lang="en-US" sz="1800" dirty="0" smtClean="0"/>
              <a:t> summary file are a useful check</a:t>
            </a:r>
          </a:p>
          <a:p>
            <a:pPr>
              <a:lnSpc>
                <a:spcPct val="120000"/>
              </a:lnSpc>
              <a:spcBef>
                <a:spcPts val="1000"/>
              </a:spcBef>
            </a:pPr>
            <a:r>
              <a:rPr lang="en-US" sz="1800" dirty="0" smtClean="0"/>
              <a:t>Convergence is 1:100 to 1:1000 (1 m error in </a:t>
            </a:r>
            <a:r>
              <a:rPr lang="en-US" sz="1800" dirty="0" err="1" smtClean="0"/>
              <a:t>apr</a:t>
            </a:r>
            <a:r>
              <a:rPr lang="en-US" sz="1800" dirty="0" smtClean="0"/>
              <a:t> can lead to 1-10 mm error in adjustment)—hence automatic update of L-file for GAMIT 2nd solution</a:t>
            </a:r>
          </a:p>
          <a:p>
            <a:pPr>
              <a:lnSpc>
                <a:spcPct val="120000"/>
              </a:lnSpc>
              <a:spcBef>
                <a:spcPts val="1000"/>
              </a:spcBef>
            </a:pPr>
            <a:r>
              <a:rPr lang="en-US" sz="1800" dirty="0" smtClean="0"/>
              <a:t>Watch for repeated updates in email summary as a sign of bad data </a:t>
            </a:r>
            <a:endParaRPr lang="en-US" sz="1800" dirty="0"/>
          </a:p>
        </p:txBody>
      </p:sp>
    </p:spTree>
    <p:extLst>
      <p:ext uri="{BB962C8B-B14F-4D97-AF65-F5344CB8AC3E}">
        <p14:creationId xmlns:p14="http://schemas.microsoft.com/office/powerpoint/2010/main" val="380430587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a:xfrm>
            <a:off x="457200" y="-6348"/>
            <a:ext cx="8229600" cy="1143000"/>
          </a:xfrm>
        </p:spPr>
        <p:txBody>
          <a:bodyPr>
            <a:normAutofit/>
          </a:bodyPr>
          <a:lstStyle/>
          <a:p>
            <a:r>
              <a:rPr lang="en-US" sz="2800" dirty="0" smtClean="0"/>
              <a:t>Constraining the GAMIT solution</a:t>
            </a:r>
            <a:endParaRPr lang="en-US" sz="2800" dirty="0"/>
          </a:p>
        </p:txBody>
      </p:sp>
      <p:sp>
        <p:nvSpPr>
          <p:cNvPr id="48134" name="Rectangle 3"/>
          <p:cNvSpPr>
            <a:spLocks noGrp="1" noChangeArrowheads="1"/>
          </p:cNvSpPr>
          <p:nvPr>
            <p:ph type="body" idx="1"/>
          </p:nvPr>
        </p:nvSpPr>
        <p:spPr>
          <a:xfrm>
            <a:off x="457200" y="1327152"/>
            <a:ext cx="8229600" cy="4525963"/>
          </a:xfrm>
        </p:spPr>
        <p:txBody>
          <a:bodyPr>
            <a:normAutofit/>
          </a:bodyPr>
          <a:lstStyle/>
          <a:p>
            <a:pPr>
              <a:lnSpc>
                <a:spcPct val="120000"/>
              </a:lnSpc>
              <a:spcBef>
                <a:spcPts val="1056"/>
              </a:spcBef>
            </a:pPr>
            <a:r>
              <a:rPr lang="en-US" sz="1900" dirty="0" smtClean="0"/>
              <a:t>Minimal (single-station) constraint is all that’s needed for ambiguity resolution, but </a:t>
            </a:r>
            <a:r>
              <a:rPr lang="en-US" sz="1900" dirty="0" err="1" smtClean="0"/>
              <a:t>sittbl</a:t>
            </a:r>
            <a:r>
              <a:rPr lang="en-US" sz="1900" dirty="0" smtClean="0"/>
              <a:t>. can list several to assure one</a:t>
            </a:r>
          </a:p>
          <a:p>
            <a:pPr>
              <a:lnSpc>
                <a:spcPct val="120000"/>
              </a:lnSpc>
              <a:spcBef>
                <a:spcPts val="1056"/>
              </a:spcBef>
            </a:pPr>
            <a:r>
              <a:rPr lang="en-US" sz="1900" dirty="0" smtClean="0"/>
              <a:t>Orbits can be fixed or tightly constrained (.005 ppm) for IGS orbits since at least 1996.  Use of baseline mode (no orbit estimated now recommended for regional processing.</a:t>
            </a:r>
          </a:p>
          <a:p>
            <a:pPr>
              <a:lnSpc>
                <a:spcPct val="120000"/>
              </a:lnSpc>
              <a:spcBef>
                <a:spcPts val="1056"/>
              </a:spcBef>
            </a:pPr>
            <a:r>
              <a:rPr lang="en-US" sz="1900" dirty="0" smtClean="0"/>
              <a:t>Look for good (~0.2) loose (GLR/GLX) </a:t>
            </a:r>
            <a:r>
              <a:rPr lang="en-US" sz="1900" dirty="0" err="1" smtClean="0"/>
              <a:t>nrms</a:t>
            </a:r>
            <a:r>
              <a:rPr lang="en-US" sz="1900" dirty="0" smtClean="0"/>
              <a:t> but elevated constrained </a:t>
            </a:r>
            <a:r>
              <a:rPr lang="en-US" sz="1900" dirty="0" err="1" smtClean="0"/>
              <a:t>nrms</a:t>
            </a:r>
            <a:r>
              <a:rPr lang="en-US" sz="1900" dirty="0" smtClean="0"/>
              <a:t> (GCR/GCX) as indication of an over-constrained solution</a:t>
            </a:r>
          </a:p>
          <a:p>
            <a:endParaRPr lang="en-US" dirty="0" smtClean="0"/>
          </a:p>
          <a:p>
            <a:endParaRPr lang="en-US" dirty="0"/>
          </a:p>
        </p:txBody>
      </p:sp>
    </p:spTree>
    <p:extLst>
      <p:ext uri="{BB962C8B-B14F-4D97-AF65-F5344CB8AC3E}">
        <p14:creationId xmlns:p14="http://schemas.microsoft.com/office/powerpoint/2010/main" val="93817014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457200" y="7938"/>
            <a:ext cx="8229600" cy="1143000"/>
          </a:xfrm>
        </p:spPr>
        <p:txBody>
          <a:bodyPr>
            <a:normAutofit/>
          </a:bodyPr>
          <a:lstStyle/>
          <a:p>
            <a:r>
              <a:rPr lang="en-US" sz="2800" dirty="0" smtClean="0"/>
              <a:t>More Subtle Problems</a:t>
            </a:r>
            <a:endParaRPr lang="en-US" sz="2800" dirty="0"/>
          </a:p>
        </p:txBody>
      </p:sp>
      <p:sp>
        <p:nvSpPr>
          <p:cNvPr id="50182" name="Rectangle 3"/>
          <p:cNvSpPr>
            <a:spLocks noGrp="1" noChangeArrowheads="1"/>
          </p:cNvSpPr>
          <p:nvPr>
            <p:ph type="body" idx="1"/>
          </p:nvPr>
        </p:nvSpPr>
        <p:spPr>
          <a:xfrm>
            <a:off x="457200" y="1417638"/>
            <a:ext cx="8229600" cy="4708525"/>
          </a:xfrm>
        </p:spPr>
        <p:txBody>
          <a:bodyPr>
            <a:normAutofit lnSpcReduction="10000"/>
          </a:bodyPr>
          <a:lstStyle/>
          <a:p>
            <a:pPr>
              <a:lnSpc>
                <a:spcPct val="120000"/>
              </a:lnSpc>
              <a:spcBef>
                <a:spcPts val="800"/>
              </a:spcBef>
            </a:pPr>
            <a:r>
              <a:rPr lang="en-US" sz="1800" dirty="0" smtClean="0"/>
              <a:t>Site with high </a:t>
            </a:r>
            <a:r>
              <a:rPr lang="en-US" sz="1800" dirty="0" err="1" smtClean="0"/>
              <a:t>rms</a:t>
            </a:r>
            <a:r>
              <a:rPr lang="en-US" sz="1800" dirty="0" smtClean="0"/>
              <a:t> in </a:t>
            </a:r>
            <a:r>
              <a:rPr lang="en-US" sz="1800" dirty="0" err="1" smtClean="0"/>
              <a:t>autcln.post.sum</a:t>
            </a:r>
            <a:endParaRPr lang="en-US" sz="1800" dirty="0" smtClean="0"/>
          </a:p>
          <a:p>
            <a:pPr lvl="1">
              <a:lnSpc>
                <a:spcPct val="120000"/>
              </a:lnSpc>
              <a:spcBef>
                <a:spcPts val="800"/>
              </a:spcBef>
            </a:pPr>
            <a:r>
              <a:rPr lang="en-US" sz="1800" dirty="0" smtClean="0"/>
              <a:t>high </a:t>
            </a:r>
            <a:r>
              <a:rPr lang="en-US" sz="1800" dirty="0" err="1" smtClean="0"/>
              <a:t>multipathing</a:t>
            </a:r>
            <a:r>
              <a:rPr lang="en-US" sz="1800" dirty="0" smtClean="0"/>
              <a:t> or water vapor:  check sky plots of phase</a:t>
            </a:r>
          </a:p>
          <a:p>
            <a:pPr lvl="1">
              <a:lnSpc>
                <a:spcPct val="120000"/>
              </a:lnSpc>
              <a:spcBef>
                <a:spcPts val="800"/>
              </a:spcBef>
            </a:pPr>
            <a:r>
              <a:rPr lang="en-US" sz="1800" dirty="0" smtClean="0"/>
              <a:t>bad receiver:  examine RINEX files or initial </a:t>
            </a:r>
            <a:r>
              <a:rPr lang="en-US" sz="1800" dirty="0" err="1" smtClean="0"/>
              <a:t>c</a:t>
            </a:r>
            <a:r>
              <a:rPr lang="en-US" sz="1800" dirty="0" smtClean="0"/>
              <a:t>-files with </a:t>
            </a:r>
            <a:r>
              <a:rPr lang="en-US" sz="1800" dirty="0" err="1" smtClean="0"/>
              <a:t>cview</a:t>
            </a:r>
            <a:r>
              <a:rPr lang="en-US" sz="1800" dirty="0" smtClean="0"/>
              <a:t>  </a:t>
            </a:r>
          </a:p>
          <a:p>
            <a:pPr>
              <a:lnSpc>
                <a:spcPct val="120000"/>
              </a:lnSpc>
              <a:spcBef>
                <a:spcPts val="800"/>
              </a:spcBef>
            </a:pPr>
            <a:r>
              <a:rPr lang="en-US" sz="1800" dirty="0" smtClean="0"/>
              <a:t>Phase </a:t>
            </a:r>
            <a:r>
              <a:rPr lang="en-US" sz="1800" dirty="0" err="1" smtClean="0"/>
              <a:t>vs</a:t>
            </a:r>
            <a:r>
              <a:rPr lang="en-US" sz="1800" dirty="0" smtClean="0"/>
              <a:t> elevation angle plot large and systematic</a:t>
            </a:r>
          </a:p>
          <a:p>
            <a:pPr lvl="1">
              <a:lnSpc>
                <a:spcPct val="120000"/>
              </a:lnSpc>
              <a:spcBef>
                <a:spcPts val="800"/>
              </a:spcBef>
            </a:pPr>
            <a:r>
              <a:rPr lang="en-US" sz="1800" dirty="0" smtClean="0"/>
              <a:t>misidentified antenna (wrong PCV model)  </a:t>
            </a:r>
          </a:p>
          <a:p>
            <a:pPr lvl="1">
              <a:lnSpc>
                <a:spcPct val="120000"/>
              </a:lnSpc>
              <a:spcBef>
                <a:spcPts val="800"/>
              </a:spcBef>
            </a:pPr>
            <a:r>
              <a:rPr lang="en-US" sz="1800" dirty="0" smtClean="0"/>
              <a:t>coupling between antenna and mount  </a:t>
            </a:r>
          </a:p>
          <a:p>
            <a:pPr>
              <a:lnSpc>
                <a:spcPct val="120000"/>
              </a:lnSpc>
              <a:spcBef>
                <a:spcPts val="800"/>
              </a:spcBef>
            </a:pPr>
            <a:r>
              <a:rPr lang="en-US" sz="1800" dirty="0" smtClean="0"/>
              <a:t>GAMIT results within normal range but time series shows outlier</a:t>
            </a:r>
          </a:p>
          <a:p>
            <a:pPr lvl="1">
              <a:lnSpc>
                <a:spcPct val="120000"/>
              </a:lnSpc>
              <a:spcBef>
                <a:spcPts val="800"/>
              </a:spcBef>
            </a:pPr>
            <a:r>
              <a:rPr lang="en-US" sz="1800" dirty="0" smtClean="0"/>
              <a:t>survey-mode: antenna not leveled and centered over mark</a:t>
            </a:r>
          </a:p>
          <a:p>
            <a:pPr lvl="1">
              <a:lnSpc>
                <a:spcPct val="120000"/>
              </a:lnSpc>
              <a:spcBef>
                <a:spcPts val="800"/>
              </a:spcBef>
            </a:pPr>
            <a:r>
              <a:rPr lang="en-US" sz="1800" dirty="0" smtClean="0"/>
              <a:t>change in multipath (water, objects) or water vapor</a:t>
            </a:r>
          </a:p>
          <a:p>
            <a:pPr lvl="1">
              <a:lnSpc>
                <a:spcPct val="120000"/>
              </a:lnSpc>
              <a:spcBef>
                <a:spcPts val="800"/>
              </a:spcBef>
            </a:pPr>
            <a:r>
              <a:rPr lang="en-US" sz="1800" dirty="0" smtClean="0"/>
              <a:t>snow on antenna </a:t>
            </a:r>
          </a:p>
          <a:p>
            <a:pPr lvl="1">
              <a:lnSpc>
                <a:spcPct val="120000"/>
              </a:lnSpc>
              <a:spcBef>
                <a:spcPts val="800"/>
              </a:spcBef>
            </a:pPr>
            <a:r>
              <a:rPr lang="en-US" sz="1800" dirty="0" smtClean="0"/>
              <a:t>incorrect ambiguity resolution (east component except for high latitudes)</a:t>
            </a:r>
          </a:p>
        </p:txBody>
      </p:sp>
    </p:spTree>
    <p:extLst>
      <p:ext uri="{BB962C8B-B14F-4D97-AF65-F5344CB8AC3E}">
        <p14:creationId xmlns:p14="http://schemas.microsoft.com/office/powerpoint/2010/main" val="321214738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fontScale="90000"/>
          </a:bodyPr>
          <a:lstStyle/>
          <a:p>
            <a:r>
              <a:rPr lang="en-US" smtClean="0"/>
              <a:t>Overview of sh_gamit: Getting started</a:t>
            </a:r>
            <a:endParaRPr lang="en-US" dirty="0"/>
          </a:p>
        </p:txBody>
      </p:sp>
      <p:sp>
        <p:nvSpPr>
          <p:cNvPr id="15366" name="Rectangle 3"/>
          <p:cNvSpPr>
            <a:spLocks noGrp="1" noChangeArrowheads="1"/>
          </p:cNvSpPr>
          <p:nvPr>
            <p:ph type="body" idx="1"/>
          </p:nvPr>
        </p:nvSpPr>
        <p:spPr/>
        <p:txBody>
          <a:bodyPr>
            <a:normAutofit fontScale="77500" lnSpcReduction="20000"/>
          </a:bodyPr>
          <a:lstStyle/>
          <a:p>
            <a:r>
              <a:rPr lang="en-US" dirty="0" smtClean="0"/>
              <a:t>To start </a:t>
            </a:r>
            <a:r>
              <a:rPr lang="en-US" dirty="0" err="1" smtClean="0"/>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smtClean="0"/>
              <a:t>in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t>
            </a:r>
            <a:r>
              <a:rPr lang="en-US" dirty="0" err="1" smtClean="0"/>
              <a:t>apriori</a:t>
            </a:r>
            <a:r>
              <a:rPr lang="en-US" dirty="0" smtClean="0"/>
              <a:t>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smtClean="0"/>
              <a:t>in ./</a:t>
            </a:r>
            <a:r>
              <a:rPr lang="en-US" dirty="0" err="1" smtClean="0"/>
              <a:t>rinex</a:t>
            </a:r>
            <a:r>
              <a:rPr lang="en-US" dirty="0" smtClean="0"/>
              <a:t>, local </a:t>
            </a:r>
            <a:r>
              <a:rPr lang="en-US" dirty="0" err="1" smtClean="0"/>
              <a:t>rinex</a:t>
            </a:r>
            <a:r>
              <a:rPr lang="en-US" dirty="0" smtClean="0"/>
              <a:t> files need to be copied in; </a:t>
            </a:r>
            <a:r>
              <a:rPr lang="en-US" dirty="0" err="1" smtClean="0"/>
              <a:t>rinex</a:t>
            </a:r>
            <a:r>
              <a:rPr lang="en-US" dirty="0" smtClean="0"/>
              <a:t> data in archives will automatically be downloaded</a:t>
            </a:r>
          </a:p>
          <a:p>
            <a:pPr lvl="1"/>
            <a:endParaRPr lang="en-US" dirty="0" smtClean="0"/>
          </a:p>
          <a:p>
            <a:r>
              <a:rPr lang="en-US" dirty="0" err="1" smtClean="0"/>
              <a:t>sh_gamit</a:t>
            </a:r>
            <a:r>
              <a:rPr lang="en-US" dirty="0" smtClean="0"/>
              <a:t> -</a:t>
            </a:r>
            <a:r>
              <a:rPr lang="en-US" dirty="0" err="1" smtClean="0"/>
              <a:t>expt</a:t>
            </a:r>
            <a:r>
              <a:rPr lang="en-US" dirty="0" smtClean="0"/>
              <a:t> [</a:t>
            </a:r>
            <a:r>
              <a:rPr lang="en-US" dirty="0" err="1" smtClean="0"/>
              <a:t>expt</a:t>
            </a:r>
            <a:r>
              <a:rPr lang="en-US" dirty="0" smtClean="0"/>
              <a:t>-name]  -s [</a:t>
            </a:r>
            <a:r>
              <a:rPr lang="en-US" dirty="0" err="1" smtClean="0"/>
              <a:t>yr</a:t>
            </a:r>
            <a:r>
              <a:rPr lang="en-US" dirty="0" smtClean="0"/>
              <a:t>] [start-</a:t>
            </a:r>
            <a:r>
              <a:rPr lang="en-US" dirty="0" err="1" smtClean="0"/>
              <a:t>doy</a:t>
            </a:r>
            <a:r>
              <a:rPr lang="en-US" dirty="0" smtClean="0"/>
              <a:t>] [stop-</a:t>
            </a:r>
            <a:r>
              <a:rPr lang="en-US" dirty="0" err="1" smtClean="0"/>
              <a:t>doy</a:t>
            </a:r>
            <a:r>
              <a:rPr lang="en-US" dirty="0" smtClean="0"/>
              <a:t>]</a:t>
            </a:r>
          </a:p>
          <a:p>
            <a:pPr lvl="1"/>
            <a:r>
              <a:rPr lang="en-US" dirty="0" smtClean="0"/>
              <a:t>Common options are:   -</a:t>
            </a:r>
            <a:r>
              <a:rPr lang="en-US" dirty="0" err="1" smtClean="0"/>
              <a:t>dopt</a:t>
            </a:r>
            <a:r>
              <a:rPr lang="en-US" dirty="0" smtClean="0"/>
              <a:t>  –</a:t>
            </a:r>
            <a:r>
              <a:rPr lang="en-US" dirty="0" err="1" smtClean="0"/>
              <a:t>copt</a:t>
            </a:r>
            <a:r>
              <a:rPr lang="en-US" dirty="0" smtClean="0"/>
              <a:t>   –</a:t>
            </a:r>
            <a:r>
              <a:rPr lang="en-US" dirty="0" err="1" smtClean="0"/>
              <a:t>rx_doy_minus</a:t>
            </a:r>
            <a:r>
              <a:rPr lang="en-US" dirty="0" smtClean="0"/>
              <a:t>   -</a:t>
            </a:r>
            <a:r>
              <a:rPr lang="en-US" dirty="0" err="1" smtClean="0"/>
              <a:t>netext</a:t>
            </a:r>
            <a:r>
              <a:rPr lang="en-US" dirty="0" smtClean="0"/>
              <a:t> </a:t>
            </a:r>
          </a:p>
          <a:p>
            <a:endParaRPr lang="en-US" dirty="0"/>
          </a:p>
        </p:txBody>
      </p:sp>
    </p:spTree>
    <p:extLst>
      <p:ext uri="{BB962C8B-B14F-4D97-AF65-F5344CB8AC3E}">
        <p14:creationId xmlns:p14="http://schemas.microsoft.com/office/powerpoint/2010/main" val="116286116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0"/>
            <a:ext cx="8229600" cy="838200"/>
          </a:xfrm>
        </p:spPr>
        <p:txBody>
          <a:bodyPr anchor="t">
            <a:noAutofit/>
          </a:bodyPr>
          <a:lstStyle/>
          <a:p>
            <a:r>
              <a:rPr lang="en-US" sz="2800" dirty="0" smtClean="0"/>
              <a:t>Example of </a:t>
            </a:r>
            <a:r>
              <a:rPr lang="en-US" sz="2800" dirty="0"/>
              <a:t>u</a:t>
            </a:r>
            <a:r>
              <a:rPr lang="en-US" sz="2800" dirty="0" smtClean="0"/>
              <a:t>nderstanding outliers</a:t>
            </a:r>
            <a:br>
              <a:rPr lang="en-US" sz="2800" dirty="0" smtClean="0"/>
            </a:br>
            <a:endParaRPr lang="en-US" sz="2800" dirty="0"/>
          </a:p>
        </p:txBody>
      </p:sp>
      <p:sp>
        <p:nvSpPr>
          <p:cNvPr id="8" name="Content Placeholder 7"/>
          <p:cNvSpPr>
            <a:spLocks noGrp="1"/>
          </p:cNvSpPr>
          <p:nvPr>
            <p:ph idx="1"/>
          </p:nvPr>
        </p:nvSpPr>
        <p:spPr>
          <a:xfrm>
            <a:off x="4775200" y="1600200"/>
            <a:ext cx="3759200" cy="4525963"/>
          </a:xfrm>
        </p:spPr>
        <p:txBody>
          <a:bodyPr>
            <a:normAutofit/>
          </a:bodyPr>
          <a:lstStyle/>
          <a:p>
            <a:endParaRPr lang="en-US" dirty="0" smtClean="0"/>
          </a:p>
          <a:p>
            <a:pPr indent="-228600"/>
            <a:r>
              <a:rPr lang="en-US" sz="1800" i="1" dirty="0" err="1" smtClean="0"/>
              <a:t>Autcln</a:t>
            </a:r>
            <a:r>
              <a:rPr lang="en-US" sz="1800" i="1" dirty="0" smtClean="0"/>
              <a:t> </a:t>
            </a:r>
            <a:r>
              <a:rPr lang="en-US" sz="1800" i="1" dirty="0" err="1" smtClean="0"/>
              <a:t>rms</a:t>
            </a:r>
            <a:endParaRPr lang="en-US" sz="1800" i="1" dirty="0" smtClean="0"/>
          </a:p>
          <a:p>
            <a:pPr indent="-228600"/>
            <a:r>
              <a:rPr lang="en-US" sz="1800" dirty="0" smtClean="0"/>
              <a:t>Day 201  9.6 mm</a:t>
            </a:r>
          </a:p>
          <a:p>
            <a:pPr indent="-228600"/>
            <a:r>
              <a:rPr lang="en-US" sz="1800" dirty="0" smtClean="0"/>
              <a:t>Day 202  6.0 mm</a:t>
            </a:r>
          </a:p>
          <a:p>
            <a:pPr indent="-228600"/>
            <a:r>
              <a:rPr lang="en-US" sz="1800" dirty="0" smtClean="0"/>
              <a:t>Notice height outlier on Day 201</a:t>
            </a:r>
            <a:endParaRPr lang="en-US" sz="1800" dirty="0"/>
          </a:p>
        </p:txBody>
      </p:sp>
      <p:pic>
        <p:nvPicPr>
          <p:cNvPr id="52229" name="Picture 2" descr="ALBH_ts"/>
          <p:cNvPicPr>
            <a:picLocks noChangeAspect="1" noChangeArrowheads="1"/>
          </p:cNvPicPr>
          <p:nvPr/>
        </p:nvPicPr>
        <p:blipFill>
          <a:blip r:embed="rId3"/>
          <a:srcRect/>
          <a:stretch>
            <a:fillRect/>
          </a:stretch>
        </p:blipFill>
        <p:spPr bwMode="auto">
          <a:xfrm>
            <a:off x="1066800" y="838200"/>
            <a:ext cx="3886200" cy="5029200"/>
          </a:xfrm>
          <a:prstGeom prst="rect">
            <a:avLst/>
          </a:prstGeom>
          <a:noFill/>
          <a:ln w="9525">
            <a:noFill/>
            <a:miter lim="800000"/>
            <a:headEnd/>
            <a:tailEnd/>
          </a:ln>
        </p:spPr>
      </p:pic>
    </p:spTree>
    <p:extLst>
      <p:ext uri="{BB962C8B-B14F-4D97-AF65-F5344CB8AC3E}">
        <p14:creationId xmlns:p14="http://schemas.microsoft.com/office/powerpoint/2010/main" val="8657718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1066800" y="3657600"/>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90600" y="762000"/>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76600" y="228600"/>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429000" y="228600"/>
            <a:ext cx="2895600" cy="457200"/>
          </a:xfrm>
          <a:prstGeom prst="rect">
            <a:avLst/>
          </a:prstGeom>
          <a:noFill/>
          <a:ln w="9525">
            <a:noFill/>
            <a:miter lim="800000"/>
            <a:headEnd/>
            <a:tailEnd/>
          </a:ln>
        </p:spPr>
        <p:txBody>
          <a:bodyPr>
            <a:prstTxWarp prst="textNoShape">
              <a:avLst/>
            </a:prstTxWarp>
            <a:spAutoFit/>
          </a:bodyPr>
          <a:lstStyle/>
          <a:p>
            <a:r>
              <a:rPr lang="en-US"/>
              <a:t>ALBH 2003 Day 201</a:t>
            </a:r>
          </a:p>
        </p:txBody>
      </p:sp>
      <p:sp>
        <p:nvSpPr>
          <p:cNvPr id="54281" name="Rectangle 6"/>
          <p:cNvSpPr>
            <a:spLocks noChangeArrowheads="1"/>
          </p:cNvSpPr>
          <p:nvPr/>
        </p:nvSpPr>
        <p:spPr bwMode="auto">
          <a:xfrm>
            <a:off x="3352800" y="3200400"/>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Tree>
    <p:extLst>
      <p:ext uri="{BB962C8B-B14F-4D97-AF65-F5344CB8AC3E}">
        <p14:creationId xmlns:p14="http://schemas.microsoft.com/office/powerpoint/2010/main" val="22662385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r>
              <a:rPr lang="en-US" smtClean="0"/>
              <a:t>Directory Structure</a:t>
            </a:r>
            <a:endParaRPr lang="en-US" dirty="0"/>
          </a:p>
        </p:txBody>
      </p:sp>
      <p:sp>
        <p:nvSpPr>
          <p:cNvPr id="17414" name="Rectangle 1027"/>
          <p:cNvSpPr>
            <a:spLocks noGrp="1" noChangeArrowheads="1"/>
          </p:cNvSpPr>
          <p:nvPr>
            <p:ph type="body" idx="1"/>
          </p:nvPr>
        </p:nvSpPr>
        <p:spPr/>
        <p:txBody>
          <a:bodyPr>
            <a:normAutofit fontScale="77500" lnSpcReduction="20000"/>
          </a:bodyPr>
          <a:lstStyle/>
          <a:p>
            <a:r>
              <a:rPr lang="en-US" dirty="0" smtClean="0"/>
              <a:t>Top level: global tables and survey directories</a:t>
            </a:r>
          </a:p>
          <a:p>
            <a:r>
              <a:rPr lang="en-US" dirty="0" smtClean="0"/>
              <a:t>Within each survey directory:</a:t>
            </a:r>
            <a:br>
              <a:rPr lang="en-US" dirty="0" smtClean="0"/>
            </a:br>
            <a:r>
              <a:rPr lang="en-US" dirty="0" smtClean="0"/>
              <a:t>		/tables  /</a:t>
            </a:r>
            <a:r>
              <a:rPr lang="en-US" dirty="0" err="1" smtClean="0"/>
              <a:t>rinex</a:t>
            </a:r>
            <a:r>
              <a:rPr lang="en-US" dirty="0" smtClean="0"/>
              <a:t>  /</a:t>
            </a:r>
            <a:r>
              <a:rPr lang="en-US" dirty="0" err="1" smtClean="0"/>
              <a:t>igs</a:t>
            </a:r>
            <a:r>
              <a:rPr lang="en-US" dirty="0" smtClean="0"/>
              <a:t>  /</a:t>
            </a:r>
            <a:r>
              <a:rPr lang="en-US" dirty="0" err="1" smtClean="0"/>
              <a:t>gfiles</a:t>
            </a:r>
            <a:r>
              <a:rPr lang="en-US" dirty="0" smtClean="0"/>
              <a:t>  /</a:t>
            </a:r>
            <a:r>
              <a:rPr lang="en-US" dirty="0" err="1" smtClean="0"/>
              <a:t>brdc</a:t>
            </a:r>
            <a:r>
              <a:rPr lang="en-US" dirty="0" smtClean="0"/>
              <a:t>  /</a:t>
            </a:r>
            <a:r>
              <a:rPr lang="en-US" dirty="0" err="1" smtClean="0"/>
              <a:t>gsoln</a:t>
            </a:r>
            <a:r>
              <a:rPr lang="en-US" dirty="0" smtClean="0"/>
              <a:t> /</a:t>
            </a:r>
            <a:r>
              <a:rPr lang="en-US" dirty="0" err="1" smtClean="0"/>
              <a:t>glbf</a:t>
            </a:r>
            <a:r>
              <a:rPr lang="en-US" dirty="0"/>
              <a:t/>
            </a:r>
            <a:br>
              <a:rPr lang="en-US" dirty="0"/>
            </a:br>
            <a:r>
              <a:rPr lang="en-US" dirty="0" smtClean="0"/>
              <a:t>		/day1  /day2  (these directories are created as needed)</a:t>
            </a:r>
          </a:p>
          <a:p>
            <a:r>
              <a:rPr lang="en-US" dirty="0" smtClean="0"/>
              <a:t>Generally 50-60 sites is the largest network processed in GAMIT; larger numbers of stations require sub-netting of sites (see </a:t>
            </a:r>
            <a:r>
              <a:rPr lang="en-US" dirty="0" err="1" smtClean="0"/>
              <a:t>netsel</a:t>
            </a:r>
            <a:r>
              <a:rPr lang="en-US" dirty="0" smtClean="0"/>
              <a:t>, </a:t>
            </a:r>
            <a:r>
              <a:rPr lang="en-US" dirty="0" err="1" smtClean="0"/>
              <a:t>global_sel</a:t>
            </a:r>
            <a:r>
              <a:rPr lang="en-US" dirty="0" smtClean="0"/>
              <a:t> and </a:t>
            </a:r>
            <a:r>
              <a:rPr lang="en-US" dirty="0" err="1" smtClean="0"/>
              <a:t>sh_network_sel</a:t>
            </a:r>
            <a:r>
              <a:rPr lang="en-US" dirty="0" smtClean="0"/>
              <a:t>).</a:t>
            </a:r>
          </a:p>
          <a:p>
            <a:r>
              <a:rPr lang="en-US" dirty="0" smtClean="0"/>
              <a:t>Tables are linked from day directories to experiment tables/ and then to </a:t>
            </a:r>
            <a:r>
              <a:rPr lang="en-US" dirty="0" err="1" smtClean="0"/>
              <a:t>gg</a:t>
            </a:r>
            <a:r>
              <a:rPr lang="en-US" dirty="0" smtClean="0"/>
              <a:t>/tables  </a:t>
            </a:r>
          </a:p>
          <a:p>
            <a:r>
              <a:rPr lang="en-US" dirty="0" smtClean="0"/>
              <a:t>GAMIT processing occurs in the day directories </a:t>
            </a:r>
          </a:p>
          <a:p>
            <a:r>
              <a:rPr lang="en-US" dirty="0" smtClean="0"/>
              <a:t>GLOBK processing occurs in </a:t>
            </a:r>
            <a:r>
              <a:rPr lang="en-US" dirty="0" err="1" smtClean="0"/>
              <a:t>gsoln</a:t>
            </a:r>
            <a:r>
              <a:rPr lang="en-US" dirty="0" smtClean="0"/>
              <a:t>/</a:t>
            </a:r>
          </a:p>
          <a:p>
            <a:endParaRPr lang="en-US" dirty="0"/>
          </a:p>
        </p:txBody>
      </p:sp>
    </p:spTree>
    <p:extLst>
      <p:ext uri="{BB962C8B-B14F-4D97-AF65-F5344CB8AC3E}">
        <p14:creationId xmlns:p14="http://schemas.microsoft.com/office/powerpoint/2010/main" val="105594854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r>
              <a:rPr lang="en-US" smtClean="0">
                <a:solidFill>
                  <a:srgbClr val="000000"/>
                </a:solidFill>
              </a:rPr>
              <a:t>Important files</a:t>
            </a:r>
            <a:endParaRPr lang="en-US">
              <a:solidFill>
                <a:srgbClr val="000000"/>
              </a:solidFill>
            </a:endParaRPr>
          </a:p>
        </p:txBody>
      </p:sp>
      <p:sp>
        <p:nvSpPr>
          <p:cNvPr id="50" name="Shape 50"/>
          <p:cNvSpPr>
            <a:spLocks noGrp="1"/>
          </p:cNvSpPr>
          <p:nvPr>
            <p:ph type="body" idx="1"/>
          </p:nvPr>
        </p:nvSpPr>
        <p:spPr/>
        <p:txBody>
          <a:bodyPr/>
          <a:lstStyle/>
          <a:p>
            <a:r>
              <a:rPr lang="en-US" smtClean="0"/>
              <a:t>autcln.cmd</a:t>
            </a:r>
          </a:p>
          <a:p>
            <a:r>
              <a:rPr lang="en-US" smtClean="0"/>
              <a:t>process.defaults</a:t>
            </a:r>
          </a:p>
          <a:p>
            <a:r>
              <a:rPr lang="en-US" smtClean="0"/>
              <a:t>sestbl.</a:t>
            </a:r>
          </a:p>
          <a:p>
            <a:r>
              <a:rPr lang="en-US" smtClean="0"/>
              <a:t>sites.defaults</a:t>
            </a:r>
          </a:p>
          <a:p>
            <a:r>
              <a:rPr lang="en-US" smtClean="0"/>
              <a:t>sittbl.</a:t>
            </a:r>
          </a:p>
          <a:p>
            <a:r>
              <a:rPr lang="en-US" smtClean="0"/>
              <a:t>station.info</a:t>
            </a:r>
          </a:p>
          <a:p>
            <a:r>
              <a:rPr lang="en-US" smtClean="0"/>
              <a:t>apr-file</a:t>
            </a:r>
            <a:endParaRPr lang="en-US"/>
          </a:p>
        </p:txBody>
      </p:sp>
    </p:spTree>
    <p:extLst>
      <p:ext uri="{BB962C8B-B14F-4D97-AF65-F5344CB8AC3E}">
        <p14:creationId xmlns:p14="http://schemas.microsoft.com/office/powerpoint/2010/main" val="18469261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r>
              <a:rPr lang="en-US" smtClean="0">
                <a:solidFill>
                  <a:srgbClr val="000000"/>
                </a:solidFill>
              </a:rPr>
              <a:t>process.defaults</a:t>
            </a:r>
            <a:endParaRPr lang="en-US">
              <a:solidFill>
                <a:srgbClr val="000000"/>
              </a:solidFill>
            </a:endParaRPr>
          </a:p>
        </p:txBody>
      </p:sp>
      <p:sp>
        <p:nvSpPr>
          <p:cNvPr id="54" name="Shape 54"/>
          <p:cNvSpPr>
            <a:spLocks noGrp="1"/>
          </p:cNvSpPr>
          <p:nvPr>
            <p:ph type="body" idx="1"/>
          </p:nvPr>
        </p:nvSpPr>
        <p:spPr/>
        <p:txBody>
          <a:bodyPr/>
          <a:lstStyle/>
          <a:p>
            <a:r>
              <a:rPr lang="en-US" smtClean="0"/>
              <a:t>Controls:</a:t>
            </a:r>
          </a:p>
          <a:p>
            <a:pPr lvl="1"/>
            <a:r>
              <a:rPr lang="en-US" smtClean="0"/>
              <a:t>data and processing directory structure</a:t>
            </a:r>
          </a:p>
          <a:p>
            <a:pPr lvl="1"/>
            <a:r>
              <a:rPr lang="en-US" smtClean="0"/>
              <a:t>some session parameters (e.g. start time, length and data interval, and apr-file name)</a:t>
            </a:r>
          </a:p>
          <a:p>
            <a:pPr lvl="1"/>
            <a:r>
              <a:rPr lang="en-US" smtClean="0"/>
              <a:t>peripheral book-keeping (e.g. files to compress, archive or delete, and email address for summary)</a:t>
            </a:r>
            <a:endParaRPr lang="en-US"/>
          </a:p>
        </p:txBody>
      </p:sp>
    </p:spTree>
    <p:extLst>
      <p:ext uri="{BB962C8B-B14F-4D97-AF65-F5344CB8AC3E}">
        <p14:creationId xmlns:p14="http://schemas.microsoft.com/office/powerpoint/2010/main" val="254754851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r>
              <a:rPr lang="en-US" smtClean="0">
                <a:solidFill>
                  <a:srgbClr val="000000"/>
                </a:solidFill>
              </a:rPr>
              <a:t>sites.defaults</a:t>
            </a:r>
            <a:endParaRPr lang="en-US">
              <a:solidFill>
                <a:srgbClr val="000000"/>
              </a:solidFill>
            </a:endParaRPr>
          </a:p>
        </p:txBody>
      </p:sp>
      <p:sp>
        <p:nvSpPr>
          <p:cNvPr id="58" name="Shape 58"/>
          <p:cNvSpPr>
            <a:spLocks noGrp="1"/>
          </p:cNvSpPr>
          <p:nvPr>
            <p:ph type="body" idx="1"/>
          </p:nvPr>
        </p:nvSpPr>
        <p:spPr/>
        <p:txBody>
          <a:bodyPr/>
          <a:lstStyle>
            <a:lvl1pPr>
              <a:defRPr>
                <a:solidFill>
                  <a:srgbClr val="AB4642"/>
                </a:solidFill>
              </a:defRPr>
            </a:lvl1pPr>
            <a:lvl2pPr>
              <a:defRPr>
                <a:solidFill>
                  <a:srgbClr val="AB4642"/>
                </a:solidFill>
              </a:defRPr>
            </a:lvl2pPr>
          </a:lstStyle>
          <a:p>
            <a:pPr lvl="0"/>
            <a:r>
              <a:rPr lang="en-US" smtClean="0">
                <a:solidFill>
                  <a:srgbClr val="000000"/>
                </a:solidFill>
              </a:rPr>
              <a:t>Controls:</a:t>
            </a:r>
          </a:p>
          <a:p>
            <a:pPr lvl="1"/>
            <a:r>
              <a:rPr lang="en-US" smtClean="0">
                <a:solidFill>
                  <a:srgbClr val="000000"/>
                </a:solidFill>
              </a:rPr>
              <a:t>Sites to be in included in experiment of given name</a:t>
            </a:r>
            <a:endParaRPr lang="en-US">
              <a:solidFill>
                <a:srgbClr val="000000"/>
              </a:solidFill>
            </a:endParaRPr>
          </a:p>
        </p:txBody>
      </p:sp>
    </p:spTree>
    <p:extLst>
      <p:ext uri="{BB962C8B-B14F-4D97-AF65-F5344CB8AC3E}">
        <p14:creationId xmlns:p14="http://schemas.microsoft.com/office/powerpoint/2010/main" val="208789781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r>
              <a:rPr lang="en-US" dirty="0" err="1" smtClean="0">
                <a:solidFill>
                  <a:srgbClr val="000000"/>
                </a:solidFill>
              </a:rPr>
              <a:t>autcln.cmd</a:t>
            </a:r>
            <a:endParaRPr lang="en-US" dirty="0">
              <a:solidFill>
                <a:srgbClr val="000000"/>
              </a:solidFill>
            </a:endParaRPr>
          </a:p>
        </p:txBody>
      </p:sp>
      <p:sp>
        <p:nvSpPr>
          <p:cNvPr id="62" name="Shape 62"/>
          <p:cNvSpPr>
            <a:spLocks noGrp="1"/>
          </p:cNvSpPr>
          <p:nvPr>
            <p:ph type="body" idx="1"/>
          </p:nvPr>
        </p:nvSpPr>
        <p:spPr/>
        <p:txBody>
          <a:bodyPr/>
          <a:lstStyle/>
          <a:p>
            <a:r>
              <a:rPr lang="en-US" dirty="0" smtClean="0"/>
              <a:t>Controls:</a:t>
            </a:r>
          </a:p>
          <a:p>
            <a:pPr lvl="1"/>
            <a:r>
              <a:rPr lang="en-US" dirty="0" smtClean="0"/>
              <a:t>All parts of the phase cleaning algorithm</a:t>
            </a:r>
          </a:p>
          <a:p>
            <a:r>
              <a:rPr lang="en-US" dirty="0" smtClean="0"/>
              <a:t>Defaults generally work well for all experiments</a:t>
            </a:r>
          </a:p>
          <a:p>
            <a:pPr lvl="1"/>
            <a:r>
              <a:rPr lang="en-US" dirty="0" smtClean="0"/>
              <a:t>May occasionally wish to change:</a:t>
            </a:r>
          </a:p>
          <a:p>
            <a:pPr lvl="2"/>
            <a:r>
              <a:rPr lang="en-US" dirty="0" smtClean="0"/>
              <a:t>elevation mask</a:t>
            </a:r>
          </a:p>
          <a:p>
            <a:pPr lvl="2"/>
            <a:r>
              <a:rPr lang="en-US" dirty="0" smtClean="0"/>
              <a:t>criteria to keep more data from sites with bad a priori co-ordinates</a:t>
            </a:r>
            <a:endParaRPr lang="en-US" dirty="0"/>
          </a:p>
        </p:txBody>
      </p:sp>
    </p:spTree>
    <p:extLst>
      <p:ext uri="{BB962C8B-B14F-4D97-AF65-F5344CB8AC3E}">
        <p14:creationId xmlns:p14="http://schemas.microsoft.com/office/powerpoint/2010/main" val="54740428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r>
              <a:rPr lang="en-US" dirty="0" err="1" smtClean="0">
                <a:solidFill>
                  <a:srgbClr val="000000"/>
                </a:solidFill>
              </a:rPr>
              <a:t>apr</a:t>
            </a:r>
            <a:r>
              <a:rPr lang="en-US" dirty="0" smtClean="0">
                <a:solidFill>
                  <a:srgbClr val="000000"/>
                </a:solidFill>
              </a:rPr>
              <a:t>-file</a:t>
            </a:r>
            <a:endParaRPr lang="en-US" dirty="0">
              <a:solidFill>
                <a:srgbClr val="000000"/>
              </a:solidFill>
            </a:endParaRPr>
          </a:p>
        </p:txBody>
      </p:sp>
      <p:sp>
        <p:nvSpPr>
          <p:cNvPr id="66" name="Shape 66"/>
          <p:cNvSpPr>
            <a:spLocks noGrp="1"/>
          </p:cNvSpPr>
          <p:nvPr>
            <p:ph type="body" idx="1"/>
          </p:nvPr>
        </p:nvSpPr>
        <p:spPr/>
        <p:txBody>
          <a:bodyPr>
            <a:normAutofit lnSpcReduction="10000"/>
          </a:bodyPr>
          <a:lstStyle/>
          <a:p>
            <a:r>
              <a:rPr lang="en-US" dirty="0" smtClean="0"/>
              <a:t>Controls:</a:t>
            </a:r>
          </a:p>
          <a:p>
            <a:pPr lvl="1"/>
            <a:r>
              <a:rPr lang="en-US" dirty="0" smtClean="0"/>
              <a:t>a priori (input) co-ordinates of sites</a:t>
            </a:r>
          </a:p>
          <a:p>
            <a:r>
              <a:rPr lang="en-US" dirty="0" smtClean="0"/>
              <a:t>Convergence of processing is ~ 1:1000, i.e. 1 km accuracy for a priori co-ordinate will result in final co-ordinate accurate to ~ 1 m</a:t>
            </a:r>
          </a:p>
          <a:p>
            <a:pPr lvl="1"/>
            <a:r>
              <a:rPr lang="en-US" dirty="0" smtClean="0"/>
              <a:t>Important to have good a priori co-ordinates</a:t>
            </a:r>
          </a:p>
          <a:p>
            <a:r>
              <a:rPr lang="en-US" dirty="0" smtClean="0"/>
              <a:t>Utilities include: sh_rx2apr</a:t>
            </a:r>
          </a:p>
          <a:p>
            <a:r>
              <a:rPr lang="en-US" dirty="0" err="1"/>
              <a:t>a</a:t>
            </a:r>
            <a:r>
              <a:rPr lang="en-US" dirty="0" err="1" smtClean="0"/>
              <a:t>pr</a:t>
            </a:r>
            <a:r>
              <a:rPr lang="en-US" dirty="0" smtClean="0"/>
              <a:t>-file specified in </a:t>
            </a:r>
            <a:r>
              <a:rPr lang="en-US" dirty="0" err="1" smtClean="0"/>
              <a:t>process.defaults</a:t>
            </a:r>
            <a:r>
              <a:rPr lang="en-US" dirty="0" smtClean="0"/>
              <a:t> is copied to experiment “l-file”</a:t>
            </a:r>
            <a:endParaRPr lang="en-US" dirty="0"/>
          </a:p>
        </p:txBody>
      </p:sp>
    </p:spTree>
    <p:extLst>
      <p:ext uri="{BB962C8B-B14F-4D97-AF65-F5344CB8AC3E}">
        <p14:creationId xmlns:p14="http://schemas.microsoft.com/office/powerpoint/2010/main" val="248453461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860</TotalTime>
  <Words>3416</Words>
  <Application>Microsoft Macintosh PowerPoint</Application>
  <PresentationFormat>On-screen Show (4:3)</PresentationFormat>
  <Paragraphs>302</Paragraphs>
  <Slides>31</Slides>
  <Notes>21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Batch processing with sh_gamit</vt:lpstr>
      <vt:lpstr>Outline</vt:lpstr>
      <vt:lpstr>Overview of sh_gamit: Getting started</vt:lpstr>
      <vt:lpstr>Directory Structure</vt:lpstr>
      <vt:lpstr>Important files</vt:lpstr>
      <vt:lpstr>process.defaults</vt:lpstr>
      <vt:lpstr>sites.defaults</vt:lpstr>
      <vt:lpstr>autcln.cmd</vt:lpstr>
      <vt:lpstr>apr-file</vt:lpstr>
      <vt:lpstr>station.info</vt:lpstr>
      <vt:lpstr>sestbl. (“session table”)</vt:lpstr>
      <vt:lpstr>sittbl. (“sites table”)</vt:lpstr>
      <vt:lpstr>sh_gamit internal operation  The following programs are run by the script:</vt:lpstr>
      <vt:lpstr>Steps in the standard GAMIT batch sequence</vt:lpstr>
      <vt:lpstr>What SOLVE produces:</vt:lpstr>
      <vt:lpstr>Files you need to worry about</vt:lpstr>
      <vt:lpstr>Files provided or created automatically </vt:lpstr>
      <vt:lpstr>Options for metadata (station.info)</vt:lpstr>
      <vt:lpstr>A priori coordinates (sh_gamit)</vt:lpstr>
      <vt:lpstr>Ambiquity resolution</vt:lpstr>
      <vt:lpstr>sh_gamit_ddd.summary (email)  </vt:lpstr>
      <vt:lpstr>sh_gamit_ddd.summary (email) </vt:lpstr>
      <vt:lpstr>Phase Residual Plots</vt:lpstr>
      <vt:lpstr>PowerPoint Presentation</vt:lpstr>
      <vt:lpstr>Phase vs elevation angle</vt:lpstr>
      <vt:lpstr>What can go wrong?</vt:lpstr>
      <vt:lpstr>Problems with a priori coordinates</vt:lpstr>
      <vt:lpstr>Constraining the GAMIT solution</vt:lpstr>
      <vt:lpstr>More Subtle Problems</vt:lpstr>
      <vt:lpstr>Example of understanding outliers </vt:lpstr>
      <vt:lpstr>PowerPoint Presentation</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16</cp:revision>
  <dcterms:created xsi:type="dcterms:W3CDTF">2014-11-13T20:18:27Z</dcterms:created>
  <dcterms:modified xsi:type="dcterms:W3CDTF">2015-01-20T20:07:06Z</dcterms:modified>
</cp:coreProperties>
</file>