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9" r:id="rId3"/>
    <p:sldId id="280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EE8ABF-E3C9-A749-9F4D-79FAEE0EB65A}">
          <p14:sldIdLst>
            <p14:sldId id="257"/>
            <p14:sldId id="259"/>
            <p14:sldId id="280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0304E-144B-294A-8EF2-53F8E9819C3B}" type="datetimeFigureOut">
              <a:rPr lang="en-US" smtClean="0"/>
              <a:t>2015/01/20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6B8FC-1EB1-384E-A1B3-609802FCE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6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2D304-D241-9043-AD37-4D571BE97D7C}" type="datetimeFigureOut">
              <a:rPr lang="en-US" smtClean="0"/>
              <a:t>2015/01/20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FF480-85F6-C44C-BAC1-3BFF6B703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6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Dong D., T. A. Herring, and R. W. King, Estimating Regional Deformation from a Combination of Space and Terrestrial Geodetic Data,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 Geodesy, 72, 200–214, 1998.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54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let’s look at an example of representation of velocity-solution stabilization for visualization</a:t>
            </a:r>
            <a:r>
              <a:rPr lang="en-US" baseline="0" dirty="0" smtClean="0"/>
              <a:t> and interpretation.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major velocity gradients are still</a:t>
            </a:r>
            <a:r>
              <a:rPr lang="en-US" baseline="0" dirty="0" smtClean="0"/>
              <a:t> present: right-lateral shear across the North Anatolia fault and extension into the Aegean Sea, left-lateral shear and dilation around Rhodes.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85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an example of potential problems with time series stabilization.  The picture shows the full network. We’ll look at what happens when you use various subsets of these stations for stabilization.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6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time series plots show</a:t>
            </a:r>
            <a:r>
              <a:rPr lang="en-US" baseline="0" dirty="0" smtClean="0"/>
              <a:t> the repeatability over 40 days for two sites, DRAO and BRMU., for the case where we have 9 stabilization sites on most days, but only  6 on day  176.  In this case, even the 6 sites are well enough distributed and well enough behaved that day 176 is sill well stabilized.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7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case, however, the 6-site</a:t>
            </a:r>
            <a:r>
              <a:rPr lang="en-US" baseline="0" dirty="0" smtClean="0"/>
              <a:t> network is adequate for the core of the network (DRAO, but not for the edge (BRMU).  On days when BRMU is in the stabilization, it </a:t>
            </a:r>
            <a:r>
              <a:rPr lang="en-US" baseline="0" dirty="0" err="1" smtClean="0"/>
              <a:t>aborbs</a:t>
            </a:r>
            <a:r>
              <a:rPr lang="en-US" baseline="0" dirty="0" smtClean="0"/>
              <a:t> all the </a:t>
            </a:r>
            <a:r>
              <a:rPr lang="en-US" baseline="0" dirty="0" err="1" smtClean="0"/>
              <a:t>rotatioin</a:t>
            </a:r>
            <a:r>
              <a:rPr lang="en-US" baseline="0" dirty="0" smtClean="0"/>
              <a:t> and have a tiny </a:t>
            </a:r>
            <a:r>
              <a:rPr lang="en-US" baseline="0" dirty="0" err="1" smtClean="0"/>
              <a:t>gimas</a:t>
            </a:r>
            <a:r>
              <a:rPr lang="en-US" baseline="0" dirty="0" smtClean="0"/>
              <a:t>, and on other days, it gets removed and has outliers with large </a:t>
            </a:r>
            <a:r>
              <a:rPr lang="en-US" baseline="0" dirty="0" err="1" smtClean="0"/>
              <a:t>sigmas</a:t>
            </a:r>
            <a:r>
              <a:rPr lang="en-US" baseline="0" dirty="0" smtClean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35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 summary guide</a:t>
            </a:r>
            <a:r>
              <a:rPr lang="en-US" baseline="0" dirty="0" smtClean="0"/>
              <a:t> to maintaining a robust stabilization.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7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point here is that maintaining</a:t>
            </a:r>
            <a:r>
              <a:rPr lang="en-US" baseline="0" dirty="0" smtClean="0"/>
              <a:t> a </a:t>
            </a:r>
            <a:r>
              <a:rPr lang="en-US" b="1" baseline="0" dirty="0" smtClean="0"/>
              <a:t>consistent </a:t>
            </a:r>
            <a:r>
              <a:rPr lang="en-US" baseline="0" dirty="0" smtClean="0"/>
              <a:t>frame in your velocity solution but particularly in your time series, is important for getting a geodetic robust result, the manner by which this done and the frame in which it is realized need not be the frame of primary </a:t>
            </a:r>
            <a:r>
              <a:rPr lang="en-US" b="1" baseline="0" dirty="0" smtClean="0"/>
              <a:t>physical </a:t>
            </a:r>
            <a:r>
              <a:rPr lang="en-US" baseline="0" dirty="0" smtClean="0"/>
              <a:t>interest. The maintenance of a consistent frame is what we accomplish through “stabilization” in </a:t>
            </a:r>
            <a:r>
              <a:rPr lang="en-US" baseline="0" dirty="0" err="1" smtClean="0"/>
              <a:t>glorg</a:t>
            </a:r>
            <a:r>
              <a:rPr lang="en-US" baseline="0" dirty="0" smtClean="0"/>
              <a:t>.  Relating this frame to a plate or block can be done afterward with a different set of sites.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0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preferred method</a:t>
            </a:r>
            <a:r>
              <a:rPr lang="en-US" baseline="0" dirty="0" smtClean="0"/>
              <a:t>. Must be careful due to </a:t>
            </a:r>
            <a:r>
              <a:rPr lang="en-US" baseline="0" dirty="0" err="1" smtClean="0"/>
              <a:t>glorg’s</a:t>
            </a:r>
            <a:r>
              <a:rPr lang="en-US" baseline="0" dirty="0" smtClean="0"/>
              <a:t> iterative removal or poorly fitting sites that the ultimate solution still has enough redundancy and stabilization power. Look through first hundred lines or so of . Can change statistics in </a:t>
            </a:r>
            <a:r>
              <a:rPr lang="en-US" baseline="0" dirty="0" err="1" smtClean="0"/>
              <a:t>cnd_hgtv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stab_it</a:t>
            </a:r>
            <a:r>
              <a:rPr lang="en-US" baseline="0" dirty="0" smtClean="0"/>
              <a:t> to control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“hierarchy” feature of the </a:t>
            </a:r>
            <a:r>
              <a:rPr lang="en-US" dirty="0" err="1" smtClean="0"/>
              <a:t>stab_site</a:t>
            </a:r>
            <a:r>
              <a:rPr lang="en-US" dirty="0" smtClean="0"/>
              <a:t> list</a:t>
            </a:r>
            <a:r>
              <a:rPr lang="en-US" baseline="0" dirty="0" smtClean="0"/>
              <a:t> allows you to specify alternative sites in each geography region, depending on which sites are available.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8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selecting</a:t>
            </a:r>
            <a:r>
              <a:rPr lang="en-US" baseline="0" dirty="0" smtClean="0"/>
              <a:t> sites to process with your local data of interest, look first to include sites from the IGS core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4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IGS core network sites are not available, too sparse or do not</a:t>
            </a:r>
            <a:r>
              <a:rPr lang="en-US" baseline="0" dirty="0" smtClean="0"/>
              <a:t> exist at the epoch of your measurements, try </a:t>
            </a:r>
            <a:r>
              <a:rPr lang="en-US" baseline="0" dirty="0" err="1" smtClean="0"/>
              <a:t>densifying</a:t>
            </a:r>
            <a:r>
              <a:rPr lang="en-US" baseline="0" dirty="0" smtClean="0"/>
              <a:t> your stabilizing network with all the IGS reference frame sites (the IGS core network is a sub-set of this).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9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defining the frame in the velocity solution, the important thing is usually to visualize motion a way most useful for interpretation. Even if there is little or no redundancy in the stabilization site set, you’ve still got a consistent frame because you are estimating only one set of frame parameters.  There will be no distortion of internal strain.</a:t>
            </a:r>
          </a:p>
          <a:p>
            <a:r>
              <a:rPr lang="en-US" baseline="0" dirty="0" smtClean="0"/>
              <a:t>When defining the frame for a time series, you have to work to be sure that it’s being done consistently for each epoch.</a:t>
            </a:r>
          </a:p>
          <a:p>
            <a:r>
              <a:rPr lang="en-US" baseline="0" dirty="0" smtClean="0"/>
              <a:t>In the next few slides, </a:t>
            </a:r>
            <a:r>
              <a:rPr lang="en-US" baseline="0" dirty="0" err="1" smtClean="0"/>
              <a:t>we’lll</a:t>
            </a:r>
            <a:r>
              <a:rPr lang="en-US" baseline="0" dirty="0" smtClean="0"/>
              <a:t> look at examples, first for velocity, then for time series.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way of expressing your solution relative to a major plate by specifying these </a:t>
            </a:r>
            <a:r>
              <a:rPr lang="en-US" baseline="0" dirty="0" err="1" smtClean="0"/>
              <a:t>apr</a:t>
            </a:r>
            <a:r>
              <a:rPr lang="en-US" baseline="0" dirty="0" smtClean="0"/>
              <a:t>-file in the </a:t>
            </a:r>
            <a:r>
              <a:rPr lang="en-US" baseline="0" dirty="0" err="1" smtClean="0"/>
              <a:t>apr_file</a:t>
            </a:r>
            <a:r>
              <a:rPr lang="en-US" baseline="0" dirty="0" smtClean="0"/>
              <a:t> commands of </a:t>
            </a:r>
            <a:r>
              <a:rPr lang="en-US" baseline="0" dirty="0" err="1" smtClean="0"/>
              <a:t>glorg</a:t>
            </a:r>
            <a:r>
              <a:rPr lang="en-US" baseline="0" dirty="0" smtClean="0"/>
              <a:t>. But still be sure </a:t>
            </a:r>
            <a:r>
              <a:rPr lang="en-US" baseline="0" dirty="0" err="1" smtClean="0"/>
              <a:t>globk</a:t>
            </a:r>
            <a:r>
              <a:rPr lang="en-US" baseline="0" dirty="0" smtClean="0"/>
              <a:t> run is consistent with GAMIT processing, i.e. orbits and EOPs defined in ITRF2008-NNR.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0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Assign_plate</a:t>
            </a:r>
            <a:r>
              <a:rPr lang="en-US" dirty="0" smtClean="0"/>
              <a:t> assigns</a:t>
            </a:r>
            <a:r>
              <a:rPr lang="en-US" baseline="0" dirty="0" smtClean="0"/>
              <a:t> sites to plate but they are not used in estimation.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199C-7B79-3F46-B712-FC4E23E32AA3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6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6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217999333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2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4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6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8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7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7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07/09/2013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1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07/09/2013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GLOBK Reference Frames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A1FA8-B090-4D48-B0EE-5DA1BF2B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tif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tp://everest.mit.edu/pub/MIT_GLL/HYY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Reference frames</a:t>
            </a:r>
            <a:endParaRPr lang="en-US" sz="4000" dirty="0">
              <a:latin typeface="Courier"/>
              <a:cs typeface="Courier"/>
            </a:endParaRPr>
          </a:p>
        </p:txBody>
      </p:sp>
      <p:pic>
        <p:nvPicPr>
          <p:cNvPr id="11" name="Picture 10" descr="bga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59" y="130032"/>
            <a:ext cx="1155932" cy="558987"/>
          </a:xfrm>
          <a:prstGeom prst="rect">
            <a:avLst/>
          </a:prstGeom>
        </p:spPr>
      </p:pic>
      <p:pic>
        <p:nvPicPr>
          <p:cNvPr id="14" name="Picture 13" descr="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42" y="127537"/>
            <a:ext cx="665355" cy="604868"/>
          </a:xfrm>
          <a:prstGeom prst="rect">
            <a:avLst/>
          </a:prstGeom>
        </p:spPr>
      </p:pic>
      <p:pic>
        <p:nvPicPr>
          <p:cNvPr id="17" name="Picture 16" descr="logo-small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49" y="185527"/>
            <a:ext cx="1364702" cy="395663"/>
          </a:xfrm>
          <a:prstGeom prst="rect">
            <a:avLst/>
          </a:prstGeom>
        </p:spPr>
      </p:pic>
      <p:pic>
        <p:nvPicPr>
          <p:cNvPr id="18" name="Picture 17" descr="MIT-logo-with-spelling-web-red-gray-design1-lar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82761"/>
            <a:ext cx="1599993" cy="362429"/>
          </a:xfrm>
          <a:prstGeom prst="rect">
            <a:avLst/>
          </a:prstGeom>
        </p:spPr>
      </p:pic>
      <p:pic>
        <p:nvPicPr>
          <p:cNvPr id="19" name="Picture 18" descr="comet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28" y="127537"/>
            <a:ext cx="1553259" cy="5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5623" y="185190"/>
            <a:ext cx="1217118" cy="3960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371600" y="3886199"/>
            <a:ext cx="6400800" cy="2409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          M. Floyd                             K. Palamartchouk</a:t>
            </a:r>
          </a:p>
          <a:p>
            <a:pPr algn="l"/>
            <a:r>
              <a:rPr lang="en-US" sz="2400" i="1" smtClean="0"/>
              <a:t>Massachusetts Institute of Technology              Newcastle University</a:t>
            </a:r>
          </a:p>
          <a:p>
            <a:endParaRPr lang="en-US" sz="2400" smtClean="0"/>
          </a:p>
          <a:p>
            <a:r>
              <a:rPr lang="en-US" smtClean="0"/>
              <a:t>GAMIT-GLOBK course</a:t>
            </a:r>
            <a:br>
              <a:rPr lang="en-US" smtClean="0"/>
            </a:br>
            <a:r>
              <a:rPr lang="en-US" smtClean="0"/>
              <a:t>University of Bristol, UK</a:t>
            </a:r>
            <a:br>
              <a:rPr lang="en-US" smtClean="0"/>
            </a:br>
            <a:r>
              <a:rPr lang="en-US" smtClean="0"/>
              <a:t>12–16 January 2015</a:t>
            </a:r>
          </a:p>
          <a:p>
            <a:endParaRPr lang="en-US" smtClean="0"/>
          </a:p>
          <a:p>
            <a:r>
              <a:rPr lang="en-US" sz="2100" smtClean="0"/>
              <a:t>Material from R. King, T. Herring, M. Floyd (MIT) and S. McClusky (now ANU)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78840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754"/>
                </a:solidFill>
              </a:defRPr>
            </a:lvl1pPr>
          </a:lstStyle>
          <a:p>
            <a:pPr lvl="0"/>
            <a:r>
              <a:rPr lang="en-US" smtClean="0">
                <a:solidFill>
                  <a:srgbClr val="000000"/>
                </a:solidFill>
              </a:rPr>
              <a:t>Examples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39" name="Shape 33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Expressing velocities in ITRF is not very meaningful or useful when we want to look at the deformation at a plate boundary, e.g. the San Andreas Fault system</a:t>
            </a:r>
          </a:p>
          <a:p>
            <a:r>
              <a:rPr lang="en-US" dirty="0" smtClean="0"/>
              <a:t>Better to look at velocities with one side “fixed” so we can see what the other side is doing relative to it</a:t>
            </a:r>
            <a:endParaRPr lang="en-US" dirty="0"/>
          </a:p>
        </p:txBody>
      </p:sp>
      <p:grpSp>
        <p:nvGrpSpPr>
          <p:cNvPr id="351" name="Group 351"/>
          <p:cNvGrpSpPr/>
          <p:nvPr/>
        </p:nvGrpSpPr>
        <p:grpSpPr>
          <a:xfrm>
            <a:off x="5840016" y="1955602"/>
            <a:ext cx="2008409" cy="1973461"/>
            <a:chOff x="0" y="0"/>
            <a:chExt cx="2856403" cy="2806700"/>
          </a:xfrm>
        </p:grpSpPr>
        <p:sp>
          <p:nvSpPr>
            <p:cNvPr id="345" name="Shape 345"/>
            <p:cNvSpPr/>
            <p:nvPr/>
          </p:nvSpPr>
          <p:spPr>
            <a:xfrm>
              <a:off x="711200" y="0"/>
              <a:ext cx="1968500" cy="280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18" y="977"/>
                  </a:lnTo>
                  <a:lnTo>
                    <a:pt x="697" y="1857"/>
                  </a:lnTo>
                  <a:lnTo>
                    <a:pt x="1533" y="2737"/>
                  </a:lnTo>
                  <a:lnTo>
                    <a:pt x="2508" y="3616"/>
                  </a:lnTo>
                  <a:lnTo>
                    <a:pt x="3623" y="4594"/>
                  </a:lnTo>
                  <a:lnTo>
                    <a:pt x="4181" y="5473"/>
                  </a:lnTo>
                  <a:lnTo>
                    <a:pt x="4320" y="6451"/>
                  </a:lnTo>
                  <a:lnTo>
                    <a:pt x="4738" y="7330"/>
                  </a:lnTo>
                  <a:lnTo>
                    <a:pt x="5295" y="8210"/>
                  </a:lnTo>
                  <a:lnTo>
                    <a:pt x="6271" y="8992"/>
                  </a:lnTo>
                  <a:lnTo>
                    <a:pt x="7107" y="8894"/>
                  </a:lnTo>
                  <a:lnTo>
                    <a:pt x="7804" y="9481"/>
                  </a:lnTo>
                  <a:lnTo>
                    <a:pt x="7107" y="9969"/>
                  </a:lnTo>
                  <a:lnTo>
                    <a:pt x="7386" y="10653"/>
                  </a:lnTo>
                  <a:lnTo>
                    <a:pt x="7804" y="11435"/>
                  </a:lnTo>
                  <a:lnTo>
                    <a:pt x="8640" y="12217"/>
                  </a:lnTo>
                  <a:lnTo>
                    <a:pt x="9337" y="12901"/>
                  </a:lnTo>
                  <a:lnTo>
                    <a:pt x="9894" y="13390"/>
                  </a:lnTo>
                  <a:lnTo>
                    <a:pt x="11009" y="13586"/>
                  </a:lnTo>
                  <a:lnTo>
                    <a:pt x="12263" y="13683"/>
                  </a:lnTo>
                  <a:lnTo>
                    <a:pt x="13239" y="14172"/>
                  </a:lnTo>
                  <a:lnTo>
                    <a:pt x="13796" y="14856"/>
                  </a:lnTo>
                  <a:lnTo>
                    <a:pt x="14214" y="15443"/>
                  </a:lnTo>
                  <a:lnTo>
                    <a:pt x="14632" y="15833"/>
                  </a:lnTo>
                  <a:lnTo>
                    <a:pt x="14911" y="16322"/>
                  </a:lnTo>
                  <a:lnTo>
                    <a:pt x="15190" y="16909"/>
                  </a:lnTo>
                  <a:lnTo>
                    <a:pt x="15468" y="17495"/>
                  </a:lnTo>
                  <a:lnTo>
                    <a:pt x="16026" y="17984"/>
                  </a:lnTo>
                  <a:lnTo>
                    <a:pt x="16862" y="18570"/>
                  </a:lnTo>
                  <a:lnTo>
                    <a:pt x="17837" y="19059"/>
                  </a:lnTo>
                  <a:lnTo>
                    <a:pt x="18395" y="19450"/>
                  </a:lnTo>
                  <a:lnTo>
                    <a:pt x="18952" y="20134"/>
                  </a:lnTo>
                  <a:lnTo>
                    <a:pt x="19510" y="19548"/>
                  </a:lnTo>
                  <a:lnTo>
                    <a:pt x="19092" y="18863"/>
                  </a:lnTo>
                  <a:lnTo>
                    <a:pt x="18674" y="18179"/>
                  </a:lnTo>
                  <a:lnTo>
                    <a:pt x="17837" y="17300"/>
                  </a:lnTo>
                  <a:lnTo>
                    <a:pt x="17559" y="16518"/>
                  </a:lnTo>
                  <a:lnTo>
                    <a:pt x="17141" y="15931"/>
                  </a:lnTo>
                  <a:lnTo>
                    <a:pt x="17837" y="15638"/>
                  </a:lnTo>
                  <a:lnTo>
                    <a:pt x="18534" y="16322"/>
                  </a:lnTo>
                  <a:lnTo>
                    <a:pt x="19649" y="17202"/>
                  </a:lnTo>
                  <a:lnTo>
                    <a:pt x="20625" y="18472"/>
                  </a:lnTo>
                  <a:lnTo>
                    <a:pt x="20625" y="18961"/>
                  </a:lnTo>
                  <a:lnTo>
                    <a:pt x="20764" y="19841"/>
                  </a:lnTo>
                  <a:cubicBezTo>
                    <a:pt x="20764" y="19841"/>
                    <a:pt x="21043" y="20134"/>
                    <a:pt x="21043" y="20329"/>
                  </a:cubicBezTo>
                  <a:cubicBezTo>
                    <a:pt x="21043" y="20525"/>
                    <a:pt x="21600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1028700" y="533400"/>
              <a:ext cx="1460500" cy="133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6"/>
                  </a:moveTo>
                  <a:lnTo>
                    <a:pt x="9955" y="0"/>
                  </a:lnTo>
                  <a:lnTo>
                    <a:pt x="10143" y="5143"/>
                  </a:lnTo>
                  <a:lnTo>
                    <a:pt x="21600" y="16869"/>
                  </a:lnTo>
                  <a:lnTo>
                    <a:pt x="21600" y="18103"/>
                  </a:lnTo>
                  <a:lnTo>
                    <a:pt x="20849" y="19131"/>
                  </a:lnTo>
                  <a:lnTo>
                    <a:pt x="20285" y="20160"/>
                  </a:lnTo>
                  <a:lnTo>
                    <a:pt x="20285" y="21189"/>
                  </a:lnTo>
                  <a:lnTo>
                    <a:pt x="13148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0" y="838200"/>
              <a:ext cx="1003300" cy="6731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 flipV="1">
              <a:off x="1536700" y="1320811"/>
              <a:ext cx="381000" cy="20198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99237" y="1383101"/>
              <a:ext cx="745165" cy="802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000"/>
                <a:t>PA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2040706" y="798901"/>
              <a:ext cx="815697" cy="802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000"/>
                <a:t>NA</a:t>
              </a:r>
            </a:p>
          </p:txBody>
        </p:sp>
      </p:grpSp>
      <p:grpSp>
        <p:nvGrpSpPr>
          <p:cNvPr id="359" name="Group 359"/>
          <p:cNvGrpSpPr/>
          <p:nvPr/>
        </p:nvGrpSpPr>
        <p:grpSpPr>
          <a:xfrm>
            <a:off x="6277571" y="4098727"/>
            <a:ext cx="1642685" cy="1973461"/>
            <a:chOff x="0" y="0"/>
            <a:chExt cx="2336263" cy="2806700"/>
          </a:xfrm>
        </p:grpSpPr>
        <p:sp>
          <p:nvSpPr>
            <p:cNvPr id="352" name="Shape 352"/>
            <p:cNvSpPr/>
            <p:nvPr/>
          </p:nvSpPr>
          <p:spPr>
            <a:xfrm>
              <a:off x="88900" y="0"/>
              <a:ext cx="1968500" cy="280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18" y="977"/>
                  </a:lnTo>
                  <a:lnTo>
                    <a:pt x="697" y="1857"/>
                  </a:lnTo>
                  <a:lnTo>
                    <a:pt x="1533" y="2737"/>
                  </a:lnTo>
                  <a:lnTo>
                    <a:pt x="2508" y="3616"/>
                  </a:lnTo>
                  <a:lnTo>
                    <a:pt x="3623" y="4594"/>
                  </a:lnTo>
                  <a:lnTo>
                    <a:pt x="4181" y="5473"/>
                  </a:lnTo>
                  <a:lnTo>
                    <a:pt x="4320" y="6451"/>
                  </a:lnTo>
                  <a:lnTo>
                    <a:pt x="4738" y="7330"/>
                  </a:lnTo>
                  <a:lnTo>
                    <a:pt x="5295" y="8210"/>
                  </a:lnTo>
                  <a:lnTo>
                    <a:pt x="6271" y="8992"/>
                  </a:lnTo>
                  <a:lnTo>
                    <a:pt x="7107" y="8894"/>
                  </a:lnTo>
                  <a:lnTo>
                    <a:pt x="7804" y="9481"/>
                  </a:lnTo>
                  <a:lnTo>
                    <a:pt x="7107" y="9969"/>
                  </a:lnTo>
                  <a:lnTo>
                    <a:pt x="7386" y="10653"/>
                  </a:lnTo>
                  <a:lnTo>
                    <a:pt x="7804" y="11435"/>
                  </a:lnTo>
                  <a:lnTo>
                    <a:pt x="8640" y="12217"/>
                  </a:lnTo>
                  <a:lnTo>
                    <a:pt x="9337" y="12901"/>
                  </a:lnTo>
                  <a:lnTo>
                    <a:pt x="9894" y="13390"/>
                  </a:lnTo>
                  <a:lnTo>
                    <a:pt x="11009" y="13586"/>
                  </a:lnTo>
                  <a:lnTo>
                    <a:pt x="12263" y="13683"/>
                  </a:lnTo>
                  <a:lnTo>
                    <a:pt x="13239" y="14172"/>
                  </a:lnTo>
                  <a:lnTo>
                    <a:pt x="13796" y="14856"/>
                  </a:lnTo>
                  <a:lnTo>
                    <a:pt x="14214" y="15443"/>
                  </a:lnTo>
                  <a:lnTo>
                    <a:pt x="14632" y="15833"/>
                  </a:lnTo>
                  <a:lnTo>
                    <a:pt x="14911" y="16322"/>
                  </a:lnTo>
                  <a:lnTo>
                    <a:pt x="15190" y="16909"/>
                  </a:lnTo>
                  <a:lnTo>
                    <a:pt x="15468" y="17495"/>
                  </a:lnTo>
                  <a:lnTo>
                    <a:pt x="16026" y="17984"/>
                  </a:lnTo>
                  <a:lnTo>
                    <a:pt x="16862" y="18570"/>
                  </a:lnTo>
                  <a:lnTo>
                    <a:pt x="17837" y="19059"/>
                  </a:lnTo>
                  <a:lnTo>
                    <a:pt x="18395" y="19450"/>
                  </a:lnTo>
                  <a:lnTo>
                    <a:pt x="18952" y="20134"/>
                  </a:lnTo>
                  <a:lnTo>
                    <a:pt x="19510" y="19548"/>
                  </a:lnTo>
                  <a:lnTo>
                    <a:pt x="19092" y="18863"/>
                  </a:lnTo>
                  <a:lnTo>
                    <a:pt x="18674" y="18179"/>
                  </a:lnTo>
                  <a:lnTo>
                    <a:pt x="17837" y="17300"/>
                  </a:lnTo>
                  <a:lnTo>
                    <a:pt x="17559" y="16518"/>
                  </a:lnTo>
                  <a:lnTo>
                    <a:pt x="17141" y="15931"/>
                  </a:lnTo>
                  <a:lnTo>
                    <a:pt x="17837" y="15638"/>
                  </a:lnTo>
                  <a:lnTo>
                    <a:pt x="18534" y="16322"/>
                  </a:lnTo>
                  <a:lnTo>
                    <a:pt x="19649" y="17202"/>
                  </a:lnTo>
                  <a:lnTo>
                    <a:pt x="20625" y="18472"/>
                  </a:lnTo>
                  <a:lnTo>
                    <a:pt x="20625" y="18961"/>
                  </a:lnTo>
                  <a:lnTo>
                    <a:pt x="20764" y="19841"/>
                  </a:lnTo>
                  <a:cubicBezTo>
                    <a:pt x="20764" y="19841"/>
                    <a:pt x="21043" y="20134"/>
                    <a:pt x="21043" y="20329"/>
                  </a:cubicBezTo>
                  <a:cubicBezTo>
                    <a:pt x="21043" y="20525"/>
                    <a:pt x="21600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406400" y="533400"/>
              <a:ext cx="1460500" cy="133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6"/>
                  </a:moveTo>
                  <a:lnTo>
                    <a:pt x="9955" y="0"/>
                  </a:lnTo>
                  <a:lnTo>
                    <a:pt x="10143" y="5143"/>
                  </a:lnTo>
                  <a:lnTo>
                    <a:pt x="21600" y="16869"/>
                  </a:lnTo>
                  <a:lnTo>
                    <a:pt x="21600" y="18103"/>
                  </a:lnTo>
                  <a:lnTo>
                    <a:pt x="20849" y="19131"/>
                  </a:lnTo>
                  <a:lnTo>
                    <a:pt x="20285" y="20160"/>
                  </a:lnTo>
                  <a:lnTo>
                    <a:pt x="20285" y="21189"/>
                  </a:lnTo>
                  <a:lnTo>
                    <a:pt x="13148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0" y="838200"/>
              <a:ext cx="381001" cy="6731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6200" y="1383101"/>
              <a:ext cx="745165" cy="802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000"/>
                <a:t>PA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1422400" y="798901"/>
              <a:ext cx="815697" cy="802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000"/>
                <a:t>NA</a:t>
              </a:r>
            </a:p>
          </p:txBody>
        </p:sp>
        <p:sp>
          <p:nvSpPr>
            <p:cNvPr id="357" name="Shape 357"/>
            <p:cNvSpPr/>
            <p:nvPr/>
          </p:nvSpPr>
          <p:spPr>
            <a:xfrm rot="1106094">
              <a:off x="1459962" y="299867"/>
              <a:ext cx="8763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DFD0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 flipH="1">
              <a:off x="1765300" y="596900"/>
              <a:ext cx="76200" cy="241300"/>
            </a:xfrm>
            <a:prstGeom prst="line">
              <a:avLst/>
            </a:prstGeom>
            <a:noFill/>
            <a:ln w="38100" cap="flat">
              <a:solidFill>
                <a:srgbClr val="DFCF5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59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5400">
                <a:solidFill>
                  <a:srgbClr val="007754"/>
                </a:solidFill>
              </a:defRPr>
            </a:lvl1pPr>
          </a:lstStyle>
          <a:p>
            <a:pPr lvl="0"/>
            <a:r>
              <a:rPr lang="en-US" sz="4200" dirty="0" smtClean="0">
                <a:solidFill>
                  <a:srgbClr val="000000"/>
                </a:solidFill>
              </a:rPr>
              <a:t>What does “with respect to” mean?</a:t>
            </a:r>
            <a:endParaRPr lang="en-US" sz="4200" dirty="0">
              <a:solidFill>
                <a:srgbClr val="000000"/>
              </a:solidFill>
            </a:endParaRPr>
          </a:p>
        </p:txBody>
      </p:sp>
      <p:sp>
        <p:nvSpPr>
          <p:cNvPr id="362" name="Shape 36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Horizontal motions are restricted to the surface of the Earth, therefore the </a:t>
            </a:r>
            <a:r>
              <a:rPr lang="en-US" dirty="0" err="1" smtClean="0"/>
              <a:t>Helmert</a:t>
            </a:r>
            <a:r>
              <a:rPr lang="en-US" dirty="0" smtClean="0"/>
              <a:t> transformation may not contain translation or scaling of position terms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b="1" dirty="0" smtClean="0">
                <a:sym typeface="Gill Sans SemiBold"/>
              </a:rPr>
              <a:t>v’</a:t>
            </a:r>
            <a:r>
              <a:rPr lang="en-US" dirty="0" smtClean="0"/>
              <a:t> to zero for all sites that you wish to estimate all other velocities with respect to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Estimate the best-fit transformation parameters, e.g. by least squares estimation, to achieve this minimization of velocities in a region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the estimated transformation to all velocities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velocities are now “with respect to” the chosen subset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subset could be, for instance, all on one tectonic plate, or any given region from which you wish to see the deformation</a:t>
            </a:r>
            <a:endParaRPr lang="en-US" dirty="0"/>
          </a:p>
        </p:txBody>
      </p:sp>
      <p:pic>
        <p:nvPicPr>
          <p:cNvPr id="36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63" y="2418362"/>
            <a:ext cx="7750969" cy="1117258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/>
        </p:nvSpPr>
        <p:spPr>
          <a:xfrm flipV="1">
            <a:off x="3491004" y="2423674"/>
            <a:ext cx="232433" cy="232433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5" name="Shape 365"/>
          <p:cNvSpPr/>
          <p:nvPr/>
        </p:nvSpPr>
        <p:spPr>
          <a:xfrm flipV="1">
            <a:off x="2370023" y="2428176"/>
            <a:ext cx="232433" cy="232433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6" name="Shape 366"/>
          <p:cNvSpPr/>
          <p:nvPr/>
        </p:nvSpPr>
        <p:spPr>
          <a:xfrm flipV="1">
            <a:off x="3968437" y="2428176"/>
            <a:ext cx="232433" cy="232433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7" name="Shape 367"/>
          <p:cNvSpPr/>
          <p:nvPr/>
        </p:nvSpPr>
        <p:spPr>
          <a:xfrm flipV="1">
            <a:off x="1932469" y="2428176"/>
            <a:ext cx="232433" cy="232433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367"/>
          <p:cNvSpPr/>
          <p:nvPr/>
        </p:nvSpPr>
        <p:spPr>
          <a:xfrm flipH="1" flipV="1">
            <a:off x="6335057" y="2873852"/>
            <a:ext cx="1404469" cy="562618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367"/>
          <p:cNvSpPr/>
          <p:nvPr/>
        </p:nvSpPr>
        <p:spPr>
          <a:xfrm flipV="1">
            <a:off x="2487984" y="2769265"/>
            <a:ext cx="426398" cy="766355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Freeform 3"/>
          <p:cNvSpPr/>
          <p:nvPr/>
        </p:nvSpPr>
        <p:spPr>
          <a:xfrm>
            <a:off x="4141461" y="2899205"/>
            <a:ext cx="704048" cy="317532"/>
          </a:xfrm>
          <a:custGeom>
            <a:avLst/>
            <a:gdLst>
              <a:gd name="connsiteX0" fmla="*/ 0 w 704048"/>
              <a:gd name="connsiteY0" fmla="*/ 0 h 317532"/>
              <a:gd name="connsiteX1" fmla="*/ 690243 w 704048"/>
              <a:gd name="connsiteY1" fmla="*/ 0 h 317532"/>
              <a:gd name="connsiteX2" fmla="*/ 704048 w 704048"/>
              <a:gd name="connsiteY2" fmla="*/ 317532 h 31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048" h="317532">
                <a:moveTo>
                  <a:pt x="0" y="0"/>
                </a:moveTo>
                <a:lnTo>
                  <a:pt x="690243" y="0"/>
                </a:lnTo>
                <a:lnTo>
                  <a:pt x="704048" y="317532"/>
                </a:lnTo>
              </a:path>
            </a:pathLst>
          </a:cu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3560028" y="3119476"/>
            <a:ext cx="704048" cy="317532"/>
          </a:xfrm>
          <a:custGeom>
            <a:avLst/>
            <a:gdLst>
              <a:gd name="connsiteX0" fmla="*/ 0 w 704048"/>
              <a:gd name="connsiteY0" fmla="*/ 0 h 317532"/>
              <a:gd name="connsiteX1" fmla="*/ 690243 w 704048"/>
              <a:gd name="connsiteY1" fmla="*/ 0 h 317532"/>
              <a:gd name="connsiteX2" fmla="*/ 704048 w 704048"/>
              <a:gd name="connsiteY2" fmla="*/ 317532 h 31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048" h="317532">
                <a:moveTo>
                  <a:pt x="0" y="0"/>
                </a:moveTo>
                <a:lnTo>
                  <a:pt x="690243" y="0"/>
                </a:lnTo>
                <a:lnTo>
                  <a:pt x="704048" y="317532"/>
                </a:lnTo>
              </a:path>
            </a:pathLst>
          </a:cu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hape 367"/>
          <p:cNvSpPr/>
          <p:nvPr/>
        </p:nvSpPr>
        <p:spPr>
          <a:xfrm flipH="1">
            <a:off x="3299363" y="2769265"/>
            <a:ext cx="2457265" cy="766355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18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 build="p" bldLvl="5" animBg="1" advAuto="0"/>
      <p:bldP spid="364" grpId="0" animBg="1" advAuto="0"/>
      <p:bldP spid="367" grpId="0" animBg="1" advAuto="0"/>
      <p:bldP spid="17" grpId="0" animBg="1" advAuto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6900" y="406400"/>
            <a:ext cx="7950200" cy="77740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Reference frames in Geodetic Analyses</a:t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3806"/>
            <a:ext cx="8229600" cy="49423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Output from GAMIT </a:t>
            </a:r>
          </a:p>
          <a:p>
            <a:pPr lvl="1"/>
            <a:r>
              <a:rPr lang="en-US" dirty="0" smtClean="0"/>
              <a:t>Loosely constrained solutions</a:t>
            </a:r>
          </a:p>
          <a:p>
            <a:pPr lvl="1"/>
            <a:r>
              <a:rPr lang="en-US" dirty="0" smtClean="0"/>
              <a:t>Relative position well determined,  “Absolute position” weakly defined</a:t>
            </a:r>
          </a:p>
          <a:p>
            <a:pPr lvl="1"/>
            <a:r>
              <a:rPr lang="en-US" dirty="0" smtClean="0"/>
              <a:t>Need a procedure to expressed coordinates in a well defined reference frame</a:t>
            </a:r>
          </a:p>
          <a:p>
            <a:r>
              <a:rPr lang="en-US" dirty="0" smtClean="0"/>
              <a:t> Two aspects</a:t>
            </a:r>
          </a:p>
          <a:p>
            <a:pPr lvl="1"/>
            <a:r>
              <a:rPr lang="en-US" dirty="0" smtClean="0"/>
              <a:t>Theoretical (e.g., rigid block, mantle-fixed, no-net-rotation of plates)</a:t>
            </a:r>
          </a:p>
          <a:p>
            <a:pPr lvl="1"/>
            <a:r>
              <a:rPr lang="en-US" dirty="0" smtClean="0"/>
              <a:t>Realization through a set of coordinates and velocities</a:t>
            </a:r>
          </a:p>
          <a:p>
            <a:pPr lvl="2"/>
            <a:r>
              <a:rPr lang="en-US" dirty="0" smtClean="0"/>
              <a:t> “finite constraints”  : a priori </a:t>
            </a:r>
            <a:r>
              <a:rPr lang="en-US" dirty="0" err="1" smtClean="0"/>
              <a:t>sigmas</a:t>
            </a:r>
            <a:r>
              <a:rPr lang="en-US" dirty="0" smtClean="0"/>
              <a:t> on site coordinates</a:t>
            </a:r>
          </a:p>
          <a:p>
            <a:pPr lvl="2"/>
            <a:r>
              <a:rPr lang="en-US" dirty="0" smtClean="0"/>
              <a:t> “generalized constraints” : minimize coordinate residuals while 			adjusting translation, rotation, and scale parameters</a:t>
            </a:r>
          </a:p>
          <a:p>
            <a:r>
              <a:rPr lang="en-US" dirty="0" smtClean="0"/>
              <a:t>Three considerations in data processing and analysis </a:t>
            </a:r>
          </a:p>
          <a:p>
            <a:pPr lvl="1"/>
            <a:r>
              <a:rPr lang="en-US" dirty="0" smtClean="0"/>
              <a:t>Consistent with GPS orbits and EOP (NNR)</a:t>
            </a:r>
          </a:p>
          <a:p>
            <a:pPr lvl="2"/>
            <a:r>
              <a:rPr lang="en-US" dirty="0" smtClean="0"/>
              <a:t>not an issue if network small or if orbits and EOP estimated </a:t>
            </a:r>
          </a:p>
          <a:p>
            <a:pPr lvl="1"/>
            <a:r>
              <a:rPr lang="en-US" dirty="0" smtClean="0"/>
              <a:t>Physically meaningful frame in which to visualize site motions</a:t>
            </a:r>
          </a:p>
          <a:p>
            <a:pPr lvl="1"/>
            <a:r>
              <a:rPr lang="en-US" dirty="0" smtClean="0"/>
              <a:t>Robust realization for velocities and/or time series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6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23200" cy="9318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Frame definition with finite constraints</a:t>
            </a:r>
            <a:endParaRPr lang="en-US" sz="28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0541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Applied in </a:t>
            </a:r>
            <a:r>
              <a:rPr lang="en-US" sz="1800" dirty="0" err="1" smtClean="0"/>
              <a:t>globk</a:t>
            </a:r>
            <a:r>
              <a:rPr lang="en-US" sz="1800" dirty="0" smtClean="0"/>
              <a:t> (</a:t>
            </a:r>
            <a:r>
              <a:rPr lang="en-US" sz="1800" dirty="0" err="1" smtClean="0"/>
              <a:t>glorg</a:t>
            </a:r>
            <a:r>
              <a:rPr lang="en-US" sz="1800" dirty="0" smtClean="0"/>
              <a:t> not called): We do not recommend this approach since it is sensitive to over-constraints that can distort velocities and positions</a:t>
            </a:r>
          </a:p>
          <a:p>
            <a:r>
              <a:rPr lang="en-US" sz="1800" dirty="0" smtClean="0"/>
              <a:t>Example:</a:t>
            </a:r>
          </a:p>
          <a:p>
            <a:pPr lvl="1"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apr_file</a:t>
            </a:r>
            <a:r>
              <a:rPr lang="en-US" sz="1800" dirty="0" smtClean="0"/>
              <a:t> itrf08.apr</a:t>
            </a:r>
          </a:p>
          <a:p>
            <a:pPr lvl="1"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apr_neu</a:t>
            </a:r>
            <a:r>
              <a:rPr lang="en-US" sz="1800" dirty="0" smtClean="0"/>
              <a:t> all 10 10 10 1 1 1 </a:t>
            </a:r>
          </a:p>
          <a:p>
            <a:pPr lvl="1"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apr_neu</a:t>
            </a:r>
            <a:r>
              <a:rPr lang="en-US" sz="1800" dirty="0" smtClean="0"/>
              <a:t> </a:t>
            </a:r>
            <a:r>
              <a:rPr lang="en-US" sz="1800" dirty="0" err="1" smtClean="0"/>
              <a:t>algo</a:t>
            </a:r>
            <a:r>
              <a:rPr lang="en-US" sz="1800" dirty="0" smtClean="0"/>
              <a:t>  .005  005  .010  .001 .001 .003</a:t>
            </a:r>
          </a:p>
          <a:p>
            <a:pPr lvl="1"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apr_neu</a:t>
            </a:r>
            <a:r>
              <a:rPr lang="en-US" sz="1800" dirty="0" smtClean="0"/>
              <a:t> pie1  .002  005  .010  .001 .001 .003</a:t>
            </a:r>
          </a:p>
          <a:p>
            <a:pPr lvl="1"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apr_neu</a:t>
            </a:r>
            <a:r>
              <a:rPr lang="en-US" sz="1800" dirty="0" smtClean="0"/>
              <a:t> </a:t>
            </a:r>
            <a:r>
              <a:rPr lang="en-US" sz="1800" dirty="0" err="1" smtClean="0"/>
              <a:t>drao</a:t>
            </a:r>
            <a:r>
              <a:rPr lang="en-US" sz="1800" dirty="0" smtClean="0"/>
              <a:t>  .005  005  .010  .002 .002 .005</a:t>
            </a:r>
          </a:p>
          <a:p>
            <a:pPr lvl="1">
              <a:buNone/>
            </a:pPr>
            <a:r>
              <a:rPr lang="en-US" sz="1800" dirty="0" smtClean="0"/>
              <a:t>    … </a:t>
            </a:r>
          </a:p>
          <a:p>
            <a:endParaRPr lang="en-US" sz="1800" dirty="0" smtClean="0"/>
          </a:p>
          <a:p>
            <a:r>
              <a:rPr lang="en-US" sz="1800" dirty="0" smtClean="0"/>
              <a:t>Most useful when only one or two reference sites or very local area.</a:t>
            </a:r>
          </a:p>
          <a:p>
            <a:r>
              <a:rPr lang="en-US" sz="1800" dirty="0" smtClean="0"/>
              <a:t>Disadvantage for large networks is that bad a priori coordinates or bad data from a reference site can distort the network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568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59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Frame definition with generalized constraints</a:t>
            </a:r>
            <a:endParaRPr lang="en-US" sz="28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81087"/>
            <a:ext cx="4619625" cy="2449513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Applied in </a:t>
            </a:r>
            <a:r>
              <a:rPr lang="en-US" sz="2600" dirty="0" err="1" smtClean="0"/>
              <a:t>glorg</a:t>
            </a:r>
            <a:r>
              <a:rPr lang="en-US" sz="2600" dirty="0" smtClean="0"/>
              <a:t>:  minimize residuals of reference sites while estimating translation, rotation, and/or scale (3 -7 parameters)</a:t>
            </a:r>
          </a:p>
          <a:p>
            <a:pPr lvl="1">
              <a:buNone/>
            </a:pPr>
            <a:r>
              <a:rPr lang="en-US" sz="2600" dirty="0" smtClean="0"/>
              <a:t>  </a:t>
            </a:r>
            <a:r>
              <a:rPr lang="en-US" sz="2600" dirty="0" err="1" smtClean="0"/>
              <a:t>apr_file</a:t>
            </a:r>
            <a:r>
              <a:rPr lang="en-US" sz="2600" dirty="0" smtClean="0"/>
              <a:t> itrf08.apr</a:t>
            </a:r>
          </a:p>
          <a:p>
            <a:pPr lvl="1">
              <a:buNone/>
            </a:pPr>
            <a:r>
              <a:rPr lang="en-US" sz="2600" dirty="0" smtClean="0"/>
              <a:t>  </a:t>
            </a:r>
            <a:r>
              <a:rPr lang="en-US" sz="2600" dirty="0" err="1" smtClean="0"/>
              <a:t>pos_org</a:t>
            </a:r>
            <a:r>
              <a:rPr lang="en-US" sz="2600" dirty="0" smtClean="0"/>
              <a:t> </a:t>
            </a:r>
            <a:r>
              <a:rPr lang="en-US" sz="2600" dirty="0" err="1" smtClean="0"/>
              <a:t>xtran</a:t>
            </a:r>
            <a:r>
              <a:rPr lang="en-US" sz="2600" dirty="0" smtClean="0"/>
              <a:t> </a:t>
            </a:r>
            <a:r>
              <a:rPr lang="en-US" sz="2600" dirty="0" err="1" smtClean="0"/>
              <a:t>ytran</a:t>
            </a:r>
            <a:r>
              <a:rPr lang="en-US" sz="2600" dirty="0" smtClean="0"/>
              <a:t> </a:t>
            </a:r>
            <a:r>
              <a:rPr lang="en-US" sz="2600" dirty="0" err="1" smtClean="0"/>
              <a:t>ztran</a:t>
            </a:r>
            <a:r>
              <a:rPr lang="en-US" sz="2600" dirty="0" smtClean="0"/>
              <a:t> </a:t>
            </a:r>
            <a:r>
              <a:rPr lang="en-US" sz="2600" dirty="0" err="1" smtClean="0"/>
              <a:t>xrot</a:t>
            </a:r>
            <a:r>
              <a:rPr lang="en-US" sz="2600" dirty="0" smtClean="0"/>
              <a:t> </a:t>
            </a:r>
            <a:r>
              <a:rPr lang="en-US" sz="2600" dirty="0" err="1" smtClean="0"/>
              <a:t>yrot</a:t>
            </a:r>
            <a:r>
              <a:rPr lang="en-US" sz="2600" dirty="0" smtClean="0"/>
              <a:t> </a:t>
            </a:r>
            <a:r>
              <a:rPr lang="en-US" sz="2600" dirty="0" err="1" smtClean="0"/>
              <a:t>zrot</a:t>
            </a:r>
            <a:r>
              <a:rPr lang="en-US" sz="2600" dirty="0" smtClean="0"/>
              <a:t> </a:t>
            </a:r>
          </a:p>
          <a:p>
            <a:pPr lvl="1">
              <a:buNone/>
            </a:pPr>
            <a:r>
              <a:rPr lang="en-US" sz="2600" dirty="0" smtClean="0"/>
              <a:t>  </a:t>
            </a:r>
            <a:r>
              <a:rPr lang="en-US" sz="2600" dirty="0" err="1" smtClean="0"/>
              <a:t>stab_site</a:t>
            </a:r>
            <a:r>
              <a:rPr lang="en-US" sz="2600" dirty="0" smtClean="0"/>
              <a:t> </a:t>
            </a:r>
            <a:r>
              <a:rPr lang="en-US" sz="2600" dirty="0" err="1" smtClean="0"/>
              <a:t>algo</a:t>
            </a:r>
            <a:r>
              <a:rPr lang="en-US" sz="2600" dirty="0" smtClean="0"/>
              <a:t> pie1 </a:t>
            </a:r>
            <a:r>
              <a:rPr lang="en-US" sz="2600" dirty="0" err="1" smtClean="0"/>
              <a:t>drao</a:t>
            </a:r>
            <a:r>
              <a:rPr lang="en-US" sz="2600" dirty="0" smtClean="0"/>
              <a:t> …</a:t>
            </a:r>
          </a:p>
          <a:p>
            <a:pPr lvl="1">
              <a:buNone/>
            </a:pPr>
            <a:r>
              <a:rPr lang="en-US" sz="2600" dirty="0" smtClean="0"/>
              <a:t>  </a:t>
            </a:r>
            <a:r>
              <a:rPr lang="en-US" sz="2600" dirty="0" err="1" smtClean="0"/>
              <a:t>cnd_hgtv</a:t>
            </a:r>
            <a:r>
              <a:rPr lang="en-US" sz="2600" dirty="0" smtClean="0"/>
              <a:t>  10  10  0.8  3.</a:t>
            </a:r>
            <a:endParaRPr lang="en-US" dirty="0" smtClean="0"/>
          </a:p>
          <a:p>
            <a:pPr lvl="1">
              <a:buNone/>
            </a:pPr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en-US" sz="2600" dirty="0" err="1" smtClean="0"/>
              <a:t>stab_it</a:t>
            </a:r>
            <a:r>
              <a:rPr lang="en-US" sz="2600" dirty="0" smtClean="0"/>
              <a:t>  4  0.5  2.5</a:t>
            </a:r>
          </a:p>
        </p:txBody>
      </p:sp>
      <p:pic>
        <p:nvPicPr>
          <p:cNvPr id="36868" name="Picture 3" descr="schema-trans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425" y="1282700"/>
            <a:ext cx="3609975" cy="2667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199" y="4140200"/>
            <a:ext cx="76327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All reference coordinates free to adjust (anomalies more apparent); outliers are iteratively removed by </a:t>
            </a:r>
            <a:r>
              <a:rPr lang="en-US" dirty="0" err="1" smtClean="0"/>
              <a:t>glorg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Network can translate and rotate but not distort</a:t>
            </a:r>
          </a:p>
          <a:p>
            <a:pPr>
              <a:buFont typeface="Arial"/>
              <a:buChar char="•"/>
            </a:pPr>
            <a:r>
              <a:rPr lang="en-US" dirty="0" smtClean="0"/>
              <a:t> Works best with strong redundancy (number and [if rotation] geometry of coordinates  exceeds number of parameters </a:t>
            </a:r>
            <a:r>
              <a:rPr lang="en-US" dirty="0" err="1" smtClean="0"/>
              <a:t>iloading</a:t>
            </a:r>
            <a:r>
              <a:rPr lang="en-US" dirty="0" smtClean="0"/>
              <a:t>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0200" cy="8048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Stabilization using a Global Set of Sites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Use 40 or more sites with good velocities determined in the ITRF2008 frame </a:t>
            </a:r>
          </a:p>
          <a:p>
            <a:r>
              <a:rPr lang="en-US" sz="1800" dirty="0" smtClean="0"/>
              <a:t>The itrf08_comb.apr file, when used together with itrf08_comb.eq to account consistently for instrumental changes over time, provides the widest choice of sites, 1992-2013.  </a:t>
            </a:r>
          </a:p>
          <a:p>
            <a:r>
              <a:rPr lang="en-US" sz="1800" dirty="0" smtClean="0"/>
              <a:t>Combining your solution with the MIT or SOPAC global h-files offer access to over 100 sites without having to include them in your GAMIT processing.</a:t>
            </a:r>
          </a:p>
          <a:p>
            <a:pPr lvl="1"/>
            <a:r>
              <a:rPr lang="en-US" sz="1800" dirty="0" smtClean="0"/>
              <a:t>You need just 4-6 common sites, which should be of high quality but need not be well know in ITRF2008 since these “tie” sites do not need to be in your frame-realization list.</a:t>
            </a:r>
          </a:p>
          <a:p>
            <a:pPr marL="400050"/>
            <a:r>
              <a:rPr lang="en-US" sz="1800" dirty="0" smtClean="0"/>
              <a:t>For global ITRF stabilization, you can use the hierarchical list </a:t>
            </a:r>
            <a:r>
              <a:rPr lang="en-US" sz="1800" dirty="0"/>
              <a:t>igb08_heirarchy.stab_site in </a:t>
            </a:r>
            <a:r>
              <a:rPr lang="en-US" sz="1800" dirty="0" err="1"/>
              <a:t>gg</a:t>
            </a:r>
            <a:r>
              <a:rPr lang="en-US" sz="1800" dirty="0"/>
              <a:t>/tables</a:t>
            </a:r>
            <a:endParaRPr lang="en-US" sz="1800" dirty="0" smtClean="0"/>
          </a:p>
          <a:p>
            <a:r>
              <a:rPr lang="en-US" sz="1800" dirty="0" smtClean="0"/>
              <a:t>Although a global frame may be a convenient way to do the stabilization, it is usually not necessary for regional studies.</a:t>
            </a:r>
          </a:p>
        </p:txBody>
      </p:sp>
    </p:spTree>
    <p:extLst>
      <p:ext uri="{BB962C8B-B14F-4D97-AF65-F5344CB8AC3E}">
        <p14:creationId xmlns:p14="http://schemas.microsoft.com/office/powerpoint/2010/main" val="166481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0200" cy="8048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Stabilization using Regional or Local Sites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If your area of study has a robust </a:t>
            </a:r>
            <a:r>
              <a:rPr lang="en-US" sz="1800" dirty="0" err="1" smtClean="0"/>
              <a:t>cGPS</a:t>
            </a:r>
            <a:r>
              <a:rPr lang="en-US" sz="1800" dirty="0" smtClean="0"/>
              <a:t> network (10 or more well-distributed sites) with accurate a priori velocities, then </a:t>
            </a:r>
            <a:r>
              <a:rPr lang="en-US" sz="1800" dirty="0" err="1" smtClean="0"/>
              <a:t>glorg</a:t>
            </a:r>
            <a:r>
              <a:rPr lang="en-US" sz="1800" dirty="0" smtClean="0"/>
              <a:t> </a:t>
            </a:r>
            <a:r>
              <a:rPr lang="en-US" sz="1800" dirty="0" err="1" smtClean="0"/>
              <a:t>stablization</a:t>
            </a:r>
            <a:r>
              <a:rPr lang="en-US" sz="1800" dirty="0" smtClean="0"/>
              <a:t> is robust and little thought is involved (</a:t>
            </a:r>
            <a:r>
              <a:rPr lang="en-US" sz="1800" dirty="0" err="1" smtClean="0"/>
              <a:t>glorg</a:t>
            </a:r>
            <a:r>
              <a:rPr lang="en-US" sz="1800" dirty="0" smtClean="0"/>
              <a:t> will  automatically discard the one or two sites which may be weak or inconsistent) </a:t>
            </a:r>
          </a:p>
          <a:p>
            <a:r>
              <a:rPr lang="en-US" sz="1800" dirty="0" smtClean="0"/>
              <a:t>If your region is short on </a:t>
            </a:r>
            <a:r>
              <a:rPr lang="en-US" sz="1800" dirty="0" err="1" smtClean="0"/>
              <a:t>cGPS</a:t>
            </a:r>
            <a:r>
              <a:rPr lang="en-US" sz="1800" dirty="0" smtClean="0"/>
              <a:t> stations with well-known coordinates, you will need to think carefully about the choice of sites to include in your solution and use the initial stabilization. A stabilization site should have</a:t>
            </a:r>
          </a:p>
          <a:p>
            <a:pPr lvl="1"/>
            <a:r>
              <a:rPr lang="en-US" sz="1800" dirty="0" smtClean="0"/>
              <a:t>high quality data over the full span of your study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oordinates well-known in ITRF2008</a:t>
            </a:r>
          </a:p>
          <a:p>
            <a:pPr lvl="1"/>
            <a:r>
              <a:rPr lang="en-US" sz="1800" dirty="0" smtClean="0"/>
              <a:t>Provide symmetric coverage around your study area (except that if the region is small enough, a translation-only stabilization may be possible and distribution is less important)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7479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IGS (IGb08) reference frame core network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-828" b="-828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3422581" y="5941497"/>
            <a:ext cx="526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 smtClean="0"/>
              <a:t>igscb.jpl.nasa.gov</a:t>
            </a:r>
            <a:r>
              <a:rPr lang="en-US" dirty="0" smtClean="0"/>
              <a:t>/</a:t>
            </a:r>
            <a:r>
              <a:rPr lang="en-US" dirty="0"/>
              <a:t>network/</a:t>
            </a:r>
            <a:r>
              <a:rPr lang="en-US" dirty="0" err="1"/>
              <a:t>refframe_core.html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5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IGS (IGb08) reference frame network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-828" b="-828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3893939" y="5941497"/>
            <a:ext cx="479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 smtClean="0"/>
              <a:t>igscb.jpl.nasa.gov</a:t>
            </a:r>
            <a:r>
              <a:rPr lang="en-US" dirty="0" smtClean="0"/>
              <a:t>/</a:t>
            </a:r>
            <a:r>
              <a:rPr lang="en-US" dirty="0"/>
              <a:t>network/</a:t>
            </a:r>
            <a:r>
              <a:rPr lang="en-US" dirty="0" err="1"/>
              <a:t>refframe.html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4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9318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of Global binary H-files</a:t>
            </a:r>
            <a:endParaRPr lang="en-US" sz="2800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/>
              <a:t>Include global </a:t>
            </a:r>
            <a:r>
              <a:rPr lang="en-US" sz="1800" dirty="0" err="1" smtClean="0"/>
              <a:t>h</a:t>
            </a:r>
            <a:r>
              <a:rPr lang="en-US" sz="1800" dirty="0" smtClean="0"/>
              <a:t>-files … or not ?  For post-2000 data not needed for orbits</a:t>
            </a:r>
          </a:p>
          <a:p>
            <a:pPr>
              <a:lnSpc>
                <a:spcPct val="120000"/>
              </a:lnSpc>
            </a:pP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1800" dirty="0" smtClean="0"/>
              <a:t>Advantages 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Access to a large number of sites for frame definition 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Can (should) allow adjustment to orbits and EOP 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Eases computational burden </a:t>
            </a:r>
          </a:p>
          <a:p>
            <a:pPr>
              <a:lnSpc>
                <a:spcPct val="120000"/>
              </a:lnSpc>
            </a:pP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1800" dirty="0" smtClean="0"/>
              <a:t>Disadvantages 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Must use (mostly) the same models as the global processing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Orbits implied by the global data worse than IGSF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Some bad data may be included in global </a:t>
            </a:r>
            <a:r>
              <a:rPr lang="en-US" sz="1800" dirty="0" err="1" smtClean="0"/>
              <a:t>h</a:t>
            </a:r>
            <a:r>
              <a:rPr lang="en-US" sz="1800" dirty="0" smtClean="0"/>
              <a:t>-files (can remove)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Greater data storage burden </a:t>
            </a:r>
          </a:p>
        </p:txBody>
      </p:sp>
    </p:spTree>
    <p:extLst>
      <p:ext uri="{BB962C8B-B14F-4D97-AF65-F5344CB8AC3E}">
        <p14:creationId xmlns:p14="http://schemas.microsoft.com/office/powerpoint/2010/main" val="112727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 issues in </a:t>
            </a:r>
            <a:r>
              <a:rPr lang="en-US" sz="3600" dirty="0"/>
              <a:t>r</a:t>
            </a:r>
            <a:r>
              <a:rPr lang="en-US" sz="3600" dirty="0" smtClean="0"/>
              <a:t>eference </a:t>
            </a:r>
            <a:r>
              <a:rPr lang="en-US" sz="3600" dirty="0"/>
              <a:t>f</a:t>
            </a:r>
            <a:r>
              <a:rPr lang="en-US" sz="3600" dirty="0" smtClean="0"/>
              <a:t>rame realization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Concept is to align the estimated site positions and possibly velocity to a set of well defined locations that have physical significance for the analysis being performed (e.g., PBO we align to a realization of the North America plate based on ITRF2008.</a:t>
            </a:r>
          </a:p>
          <a:p>
            <a:r>
              <a:rPr lang="en-US" smtClean="0"/>
              <a:t>GLORG is the module which does this and computes the covariance matrix of the aligned solution in the reference frame chosen.</a:t>
            </a:r>
          </a:p>
          <a:p>
            <a:r>
              <a:rPr lang="en-US" smtClean="0"/>
              <a:t>Transformation is often called an N-parameter Helmert transformation:</a:t>
            </a:r>
          </a:p>
          <a:p>
            <a:pPr lvl="1"/>
            <a:r>
              <a:rPr lang="en-US" smtClean="0"/>
              <a:t>N=3 translation only (could also be just rotation)</a:t>
            </a:r>
          </a:p>
          <a:p>
            <a:pPr lvl="1"/>
            <a:r>
              <a:rPr lang="en-US" smtClean="0"/>
              <a:t>N=6 translation and rotation</a:t>
            </a:r>
          </a:p>
          <a:p>
            <a:pPr lvl="1"/>
            <a:r>
              <a:rPr lang="en-US" smtClean="0"/>
              <a:t>N=7 translation, rotation and scale</a:t>
            </a:r>
          </a:p>
          <a:p>
            <a:r>
              <a:rPr lang="en-US" smtClean="0"/>
              <a:t>In GLOBK analyses, you need to decide </a:t>
            </a:r>
          </a:p>
          <a:p>
            <a:pPr lvl="1"/>
            <a:r>
              <a:rPr lang="en-US" smtClean="0"/>
              <a:t>How many parameters (3/6/7)</a:t>
            </a:r>
          </a:p>
          <a:p>
            <a:pPr lvl="1"/>
            <a:r>
              <a:rPr lang="en-US" smtClean="0"/>
              <a:t>Sites to use to determine the parameters</a:t>
            </a:r>
          </a:p>
          <a:p>
            <a:pPr lvl="1"/>
            <a:r>
              <a:rPr lang="en-US" smtClean="0"/>
              <a:t>Values of the positions/velocities of the reference frame sites</a:t>
            </a:r>
          </a:p>
          <a:p>
            <a:pPr lvl="1"/>
            <a:r>
              <a:rPr lang="en-US" smtClean="0"/>
              <a:t>Weight to be given to heights in computing the transformation parameters.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88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5400" cy="6524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of Global binary H-files</a:t>
            </a:r>
            <a:endParaRPr lang="en-US" sz="2800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56600" cy="50419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 smtClean="0"/>
              <a:t>Include global </a:t>
            </a:r>
            <a:r>
              <a:rPr lang="en-US" sz="2900" dirty="0" err="1" smtClean="0"/>
              <a:t>h</a:t>
            </a:r>
            <a:r>
              <a:rPr lang="en-US" sz="2900" dirty="0" smtClean="0"/>
              <a:t>-files … or not ?  For post-2000 data not needed for orbits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Advantages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Access to a large number of sites for frame definition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Can (should) allow adjustment to orbits and EOP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Eases computational burden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Disadvantages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Must use (mostly) the same models as the global processing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Orbits implied by the global data worse than IGSF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Some bad data may be included in global </a:t>
            </a:r>
            <a:r>
              <a:rPr lang="en-US" sz="2900" dirty="0" err="1" smtClean="0"/>
              <a:t>h</a:t>
            </a:r>
            <a:r>
              <a:rPr lang="en-US" sz="2900" dirty="0" smtClean="0"/>
              <a:t>-files (can remove)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en-US" sz="2900" dirty="0" smtClean="0"/>
              <a:t>Greater data storage burden </a:t>
            </a:r>
          </a:p>
          <a:p>
            <a:pPr>
              <a:lnSpc>
                <a:spcPct val="120000"/>
              </a:lnSpc>
            </a:pPr>
            <a:r>
              <a:rPr lang="en-US" sz="2900" dirty="0" smtClean="0">
                <a:solidFill>
                  <a:srgbClr val="000000"/>
                </a:solidFill>
              </a:rPr>
              <a:t>MIT </a:t>
            </a:r>
            <a:r>
              <a:rPr lang="en-US" sz="2900" dirty="0" err="1">
                <a:solidFill>
                  <a:srgbClr val="000000"/>
                </a:solidFill>
              </a:rPr>
              <a:t>hfiles</a:t>
            </a:r>
            <a:r>
              <a:rPr lang="en-US" sz="2900" dirty="0">
                <a:solidFill>
                  <a:srgbClr val="000000"/>
                </a:solidFill>
              </a:rPr>
              <a:t> available at </a:t>
            </a:r>
            <a:r>
              <a:rPr lang="en-US" sz="2900" dirty="0">
                <a:solidFill>
                  <a:srgbClr val="000000"/>
                </a:solidFill>
                <a:hlinkClick r:id="rId2" action="ppaction://hlinkfile"/>
              </a:rPr>
              <a:t>ftp://everest.mit.edu/pub/MIT_GLL/HYY</a:t>
            </a:r>
            <a:r>
              <a:rPr lang="en-US" sz="2900" dirty="0">
                <a:solidFill>
                  <a:srgbClr val="000000"/>
                </a:solidFill>
              </a:rPr>
              <a:t/>
            </a:r>
            <a:br>
              <a:rPr lang="en-US" sz="2900" dirty="0">
                <a:solidFill>
                  <a:srgbClr val="000000"/>
                </a:solidFill>
              </a:rPr>
            </a:br>
            <a:r>
              <a:rPr lang="en-US" sz="2900" dirty="0">
                <a:solidFill>
                  <a:srgbClr val="000000"/>
                </a:solidFill>
              </a:rPr>
              <a:t>When using MIT files, add </a:t>
            </a:r>
            <a:r>
              <a:rPr lang="en-US" sz="2900" dirty="0" err="1">
                <a:solidFill>
                  <a:srgbClr val="000000"/>
                </a:solidFill>
              </a:rPr>
              <a:t>apr_svant</a:t>
            </a:r>
            <a:r>
              <a:rPr lang="en-US" sz="2900" dirty="0">
                <a:solidFill>
                  <a:srgbClr val="000000"/>
                </a:solidFill>
              </a:rPr>
              <a:t> all F F F to </a:t>
            </a:r>
            <a:r>
              <a:rPr lang="en-US" sz="2900" dirty="0" err="1">
                <a:solidFill>
                  <a:srgbClr val="000000"/>
                </a:solidFill>
              </a:rPr>
              <a:t>globk</a:t>
            </a:r>
            <a:r>
              <a:rPr lang="en-US" sz="2900" dirty="0">
                <a:solidFill>
                  <a:srgbClr val="000000"/>
                </a:solidFill>
              </a:rPr>
              <a:t> command file to fix the satellite antenna offsets </a:t>
            </a:r>
          </a:p>
          <a:p>
            <a:r>
              <a:rPr lang="en-US" sz="2900" dirty="0">
                <a:solidFill>
                  <a:srgbClr val="000000"/>
                </a:solidFill>
              </a:rPr>
              <a:t>If SOPAC, use all “</a:t>
            </a:r>
            <a:r>
              <a:rPr lang="en-US" sz="2900" dirty="0" err="1">
                <a:solidFill>
                  <a:srgbClr val="000000"/>
                </a:solidFill>
              </a:rPr>
              <a:t>igs</a:t>
            </a:r>
            <a:r>
              <a:rPr lang="en-US" sz="2900" dirty="0">
                <a:solidFill>
                  <a:srgbClr val="000000"/>
                </a:solidFill>
              </a:rPr>
              <a:t>’ h-files to  get orbits well-determined </a:t>
            </a:r>
            <a:br>
              <a:rPr lang="en-US" sz="2900" dirty="0">
                <a:solidFill>
                  <a:srgbClr val="000000"/>
                </a:solidFill>
              </a:rPr>
            </a:br>
            <a:r>
              <a:rPr lang="en-US" sz="2900" dirty="0">
                <a:solidFill>
                  <a:srgbClr val="000000"/>
                </a:solidFill>
              </a:rPr>
              <a:t/>
            </a:r>
            <a:br>
              <a:rPr lang="en-US" sz="2900" dirty="0">
                <a:solidFill>
                  <a:srgbClr val="000000"/>
                </a:solidFill>
              </a:rPr>
            </a:br>
            <a:endParaRPr lang="en-US" sz="2900" dirty="0"/>
          </a:p>
          <a:p>
            <a:pPr lvl="1">
              <a:lnSpc>
                <a:spcPct val="120000"/>
              </a:lnSpc>
              <a:spcBef>
                <a:spcPts val="20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6758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Velocities and Time Series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criteria for stabilization are different for velocity solutions and time series</a:t>
            </a:r>
          </a:p>
          <a:p>
            <a:r>
              <a:rPr lang="en-US" sz="1800" dirty="0" smtClean="0"/>
              <a:t>Velocity solutions:</a:t>
            </a:r>
          </a:p>
          <a:p>
            <a:pPr lvl="1"/>
            <a:r>
              <a:rPr lang="en-US" sz="1800" dirty="0" smtClean="0"/>
              <a:t>Physical reference is important</a:t>
            </a:r>
          </a:p>
          <a:p>
            <a:pPr lvl="1"/>
            <a:r>
              <a:rPr lang="en-US" sz="1800" dirty="0" smtClean="0"/>
              <a:t>Not so sensitive to station dropout (solution holds the frame together)</a:t>
            </a:r>
          </a:p>
          <a:p>
            <a:r>
              <a:rPr lang="en-US" sz="1800" dirty="0" smtClean="0"/>
              <a:t>Time series:</a:t>
            </a:r>
          </a:p>
          <a:p>
            <a:pPr lvl="1"/>
            <a:r>
              <a:rPr lang="en-US" sz="1800" dirty="0" smtClean="0"/>
              <a:t>Physical reference is not important </a:t>
            </a:r>
          </a:p>
          <a:p>
            <a:pPr lvl="1"/>
            <a:r>
              <a:rPr lang="en-US" sz="1800" dirty="0" smtClean="0"/>
              <a:t>Sensitive to station dropout</a:t>
            </a:r>
          </a:p>
          <a:p>
            <a:pPr lvl="1"/>
            <a:r>
              <a:rPr lang="en-US" sz="1800" dirty="0" smtClean="0"/>
              <a:t>Best representation of the statistics of the velocity solution is stabilization using ALL the well-determined sites from the velocity solution, now in a common frame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225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priori coordinate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We now distribute, and encourage </a:t>
            </a:r>
            <a:r>
              <a:rPr lang="en-US" dirty="0" err="1" smtClean="0"/>
              <a:t>GAMITeers</a:t>
            </a:r>
            <a:r>
              <a:rPr lang="en-US" dirty="0" smtClean="0"/>
              <a:t> to use, a set of </a:t>
            </a:r>
            <a:r>
              <a:rPr lang="en-US" dirty="0" err="1" smtClean="0"/>
              <a:t>apr</a:t>
            </a:r>
            <a:r>
              <a:rPr lang="en-US" dirty="0" smtClean="0"/>
              <a:t>-files that are a concatenated set of coordinates for all sites that are, in some present or past version, formally defined in the ITRF (531 sites or 891 including those in IGS cumulative solution)</a:t>
            </a:r>
          </a:p>
          <a:p>
            <a:r>
              <a:rPr lang="en-US" dirty="0" smtClean="0"/>
              <a:t>Found in ~/</a:t>
            </a:r>
            <a:r>
              <a:rPr lang="en-US" dirty="0" err="1" smtClean="0"/>
              <a:t>gg</a:t>
            </a:r>
            <a:r>
              <a:rPr lang="en-US" dirty="0" smtClean="0"/>
              <a:t>/tables/ and use in </a:t>
            </a:r>
            <a:r>
              <a:rPr lang="en-US" dirty="0" err="1" smtClean="0"/>
              <a:t>apr_file</a:t>
            </a:r>
            <a:r>
              <a:rPr lang="en-US" dirty="0" smtClean="0"/>
              <a:t> command or </a:t>
            </a:r>
            <a:r>
              <a:rPr lang="en-US" dirty="0" err="1" smtClean="0"/>
              <a:t>glorg</a:t>
            </a:r>
            <a:r>
              <a:rPr lang="en-US" dirty="0" smtClean="0"/>
              <a:t> command file</a:t>
            </a:r>
          </a:p>
          <a:p>
            <a:r>
              <a:rPr lang="en-US" dirty="0" smtClean="0"/>
              <a:t>These are also rotated to major plates using the Euler poles of ITRF2008-PMM (</a:t>
            </a:r>
            <a:r>
              <a:rPr lang="en-US" dirty="0" err="1" smtClean="0"/>
              <a:t>Altamimi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, 2012)</a:t>
            </a:r>
          </a:p>
          <a:p>
            <a:pPr lvl="1"/>
            <a:r>
              <a:rPr lang="en-US" dirty="0" smtClean="0"/>
              <a:t>itrf08_comb_amur.apr (relative to </a:t>
            </a:r>
            <a:r>
              <a:rPr lang="en-US" dirty="0" err="1" smtClean="0"/>
              <a:t>Amurian</a:t>
            </a:r>
            <a:r>
              <a:rPr lang="en-US" dirty="0" smtClean="0"/>
              <a:t> plate)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trf08_comb_anta.apr (Antarctica)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trf08_comb_arab.apr (Arabia)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trf08_comb_aust.apr (Australia)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trf08_comb_carb.apr (Caribbean)</a:t>
            </a:r>
          </a:p>
          <a:p>
            <a:pPr lvl="1"/>
            <a:r>
              <a:rPr lang="en-US" dirty="0" smtClean="0"/>
              <a:t>itrf08_comb_eura.apr (Eurasia)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trf08_comb_indi.apr (India)</a:t>
            </a:r>
          </a:p>
          <a:p>
            <a:pPr lvl="1"/>
            <a:r>
              <a:rPr lang="en-US" dirty="0" smtClean="0"/>
              <a:t>Itrf08_comb_na12.apr (North America, after </a:t>
            </a:r>
            <a:r>
              <a:rPr lang="en-US" dirty="0" err="1" smtClean="0"/>
              <a:t>Blewitt</a:t>
            </a:r>
            <a:r>
              <a:rPr lang="en-US" dirty="0" smtClean="0"/>
              <a:t> et al., 2013)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trf08_comb_nazc.apr (Nazca)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trf08_comb_noam.apr (North America)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trf08_comb_nubi.apr (Nubia)</a:t>
            </a:r>
          </a:p>
          <a:p>
            <a:pPr lvl="1"/>
            <a:r>
              <a:rPr lang="en-US" dirty="0" smtClean="0"/>
              <a:t>Itrf08_comb_nu13.apr (Nubia, after </a:t>
            </a:r>
            <a:r>
              <a:rPr lang="en-US" dirty="0" err="1" smtClean="0"/>
              <a:t>Saria</a:t>
            </a:r>
            <a:r>
              <a:rPr lang="en-US" dirty="0" smtClean="0"/>
              <a:t> et al., 2013)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trf08_comb_pcfc.apr (Pacific)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trf08_comb_soam.apr (South America)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trf08_comb_soma.apr (Somalia)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trf08_comb_sund.apr (</a:t>
            </a:r>
            <a:r>
              <a:rPr lang="en-US" dirty="0" err="1" smtClean="0"/>
              <a:t>Sunda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667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Referencing to a horizontal block (‘plate’)</a:t>
            </a:r>
            <a:endParaRPr lang="en-US" sz="28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Applied in </a:t>
            </a:r>
            <a:r>
              <a:rPr lang="en-US" dirty="0" err="1" smtClean="0"/>
              <a:t>glorg</a:t>
            </a:r>
            <a:r>
              <a:rPr lang="en-US" dirty="0" smtClean="0"/>
              <a:t>:  first stabilize in the usual way with respect to a reference set of coordinates and velocities (e.g. ITRF-NNR), then define one or more ‘rigid’ blocks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apr_file</a:t>
            </a:r>
            <a:r>
              <a:rPr lang="en-US" dirty="0" smtClean="0"/>
              <a:t> itrf08.apr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pos_org</a:t>
            </a:r>
            <a:r>
              <a:rPr lang="en-US" dirty="0" smtClean="0"/>
              <a:t> </a:t>
            </a:r>
            <a:r>
              <a:rPr lang="en-US" dirty="0" err="1" smtClean="0"/>
              <a:t>xtran</a:t>
            </a:r>
            <a:r>
              <a:rPr lang="en-US" dirty="0" smtClean="0"/>
              <a:t> </a:t>
            </a:r>
            <a:r>
              <a:rPr lang="en-US" dirty="0" err="1" smtClean="0"/>
              <a:t>ytran</a:t>
            </a:r>
            <a:r>
              <a:rPr lang="en-US" dirty="0" smtClean="0"/>
              <a:t> </a:t>
            </a:r>
            <a:r>
              <a:rPr lang="en-US" dirty="0" err="1" smtClean="0"/>
              <a:t>ztran</a:t>
            </a:r>
            <a:r>
              <a:rPr lang="en-US" dirty="0" smtClean="0"/>
              <a:t> </a:t>
            </a:r>
            <a:r>
              <a:rPr lang="en-US" dirty="0" err="1" smtClean="0"/>
              <a:t>xrot</a:t>
            </a:r>
            <a:r>
              <a:rPr lang="en-US" dirty="0" smtClean="0"/>
              <a:t> </a:t>
            </a:r>
            <a:r>
              <a:rPr lang="en-US" dirty="0" err="1" smtClean="0"/>
              <a:t>yrot</a:t>
            </a:r>
            <a:r>
              <a:rPr lang="en-US" dirty="0" smtClean="0"/>
              <a:t> </a:t>
            </a:r>
            <a:r>
              <a:rPr lang="en-US" dirty="0" err="1" smtClean="0"/>
              <a:t>zrot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stab_site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pie1 </a:t>
            </a:r>
            <a:r>
              <a:rPr lang="en-US" dirty="0" err="1" smtClean="0"/>
              <a:t>nlib</a:t>
            </a:r>
            <a:r>
              <a:rPr lang="en-US" dirty="0" smtClean="0"/>
              <a:t> </a:t>
            </a:r>
            <a:r>
              <a:rPr lang="en-US" dirty="0" err="1" smtClean="0"/>
              <a:t>drao</a:t>
            </a:r>
            <a:r>
              <a:rPr lang="en-US" dirty="0" smtClean="0"/>
              <a:t> gold sni1 </a:t>
            </a:r>
            <a:r>
              <a:rPr lang="en-US" dirty="0" err="1" smtClean="0"/>
              <a:t>mkea</a:t>
            </a:r>
            <a:r>
              <a:rPr lang="en-US" dirty="0" smtClean="0"/>
              <a:t> chat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cnd_hgtv</a:t>
            </a:r>
            <a:r>
              <a:rPr lang="en-US" dirty="0" smtClean="0"/>
              <a:t>  10  10  0.8  3.</a:t>
            </a:r>
          </a:p>
          <a:p>
            <a:pPr>
              <a:buNone/>
            </a:pPr>
            <a:r>
              <a:rPr lang="en-US" dirty="0" smtClean="0"/>
              <a:t>  plate </a:t>
            </a:r>
            <a:r>
              <a:rPr lang="en-US" dirty="0" err="1" smtClean="0"/>
              <a:t>noam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pie1 </a:t>
            </a:r>
            <a:r>
              <a:rPr lang="en-US" dirty="0" err="1" smtClean="0"/>
              <a:t>nlib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mtClean="0"/>
              <a:t>  plate </a:t>
            </a:r>
            <a:r>
              <a:rPr lang="en-US" dirty="0" err="1" smtClean="0"/>
              <a:t>pcfc</a:t>
            </a:r>
            <a:r>
              <a:rPr lang="en-US" dirty="0" smtClean="0"/>
              <a:t>  sni1 </a:t>
            </a:r>
            <a:r>
              <a:rPr lang="en-US" dirty="0" err="1" smtClean="0"/>
              <a:t>mkea</a:t>
            </a:r>
            <a:r>
              <a:rPr lang="en-US" dirty="0" smtClean="0"/>
              <a:t> chat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After stabilization, </a:t>
            </a:r>
            <a:r>
              <a:rPr lang="en-US" dirty="0" err="1" smtClean="0"/>
              <a:t>glorg</a:t>
            </a:r>
            <a:r>
              <a:rPr lang="en-US" dirty="0" smtClean="0"/>
              <a:t> will estimate a rotation </a:t>
            </a:r>
          </a:p>
          <a:p>
            <a:pPr>
              <a:buNone/>
            </a:pPr>
            <a:r>
              <a:rPr lang="en-US" dirty="0" smtClean="0"/>
              <a:t>vector (‘Euler pole’) for each plate with respect </a:t>
            </a:r>
          </a:p>
          <a:p>
            <a:pPr>
              <a:buNone/>
            </a:pPr>
            <a:r>
              <a:rPr lang="en-US" dirty="0" smtClean="0"/>
              <a:t>to the frame of the full stabilization set and print </a:t>
            </a:r>
          </a:p>
          <a:p>
            <a:pPr>
              <a:buNone/>
            </a:pPr>
            <a:r>
              <a:rPr lang="en-US" dirty="0" smtClean="0"/>
              <a:t>the relative poles between each set of plates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Use sh_org2vel to extract the velocities of all sites with respect to each plate 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7892" name="Picture 9" descr="test-p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0265" y="2123588"/>
            <a:ext cx="3335337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03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26100" y="274638"/>
            <a:ext cx="3060700" cy="2239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Velocities of Anatolia and the Aegean in a Eurasian frame</a:t>
            </a:r>
            <a:endParaRPr lang="en-US" sz="28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473700" y="2832100"/>
            <a:ext cx="3213100" cy="3294063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/>
              <a:t>Realized by minimizing the velocities of 12 sites over the whole of Eurasia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1500" dirty="0" err="1" smtClean="0"/>
              <a:t>McClusky</a:t>
            </a:r>
            <a:r>
              <a:rPr lang="en-US" sz="1500" dirty="0" smtClean="0"/>
              <a:t> </a:t>
            </a:r>
            <a:r>
              <a:rPr lang="en-US" sz="1500" i="1" dirty="0" smtClean="0"/>
              <a:t>et al.</a:t>
            </a:r>
            <a:r>
              <a:rPr lang="en-US" sz="1500" dirty="0" smtClean="0"/>
              <a:t> [2000]</a:t>
            </a:r>
            <a:endParaRPr lang="en-US" sz="1500" dirty="0"/>
          </a:p>
        </p:txBody>
      </p:sp>
      <p:pic>
        <p:nvPicPr>
          <p:cNvPr id="10" name="Picture 4" descr="88_02_eurasia_w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52475"/>
            <a:ext cx="52451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75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48300" y="274637"/>
            <a:ext cx="3238500" cy="155574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Velocities in an  Anatolian frame</a:t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158581" y="1830387"/>
            <a:ext cx="3528219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Better visualization of Anatolian and Aegean deformation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Here stations in Western/Central are used to align the reference frame (apriori velocity set to zero).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1400" dirty="0" err="1" smtClean="0">
                <a:solidFill>
                  <a:srgbClr val="000000"/>
                </a:solidFill>
              </a:rPr>
              <a:t>McClusky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i="1" dirty="0">
                <a:solidFill>
                  <a:srgbClr val="000000"/>
                </a:solidFill>
              </a:rPr>
              <a:t>et al.</a:t>
            </a:r>
            <a:r>
              <a:rPr lang="en-US" sz="1400" dirty="0">
                <a:solidFill>
                  <a:srgbClr val="000000"/>
                </a:solidFill>
              </a:rPr>
              <a:t> [</a:t>
            </a:r>
            <a:r>
              <a:rPr lang="en-US" sz="1400" dirty="0" smtClean="0">
                <a:solidFill>
                  <a:srgbClr val="000000"/>
                </a:solidFill>
              </a:rPr>
              <a:t>2000]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1748" name="Picture 5" descr="88_02_anotolia_w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49808"/>
            <a:ext cx="513556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43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fmap"/>
          <p:cNvPicPr>
            <a:picLocks noChangeAspect="1" noChangeArrowheads="1"/>
          </p:cNvPicPr>
          <p:nvPr/>
        </p:nvPicPr>
        <p:blipFill>
          <a:blip r:embed="rId3"/>
          <a:srcRect l="3529" t="18997" r="8235" b="9015"/>
          <a:stretch>
            <a:fillRect/>
          </a:stretch>
        </p:blipFill>
        <p:spPr bwMode="auto">
          <a:xfrm>
            <a:off x="228600" y="762000"/>
            <a:ext cx="5715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019800" y="914400"/>
            <a:ext cx="2667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Stabilization Challenges for Time Series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Network too wide to estimate translation-only</a:t>
            </a:r>
          </a:p>
          <a:p>
            <a:r>
              <a:rPr lang="en-US" sz="1800" dirty="0">
                <a:solidFill>
                  <a:srgbClr val="000000"/>
                </a:solidFill>
              </a:rPr>
              <a:t>(but reference sites too few or poorly distributed to estimate rotation robustly</a:t>
            </a:r>
            <a:r>
              <a:rPr lang="en-US" dirty="0">
                <a:solidFill>
                  <a:srgbClr val="000000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87098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efmap"/>
          <p:cNvPicPr>
            <a:picLocks noChangeAspect="1" noChangeArrowheads="1"/>
          </p:cNvPicPr>
          <p:nvPr/>
        </p:nvPicPr>
        <p:blipFill>
          <a:blip r:embed="rId3"/>
          <a:srcRect l="3529" t="18997" r="8235" b="9015"/>
          <a:stretch>
            <a:fillRect/>
          </a:stretch>
        </p:blipFill>
        <p:spPr bwMode="auto">
          <a:xfrm>
            <a:off x="76200" y="809625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2590800" y="22860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3012" name="TextBox 13"/>
          <p:cNvSpPr txBox="1">
            <a:spLocks noChangeArrowheads="1"/>
          </p:cNvSpPr>
          <p:nvPr/>
        </p:nvSpPr>
        <p:spPr bwMode="auto">
          <a:xfrm>
            <a:off x="2057400" y="25146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43013" name="Rectangle 16"/>
          <p:cNvSpPr>
            <a:spLocks noChangeArrowheads="1"/>
          </p:cNvSpPr>
          <p:nvPr/>
        </p:nvSpPr>
        <p:spPr bwMode="auto">
          <a:xfrm>
            <a:off x="4114800" y="1143000"/>
            <a:ext cx="4114800" cy="495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Example of time series for which the available reference sites changes day-to-day but is robust (6 or more sites, well distributed, with translation and rotation estimated)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Day 176  	ALGO PIE1 DRAO WILL ALBH 	NANO          </a:t>
            </a:r>
            <a:r>
              <a:rPr lang="en-US" sz="1600" dirty="0" err="1">
                <a:solidFill>
                  <a:srgbClr val="000000"/>
                </a:solidFill>
              </a:rPr>
              <a:t>rms</a:t>
            </a:r>
            <a:r>
              <a:rPr lang="en-US" sz="1600" dirty="0">
                <a:solidFill>
                  <a:srgbClr val="000000"/>
                </a:solidFill>
              </a:rPr>
              <a:t> 1.5 mm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Day 177 	ALGO NLIB CHUR PIE1 YELL 	DRAO WILL ALBH NANO    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1600" dirty="0" err="1">
                <a:solidFill>
                  <a:srgbClr val="000000"/>
                </a:solidFill>
              </a:rPr>
              <a:t>rms</a:t>
            </a:r>
            <a:r>
              <a:rPr lang="en-US" sz="1600" dirty="0">
                <a:solidFill>
                  <a:srgbClr val="000000"/>
                </a:solidFill>
              </a:rPr>
              <a:t> 2.3 mm </a:t>
            </a:r>
          </a:p>
        </p:txBody>
      </p:sp>
      <p:pic>
        <p:nvPicPr>
          <p:cNvPr id="43014" name="Picture 2" descr="DRAO"/>
          <p:cNvPicPr>
            <a:picLocks noChangeAspect="1" noChangeArrowheads="1"/>
          </p:cNvPicPr>
          <p:nvPr/>
        </p:nvPicPr>
        <p:blipFill>
          <a:blip r:embed="rId4"/>
          <a:srcRect l="3922" t="1517" r="7843" b="65817"/>
          <a:stretch>
            <a:fillRect/>
          </a:stretch>
        </p:blipFill>
        <p:spPr bwMode="auto">
          <a:xfrm>
            <a:off x="152400" y="3908425"/>
            <a:ext cx="3505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" descr="BRMU"/>
          <p:cNvPicPr>
            <a:picLocks noChangeAspect="1" noChangeArrowheads="1"/>
          </p:cNvPicPr>
          <p:nvPr/>
        </p:nvPicPr>
        <p:blipFill>
          <a:blip r:embed="rId5"/>
          <a:srcRect l="3865" t="1492" r="7236" b="65761"/>
          <a:stretch>
            <a:fillRect/>
          </a:stretch>
        </p:blipFill>
        <p:spPr bwMode="auto">
          <a:xfrm>
            <a:off x="76200" y="5249863"/>
            <a:ext cx="350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19"/>
          <p:cNvSpPr>
            <a:spLocks noChangeArrowheads="1"/>
          </p:cNvSpPr>
          <p:nvPr/>
        </p:nvSpPr>
        <p:spPr bwMode="auto">
          <a:xfrm>
            <a:off x="2667000" y="4572000"/>
            <a:ext cx="376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^ ^</a:t>
            </a:r>
            <a:endParaRPr lang="en-US" sz="1200"/>
          </a:p>
        </p:txBody>
      </p:sp>
      <p:sp>
        <p:nvSpPr>
          <p:cNvPr id="43017" name="Rectangle 21"/>
          <p:cNvSpPr>
            <a:spLocks noChangeArrowheads="1"/>
          </p:cNvSpPr>
          <p:nvPr/>
        </p:nvSpPr>
        <p:spPr bwMode="auto">
          <a:xfrm>
            <a:off x="2667000" y="5943600"/>
            <a:ext cx="376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^ ^</a:t>
            </a:r>
            <a:endParaRPr lang="en-US" sz="1200"/>
          </a:p>
        </p:txBody>
      </p:sp>
      <p:sp>
        <p:nvSpPr>
          <p:cNvPr id="43018" name="TextBox 22"/>
          <p:cNvSpPr txBox="1">
            <a:spLocks noChangeArrowheads="1"/>
          </p:cNvSpPr>
          <p:nvPr/>
        </p:nvSpPr>
        <p:spPr bwMode="auto">
          <a:xfrm>
            <a:off x="1219200" y="28194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3019" name="TextBox 23"/>
          <p:cNvSpPr txBox="1">
            <a:spLocks noChangeArrowheads="1"/>
          </p:cNvSpPr>
          <p:nvPr/>
        </p:nvSpPr>
        <p:spPr bwMode="auto">
          <a:xfrm>
            <a:off x="762000" y="20574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3020" name="TextBox 24"/>
          <p:cNvSpPr txBox="1">
            <a:spLocks noChangeArrowheads="1"/>
          </p:cNvSpPr>
          <p:nvPr/>
        </p:nvSpPr>
        <p:spPr bwMode="auto">
          <a:xfrm>
            <a:off x="685800" y="19050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3021" name="TextBox 25"/>
          <p:cNvSpPr txBox="1">
            <a:spLocks noChangeArrowheads="1"/>
          </p:cNvSpPr>
          <p:nvPr/>
        </p:nvSpPr>
        <p:spPr bwMode="auto">
          <a:xfrm>
            <a:off x="609600" y="22860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3022" name="TextBox 26"/>
          <p:cNvSpPr txBox="1">
            <a:spLocks noChangeArrowheads="1"/>
          </p:cNvSpPr>
          <p:nvPr/>
        </p:nvSpPr>
        <p:spPr bwMode="auto">
          <a:xfrm>
            <a:off x="457200" y="20574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3023" name="TextBox 27"/>
          <p:cNvSpPr txBox="1">
            <a:spLocks noChangeArrowheads="1"/>
          </p:cNvSpPr>
          <p:nvPr/>
        </p:nvSpPr>
        <p:spPr bwMode="auto">
          <a:xfrm>
            <a:off x="457200" y="11430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43024" name="TextBox 28"/>
          <p:cNvSpPr txBox="1">
            <a:spLocks noChangeArrowheads="1"/>
          </p:cNvSpPr>
          <p:nvPr/>
        </p:nvSpPr>
        <p:spPr bwMode="auto">
          <a:xfrm>
            <a:off x="1981200" y="15240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43025" name="Rectangle 29"/>
          <p:cNvSpPr>
            <a:spLocks noChangeArrowheads="1"/>
          </p:cNvSpPr>
          <p:nvPr/>
        </p:nvSpPr>
        <p:spPr bwMode="auto">
          <a:xfrm>
            <a:off x="1676400" y="2286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Stabilization Challenges for Time Series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6270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Stable reference frame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865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efmap"/>
          <p:cNvPicPr>
            <a:picLocks noChangeAspect="1" noChangeArrowheads="1"/>
          </p:cNvPicPr>
          <p:nvPr/>
        </p:nvPicPr>
        <p:blipFill>
          <a:blip r:embed="rId3"/>
          <a:srcRect l="3529" t="18997" r="8235" b="9015"/>
          <a:stretch>
            <a:fillRect/>
          </a:stretch>
        </p:blipFill>
        <p:spPr bwMode="auto">
          <a:xfrm>
            <a:off x="152400" y="1066800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3200400" y="28956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4036" name="TextBox 13"/>
          <p:cNvSpPr txBox="1">
            <a:spLocks noChangeArrowheads="1"/>
          </p:cNvSpPr>
          <p:nvPr/>
        </p:nvSpPr>
        <p:spPr bwMode="auto">
          <a:xfrm>
            <a:off x="2057400" y="25146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1143000"/>
            <a:ext cx="4114800" cy="51398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Example of time series for which the available reference sites changes day-to-day and is </a:t>
            </a:r>
            <a:r>
              <a:rPr lang="en-US" sz="2000" u="heavy" dirty="0">
                <a:solidFill>
                  <a:srgbClr val="000000"/>
                </a:solidFill>
              </a:rPr>
              <a:t>not</a:t>
            </a:r>
            <a:r>
              <a:rPr lang="en-US" sz="2000" dirty="0">
                <a:solidFill>
                  <a:srgbClr val="000000"/>
                </a:solidFill>
              </a:rPr>
              <a:t> robust (only 3 sites on one day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NOTE: Distant frame definition sites can have very small error bars when used and large error bars when not used.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Day 176  	BRMU   PIE1  WILL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1600" dirty="0" err="1">
                <a:solidFill>
                  <a:srgbClr val="000000"/>
                </a:solidFill>
              </a:rPr>
              <a:t>rms</a:t>
            </a:r>
            <a:r>
              <a:rPr lang="en-US" sz="1600" dirty="0">
                <a:solidFill>
                  <a:srgbClr val="000000"/>
                </a:solidFill>
              </a:rPr>
              <a:t>   0.4 mm</a:t>
            </a:r>
          </a:p>
          <a:p>
            <a:pPr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Day </a:t>
            </a:r>
            <a:r>
              <a:rPr lang="en-US" sz="1600" dirty="0">
                <a:solidFill>
                  <a:srgbClr val="000000"/>
                </a:solidFill>
              </a:rPr>
              <a:t>177 	BRMU  ALGO  NLIB   PIE1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	YELL  WILL     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1600" dirty="0" err="1">
                <a:solidFill>
                  <a:srgbClr val="000000"/>
                </a:solidFill>
              </a:rPr>
              <a:t>rms</a:t>
            </a:r>
            <a:r>
              <a:rPr lang="en-US" sz="1600" dirty="0">
                <a:solidFill>
                  <a:srgbClr val="000000"/>
                </a:solidFill>
              </a:rPr>
              <a:t>  2.0 mm </a:t>
            </a:r>
          </a:p>
        </p:txBody>
      </p:sp>
      <p:sp>
        <p:nvSpPr>
          <p:cNvPr id="44038" name="Rectangle 19"/>
          <p:cNvSpPr>
            <a:spLocks noChangeArrowheads="1"/>
          </p:cNvSpPr>
          <p:nvPr/>
        </p:nvSpPr>
        <p:spPr bwMode="auto">
          <a:xfrm>
            <a:off x="2667000" y="4572000"/>
            <a:ext cx="376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^ ^</a:t>
            </a:r>
            <a:endParaRPr lang="en-US" sz="1200"/>
          </a:p>
        </p:txBody>
      </p:sp>
      <p:sp>
        <p:nvSpPr>
          <p:cNvPr id="44039" name="Rectangle 21"/>
          <p:cNvSpPr>
            <a:spLocks noChangeArrowheads="1"/>
          </p:cNvSpPr>
          <p:nvPr/>
        </p:nvSpPr>
        <p:spPr bwMode="auto">
          <a:xfrm>
            <a:off x="2667000" y="5943600"/>
            <a:ext cx="376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^ ^</a:t>
            </a:r>
            <a:endParaRPr lang="en-US" sz="1200"/>
          </a:p>
        </p:txBody>
      </p:sp>
      <p:sp>
        <p:nvSpPr>
          <p:cNvPr id="44040" name="TextBox 22"/>
          <p:cNvSpPr txBox="1">
            <a:spLocks noChangeArrowheads="1"/>
          </p:cNvSpPr>
          <p:nvPr/>
        </p:nvSpPr>
        <p:spPr bwMode="auto">
          <a:xfrm>
            <a:off x="1219200" y="28194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4041" name="TextBox 24"/>
          <p:cNvSpPr txBox="1">
            <a:spLocks noChangeArrowheads="1"/>
          </p:cNvSpPr>
          <p:nvPr/>
        </p:nvSpPr>
        <p:spPr bwMode="auto">
          <a:xfrm>
            <a:off x="685800" y="19050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r>
              <a:rPr lang="en-US" sz="12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4042" name="TextBox 27"/>
          <p:cNvSpPr txBox="1">
            <a:spLocks noChangeArrowheads="1"/>
          </p:cNvSpPr>
          <p:nvPr/>
        </p:nvSpPr>
        <p:spPr bwMode="auto">
          <a:xfrm>
            <a:off x="457200" y="11430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44043" name="TextBox 28"/>
          <p:cNvSpPr txBox="1">
            <a:spLocks noChangeArrowheads="1"/>
          </p:cNvSpPr>
          <p:nvPr/>
        </p:nvSpPr>
        <p:spPr bwMode="auto">
          <a:xfrm>
            <a:off x="2667000" y="22860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*</a:t>
            </a:r>
            <a:endParaRPr lang="en-US" sz="1200">
              <a:solidFill>
                <a:srgbClr val="FF0000"/>
              </a:solidFill>
            </a:endParaRPr>
          </a:p>
        </p:txBody>
      </p:sp>
      <p:pic>
        <p:nvPicPr>
          <p:cNvPr id="44044" name="Picture 4" descr="DRAO"/>
          <p:cNvPicPr>
            <a:picLocks noChangeAspect="1" noChangeArrowheads="1"/>
          </p:cNvPicPr>
          <p:nvPr/>
        </p:nvPicPr>
        <p:blipFill>
          <a:blip r:embed="rId4"/>
          <a:srcRect l="5161" t="1630" r="9677" b="65761"/>
          <a:stretch>
            <a:fillRect/>
          </a:stretch>
        </p:blipFill>
        <p:spPr bwMode="auto">
          <a:xfrm>
            <a:off x="228600" y="4191000"/>
            <a:ext cx="335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6" descr="BRMU"/>
          <p:cNvPicPr>
            <a:picLocks noChangeAspect="1" noChangeArrowheads="1"/>
          </p:cNvPicPr>
          <p:nvPr/>
        </p:nvPicPr>
        <p:blipFill>
          <a:blip r:embed="rId5"/>
          <a:srcRect l="4968" t="1556" r="9317" b="65843"/>
          <a:stretch>
            <a:fillRect/>
          </a:stretch>
        </p:blipFill>
        <p:spPr bwMode="auto">
          <a:xfrm>
            <a:off x="228600" y="5665788"/>
            <a:ext cx="33528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6" name="Rectangle 30"/>
          <p:cNvSpPr>
            <a:spLocks noChangeArrowheads="1"/>
          </p:cNvSpPr>
          <p:nvPr/>
        </p:nvSpPr>
        <p:spPr bwMode="auto">
          <a:xfrm>
            <a:off x="2667000" y="6096000"/>
            <a:ext cx="376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^ ^</a:t>
            </a:r>
            <a:endParaRPr lang="en-US" sz="1200"/>
          </a:p>
        </p:txBody>
      </p:sp>
      <p:sp>
        <p:nvSpPr>
          <p:cNvPr id="44047" name="Rectangle 31"/>
          <p:cNvSpPr>
            <a:spLocks noChangeArrowheads="1"/>
          </p:cNvSpPr>
          <p:nvPr/>
        </p:nvSpPr>
        <p:spPr bwMode="auto">
          <a:xfrm>
            <a:off x="2667000" y="4572000"/>
            <a:ext cx="376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^ ^</a:t>
            </a:r>
            <a:endParaRPr lang="en-US" sz="1200"/>
          </a:p>
        </p:txBody>
      </p:sp>
      <p:sp>
        <p:nvSpPr>
          <p:cNvPr id="44048" name="Rectangle 32"/>
          <p:cNvSpPr>
            <a:spLocks noChangeArrowheads="1"/>
          </p:cNvSpPr>
          <p:nvPr/>
        </p:nvSpPr>
        <p:spPr bwMode="auto">
          <a:xfrm>
            <a:off x="1371600" y="2286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Stabilization Challenges for Time Series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994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Unstable case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099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39100" cy="80486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Rules for Stabilization of Time Series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Small-extent network: translation-only in </a:t>
            </a:r>
            <a:r>
              <a:rPr lang="en-US" sz="2600" dirty="0" err="1" smtClean="0"/>
              <a:t>glorg</a:t>
            </a:r>
            <a:r>
              <a:rPr lang="en-US" sz="2600" dirty="0" smtClean="0"/>
              <a:t>, must constrain EOP in </a:t>
            </a:r>
            <a:r>
              <a:rPr lang="en-US" sz="2600" dirty="0" err="1" smtClean="0"/>
              <a:t>globk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Large-extent network:   </a:t>
            </a:r>
            <a:r>
              <a:rPr lang="en-US" sz="2600" dirty="0" err="1" smtClean="0"/>
              <a:t>translation+rotation</a:t>
            </a:r>
            <a:r>
              <a:rPr lang="en-US" sz="2600" dirty="0" smtClean="0"/>
              <a:t>, must keep EOP loose in </a:t>
            </a:r>
            <a:r>
              <a:rPr lang="en-US" sz="2600" dirty="0" err="1" smtClean="0"/>
              <a:t>globk</a:t>
            </a:r>
            <a:r>
              <a:rPr lang="en-US" sz="2600" dirty="0" smtClean="0"/>
              <a:t>; </a:t>
            </a:r>
          </a:p>
          <a:p>
            <a:r>
              <a:rPr lang="en-US" sz="2600" dirty="0" smtClean="0"/>
              <a:t>if scale estimated in </a:t>
            </a:r>
            <a:r>
              <a:rPr lang="en-US" sz="2600" dirty="0" err="1" smtClean="0"/>
              <a:t>glorg</a:t>
            </a:r>
            <a:r>
              <a:rPr lang="en-US" sz="2600" dirty="0" smtClean="0"/>
              <a:t>, it must estimate scale in </a:t>
            </a:r>
            <a:r>
              <a:rPr lang="en-US" sz="2600" dirty="0" err="1" smtClean="0"/>
              <a:t>globk</a:t>
            </a:r>
            <a:endParaRPr lang="en-US" sz="2600" dirty="0" smtClean="0"/>
          </a:p>
          <a:p>
            <a:r>
              <a:rPr lang="en-US" sz="2600" dirty="0" smtClean="0"/>
              <a:t>1st pass for editing:</a:t>
            </a:r>
          </a:p>
          <a:p>
            <a:pPr lvl="1"/>
            <a:r>
              <a:rPr lang="en-US" sz="2600" dirty="0" smtClean="0"/>
              <a:t>“Adequate” </a:t>
            </a:r>
            <a:r>
              <a:rPr lang="en-US" sz="2600" dirty="0" err="1" smtClean="0"/>
              <a:t>stab_site</a:t>
            </a:r>
            <a:r>
              <a:rPr lang="en-US" sz="2600" dirty="0" smtClean="0"/>
              <a:t> list of stations with accurate a priori coordinates and velocities and available most days </a:t>
            </a:r>
          </a:p>
          <a:p>
            <a:pPr lvl="1"/>
            <a:r>
              <a:rPr lang="en-US" sz="2600" dirty="0" smtClean="0"/>
              <a:t>Keep in mind deficiencies in the list</a:t>
            </a:r>
          </a:p>
          <a:p>
            <a:r>
              <a:rPr lang="en-US" sz="2600" dirty="0" smtClean="0"/>
              <a:t>Final pass for presentation / assessment / statistics</a:t>
            </a:r>
          </a:p>
          <a:p>
            <a:pPr lvl="1"/>
            <a:r>
              <a:rPr lang="en-US" sz="2600" dirty="0" smtClean="0"/>
              <a:t>Robust </a:t>
            </a:r>
            <a:r>
              <a:rPr lang="en-US" sz="2600" dirty="0" err="1" smtClean="0"/>
              <a:t>stab_site</a:t>
            </a:r>
            <a:r>
              <a:rPr lang="en-US" sz="2600" dirty="0" smtClean="0"/>
              <a:t> list of all/most stations in network, with coordinates and velocities determined from the final velocity solution </a:t>
            </a:r>
          </a:p>
          <a:p>
            <a:r>
              <a:rPr lang="en-US" sz="2600" dirty="0" smtClean="0"/>
              <a:t>System is often iterated (velocity field solution, generate time series, editing and statistics of time series; re-generate velocity field).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8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Choices of reference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Choose your reference frame based on your geophysical objectives</a:t>
            </a:r>
          </a:p>
          <a:p>
            <a:pPr lvl="1"/>
            <a:r>
              <a:rPr lang="en-US" dirty="0" smtClean="0"/>
              <a:t>Velocities in ITRF are difficult to interpret visually from a geophysical perspective</a:t>
            </a:r>
          </a:p>
          <a:p>
            <a:pPr lvl="2"/>
            <a:r>
              <a:rPr lang="en-US" dirty="0" smtClean="0"/>
              <a:t>Local surroundings of a volcano</a:t>
            </a:r>
          </a:p>
          <a:p>
            <a:pPr lvl="2"/>
            <a:r>
              <a:rPr lang="en-US" dirty="0" smtClean="0"/>
              <a:t>One side of a fault</a:t>
            </a:r>
          </a:p>
          <a:p>
            <a:pPr lvl="2"/>
            <a:r>
              <a:rPr lang="en-US" dirty="0" smtClean="0"/>
              <a:t>Upper plate of a </a:t>
            </a:r>
            <a:r>
              <a:rPr lang="en-US" dirty="0" err="1" smtClean="0"/>
              <a:t>subduction</a:t>
            </a:r>
            <a:r>
              <a:rPr lang="en-US" dirty="0" smtClean="0"/>
              <a:t> zone</a:t>
            </a:r>
          </a:p>
          <a:p>
            <a:r>
              <a:rPr lang="en-US" dirty="0" smtClean="0"/>
              <a:t>Major plate reference frame</a:t>
            </a:r>
          </a:p>
          <a:p>
            <a:pPr lvl="1"/>
            <a:r>
              <a:rPr lang="en-US" dirty="0"/>
              <a:t>Major plates are often chosen to conform with conventional perspectives of velocity </a:t>
            </a:r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Relative to Eurasia, Nubia, North America, South America, etc.</a:t>
            </a:r>
          </a:p>
          <a:p>
            <a:pPr lvl="1"/>
            <a:r>
              <a:rPr lang="en-US" dirty="0"/>
              <a:t>But don’t feel restricted by this. Sometimes your geophysical discussion is best visualized relative to any stable boundary of a deforming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Regional reference frame</a:t>
            </a:r>
          </a:p>
          <a:p>
            <a:pPr lvl="1"/>
            <a:r>
              <a:rPr lang="en-US" dirty="0" smtClean="0"/>
              <a:t>Central Valley of California, non-deforming part of Anatolia, smaller coherent regions,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Local reference frame</a:t>
            </a:r>
          </a:p>
          <a:p>
            <a:pPr lvl="1"/>
            <a:r>
              <a:rPr lang="en-US" dirty="0" smtClean="0"/>
              <a:t>Sites near but outside the influence of a volcano, geothermal field,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0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define a reference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an </a:t>
            </a:r>
            <a:r>
              <a:rPr lang="en-US" dirty="0" err="1"/>
              <a:t>apr</a:t>
            </a:r>
            <a:r>
              <a:rPr lang="en-US" dirty="0"/>
              <a:t>-file for use by </a:t>
            </a:r>
            <a:r>
              <a:rPr lang="en-US" dirty="0" err="1"/>
              <a:t>glorg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Apply known rotation rate to </a:t>
            </a:r>
            <a:r>
              <a:rPr lang="en-US" dirty="0" err="1"/>
              <a:t>apr</a:t>
            </a:r>
            <a:r>
              <a:rPr lang="en-US" dirty="0"/>
              <a:t>-file (e.g. itrf08_comb.apr → itrf08_comb_eura.apr)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Zero velocity </a:t>
            </a:r>
            <a:r>
              <a:rPr lang="en-US" dirty="0" err="1"/>
              <a:t>apr</a:t>
            </a:r>
            <a:r>
              <a:rPr lang="en-US" dirty="0"/>
              <a:t>-file </a:t>
            </a:r>
            <a:r>
              <a:rPr lang="en-US" dirty="0" smtClean="0"/>
              <a:t>records (and iterate using </a:t>
            </a:r>
            <a:r>
              <a:rPr lang="en-US" dirty="0" err="1" smtClean="0"/>
              <a:t>sh_exglk</a:t>
            </a:r>
            <a:r>
              <a:rPr lang="en-US" dirty="0" smtClean="0"/>
              <a:t> to create updated </a:t>
            </a:r>
            <a:r>
              <a:rPr lang="en-US" dirty="0" err="1" smtClean="0"/>
              <a:t>apr</a:t>
            </a:r>
            <a:r>
              <a:rPr lang="en-US" dirty="0" smtClean="0"/>
              <a:t>-file)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Define set of sites (must be included in GAMIT processing or other H-file input to GLOBK) which define stable region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dirty="0" smtClean="0">
                <a:latin typeface="Courier"/>
                <a:cs typeface="Courier"/>
              </a:rPr>
              <a:t>plate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globk</a:t>
            </a:r>
            <a:r>
              <a:rPr lang="en-US" dirty="0"/>
              <a:t> command </a:t>
            </a:r>
            <a:r>
              <a:rPr lang="en-US" dirty="0" smtClean="0"/>
              <a:t>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8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8300">
                <a:solidFill>
                  <a:srgbClr val="007754"/>
                </a:solidFill>
              </a:defRPr>
            </a:lvl1pPr>
          </a:lstStyle>
          <a:p>
            <a:pPr lvl="0"/>
            <a:r>
              <a:rPr lang="en-US" sz="4400" dirty="0" smtClean="0">
                <a:solidFill>
                  <a:schemeClr val="tx1"/>
                </a:solidFill>
              </a:rPr>
              <a:t>Reference frame implementation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28" name="Shape 2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vector may be mapped from one co-ordinate system to another by the application of</a:t>
            </a:r>
          </a:p>
          <a:p>
            <a:pPr lvl="1"/>
            <a:r>
              <a:rPr lang="en-US" dirty="0" smtClean="0"/>
              <a:t>Translation (affects position of co-ordinate origin)</a:t>
            </a:r>
          </a:p>
          <a:p>
            <a:pPr lvl="1"/>
            <a:r>
              <a:rPr lang="en-US" dirty="0" smtClean="0"/>
              <a:t>Rotation (affects orientation of co-ordinate axes)</a:t>
            </a:r>
          </a:p>
          <a:p>
            <a:pPr lvl="1"/>
            <a:r>
              <a:rPr lang="en-US" dirty="0" smtClean="0"/>
              <a:t>Scale (affects length of co-ordinate axes)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754"/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rgbClr val="000000"/>
                </a:solidFill>
              </a:rPr>
              <a:t>1: Translation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 flipH="1">
            <a:off x="2213658" y="3068484"/>
            <a:ext cx="894246" cy="466485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headEnd type="stealth"/>
          </a:ln>
        </p:spPr>
        <p:txBody>
          <a:bodyPr lIns="35717" tIns="35717" rIns="35717" bIns="35717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69" name="Group 269"/>
          <p:cNvGrpSpPr/>
          <p:nvPr/>
        </p:nvGrpSpPr>
        <p:grpSpPr>
          <a:xfrm>
            <a:off x="1387450" y="2329371"/>
            <a:ext cx="2053981" cy="3060833"/>
            <a:chOff x="0" y="0"/>
            <a:chExt cx="2921216" cy="4353184"/>
          </a:xfrm>
        </p:grpSpPr>
        <p:sp>
          <p:nvSpPr>
            <p:cNvPr id="263" name="Shape 263"/>
            <p:cNvSpPr/>
            <p:nvPr/>
          </p:nvSpPr>
          <p:spPr>
            <a:xfrm flipH="1">
              <a:off x="134689" y="398471"/>
              <a:ext cx="11" cy="25367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 flipH="1">
              <a:off x="147768" y="2035292"/>
              <a:ext cx="2383779" cy="86761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 flipH="1" flipV="1">
              <a:off x="127375" y="2898177"/>
              <a:ext cx="2028003" cy="117087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66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14778" y="4009511"/>
              <a:ext cx="362767" cy="343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77543" y="1699269"/>
              <a:ext cx="343674" cy="477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487" cy="343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0" name="Shape 270"/>
          <p:cNvSpPr/>
          <p:nvPr/>
        </p:nvSpPr>
        <p:spPr>
          <a:xfrm>
            <a:off x="2155403" y="3550687"/>
            <a:ext cx="44648" cy="44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775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 flipH="1">
            <a:off x="1476747" y="3564219"/>
            <a:ext cx="707361" cy="802046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 flipH="1">
            <a:off x="1476116" y="3078440"/>
            <a:ext cx="1625806" cy="1283264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3084091" y="3041695"/>
            <a:ext cx="44648" cy="44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775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74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2130" y="3675702"/>
            <a:ext cx="196453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23294" y="3568546"/>
            <a:ext cx="267891" cy="330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07520" y="2836312"/>
            <a:ext cx="3241477" cy="1669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21520" y="3014905"/>
            <a:ext cx="125016" cy="214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66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 advAuto="0"/>
      <p:bldP spid="272" grpId="0" animBg="1" advAuto="0"/>
      <p:bldP spid="273" grpId="0" animBg="1" advAuto="0"/>
      <p:bldP spid="275" grpId="0" animBg="1" advAuto="0"/>
      <p:bldP spid="276" grpId="0" animBg="1" advAuto="0"/>
      <p:bldP spid="27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754"/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rgbClr val="000000"/>
                </a:solidFill>
              </a:rPr>
              <a:t>2: Rotation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5" name="Shape 28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Rotation vector, </a:t>
            </a:r>
            <a:r>
              <a:rPr lang="en-US" sz="2000" b="1" i="1" dirty="0" err="1" smtClean="0">
                <a:sym typeface="Gill Sans SemiBold"/>
              </a:rPr>
              <a:t>ω</a:t>
            </a:r>
            <a:r>
              <a:rPr lang="en-US" sz="2000" dirty="0" smtClean="0"/>
              <a:t>, is defined as in the direction of the rotation axis with length equal to the magnitude of angular rotation</a:t>
            </a:r>
          </a:p>
          <a:p>
            <a:pPr lvl="0"/>
            <a:r>
              <a:rPr lang="en-US" sz="2000" dirty="0" smtClean="0"/>
              <a:t>Displacement (or velocity) vector then makes a right-handed triplet with the rotation vector, </a:t>
            </a:r>
            <a:r>
              <a:rPr lang="en-US" sz="2000" b="1" i="1" dirty="0" err="1" smtClean="0">
                <a:sym typeface="Gill Sans SemiBold"/>
              </a:rPr>
              <a:t>ω</a:t>
            </a:r>
            <a:r>
              <a:rPr lang="en-US" sz="2000" dirty="0" smtClean="0"/>
              <a:t>, and radial vector, </a:t>
            </a:r>
            <a:r>
              <a:rPr lang="en-US" sz="2000" b="1" i="1" dirty="0" smtClean="0">
                <a:sym typeface="Gill Sans SemiBold"/>
              </a:rPr>
              <a:t>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86" name="Shape 286"/>
          <p:cNvSpPr/>
          <p:nvPr/>
        </p:nvSpPr>
        <p:spPr>
          <a:xfrm>
            <a:off x="1327081" y="3465323"/>
            <a:ext cx="2446736" cy="2446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ln w="254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775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2050387" y="4179699"/>
            <a:ext cx="491133" cy="500063"/>
          </a:xfrm>
          <a:prstGeom prst="line">
            <a:avLst/>
          </a:prstGeom>
          <a:ln w="38100">
            <a:solidFill>
              <a:schemeClr val="tx1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 flipV="1">
            <a:off x="1812262" y="4166579"/>
            <a:ext cx="235428" cy="272082"/>
          </a:xfrm>
          <a:prstGeom prst="line">
            <a:avLst/>
          </a:prstGeom>
          <a:ln w="38100">
            <a:solidFill>
              <a:schemeClr val="tx1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2443293" y="4581535"/>
            <a:ext cx="178594" cy="178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775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2487942" y="4626184"/>
            <a:ext cx="89297" cy="89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tx1"/>
          </a:solidFill>
          <a:ln w="254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00775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2479012" y="4550282"/>
            <a:ext cx="191990" cy="263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25" extrusionOk="0">
                <a:moveTo>
                  <a:pt x="0" y="20053"/>
                </a:moveTo>
                <a:cubicBezTo>
                  <a:pt x="1491" y="20414"/>
                  <a:pt x="4000" y="21391"/>
                  <a:pt x="5022" y="21511"/>
                </a:cubicBezTo>
                <a:cubicBezTo>
                  <a:pt x="5775" y="21600"/>
                  <a:pt x="8286" y="21235"/>
                  <a:pt x="9039" y="21147"/>
                </a:cubicBezTo>
                <a:cubicBezTo>
                  <a:pt x="10060" y="21026"/>
                  <a:pt x="12642" y="20401"/>
                  <a:pt x="13559" y="20053"/>
                </a:cubicBezTo>
                <a:cubicBezTo>
                  <a:pt x="14524" y="19685"/>
                  <a:pt x="17576" y="17865"/>
                  <a:pt x="17576" y="17865"/>
                </a:cubicBezTo>
                <a:cubicBezTo>
                  <a:pt x="17576" y="17865"/>
                  <a:pt x="19223" y="15901"/>
                  <a:pt x="19585" y="15313"/>
                </a:cubicBezTo>
                <a:cubicBezTo>
                  <a:pt x="20010" y="14622"/>
                  <a:pt x="20860" y="12770"/>
                  <a:pt x="21091" y="12032"/>
                </a:cubicBezTo>
                <a:cubicBezTo>
                  <a:pt x="21287" y="11404"/>
                  <a:pt x="21587" y="9757"/>
                  <a:pt x="21593" y="9115"/>
                </a:cubicBezTo>
                <a:cubicBezTo>
                  <a:pt x="21600" y="8394"/>
                  <a:pt x="21370" y="6519"/>
                  <a:pt x="21091" y="5834"/>
                </a:cubicBezTo>
                <a:cubicBezTo>
                  <a:pt x="20816" y="5156"/>
                  <a:pt x="19653" y="3491"/>
                  <a:pt x="19082" y="2917"/>
                </a:cubicBezTo>
                <a:cubicBezTo>
                  <a:pt x="18361" y="2190"/>
                  <a:pt x="16391" y="963"/>
                  <a:pt x="15065" y="0"/>
                </a:cubicBezTo>
              </a:path>
            </a:pathLst>
          </a:custGeom>
          <a:ln w="254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7754"/>
                </a:solidFill>
              </a:defRPr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2563761" y="4508817"/>
            <a:ext cx="71604" cy="61945"/>
          </a:xfrm>
          <a:prstGeom prst="line">
            <a:avLst/>
          </a:prstGeom>
          <a:ln w="38100">
            <a:solidFill>
              <a:schemeClr val="tx1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9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0699" y="3249402"/>
            <a:ext cx="2232422" cy="1332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0700" y="4876144"/>
            <a:ext cx="3670102" cy="1330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6778" y="3992176"/>
            <a:ext cx="187523" cy="232172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296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18278" y="4188629"/>
            <a:ext cx="196453" cy="214313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297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84395" y="4715480"/>
            <a:ext cx="223242" cy="151805"/>
          </a:xfrm>
          <a:prstGeom prst="rect">
            <a:avLst/>
          </a:prstGeom>
          <a:ln w="12700">
            <a:noFill/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21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animBg="1" advAuto="0"/>
      <p:bldP spid="294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754"/>
                </a:solidFill>
              </a:defRPr>
            </a:lvl1pPr>
          </a:lstStyle>
          <a:p>
            <a:pPr lvl="0"/>
            <a:r>
              <a:rPr lang="en-US" smtClean="0">
                <a:solidFill>
                  <a:srgbClr val="000000"/>
                </a:solidFill>
              </a:rPr>
              <a:t>3: Scale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5" name="Shape 305"/>
          <p:cNvSpPr/>
          <p:nvPr/>
        </p:nvSpPr>
        <p:spPr>
          <a:xfrm flipH="1">
            <a:off x="2077459" y="2744655"/>
            <a:ext cx="667003" cy="756567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headEnd type="stealth"/>
          </a:ln>
        </p:spPr>
        <p:txBody>
          <a:bodyPr lIns="35717" tIns="35717" rIns="35717" bIns="35717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12" name="Group 312"/>
          <p:cNvGrpSpPr/>
          <p:nvPr/>
        </p:nvGrpSpPr>
        <p:grpSpPr>
          <a:xfrm>
            <a:off x="1271575" y="2284528"/>
            <a:ext cx="2053981" cy="3060833"/>
            <a:chOff x="0" y="0"/>
            <a:chExt cx="2921216" cy="4353184"/>
          </a:xfrm>
        </p:grpSpPr>
        <p:sp>
          <p:nvSpPr>
            <p:cNvPr id="306" name="Shape 306"/>
            <p:cNvSpPr/>
            <p:nvPr/>
          </p:nvSpPr>
          <p:spPr>
            <a:xfrm flipH="1">
              <a:off x="134689" y="398471"/>
              <a:ext cx="11" cy="253675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 flipH="1">
              <a:off x="147768" y="2035292"/>
              <a:ext cx="2383779" cy="86761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 flipH="1" flipV="1">
              <a:off x="127375" y="2898177"/>
              <a:ext cx="2028003" cy="117087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09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14778" y="4009511"/>
              <a:ext cx="362767" cy="343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77543" y="1699269"/>
              <a:ext cx="343674" cy="477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487" cy="343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3" name="Shape 313"/>
          <p:cNvSpPr/>
          <p:nvPr/>
        </p:nvSpPr>
        <p:spPr>
          <a:xfrm>
            <a:off x="2039528" y="3505844"/>
            <a:ext cx="44648" cy="44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14" name="Shape 314"/>
          <p:cNvSpPr/>
          <p:nvPr/>
        </p:nvSpPr>
        <p:spPr>
          <a:xfrm flipH="1">
            <a:off x="1360872" y="3519376"/>
            <a:ext cx="707361" cy="802046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2736044" y="2711102"/>
            <a:ext cx="44648" cy="44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316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6255" y="3630859"/>
            <a:ext cx="196453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61059" y="2532508"/>
            <a:ext cx="267891" cy="330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27052" y="2978992"/>
            <a:ext cx="13394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27364" y="2809328"/>
            <a:ext cx="3491508" cy="15269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73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animBg="1" advAuto="0"/>
      <p:bldP spid="315" grpId="0" animBg="1" advAuto="0"/>
      <p:bldP spid="317" grpId="0" animBg="1" advAuto="0"/>
      <p:bldP spid="318" grpId="0" animBg="1" advAuto="0"/>
      <p:bldP spid="31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8300">
                <a:solidFill>
                  <a:srgbClr val="007754"/>
                </a:solidFill>
              </a:defRPr>
            </a:lvl1pPr>
          </a:lstStyle>
          <a:p>
            <a:pPr lvl="0"/>
            <a:r>
              <a:rPr lang="en-US" sz="4400" dirty="0" err="1" smtClean="0">
                <a:solidFill>
                  <a:srgbClr val="000000"/>
                </a:solidFill>
              </a:rPr>
              <a:t>Helmert</a:t>
            </a:r>
            <a:r>
              <a:rPr lang="en-US" sz="4400" dirty="0" smtClean="0">
                <a:solidFill>
                  <a:srgbClr val="000000"/>
                </a:solidFill>
              </a:rPr>
              <a:t> transformation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27" name="Shape 32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Position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Velocity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Usually, the terms </a:t>
            </a:r>
            <a:r>
              <a:rPr lang="en-US" b="1" dirty="0" err="1" smtClean="0">
                <a:sym typeface="Gill Sans SemiBold"/>
              </a:rPr>
              <a:t>Rv</a:t>
            </a:r>
            <a:r>
              <a:rPr lang="en-US" dirty="0" smtClean="0"/>
              <a:t> and </a:t>
            </a:r>
            <a:r>
              <a:rPr lang="en-US" i="1" dirty="0" err="1" smtClean="0"/>
              <a:t>s</a:t>
            </a:r>
            <a:r>
              <a:rPr lang="en-US" b="1" dirty="0" err="1" smtClean="0">
                <a:sym typeface="Gill Sans SemiBold"/>
              </a:rPr>
              <a:t>v</a:t>
            </a:r>
            <a:r>
              <a:rPr lang="en-US" dirty="0" smtClean="0"/>
              <a:t> are very small  and can be neglected (&lt; 10</a:t>
            </a:r>
            <a:r>
              <a:rPr lang="en-US" baseline="30000" dirty="0" smtClean="0"/>
              <a:t>-6</a:t>
            </a:r>
            <a:r>
              <a:rPr lang="en-US" dirty="0" smtClean="0"/>
              <a:t> rad × &lt; 0.1 m/</a:t>
            </a:r>
            <a:r>
              <a:rPr lang="en-US" dirty="0" err="1" smtClean="0"/>
              <a:t>yr</a:t>
            </a:r>
            <a:r>
              <a:rPr lang="en-US" dirty="0" smtClean="0"/>
              <a:t> and &lt; 0.1 ppb × &lt; 0.1 m/</a:t>
            </a:r>
            <a:r>
              <a:rPr lang="en-US" dirty="0" err="1" smtClean="0"/>
              <a:t>yr</a:t>
            </a:r>
            <a:r>
              <a:rPr lang="en-US" dirty="0" smtClean="0"/>
              <a:t>, respectively)</a:t>
            </a:r>
            <a:endParaRPr lang="en-US" dirty="0"/>
          </a:p>
        </p:txBody>
      </p:sp>
      <p:pic>
        <p:nvPicPr>
          <p:cNvPr id="32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067" y="2038538"/>
            <a:ext cx="5554219" cy="1223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5861" y="3716796"/>
            <a:ext cx="7557865" cy="1089423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 flipV="1">
            <a:off x="3491527" y="3745442"/>
            <a:ext cx="232433" cy="232433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1" name="Shape 331"/>
          <p:cNvSpPr/>
          <p:nvPr/>
        </p:nvSpPr>
        <p:spPr>
          <a:xfrm flipV="1">
            <a:off x="2427742" y="3735004"/>
            <a:ext cx="232433" cy="232433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0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uiExpand="1" build="p" bldLvl="5" advAuto="0"/>
      <p:bldP spid="328" grpId="0" animBg="1" advAuto="0"/>
      <p:bldP spid="329" grpId="0" animBg="1" advAuto="0"/>
      <p:bldP spid="330" grpId="0" animBg="1" advAuto="0"/>
      <p:bldP spid="331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3027</Words>
  <Application>Microsoft Macintosh PowerPoint</Application>
  <PresentationFormat>On-screen Show (4:3)</PresentationFormat>
  <Paragraphs>308</Paragraphs>
  <Slides>29</Slides>
  <Notes>15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Reference frames</vt:lpstr>
      <vt:lpstr>Basic issues in reference frame realization</vt:lpstr>
      <vt:lpstr>Choices of reference frame</vt:lpstr>
      <vt:lpstr>Ways to define a reference frame</vt:lpstr>
      <vt:lpstr>Reference frame implementation</vt:lpstr>
      <vt:lpstr>1: Translation</vt:lpstr>
      <vt:lpstr>2: Rotation</vt:lpstr>
      <vt:lpstr>3: Scale</vt:lpstr>
      <vt:lpstr>Helmert transformation</vt:lpstr>
      <vt:lpstr>Examples</vt:lpstr>
      <vt:lpstr>What does “with respect to” mean?</vt:lpstr>
      <vt:lpstr>Reference frames in Geodetic Analyses </vt:lpstr>
      <vt:lpstr>Frame definition with finite constraints</vt:lpstr>
      <vt:lpstr>Frame definition with generalized constraints</vt:lpstr>
      <vt:lpstr>Stabilization using a Global Set of Sites</vt:lpstr>
      <vt:lpstr>Stabilization using Regional or Local Sites</vt:lpstr>
      <vt:lpstr>IGS (IGb08) reference frame core network</vt:lpstr>
      <vt:lpstr>IGS (IGb08) reference frame network</vt:lpstr>
      <vt:lpstr>Use of Global binary H-files</vt:lpstr>
      <vt:lpstr>Use of Global binary H-files</vt:lpstr>
      <vt:lpstr>Velocities and Time Series</vt:lpstr>
      <vt:lpstr>a priori coordinate files</vt:lpstr>
      <vt:lpstr>Referencing to a horizontal block (‘plate’)</vt:lpstr>
      <vt:lpstr>Velocities of Anatolia and the Aegean in a Eurasian frame</vt:lpstr>
      <vt:lpstr>Velocities in an  Anatolian frame </vt:lpstr>
      <vt:lpstr>PowerPoint Presentation</vt:lpstr>
      <vt:lpstr>Stable reference frame</vt:lpstr>
      <vt:lpstr>Unstable case</vt:lpstr>
      <vt:lpstr>Rules for Stabilization of Time Series 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GPS for geodesy</dc:title>
  <dc:creator>M. Floyd</dc:creator>
  <cp:lastModifiedBy>M. Floyd</cp:lastModifiedBy>
  <cp:revision>26</cp:revision>
  <dcterms:created xsi:type="dcterms:W3CDTF">2014-11-13T20:18:27Z</dcterms:created>
  <dcterms:modified xsi:type="dcterms:W3CDTF">2015-01-20T20:05:54Z</dcterms:modified>
</cp:coreProperties>
</file>