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rels" ContentType="application/vnd.openxmlformats-package.relationships+xml"/>
  <Default Extension="tif" ContentType="image/tif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467CC-625D-6547-90D1-2B40AF543D10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BFB8B-3C42-6242-824E-63DDD5621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47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D1AF2-8992-BB4E-BDE5-9FB2111408FD}" type="datetimeFigureOut">
              <a:rPr lang="en-US" smtClean="0"/>
              <a:t>2015/01/20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CD3AB-1BF9-F74E-826E-EBB94B416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58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4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15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16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17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18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19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20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21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22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23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5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flow chart shows the primary control files needed to run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.  The (</a:t>
            </a:r>
            <a:r>
              <a:rPr lang="en-US" dirty="0" err="1" smtClean="0"/>
              <a:t>ascii</a:t>
            </a:r>
            <a:r>
              <a:rPr lang="en-US" dirty="0" smtClean="0"/>
              <a:t>) h-file written by GAMIT and translated to a (binary) </a:t>
            </a:r>
            <a:r>
              <a:rPr lang="en-US" dirty="0" err="1" smtClean="0"/>
              <a:t>globk</a:t>
            </a:r>
            <a:r>
              <a:rPr lang="en-US" dirty="0" smtClean="0"/>
              <a:t> h-file by </a:t>
            </a:r>
            <a:r>
              <a:rPr lang="en-US" dirty="0" err="1" smtClean="0"/>
              <a:t>htoglb</a:t>
            </a:r>
            <a:r>
              <a:rPr lang="en-US" dirty="0" smtClean="0"/>
              <a:t> is loosely constrained, so the print (.</a:t>
            </a:r>
            <a:r>
              <a:rPr lang="en-US" dirty="0" err="1" smtClean="0"/>
              <a:t>prt</a:t>
            </a:r>
            <a:r>
              <a:rPr lang="en-US" dirty="0" smtClean="0"/>
              <a:t>) file written by </a:t>
            </a:r>
            <a:r>
              <a:rPr lang="en-US" dirty="0" err="1" smtClean="0"/>
              <a:t>globk</a:t>
            </a:r>
            <a:r>
              <a:rPr lang="en-US" dirty="0" smtClean="0"/>
              <a:t> is not a meaningful basis for evaluating the results.  The log file, however, gives the chi2 increments if more than one h-file is input to </a:t>
            </a:r>
            <a:r>
              <a:rPr lang="en-US" dirty="0" err="1" smtClean="0"/>
              <a:t>globk</a:t>
            </a:r>
            <a:r>
              <a:rPr lang="en-US" dirty="0" smtClean="0"/>
              <a:t>.  The loosely constrained solution (now</a:t>
            </a:r>
            <a:r>
              <a:rPr lang="en-US" baseline="0" dirty="0" smtClean="0"/>
              <a:t> [h-file list]</a:t>
            </a:r>
            <a:r>
              <a:rPr lang="en-US" dirty="0" smtClean="0"/>
              <a:t>.sol) output by </a:t>
            </a:r>
            <a:r>
              <a:rPr lang="en-US" dirty="0" err="1" smtClean="0"/>
              <a:t>globk</a:t>
            </a:r>
            <a:r>
              <a:rPr lang="en-US" dirty="0" smtClean="0"/>
              <a:t> is read by </a:t>
            </a:r>
            <a:r>
              <a:rPr lang="en-US" dirty="0" err="1" smtClean="0"/>
              <a:t>glorg</a:t>
            </a:r>
            <a:r>
              <a:rPr lang="en-US" dirty="0" smtClean="0"/>
              <a:t> and put into a meaningful reference frame using generalized constraints.  The </a:t>
            </a:r>
            <a:r>
              <a:rPr lang="en-US" dirty="0" err="1" smtClean="0"/>
              <a:t>glorg</a:t>
            </a:r>
            <a:r>
              <a:rPr lang="en-US" dirty="0" smtClean="0"/>
              <a:t> print file (</a:t>
            </a:r>
            <a:r>
              <a:rPr lang="en-US" dirty="0" err="1" smtClean="0"/>
              <a:t>globk_comb.org</a:t>
            </a:r>
            <a:r>
              <a:rPr lang="en-US" dirty="0" smtClean="0"/>
              <a:t>) is the primary out to be examined. </a:t>
            </a:r>
          </a:p>
          <a:p>
            <a:r>
              <a:rPr lang="en-US" dirty="0" smtClean="0"/>
              <a:t>Using wild</a:t>
            </a:r>
            <a:r>
              <a:rPr lang="en-US" baseline="0" dirty="0" smtClean="0"/>
              <a:t> cards (name generated from h-file list file name), allows run in parallel.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8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9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10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11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12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13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14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6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2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6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8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07/08/2013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Using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tif"/><Relationship Id="rId5" Type="http://schemas.openxmlformats.org/officeDocument/2006/relationships/image" Target="../media/image4.png"/><Relationship Id="rId6" Type="http://schemas.openxmlformats.org/officeDocument/2006/relationships/image" Target="../media/image5.gif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</a:t>
            </a:r>
            <a:r>
              <a:rPr lang="en-US"/>
              <a:t>-</a:t>
            </a:r>
            <a:r>
              <a:rPr lang="en-US" smtClean="0"/>
              <a:t>processing</a:t>
            </a:r>
            <a:br>
              <a:rPr lang="en-US" smtClean="0"/>
            </a:br>
            <a:r>
              <a:rPr lang="en-US" smtClean="0"/>
              <a:t>with </a:t>
            </a:r>
            <a:r>
              <a:rPr lang="en-US" dirty="0"/>
              <a:t>GLOBK</a:t>
            </a:r>
            <a:endParaRPr lang="en-US" sz="4000" dirty="0">
              <a:latin typeface="Courier"/>
              <a:cs typeface="Courier"/>
            </a:endParaRPr>
          </a:p>
        </p:txBody>
      </p:sp>
      <p:pic>
        <p:nvPicPr>
          <p:cNvPr id="12" name="Picture 11" descr="bga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359" y="130032"/>
            <a:ext cx="1155932" cy="558987"/>
          </a:xfrm>
          <a:prstGeom prst="rect">
            <a:avLst/>
          </a:prstGeom>
        </p:spPr>
      </p:pic>
      <p:pic>
        <p:nvPicPr>
          <p:cNvPr id="13" name="Picture 12" descr="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442" y="127537"/>
            <a:ext cx="665355" cy="604868"/>
          </a:xfrm>
          <a:prstGeom prst="rect">
            <a:avLst/>
          </a:prstGeom>
        </p:spPr>
      </p:pic>
      <p:pic>
        <p:nvPicPr>
          <p:cNvPr id="15" name="Picture 14" descr="logo-small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649" y="185527"/>
            <a:ext cx="1364702" cy="395663"/>
          </a:xfrm>
          <a:prstGeom prst="rect">
            <a:avLst/>
          </a:prstGeom>
        </p:spPr>
      </p:pic>
      <p:pic>
        <p:nvPicPr>
          <p:cNvPr id="16" name="Picture 15" descr="MIT-logo-with-spelling-web-red-gray-design1-larg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182761"/>
            <a:ext cx="1599993" cy="362429"/>
          </a:xfrm>
          <a:prstGeom prst="rect">
            <a:avLst/>
          </a:prstGeom>
        </p:spPr>
      </p:pic>
      <p:pic>
        <p:nvPicPr>
          <p:cNvPr id="21" name="Picture 20" descr="comet-logo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828" y="127537"/>
            <a:ext cx="1553259" cy="5400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15623" y="185190"/>
            <a:ext cx="1217118" cy="396000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            M. Floyd                             K. Palamartchouk</a:t>
            </a:r>
          </a:p>
          <a:p>
            <a:pPr algn="l"/>
            <a:r>
              <a:rPr lang="en-US" sz="2400" i="1" smtClean="0"/>
              <a:t>Massachusetts Institute of Technology              Newcastle University</a:t>
            </a:r>
          </a:p>
          <a:p>
            <a:endParaRPr lang="en-US" sz="2400" smtClean="0"/>
          </a:p>
          <a:p>
            <a:r>
              <a:rPr lang="en-US" smtClean="0"/>
              <a:t>GAMIT-GLOBK course</a:t>
            </a:r>
            <a:br>
              <a:rPr lang="en-US" smtClean="0"/>
            </a:br>
            <a:r>
              <a:rPr lang="en-US" smtClean="0"/>
              <a:t>University of Bristol, UK</a:t>
            </a:r>
            <a:br>
              <a:rPr lang="en-US" smtClean="0"/>
            </a:br>
            <a:r>
              <a:rPr lang="en-US" smtClean="0"/>
              <a:t>12–16 January 2015</a:t>
            </a:r>
          </a:p>
          <a:p>
            <a:endParaRPr lang="en-US" smtClean="0"/>
          </a:p>
          <a:p>
            <a:r>
              <a:rPr lang="en-US" sz="2100" smtClean="0"/>
              <a:t>Material from R. King, T. Herring, M. Floyd (MIT) and S. McClusky (now ANU)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h-files</a:t>
            </a:r>
          </a:p>
          <a:p>
            <a:pPr lvl="1"/>
            <a:r>
              <a:rPr lang="en-GB" dirty="0" smtClean="0"/>
              <a:t> binary h-files (created from SINEX or GAMIT h-)‏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file(s)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err="1" smtClean="0"/>
              <a:t>srt</a:t>
            </a:r>
            <a:r>
              <a:rPr lang="en-GB" dirty="0" smtClean="0"/>
              <a:t>, com, sol , </a:t>
            </a:r>
            <a:r>
              <a:rPr lang="en-GB" dirty="0" err="1" smtClean="0"/>
              <a:t>svs</a:t>
            </a:r>
            <a:r>
              <a:rPr lang="en-GB" dirty="0" smtClean="0"/>
              <a:t>  (must be named and come first)‏</a:t>
            </a:r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h-file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6286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5671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0010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/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</a:t>
            </a:r>
            <a:r>
              <a:rPr lang="en-GB" dirty="0" err="1" smtClean="0"/>
              <a:t>pos_org</a:t>
            </a:r>
            <a:r>
              <a:rPr lang="en-GB" dirty="0" smtClean="0"/>
              <a:t> command( see </a:t>
            </a:r>
            <a:r>
              <a:rPr lang="en-GB" dirty="0" err="1" smtClean="0"/>
              <a:t>pos_org</a:t>
            </a:r>
            <a:r>
              <a:rPr lang="en-GB" dirty="0" smtClean="0"/>
              <a:t> in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/>
              <a:t>glorg</a:t>
            </a:r>
            <a:r>
              <a:rPr lang="en-GB" dirty="0" smtClean="0"/>
              <a:t>.  (Care is needed if network is not surrounded by stations with well defined motions).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396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Typical values are 2.5E-8 (0.5 mm in 1 </a:t>
            </a:r>
            <a:r>
              <a:rPr lang="en-GB" dirty="0" err="1" smtClean="0"/>
              <a:t>yr</a:t>
            </a:r>
            <a:r>
              <a:rPr lang="en-GB" dirty="0" smtClean="0"/>
              <a:t>) to  4E-6  (2 mm in 1 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sh_gen_stat</a:t>
            </a:r>
            <a:r>
              <a:rPr lang="en-GB" dirty="0" smtClean="0"/>
              <a:t> command 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h-file, can add random noise (units are m)‏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/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0437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(</a:t>
            </a:r>
            <a:r>
              <a:rPr lang="en-GB" dirty="0" err="1" smtClean="0"/>
              <a:t>coodinates</a:t>
            </a:r>
            <a:r>
              <a:rPr lang="en-GB" dirty="0" smtClean="0"/>
              <a:t>, 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2354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7608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9912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0923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</a:t>
            </a:r>
            <a:r>
              <a:rPr lang="en-GB" dirty="0" err="1" smtClean="0"/>
              <a:t>h</a:t>
            </a:r>
            <a:r>
              <a:rPr lang="en-GB" dirty="0" smtClean="0"/>
              <a:t>-files, one at a time,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4781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err="1" smtClean="0"/>
              <a:t>Globk</a:t>
            </a:r>
            <a:r>
              <a:rPr lang="en-US" dirty="0" smtClean="0"/>
              <a:t> files and estimation rules</a:t>
            </a:r>
          </a:p>
          <a:p>
            <a:pPr lvl="1"/>
            <a:r>
              <a:rPr lang="en-US" dirty="0" err="1" smtClean="0"/>
              <a:t>Glorg</a:t>
            </a:r>
            <a:r>
              <a:rPr lang="en-US" dirty="0" smtClean="0"/>
              <a:t> </a:t>
            </a:r>
            <a:r>
              <a:rPr lang="en-US" dirty="0" err="1" smtClean="0"/>
              <a:t>progam</a:t>
            </a:r>
            <a:r>
              <a:rPr lang="en-US" dirty="0" smtClean="0"/>
              <a:t>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</p:txBody>
      </p:sp>
    </p:spTree>
    <p:extLst>
      <p:ext uri="{BB962C8B-B14F-4D97-AF65-F5344CB8AC3E}">
        <p14:creationId xmlns:p14="http://schemas.microsoft.com/office/powerpoint/2010/main" val="253718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337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GAMIT</a:t>
            </a:r>
          </a:p>
          <a:p>
            <a:pPr lvl="1"/>
            <a:r>
              <a:rPr lang="en-GB" dirty="0" smtClean="0"/>
              <a:t>10 m accuracy for all sites for cycle-slip repair</a:t>
            </a:r>
          </a:p>
          <a:p>
            <a:pPr lvl="1"/>
            <a:r>
              <a:rPr lang="en-GB" dirty="0" smtClean="0"/>
              <a:t>&lt; 30 cm final adjustment for linearity (1st solution guarantees)‏</a:t>
            </a:r>
          </a:p>
          <a:p>
            <a:pPr lvl="1"/>
            <a:r>
              <a:rPr lang="en-GB" dirty="0" smtClean="0"/>
              <a:t>~5  cm accuracy in constrained site(s) for ambiguity resolution</a:t>
            </a:r>
          </a:p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If invoking </a:t>
            </a:r>
            <a:r>
              <a:rPr lang="en-GB" dirty="0" err="1" smtClean="0"/>
              <a:t>glorg</a:t>
            </a:r>
            <a:r>
              <a:rPr lang="en-GB" dirty="0" smtClean="0"/>
              <a:t> for reference frame, </a:t>
            </a:r>
            <a:r>
              <a:rPr lang="en-GB" dirty="0" err="1" smtClean="0"/>
              <a:t>apr_file</a:t>
            </a:r>
            <a:r>
              <a:rPr lang="en-GB" dirty="0" smtClean="0"/>
              <a:t> usually optional in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If not invoking </a:t>
            </a:r>
            <a:r>
              <a:rPr lang="en-GB" dirty="0" err="1" smtClean="0"/>
              <a:t>glorg</a:t>
            </a:r>
            <a:r>
              <a:rPr lang="en-GB" dirty="0" smtClean="0"/>
              <a:t>, need accurate </a:t>
            </a:r>
            <a:r>
              <a:rPr lang="en-GB" dirty="0" err="1" smtClean="0"/>
              <a:t>apr_file</a:t>
            </a:r>
            <a:r>
              <a:rPr lang="en-GB" dirty="0" smtClean="0"/>
              <a:t> entries for constrained sites</a:t>
            </a:r>
          </a:p>
          <a:p>
            <a:pPr lvl="1"/>
            <a:r>
              <a:rPr lang="en-GB" dirty="0" smtClean="0"/>
              <a:t>For complicated renames and equates, </a:t>
            </a:r>
            <a:r>
              <a:rPr lang="en-GB" dirty="0" err="1" smtClean="0"/>
              <a:t>apr_file</a:t>
            </a:r>
            <a:r>
              <a:rPr lang="en-GB" dirty="0" smtClean="0"/>
              <a:t> may be needed in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err="1"/>
              <a:t>a</a:t>
            </a:r>
            <a:r>
              <a:rPr lang="en-GB" dirty="0" err="1" smtClean="0"/>
              <a:t>pr_file</a:t>
            </a:r>
            <a:r>
              <a:rPr lang="en-GB" dirty="0" smtClean="0"/>
              <a:t> needs </a:t>
            </a:r>
            <a:r>
              <a:rPr lang="en-GB" dirty="0" err="1" smtClean="0"/>
              <a:t>coodinates</a:t>
            </a:r>
            <a:r>
              <a:rPr lang="en-GB" dirty="0" smtClean="0"/>
              <a:t> only for reference sites and equates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7092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</a:t>
            </a:r>
          </a:p>
          <a:p>
            <a:pPr lvl="1"/>
            <a:r>
              <a:rPr lang="en-GB" dirty="0" smtClean="0"/>
              <a:t>Station “missing”:  not present in h-file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26718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tscom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992807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are changed?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91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h-files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</a:t>
            </a:r>
            <a:r>
              <a:rPr lang="en-US" dirty="0" err="1" smtClean="0"/>
              <a:t>Kalman</a:t>
            </a:r>
            <a:r>
              <a:rPr lang="en-US" dirty="0" smtClean="0"/>
              <a:t>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6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Repeatability analysis (</a:t>
            </a:r>
            <a:r>
              <a:rPr lang="en-GB" dirty="0" err="1" smtClean="0"/>
              <a:t>glred</a:t>
            </a:r>
            <a:r>
              <a:rPr lang="en-GB" dirty="0" smtClean="0"/>
              <a:t>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 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h-files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  <a:p>
            <a:r>
              <a:rPr lang="en-GB" dirty="0" smtClean="0"/>
              <a:t>When </a:t>
            </a:r>
            <a:r>
              <a:rPr lang="en-GB" dirty="0" err="1" smtClean="0"/>
              <a:t>globk</a:t>
            </a:r>
            <a:r>
              <a:rPr lang="en-GB" dirty="0" smtClean="0"/>
              <a:t> is run in parallel in the same directory, care should be used in scratch file names (discussed later)</a:t>
            </a:r>
          </a:p>
        </p:txBody>
      </p:sp>
    </p:spTree>
    <p:extLst>
      <p:ext uri="{BB962C8B-B14F-4D97-AF65-F5344CB8AC3E}">
        <p14:creationId xmlns:p14="http://schemas.microsoft.com/office/powerpoint/2010/main" val="5908159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[</a:t>
            </a:r>
            <a:r>
              <a:rPr lang="en-US" dirty="0">
                <a:sym typeface="Wingdings" charset="2"/>
              </a:rPr>
              <a:t>h-file list</a:t>
            </a:r>
            <a:r>
              <a:rPr lang="en-US" dirty="0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trf08_comb.apr               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trf08_comb.eq            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[h-file list].com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 smtClean="0"/>
              <a:t>Itrf08_comb.apr</a:t>
            </a:r>
            <a:endParaRPr lang="en-US" dirty="0"/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871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command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GLOBK is controlled by a command file that “instructs” the program what to do.</a:t>
            </a:r>
          </a:p>
          <a:p>
            <a:r>
              <a:rPr lang="en-US" smtClean="0"/>
              <a:t>The command file contain the following classes of commands:</a:t>
            </a:r>
          </a:p>
          <a:p>
            <a:pPr lvl="1"/>
            <a:r>
              <a:rPr lang="en-US" smtClean="0"/>
              <a:t>Estimation command: Tells globk what to estimate and constraints on apriori values and temporal behavior of the parameters.  apr_xxx and mar_xxx commands.</a:t>
            </a:r>
          </a:p>
          <a:p>
            <a:pPr lvl="1"/>
            <a:r>
              <a:rPr lang="en-US" smtClean="0"/>
              <a:t>Apriori information commands: Coordinates, discontinuity times, selection of sites </a:t>
            </a:r>
          </a:p>
          <a:p>
            <a:pPr lvl="1"/>
            <a:r>
              <a:rPr lang="en-US" smtClean="0"/>
              <a:t>Output (types and files),  and control commands (e.g., to run glorg)</a:t>
            </a:r>
          </a:p>
          <a:p>
            <a:r>
              <a:rPr lang="en-US" smtClean="0"/>
              <a:t>GLORG (post-processing program/module) as has a command file.</a:t>
            </a:r>
          </a:p>
          <a:p>
            <a:r>
              <a:rPr lang="en-US" smtClean="0"/>
              <a:t>The simplest globk command can have one line: </a:t>
            </a:r>
            <a:br>
              <a:rPr lang="en-US" smtClean="0"/>
            </a:br>
            <a:r>
              <a:rPr lang="en-US" smtClean="0"/>
              <a:t>apr_neu all 10 10 10 0 0 0</a:t>
            </a:r>
            <a:br>
              <a:rPr lang="en-US" smtClean="0"/>
            </a:br>
            <a:r>
              <a:rPr lang="en-US" smtClean="0"/>
              <a:t>but in general have several other commons commands (see examples in ~/gg/tables/globk_xxxx.cmd and ~/gg/tables/glorg_xxxx.cmd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4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GLOBK uses arbitrary file names but there are some conventions used:</a:t>
            </a:r>
          </a:p>
          <a:p>
            <a:pPr lvl="1"/>
            <a:r>
              <a:rPr lang="en-US" smtClean="0"/>
              <a:t>Binary h-files from htoglb: .glx is bias fixed, .glr is bias free (normally not used)</a:t>
            </a:r>
          </a:p>
          <a:p>
            <a:pPr lvl="1"/>
            <a:r>
              <a:rPr lang="en-US" smtClean="0"/>
              <a:t>List of binary h-files to process: .gdl extent</a:t>
            </a:r>
          </a:p>
          <a:p>
            <a:pPr lvl="1"/>
            <a:r>
              <a:rPr lang="en-US" smtClean="0"/>
              <a:t>GLOBK and GLORG command files: globk_&lt;type&gt;.cmd and glorg_&lt;type&gt;.cmd</a:t>
            </a:r>
          </a:p>
          <a:p>
            <a:pPr lvl="1"/>
            <a:r>
              <a:rPr lang="en-US" smtClean="0"/>
              <a:t>Output files: print file (no glorg reference frame) .prt (often not output); glorg output .org; log file .log</a:t>
            </a:r>
          </a:p>
          <a:p>
            <a:pPr lvl="1"/>
            <a:r>
              <a:rPr lang="en-US" smtClean="0"/>
              <a:t>Apriori coordinate files: .apr</a:t>
            </a:r>
          </a:p>
          <a:p>
            <a:pPr lvl="1"/>
            <a:r>
              <a:rPr lang="en-US" smtClean="0"/>
              <a:t>Earthquake and rename file: .eq</a:t>
            </a:r>
          </a:p>
          <a:p>
            <a:pPr lvl="1"/>
            <a:r>
              <a:rPr lang="en-US" smtClean="0"/>
              <a:t>Lists of stabilization sites (used with source command): .stab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0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Kalman Filtering</a:t>
            </a:r>
            <a:endParaRPr lang="en-GB" dirty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Equivalent to sequential least-squares estimation but allowing for stochastic processes, usually a 1st-order Gauss-Markov process </a:t>
            </a:r>
          </a:p>
          <a:p>
            <a:r>
              <a:rPr lang="en-GB" smtClean="0"/>
              <a:t>GLOBK allows a random walk for coordinates, EOP, network translation and scale, and satellite parameters;  variance grows linearly with time</a:t>
            </a:r>
          </a:p>
          <a:p>
            <a:r>
              <a:rPr lang="en-GB" smtClean="0"/>
              <a:t>Because a Kalman filter works with covariance matrices (rather than normal matrices), all parameters must have a priori constraints (usually loose)‏</a:t>
            </a:r>
          </a:p>
          <a:p>
            <a:endParaRPr lang="en-GB" smtClean="0"/>
          </a:p>
          <a:p>
            <a:r>
              <a:rPr lang="en-GB" smtClean="0"/>
              <a:t>See Herring et al. [1990]  and Dong et al. [1998] for a more thorough description as applied to geodetic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8284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globk and glred are the same program with (slightly) different ways of treating the h-file ( gdl ) list:</a:t>
            </a:r>
          </a:p>
          <a:p>
            <a:pPr lvl="1"/>
            <a:r>
              <a:rPr lang="en-GB" smtClean="0"/>
              <a:t>globk:  all h-files in combined in a single solution</a:t>
            </a:r>
          </a:p>
          <a:p>
            <a:pPr lvl="1"/>
            <a:r>
              <a:rPr lang="en-GB" smtClean="0"/>
              <a:t>glred: each h-file generates a separate solution (unless followed by a  + )‏. glred is a small program that generates sub-set .gdl files and runs globk.</a:t>
            </a:r>
          </a:p>
          <a:p>
            <a:r>
              <a:rPr lang="en-GB" smtClean="0"/>
              <a:t>Two types of solution files:  </a:t>
            </a:r>
          </a:p>
          <a:p>
            <a:pPr lvl="1"/>
            <a:r>
              <a:rPr lang="en-GB" smtClean="0"/>
              <a:t> h-files for saving and external exchange (backward compatible)‏</a:t>
            </a:r>
          </a:p>
          <a:p>
            <a:pPr lvl="1"/>
            <a:r>
              <a:rPr lang="en-GB" smtClean="0"/>
              <a:t>com/sol file is internal, format changes with versions</a:t>
            </a:r>
          </a:p>
          <a:p>
            <a:r>
              <a:rPr lang="en-GB" smtClean="0"/>
              <a:t>glorg called by globk/glred or run separately to  apply 	generalized constraints to solution and estimate plate rotations. Com_file command must be used for glorg to run by itself.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5091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2893</Words>
  <Application>Microsoft Macintosh PowerPoint</Application>
  <PresentationFormat>On-screen Show (4:3)</PresentationFormat>
  <Paragraphs>264</Paragraphs>
  <Slides>24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Overview of post-processing with GLOBK</vt:lpstr>
      <vt:lpstr>GLOBK Overview</vt:lpstr>
      <vt:lpstr>GLOBK Purpose</vt:lpstr>
      <vt:lpstr>Common applications of GLOBK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 ?</vt:lpstr>
      <vt:lpstr>Associated programs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GPS for geodesy</dc:title>
  <dc:creator>M. Floyd</dc:creator>
  <cp:lastModifiedBy>M. Floyd</cp:lastModifiedBy>
  <cp:revision>17</cp:revision>
  <dcterms:created xsi:type="dcterms:W3CDTF">2014-11-13T20:18:27Z</dcterms:created>
  <dcterms:modified xsi:type="dcterms:W3CDTF">2015-01-20T19:59:19Z</dcterms:modified>
</cp:coreProperties>
</file>