
<file path=[Content_Types].xml><?xml version="1.0" encoding="utf-8"?>
<Types xmlns="http://schemas.openxmlformats.org/package/2006/content-types">
  <Default Extension="xml" ContentType="application/xml"/>
  <Default Extension="jpg" ContentType="image/jpeg"/>
  <Default Extension="jpeg" ContentType="image/jpeg"/>
  <Default Extension="emf" ContentType="image/x-emf"/>
  <Default Extension="rels" ContentType="application/vnd.openxmlformats-package.relationships+xml"/>
  <Default Extension="tif" ContentType="image/tiff"/>
  <Default Extension="gif" ContentType="image/gif"/>
  <Default Extension="bin" ContentType="application/vnd.openxmlformats-officedocument.presentationml.printerSettings"/>
  <Default Extension="pn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2"/>
  </p:notesMasterIdLst>
  <p:handoutMasterIdLst>
    <p:handoutMasterId r:id="rId13"/>
  </p:handoutMasterIdLst>
  <p:sldIdLst>
    <p:sldId id="257" r:id="rId2"/>
    <p:sldId id="258" r:id="rId3"/>
    <p:sldId id="259" r:id="rId4"/>
    <p:sldId id="260" r:id="rId5"/>
    <p:sldId id="261" r:id="rId6"/>
    <p:sldId id="262" r:id="rId7"/>
    <p:sldId id="266" r:id="rId8"/>
    <p:sldId id="263" r:id="rId9"/>
    <p:sldId id="269" r:id="rId10"/>
    <p:sldId id="267" r:id="rId11"/>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9B39A901-7281-1F4C-8CC1-DAFFA556A94A}">
          <p14:sldIdLst>
            <p14:sldId id="257"/>
            <p14:sldId id="258"/>
            <p14:sldId id="259"/>
            <p14:sldId id="260"/>
            <p14:sldId id="261"/>
            <p14:sldId id="262"/>
            <p14:sldId id="266"/>
            <p14:sldId id="263"/>
            <p14:sldId id="269"/>
            <p14:sldId id="267"/>
          </p14:sldIdLst>
        </p14:section>
      </p14:section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92" d="100"/>
          <a:sy n="92" d="100"/>
        </p:scale>
        <p:origin x="-1576" y="-11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notesMaster" Target="notesMasters/notesMaster1.xml"/><Relationship Id="rId13" Type="http://schemas.openxmlformats.org/officeDocument/2006/relationships/handoutMaster" Target="handoutMasters/handoutMaster1.xml"/><Relationship Id="rId14" Type="http://schemas.openxmlformats.org/officeDocument/2006/relationships/printerSettings" Target="printerSettings/printerSettings1.bin"/><Relationship Id="rId15" Type="http://schemas.openxmlformats.org/officeDocument/2006/relationships/presProps" Target="presProps.xml"/><Relationship Id="rId16" Type="http://schemas.openxmlformats.org/officeDocument/2006/relationships/viewProps" Target="viewProps.xml"/><Relationship Id="rId17" Type="http://schemas.openxmlformats.org/officeDocument/2006/relationships/theme" Target="theme/theme1.xml"/><Relationship Id="rId18"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E24FDE84-7EC2-814A-821A-41B8C2BD96CD}" type="datetimeFigureOut">
              <a:rPr lang="en-US" smtClean="0"/>
              <a:t>2015/01/20</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CFC050E8-9B5B-5C42-B0E7-A3C24CD2EFF0}" type="slidenum">
              <a:rPr lang="en-US" smtClean="0"/>
              <a:t>‹#›</a:t>
            </a:fld>
            <a:endParaRPr lang="en-US"/>
          </a:p>
        </p:txBody>
      </p:sp>
    </p:spTree>
    <p:extLst>
      <p:ext uri="{BB962C8B-B14F-4D97-AF65-F5344CB8AC3E}">
        <p14:creationId xmlns:p14="http://schemas.microsoft.com/office/powerpoint/2010/main" val="247451202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E8ADE28-4801-604D-9489-858714A2BBBF}" type="datetimeFigureOut">
              <a:rPr lang="en-US" smtClean="0"/>
              <a:t>2015/01/20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FB84800-B849-154C-BAFC-520D80C1D1DB}" type="slidenum">
              <a:rPr lang="en-US" smtClean="0"/>
              <a:t>‹#›</a:t>
            </a:fld>
            <a:endParaRPr lang="en-US"/>
          </a:p>
        </p:txBody>
      </p:sp>
    </p:spTree>
    <p:extLst>
      <p:ext uri="{BB962C8B-B14F-4D97-AF65-F5344CB8AC3E}">
        <p14:creationId xmlns:p14="http://schemas.microsoft.com/office/powerpoint/2010/main" val="31779788"/>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Running</a:t>
            </a:r>
            <a:r>
              <a:rPr lang="en-US" baseline="0" dirty="0" smtClean="0"/>
              <a:t> </a:t>
            </a:r>
            <a:r>
              <a:rPr lang="en-US" baseline="0" dirty="0" err="1" smtClean="0"/>
              <a:t>sh_glred</a:t>
            </a:r>
            <a:r>
              <a:rPr lang="en-US" baseline="0" dirty="0" smtClean="0"/>
              <a:t> to get daily solutions is the standard approach and easy once you’ve got a </a:t>
            </a:r>
            <a:r>
              <a:rPr lang="en-US" baseline="0" dirty="0" err="1" smtClean="0"/>
              <a:t>globk_comb.cmd</a:t>
            </a:r>
            <a:r>
              <a:rPr lang="en-US" baseline="0" dirty="0" smtClean="0"/>
              <a:t> and </a:t>
            </a:r>
            <a:r>
              <a:rPr lang="en-US" baseline="0" dirty="0" err="1" smtClean="0"/>
              <a:t>glorg_comb.cmd</a:t>
            </a:r>
            <a:r>
              <a:rPr lang="en-US" baseline="0" dirty="0" smtClean="0"/>
              <a:t> file constructed.  The GLOBK lecture will introduce these files, and this lecture along with the Reference Frames and Error Analysis lectures will delve into appropriate strategies for constraining the network and weighting </a:t>
            </a:r>
            <a:r>
              <a:rPr lang="en-US" baseline="0" smtClean="0"/>
              <a:t>the data. </a:t>
            </a:r>
            <a:endParaRPr lang="en-US" dirty="0"/>
          </a:p>
        </p:txBody>
      </p:sp>
      <p:sp>
        <p:nvSpPr>
          <p:cNvPr id="4" name="Slide Number Placeholder 3"/>
          <p:cNvSpPr>
            <a:spLocks noGrp="1"/>
          </p:cNvSpPr>
          <p:nvPr>
            <p:ph type="sldNum" sz="quarter" idx="10"/>
          </p:nvPr>
        </p:nvSpPr>
        <p:spPr/>
        <p:txBody>
          <a:bodyPr/>
          <a:lstStyle/>
          <a:p>
            <a:fld id="{7FDB6A2B-FB2F-4B47-86A1-2A666F2216E1}" type="slidenum">
              <a:rPr lang="en-US" smtClean="0"/>
              <a:t>2</a:t>
            </a:fld>
            <a:endParaRPr lang="en-US"/>
          </a:p>
        </p:txBody>
      </p:sp>
    </p:spTree>
    <p:extLst>
      <p:ext uri="{BB962C8B-B14F-4D97-AF65-F5344CB8AC3E}">
        <p14:creationId xmlns:p14="http://schemas.microsoft.com/office/powerpoint/2010/main" val="287909113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Large uncertainty</a:t>
            </a:r>
            <a:r>
              <a:rPr lang="en-US" baseline="0" dirty="0" smtClean="0"/>
              <a:t> will mean outlier will have low weight in inversion/</a:t>
            </a:r>
            <a:r>
              <a:rPr lang="en-US" baseline="0" dirty="0" err="1" smtClean="0"/>
              <a:t>Kalman</a:t>
            </a:r>
            <a:r>
              <a:rPr lang="en-US" baseline="0" dirty="0" smtClean="0"/>
              <a:t> filter anyway, but </a:t>
            </a:r>
            <a:endParaRPr lang="en-US" dirty="0"/>
          </a:p>
        </p:txBody>
      </p:sp>
      <p:sp>
        <p:nvSpPr>
          <p:cNvPr id="4" name="Slide Number Placeholder 3"/>
          <p:cNvSpPr>
            <a:spLocks noGrp="1"/>
          </p:cNvSpPr>
          <p:nvPr>
            <p:ph type="sldNum" sz="quarter" idx="10"/>
          </p:nvPr>
        </p:nvSpPr>
        <p:spPr/>
        <p:txBody>
          <a:bodyPr/>
          <a:lstStyle/>
          <a:p>
            <a:fld id="{CFB84800-B849-154C-BAFC-520D80C1D1DB}" type="slidenum">
              <a:rPr lang="en-US" smtClean="0"/>
              <a:t>8</a:t>
            </a:fld>
            <a:endParaRPr lang="en-US"/>
          </a:p>
        </p:txBody>
      </p:sp>
    </p:spTree>
    <p:extLst>
      <p:ext uri="{BB962C8B-B14F-4D97-AF65-F5344CB8AC3E}">
        <p14:creationId xmlns:p14="http://schemas.microsoft.com/office/powerpoint/2010/main" val="91789940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Consistency</a:t>
            </a:r>
            <a:r>
              <a:rPr lang="en-US" baseline="0" dirty="0" smtClean="0"/>
              <a:t> of variations between nearby sites proves effect of reference frame stability and suggests that apparent slight “outlier” in east component on 2014-07-10 may likely be an effect of poor reference frame stabilization because both sites show similar perturbations. Note also the scale of the “outlier” (close to the error). Probably OK to remain included.</a:t>
            </a:r>
            <a:endParaRPr lang="en-US" dirty="0"/>
          </a:p>
        </p:txBody>
      </p:sp>
      <p:sp>
        <p:nvSpPr>
          <p:cNvPr id="4" name="Slide Number Placeholder 3"/>
          <p:cNvSpPr>
            <a:spLocks noGrp="1"/>
          </p:cNvSpPr>
          <p:nvPr>
            <p:ph type="sldNum" sz="quarter" idx="10"/>
          </p:nvPr>
        </p:nvSpPr>
        <p:spPr/>
        <p:txBody>
          <a:bodyPr/>
          <a:lstStyle/>
          <a:p>
            <a:fld id="{CFB84800-B849-154C-BAFC-520D80C1D1DB}" type="slidenum">
              <a:rPr lang="en-US" smtClean="0"/>
              <a:t>9</a:t>
            </a:fld>
            <a:endParaRPr lang="en-US"/>
          </a:p>
        </p:txBody>
      </p:sp>
    </p:spTree>
    <p:extLst>
      <p:ext uri="{BB962C8B-B14F-4D97-AF65-F5344CB8AC3E}">
        <p14:creationId xmlns:p14="http://schemas.microsoft.com/office/powerpoint/2010/main" val="157680293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GB"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smtClean="0"/>
              <a:t>Click to edit Master subtitle style</a:t>
            </a:r>
            <a:endParaRPr lang="en-US"/>
          </a:p>
        </p:txBody>
      </p:sp>
      <p:sp>
        <p:nvSpPr>
          <p:cNvPr id="4" name="Date Placeholder 3"/>
          <p:cNvSpPr>
            <a:spLocks noGrp="1"/>
          </p:cNvSpPr>
          <p:nvPr>
            <p:ph type="dt" sz="half" idx="10"/>
          </p:nvPr>
        </p:nvSpPr>
        <p:spPr/>
        <p:txBody>
          <a:bodyPr/>
          <a:lstStyle/>
          <a:p>
            <a:fld id="{CB1051DF-DF54-D641-B844-E6687F30EE6E}" type="datetime1">
              <a:rPr lang="en-GB" smtClean="0"/>
              <a:t>2015/01/20</a:t>
            </a:fld>
            <a:endParaRPr lang="en-US"/>
          </a:p>
        </p:txBody>
      </p:sp>
      <p:sp>
        <p:nvSpPr>
          <p:cNvPr id="5" name="Footer Placeholder 4"/>
          <p:cNvSpPr>
            <a:spLocks noGrp="1"/>
          </p:cNvSpPr>
          <p:nvPr>
            <p:ph type="ftr" sz="quarter" idx="11"/>
          </p:nvPr>
        </p:nvSpPr>
        <p:spPr/>
        <p:txBody>
          <a:bodyPr/>
          <a:lstStyle/>
          <a:p>
            <a:r>
              <a:rPr lang="en-US" smtClean="0"/>
              <a:t>Using sh_gamit and sh_glred </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a:t>
            </a:fld>
            <a:endParaRPr lang="en-US"/>
          </a:p>
        </p:txBody>
      </p:sp>
    </p:spTree>
    <p:extLst>
      <p:ext uri="{BB962C8B-B14F-4D97-AF65-F5344CB8AC3E}">
        <p14:creationId xmlns:p14="http://schemas.microsoft.com/office/powerpoint/2010/main" val="13759348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p>
            <a:fld id="{ACF449BE-6D72-9B43-A578-0E7AF00E1725}" type="datetime1">
              <a:rPr lang="en-GB" smtClean="0"/>
              <a:t>2015/01/20</a:t>
            </a:fld>
            <a:endParaRPr lang="en-US"/>
          </a:p>
        </p:txBody>
      </p:sp>
      <p:sp>
        <p:nvSpPr>
          <p:cNvPr id="5" name="Footer Placeholder 4"/>
          <p:cNvSpPr>
            <a:spLocks noGrp="1"/>
          </p:cNvSpPr>
          <p:nvPr>
            <p:ph type="ftr" sz="quarter" idx="11"/>
          </p:nvPr>
        </p:nvSpPr>
        <p:spPr/>
        <p:txBody>
          <a:bodyPr/>
          <a:lstStyle/>
          <a:p>
            <a:r>
              <a:rPr lang="en-US" smtClean="0"/>
              <a:t>Using sh_gamit and sh_glred </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a:t>
            </a:fld>
            <a:endParaRPr lang="en-US"/>
          </a:p>
        </p:txBody>
      </p:sp>
    </p:spTree>
    <p:extLst>
      <p:ext uri="{BB962C8B-B14F-4D97-AF65-F5344CB8AC3E}">
        <p14:creationId xmlns:p14="http://schemas.microsoft.com/office/powerpoint/2010/main" val="6721656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GB"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p>
            <a:fld id="{A2364E12-1027-4B45-A0B5-44215D6D1ECB}" type="datetime1">
              <a:rPr lang="en-GB" smtClean="0"/>
              <a:t>2015/01/20</a:t>
            </a:fld>
            <a:endParaRPr lang="en-US"/>
          </a:p>
        </p:txBody>
      </p:sp>
      <p:sp>
        <p:nvSpPr>
          <p:cNvPr id="5" name="Footer Placeholder 4"/>
          <p:cNvSpPr>
            <a:spLocks noGrp="1"/>
          </p:cNvSpPr>
          <p:nvPr>
            <p:ph type="ftr" sz="quarter" idx="11"/>
          </p:nvPr>
        </p:nvSpPr>
        <p:spPr/>
        <p:txBody>
          <a:bodyPr/>
          <a:lstStyle/>
          <a:p>
            <a:r>
              <a:rPr lang="en-US" smtClean="0"/>
              <a:t>Using sh_gamit and sh_glred </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a:t>
            </a:fld>
            <a:endParaRPr lang="en-US"/>
          </a:p>
        </p:txBody>
      </p:sp>
    </p:spTree>
    <p:extLst>
      <p:ext uri="{BB962C8B-B14F-4D97-AF65-F5344CB8AC3E}">
        <p14:creationId xmlns:p14="http://schemas.microsoft.com/office/powerpoint/2010/main" val="41397659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Content Placeholder 2"/>
          <p:cNvSpPr>
            <a:spLocks noGrp="1"/>
          </p:cNvSpPr>
          <p:nvPr>
            <p:ph idx="1"/>
          </p:nvPr>
        </p:nvSpPr>
        <p:spPr/>
        <p:txBody>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p>
            <a:fld id="{E2FB3989-8A95-EE4F-86B7-2F812CB900F6}" type="datetime1">
              <a:rPr lang="en-GB" smtClean="0"/>
              <a:t>2015/01/20</a:t>
            </a:fld>
            <a:endParaRPr lang="en-US"/>
          </a:p>
        </p:txBody>
      </p:sp>
      <p:sp>
        <p:nvSpPr>
          <p:cNvPr id="5" name="Footer Placeholder 4"/>
          <p:cNvSpPr>
            <a:spLocks noGrp="1"/>
          </p:cNvSpPr>
          <p:nvPr>
            <p:ph type="ftr" sz="quarter" idx="11"/>
          </p:nvPr>
        </p:nvSpPr>
        <p:spPr/>
        <p:txBody>
          <a:bodyPr/>
          <a:lstStyle/>
          <a:p>
            <a:r>
              <a:rPr lang="en-US" smtClean="0"/>
              <a:t>Using sh_gamit and sh_glred </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a:t>
            </a:fld>
            <a:endParaRPr lang="en-US"/>
          </a:p>
        </p:txBody>
      </p:sp>
    </p:spTree>
    <p:extLst>
      <p:ext uri="{BB962C8B-B14F-4D97-AF65-F5344CB8AC3E}">
        <p14:creationId xmlns:p14="http://schemas.microsoft.com/office/powerpoint/2010/main" val="18579288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smtClean="0"/>
              <a:t>Click to edit Master text styles</a:t>
            </a:r>
          </a:p>
        </p:txBody>
      </p:sp>
      <p:sp>
        <p:nvSpPr>
          <p:cNvPr id="4" name="Date Placeholder 3"/>
          <p:cNvSpPr>
            <a:spLocks noGrp="1"/>
          </p:cNvSpPr>
          <p:nvPr>
            <p:ph type="dt" sz="half" idx="10"/>
          </p:nvPr>
        </p:nvSpPr>
        <p:spPr/>
        <p:txBody>
          <a:bodyPr/>
          <a:lstStyle/>
          <a:p>
            <a:fld id="{17B1A9D7-FA13-CE4B-82E1-7AB0237E376F}" type="datetime1">
              <a:rPr lang="en-GB" smtClean="0"/>
              <a:t>2015/01/20</a:t>
            </a:fld>
            <a:endParaRPr lang="en-US"/>
          </a:p>
        </p:txBody>
      </p:sp>
      <p:sp>
        <p:nvSpPr>
          <p:cNvPr id="5" name="Footer Placeholder 4"/>
          <p:cNvSpPr>
            <a:spLocks noGrp="1"/>
          </p:cNvSpPr>
          <p:nvPr>
            <p:ph type="ftr" sz="quarter" idx="11"/>
          </p:nvPr>
        </p:nvSpPr>
        <p:spPr/>
        <p:txBody>
          <a:bodyPr/>
          <a:lstStyle/>
          <a:p>
            <a:r>
              <a:rPr lang="en-US" smtClean="0"/>
              <a:t>Using sh_gamit and sh_glred </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a:t>
            </a:fld>
            <a:endParaRPr lang="en-US"/>
          </a:p>
        </p:txBody>
      </p:sp>
    </p:spTree>
    <p:extLst>
      <p:ext uri="{BB962C8B-B14F-4D97-AF65-F5344CB8AC3E}">
        <p14:creationId xmlns:p14="http://schemas.microsoft.com/office/powerpoint/2010/main" val="8623486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5" name="Date Placeholder 4"/>
          <p:cNvSpPr>
            <a:spLocks noGrp="1"/>
          </p:cNvSpPr>
          <p:nvPr>
            <p:ph type="dt" sz="half" idx="10"/>
          </p:nvPr>
        </p:nvSpPr>
        <p:spPr/>
        <p:txBody>
          <a:bodyPr/>
          <a:lstStyle/>
          <a:p>
            <a:fld id="{B031CCA7-AF48-5C4E-A0D1-94B8FF9E3ABB}" type="datetime1">
              <a:rPr lang="en-GB" smtClean="0"/>
              <a:t>2015/01/20</a:t>
            </a:fld>
            <a:endParaRPr lang="en-US"/>
          </a:p>
        </p:txBody>
      </p:sp>
      <p:sp>
        <p:nvSpPr>
          <p:cNvPr id="6" name="Footer Placeholder 5"/>
          <p:cNvSpPr>
            <a:spLocks noGrp="1"/>
          </p:cNvSpPr>
          <p:nvPr>
            <p:ph type="ftr" sz="quarter" idx="11"/>
          </p:nvPr>
        </p:nvSpPr>
        <p:spPr/>
        <p:txBody>
          <a:bodyPr/>
          <a:lstStyle/>
          <a:p>
            <a:r>
              <a:rPr lang="en-US" smtClean="0"/>
              <a:t>Using sh_gamit and sh_glred </a:t>
            </a:r>
            <a:endParaRPr lang="en-US"/>
          </a:p>
        </p:txBody>
      </p:sp>
      <p:sp>
        <p:nvSpPr>
          <p:cNvPr id="7" name="Slide Number Placeholder 6"/>
          <p:cNvSpPr>
            <a:spLocks noGrp="1"/>
          </p:cNvSpPr>
          <p:nvPr>
            <p:ph type="sldNum" sz="quarter" idx="12"/>
          </p:nvPr>
        </p:nvSpPr>
        <p:spPr/>
        <p:txBody>
          <a:bodyPr/>
          <a:lstStyle/>
          <a:p>
            <a:fld id="{B5AA1FA8-B090-4D48-B0EE-5DA1BF2BA795}" type="slidenum">
              <a:rPr lang="en-US" smtClean="0"/>
              <a:t>‹#›</a:t>
            </a:fld>
            <a:endParaRPr lang="en-US"/>
          </a:p>
        </p:txBody>
      </p:sp>
    </p:spTree>
    <p:extLst>
      <p:ext uri="{BB962C8B-B14F-4D97-AF65-F5344CB8AC3E}">
        <p14:creationId xmlns:p14="http://schemas.microsoft.com/office/powerpoint/2010/main" val="14270696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GB"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7" name="Date Placeholder 6"/>
          <p:cNvSpPr>
            <a:spLocks noGrp="1"/>
          </p:cNvSpPr>
          <p:nvPr>
            <p:ph type="dt" sz="half" idx="10"/>
          </p:nvPr>
        </p:nvSpPr>
        <p:spPr/>
        <p:txBody>
          <a:bodyPr/>
          <a:lstStyle/>
          <a:p>
            <a:fld id="{72747BAF-03AC-0F4A-99CE-C79390863641}" type="datetime1">
              <a:rPr lang="en-GB" smtClean="0"/>
              <a:t>2015/01/20</a:t>
            </a:fld>
            <a:endParaRPr lang="en-US"/>
          </a:p>
        </p:txBody>
      </p:sp>
      <p:sp>
        <p:nvSpPr>
          <p:cNvPr id="8" name="Footer Placeholder 7"/>
          <p:cNvSpPr>
            <a:spLocks noGrp="1"/>
          </p:cNvSpPr>
          <p:nvPr>
            <p:ph type="ftr" sz="quarter" idx="11"/>
          </p:nvPr>
        </p:nvSpPr>
        <p:spPr/>
        <p:txBody>
          <a:bodyPr/>
          <a:lstStyle/>
          <a:p>
            <a:r>
              <a:rPr lang="en-US" smtClean="0"/>
              <a:t>Using sh_gamit and sh_glred </a:t>
            </a:r>
            <a:endParaRPr lang="en-US"/>
          </a:p>
        </p:txBody>
      </p:sp>
      <p:sp>
        <p:nvSpPr>
          <p:cNvPr id="9" name="Slide Number Placeholder 8"/>
          <p:cNvSpPr>
            <a:spLocks noGrp="1"/>
          </p:cNvSpPr>
          <p:nvPr>
            <p:ph type="sldNum" sz="quarter" idx="12"/>
          </p:nvPr>
        </p:nvSpPr>
        <p:spPr/>
        <p:txBody>
          <a:bodyPr/>
          <a:lstStyle/>
          <a:p>
            <a:fld id="{B5AA1FA8-B090-4D48-B0EE-5DA1BF2BA795}" type="slidenum">
              <a:rPr lang="en-US" smtClean="0"/>
              <a:t>‹#›</a:t>
            </a:fld>
            <a:endParaRPr lang="en-US"/>
          </a:p>
        </p:txBody>
      </p:sp>
    </p:spTree>
    <p:extLst>
      <p:ext uri="{BB962C8B-B14F-4D97-AF65-F5344CB8AC3E}">
        <p14:creationId xmlns:p14="http://schemas.microsoft.com/office/powerpoint/2010/main" val="36575868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Date Placeholder 2"/>
          <p:cNvSpPr>
            <a:spLocks noGrp="1"/>
          </p:cNvSpPr>
          <p:nvPr>
            <p:ph type="dt" sz="half" idx="10"/>
          </p:nvPr>
        </p:nvSpPr>
        <p:spPr/>
        <p:txBody>
          <a:bodyPr/>
          <a:lstStyle/>
          <a:p>
            <a:fld id="{7BD02BC9-3E4E-5047-8760-8397A76802E7}" type="datetime1">
              <a:rPr lang="en-GB" smtClean="0"/>
              <a:t>2015/01/20</a:t>
            </a:fld>
            <a:endParaRPr lang="en-US"/>
          </a:p>
        </p:txBody>
      </p:sp>
      <p:sp>
        <p:nvSpPr>
          <p:cNvPr id="4" name="Footer Placeholder 3"/>
          <p:cNvSpPr>
            <a:spLocks noGrp="1"/>
          </p:cNvSpPr>
          <p:nvPr>
            <p:ph type="ftr" sz="quarter" idx="11"/>
          </p:nvPr>
        </p:nvSpPr>
        <p:spPr/>
        <p:txBody>
          <a:bodyPr/>
          <a:lstStyle/>
          <a:p>
            <a:r>
              <a:rPr lang="en-US" smtClean="0"/>
              <a:t>Using sh_gamit and sh_glred </a:t>
            </a:r>
            <a:endParaRPr lang="en-US"/>
          </a:p>
        </p:txBody>
      </p:sp>
      <p:sp>
        <p:nvSpPr>
          <p:cNvPr id="5" name="Slide Number Placeholder 4"/>
          <p:cNvSpPr>
            <a:spLocks noGrp="1"/>
          </p:cNvSpPr>
          <p:nvPr>
            <p:ph type="sldNum" sz="quarter" idx="12"/>
          </p:nvPr>
        </p:nvSpPr>
        <p:spPr/>
        <p:txBody>
          <a:bodyPr/>
          <a:lstStyle/>
          <a:p>
            <a:fld id="{B5AA1FA8-B090-4D48-B0EE-5DA1BF2BA795}" type="slidenum">
              <a:rPr lang="en-US" smtClean="0"/>
              <a:t>‹#›</a:t>
            </a:fld>
            <a:endParaRPr lang="en-US"/>
          </a:p>
        </p:txBody>
      </p:sp>
    </p:spTree>
    <p:extLst>
      <p:ext uri="{BB962C8B-B14F-4D97-AF65-F5344CB8AC3E}">
        <p14:creationId xmlns:p14="http://schemas.microsoft.com/office/powerpoint/2010/main" val="501720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DD3BAFA-8313-B64E-A12B-0507627C3D43}" type="datetime1">
              <a:rPr lang="en-GB" smtClean="0"/>
              <a:t>2015/01/20</a:t>
            </a:fld>
            <a:endParaRPr lang="en-US"/>
          </a:p>
        </p:txBody>
      </p:sp>
      <p:sp>
        <p:nvSpPr>
          <p:cNvPr id="3" name="Footer Placeholder 2"/>
          <p:cNvSpPr>
            <a:spLocks noGrp="1"/>
          </p:cNvSpPr>
          <p:nvPr>
            <p:ph type="ftr" sz="quarter" idx="11"/>
          </p:nvPr>
        </p:nvSpPr>
        <p:spPr/>
        <p:txBody>
          <a:bodyPr/>
          <a:lstStyle/>
          <a:p>
            <a:r>
              <a:rPr lang="en-US" smtClean="0"/>
              <a:t>Using sh_gamit and sh_glred </a:t>
            </a:r>
            <a:endParaRPr lang="en-US"/>
          </a:p>
        </p:txBody>
      </p:sp>
      <p:sp>
        <p:nvSpPr>
          <p:cNvPr id="4" name="Slide Number Placeholder 3"/>
          <p:cNvSpPr>
            <a:spLocks noGrp="1"/>
          </p:cNvSpPr>
          <p:nvPr>
            <p:ph type="sldNum" sz="quarter" idx="12"/>
          </p:nvPr>
        </p:nvSpPr>
        <p:spPr/>
        <p:txBody>
          <a:bodyPr/>
          <a:lstStyle/>
          <a:p>
            <a:fld id="{B5AA1FA8-B090-4D48-B0EE-5DA1BF2BA795}" type="slidenum">
              <a:rPr lang="en-US" smtClean="0"/>
              <a:t>‹#›</a:t>
            </a:fld>
            <a:endParaRPr lang="en-US"/>
          </a:p>
        </p:txBody>
      </p:sp>
    </p:spTree>
    <p:extLst>
      <p:ext uri="{BB962C8B-B14F-4D97-AF65-F5344CB8AC3E}">
        <p14:creationId xmlns:p14="http://schemas.microsoft.com/office/powerpoint/2010/main" val="22880780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4"/>
          <p:cNvSpPr>
            <a:spLocks noGrp="1"/>
          </p:cNvSpPr>
          <p:nvPr>
            <p:ph type="dt" sz="half" idx="10"/>
          </p:nvPr>
        </p:nvSpPr>
        <p:spPr/>
        <p:txBody>
          <a:bodyPr/>
          <a:lstStyle/>
          <a:p>
            <a:fld id="{19500BE9-7DB2-D847-9C5F-C0236F8B2EC8}" type="datetime1">
              <a:rPr lang="en-GB" smtClean="0"/>
              <a:t>2015/01/20</a:t>
            </a:fld>
            <a:endParaRPr lang="en-US"/>
          </a:p>
        </p:txBody>
      </p:sp>
      <p:sp>
        <p:nvSpPr>
          <p:cNvPr id="6" name="Footer Placeholder 5"/>
          <p:cNvSpPr>
            <a:spLocks noGrp="1"/>
          </p:cNvSpPr>
          <p:nvPr>
            <p:ph type="ftr" sz="quarter" idx="11"/>
          </p:nvPr>
        </p:nvSpPr>
        <p:spPr/>
        <p:txBody>
          <a:bodyPr/>
          <a:lstStyle/>
          <a:p>
            <a:r>
              <a:rPr lang="en-US" smtClean="0"/>
              <a:t>Using sh_gamit and sh_glred </a:t>
            </a:r>
            <a:endParaRPr lang="en-US"/>
          </a:p>
        </p:txBody>
      </p:sp>
      <p:sp>
        <p:nvSpPr>
          <p:cNvPr id="7" name="Slide Number Placeholder 6"/>
          <p:cNvSpPr>
            <a:spLocks noGrp="1"/>
          </p:cNvSpPr>
          <p:nvPr>
            <p:ph type="sldNum" sz="quarter" idx="12"/>
          </p:nvPr>
        </p:nvSpPr>
        <p:spPr/>
        <p:txBody>
          <a:bodyPr/>
          <a:lstStyle/>
          <a:p>
            <a:fld id="{B5AA1FA8-B090-4D48-B0EE-5DA1BF2BA795}" type="slidenum">
              <a:rPr lang="en-US" smtClean="0"/>
              <a:t>‹#›</a:t>
            </a:fld>
            <a:endParaRPr lang="en-US"/>
          </a:p>
        </p:txBody>
      </p:sp>
    </p:spTree>
    <p:extLst>
      <p:ext uri="{BB962C8B-B14F-4D97-AF65-F5344CB8AC3E}">
        <p14:creationId xmlns:p14="http://schemas.microsoft.com/office/powerpoint/2010/main" val="7557757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4"/>
          <p:cNvSpPr>
            <a:spLocks noGrp="1"/>
          </p:cNvSpPr>
          <p:nvPr>
            <p:ph type="dt" sz="half" idx="10"/>
          </p:nvPr>
        </p:nvSpPr>
        <p:spPr/>
        <p:txBody>
          <a:bodyPr/>
          <a:lstStyle/>
          <a:p>
            <a:fld id="{B5A2DA7F-2A0C-BB44-B351-5842E776FFA9}" type="datetime1">
              <a:rPr lang="en-GB" smtClean="0"/>
              <a:t>2015/01/20</a:t>
            </a:fld>
            <a:endParaRPr lang="en-US"/>
          </a:p>
        </p:txBody>
      </p:sp>
      <p:sp>
        <p:nvSpPr>
          <p:cNvPr id="6" name="Footer Placeholder 5"/>
          <p:cNvSpPr>
            <a:spLocks noGrp="1"/>
          </p:cNvSpPr>
          <p:nvPr>
            <p:ph type="ftr" sz="quarter" idx="11"/>
          </p:nvPr>
        </p:nvSpPr>
        <p:spPr/>
        <p:txBody>
          <a:bodyPr/>
          <a:lstStyle/>
          <a:p>
            <a:r>
              <a:rPr lang="en-US" smtClean="0"/>
              <a:t>Using sh_gamit and sh_glred </a:t>
            </a:r>
            <a:endParaRPr lang="en-US"/>
          </a:p>
        </p:txBody>
      </p:sp>
      <p:sp>
        <p:nvSpPr>
          <p:cNvPr id="7" name="Slide Number Placeholder 6"/>
          <p:cNvSpPr>
            <a:spLocks noGrp="1"/>
          </p:cNvSpPr>
          <p:nvPr>
            <p:ph type="sldNum" sz="quarter" idx="12"/>
          </p:nvPr>
        </p:nvSpPr>
        <p:spPr/>
        <p:txBody>
          <a:bodyPr/>
          <a:lstStyle/>
          <a:p>
            <a:fld id="{B5AA1FA8-B090-4D48-B0EE-5DA1BF2BA795}" type="slidenum">
              <a:rPr lang="en-US" smtClean="0"/>
              <a:t>‹#›</a:t>
            </a:fld>
            <a:endParaRPr lang="en-US"/>
          </a:p>
        </p:txBody>
      </p:sp>
    </p:spTree>
    <p:extLst>
      <p:ext uri="{BB962C8B-B14F-4D97-AF65-F5344CB8AC3E}">
        <p14:creationId xmlns:p14="http://schemas.microsoft.com/office/powerpoint/2010/main" val="2913416772"/>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GB"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C953235-0A07-EB4A-8787-E64419451C35}" type="datetime1">
              <a:rPr lang="en-GB" smtClean="0"/>
              <a:t>2015/01/20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Using sh_gamit and sh_glred </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5AA1FA8-B090-4D48-B0EE-5DA1BF2BA795}" type="slidenum">
              <a:rPr lang="en-US" smtClean="0"/>
              <a:t>‹#›</a:t>
            </a:fld>
            <a:endParaRPr lang="en-US"/>
          </a:p>
        </p:txBody>
      </p:sp>
    </p:spTree>
    <p:extLst>
      <p:ext uri="{BB962C8B-B14F-4D97-AF65-F5344CB8AC3E}">
        <p14:creationId xmlns:p14="http://schemas.microsoft.com/office/powerpoint/2010/main" val="147032007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gif"/><Relationship Id="rId4" Type="http://schemas.openxmlformats.org/officeDocument/2006/relationships/image" Target="../media/image3.tif"/><Relationship Id="rId5" Type="http://schemas.openxmlformats.org/officeDocument/2006/relationships/image" Target="../media/image4.png"/><Relationship Id="rId6" Type="http://schemas.openxmlformats.org/officeDocument/2006/relationships/image" Target="../media/image5.gif"/><Relationship Id="rId7" Type="http://schemas.openxmlformats.org/officeDocument/2006/relationships/image" Target="../media/image6.png"/><Relationship Id="rId1" Type="http://schemas.openxmlformats.org/officeDocument/2006/relationships/slideLayout" Target="../slideLayouts/slideLayout1.xml"/><Relationship Id="rId2" Type="http://schemas.openxmlformats.org/officeDocument/2006/relationships/image" Target="../media/image1.jp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7.emf"/><Relationship Id="rId4" Type="http://schemas.openxmlformats.org/officeDocument/2006/relationships/image" Target="../media/image8.emf"/><Relationship Id="rId1" Type="http://schemas.openxmlformats.org/officeDocument/2006/relationships/slideLayout" Target="../slideLayouts/slideLayout5.xml"/><Relationship Id="rId2" Type="http://schemas.openxmlformats.org/officeDocument/2006/relationships/notesSlide" Target="../notesSlides/notesSlide2.xml"/></Relationships>
</file>

<file path=ppt/slides/_rels/slide9.xml.rels><?xml version="1.0" encoding="UTF-8" standalone="yes"?>
<Relationships xmlns="http://schemas.openxmlformats.org/package/2006/relationships"><Relationship Id="rId3" Type="http://schemas.openxmlformats.org/officeDocument/2006/relationships/image" Target="../media/image9.emf"/><Relationship Id="rId4" Type="http://schemas.openxmlformats.org/officeDocument/2006/relationships/image" Target="../media/image10.emf"/><Relationship Id="rId1" Type="http://schemas.openxmlformats.org/officeDocument/2006/relationships/slideLayout" Target="../slideLayouts/slideLayout4.xml"/><Relationship Id="rId2" Type="http://schemas.openxmlformats.org/officeDocument/2006/relationships/notesSlide" Target="../notesSlides/notesSlide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Generating time </a:t>
            </a:r>
            <a:r>
              <a:rPr lang="en-US" dirty="0" smtClean="0"/>
              <a:t>series</a:t>
            </a:r>
            <a:br>
              <a:rPr lang="en-US" dirty="0" smtClean="0"/>
            </a:br>
            <a:r>
              <a:rPr lang="en-US" dirty="0" smtClean="0"/>
              <a:t>with </a:t>
            </a:r>
            <a:r>
              <a:rPr lang="en-US" sz="4200" dirty="0" err="1" smtClean="0">
                <a:latin typeface="Courier"/>
                <a:cs typeface="Courier"/>
              </a:rPr>
              <a:t>glred</a:t>
            </a:r>
            <a:endParaRPr lang="en-US" sz="4200" dirty="0">
              <a:latin typeface="Courier"/>
              <a:cs typeface="Courier"/>
            </a:endParaRPr>
          </a:p>
        </p:txBody>
      </p:sp>
      <p:pic>
        <p:nvPicPr>
          <p:cNvPr id="11" name="Picture 10" descr="bga_logo.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658359" y="130032"/>
            <a:ext cx="1155932" cy="558987"/>
          </a:xfrm>
          <a:prstGeom prst="rect">
            <a:avLst/>
          </a:prstGeom>
        </p:spPr>
      </p:pic>
      <p:pic>
        <p:nvPicPr>
          <p:cNvPr id="14" name="Picture 13" descr="logo.gif"/>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294442" y="127537"/>
            <a:ext cx="665355" cy="604868"/>
          </a:xfrm>
          <a:prstGeom prst="rect">
            <a:avLst/>
          </a:prstGeom>
        </p:spPr>
      </p:pic>
      <p:pic>
        <p:nvPicPr>
          <p:cNvPr id="17" name="Picture 16" descr="logo-small.tif"/>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889649" y="185527"/>
            <a:ext cx="1364702" cy="395663"/>
          </a:xfrm>
          <a:prstGeom prst="rect">
            <a:avLst/>
          </a:prstGeom>
        </p:spPr>
      </p:pic>
      <p:pic>
        <p:nvPicPr>
          <p:cNvPr id="18" name="Picture 17" descr="MIT-logo-with-spelling-web-red-gray-design1-large.png"/>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222250" y="182761"/>
            <a:ext cx="1599993" cy="362429"/>
          </a:xfrm>
          <a:prstGeom prst="rect">
            <a:avLst/>
          </a:prstGeom>
        </p:spPr>
      </p:pic>
      <p:pic>
        <p:nvPicPr>
          <p:cNvPr id="19" name="Picture 18" descr="comet-logo.gif"/>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6669828" y="127537"/>
            <a:ext cx="1553259" cy="540000"/>
          </a:xfrm>
          <a:prstGeom prst="rect">
            <a:avLst/>
          </a:prstGeom>
        </p:spPr>
      </p:pic>
      <p:pic>
        <p:nvPicPr>
          <p:cNvPr id="20" name="Picture 19"/>
          <p:cNvPicPr>
            <a:picLocks noChangeAspect="1"/>
          </p:cNvPicPr>
          <p:nvPr/>
        </p:nvPicPr>
        <p:blipFill>
          <a:blip r:embed="rId7"/>
          <a:stretch>
            <a:fillRect/>
          </a:stretch>
        </p:blipFill>
        <p:spPr>
          <a:xfrm>
            <a:off x="1915623" y="185190"/>
            <a:ext cx="1217118" cy="396000"/>
          </a:xfrm>
          <a:prstGeom prst="rect">
            <a:avLst/>
          </a:prstGeom>
        </p:spPr>
      </p:pic>
      <p:sp>
        <p:nvSpPr>
          <p:cNvPr id="12" name="Subtitle 2"/>
          <p:cNvSpPr txBox="1">
            <a:spLocks/>
          </p:cNvSpPr>
          <p:nvPr/>
        </p:nvSpPr>
        <p:spPr>
          <a:xfrm>
            <a:off x="1371600" y="3886199"/>
            <a:ext cx="6400800" cy="2409217"/>
          </a:xfrm>
          <a:prstGeom prst="rect">
            <a:avLst/>
          </a:prstGeom>
        </p:spPr>
        <p:txBody>
          <a:bodyPr vert="horz" lIns="91440" tIns="45720" rIns="91440" bIns="45720" rtlCol="0">
            <a:normAutofit fontScale="70000" lnSpcReduction="20000"/>
          </a:bodyPr>
          <a:lstStyle>
            <a:lvl1pPr marL="0" indent="0" algn="ctr" defTabSz="457200" rtl="0" eaLnBrk="1" latinLnBrk="0" hangingPunct="1">
              <a:spcBef>
                <a:spcPct val="20000"/>
              </a:spcBef>
              <a:buFont typeface="Arial"/>
              <a:buNone/>
              <a:defRPr sz="3200" kern="1200">
                <a:solidFill>
                  <a:schemeClr val="tx1">
                    <a:tint val="75000"/>
                  </a:schemeClr>
                </a:solidFill>
                <a:latin typeface="+mn-lt"/>
                <a:ea typeface="+mn-ea"/>
                <a:cs typeface="+mn-cs"/>
              </a:defRPr>
            </a:lvl1pPr>
            <a:lvl2pPr marL="457200" indent="0" algn="ctr" defTabSz="457200" rtl="0" eaLnBrk="1" latinLnBrk="0" hangingPunct="1">
              <a:spcBef>
                <a:spcPct val="20000"/>
              </a:spcBef>
              <a:buFont typeface="Arial"/>
              <a:buNone/>
              <a:defRPr sz="2800" kern="1200">
                <a:solidFill>
                  <a:schemeClr val="tx1">
                    <a:tint val="75000"/>
                  </a:schemeClr>
                </a:solidFill>
                <a:latin typeface="+mn-lt"/>
                <a:ea typeface="+mn-ea"/>
                <a:cs typeface="+mn-cs"/>
              </a:defRPr>
            </a:lvl2pPr>
            <a:lvl3pPr marL="914400" indent="0" algn="ctr" defTabSz="457200" rtl="0" eaLnBrk="1" latinLnBrk="0" hangingPunct="1">
              <a:spcBef>
                <a:spcPct val="20000"/>
              </a:spcBef>
              <a:buFont typeface="Arial"/>
              <a:buNone/>
              <a:defRPr sz="2400" kern="1200">
                <a:solidFill>
                  <a:schemeClr val="tx1">
                    <a:tint val="75000"/>
                  </a:schemeClr>
                </a:solidFill>
                <a:latin typeface="+mn-lt"/>
                <a:ea typeface="+mn-ea"/>
                <a:cs typeface="+mn-cs"/>
              </a:defRPr>
            </a:lvl3pPr>
            <a:lvl4pPr marL="1371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4pPr>
            <a:lvl5pPr marL="18288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r>
              <a:rPr lang="en-US" smtClean="0"/>
              <a:t>             M. Floyd                             K. Palamartchouk</a:t>
            </a:r>
          </a:p>
          <a:p>
            <a:pPr algn="l"/>
            <a:r>
              <a:rPr lang="en-US" sz="2400" i="1" smtClean="0"/>
              <a:t>Massachusetts Institute of Technology              Newcastle University</a:t>
            </a:r>
          </a:p>
          <a:p>
            <a:endParaRPr lang="en-US" sz="2400" smtClean="0"/>
          </a:p>
          <a:p>
            <a:r>
              <a:rPr lang="en-US" smtClean="0"/>
              <a:t>GAMIT-GLOBK course</a:t>
            </a:r>
            <a:br>
              <a:rPr lang="en-US" smtClean="0"/>
            </a:br>
            <a:r>
              <a:rPr lang="en-US" smtClean="0"/>
              <a:t>University of Bristol, UK</a:t>
            </a:r>
            <a:br>
              <a:rPr lang="en-US" smtClean="0"/>
            </a:br>
            <a:r>
              <a:rPr lang="en-US" smtClean="0"/>
              <a:t>12–16 January 2015</a:t>
            </a:r>
          </a:p>
          <a:p>
            <a:endParaRPr lang="en-US" smtClean="0"/>
          </a:p>
          <a:p>
            <a:r>
              <a:rPr lang="en-US" sz="2100" smtClean="0"/>
              <a:t>Material from R. King, T. Herring, M. Floyd (MIT) and S. McClusky (now ANU)</a:t>
            </a:r>
            <a:endParaRPr lang="en-US" sz="2100" dirty="0"/>
          </a:p>
        </p:txBody>
      </p:sp>
    </p:spTree>
    <p:extLst>
      <p:ext uri="{BB962C8B-B14F-4D97-AF65-F5344CB8AC3E}">
        <p14:creationId xmlns:p14="http://schemas.microsoft.com/office/powerpoint/2010/main" val="1788401427"/>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Excluding outliers or segments of data</a:t>
            </a:r>
            <a:endParaRPr lang="en-US" dirty="0"/>
          </a:p>
        </p:txBody>
      </p:sp>
      <p:sp>
        <p:nvSpPr>
          <p:cNvPr id="5" name="Content Placeholder 4"/>
          <p:cNvSpPr>
            <a:spLocks noGrp="1"/>
          </p:cNvSpPr>
          <p:nvPr>
            <p:ph idx="1"/>
          </p:nvPr>
        </p:nvSpPr>
        <p:spPr/>
        <p:txBody>
          <a:bodyPr>
            <a:normAutofit lnSpcReduction="10000"/>
          </a:bodyPr>
          <a:lstStyle/>
          <a:p>
            <a:r>
              <a:rPr lang="en-US" dirty="0" smtClean="0"/>
              <a:t>Create “rename” file records and add to GLOBK command file’s “</a:t>
            </a:r>
            <a:r>
              <a:rPr lang="en-US" dirty="0" err="1" smtClean="0"/>
              <a:t>eq_file</a:t>
            </a:r>
            <a:r>
              <a:rPr lang="en-US" dirty="0" smtClean="0"/>
              <a:t>” option, e.g.</a:t>
            </a:r>
          </a:p>
          <a:p>
            <a:pPr lvl="1"/>
            <a:r>
              <a:rPr lang="en-US" sz="1600" dirty="0">
                <a:latin typeface="Courier"/>
                <a:cs typeface="Courier"/>
              </a:rPr>
              <a:t>r</a:t>
            </a:r>
            <a:r>
              <a:rPr lang="en-US" sz="1600" dirty="0" smtClean="0">
                <a:latin typeface="Courier"/>
                <a:cs typeface="Courier"/>
              </a:rPr>
              <a:t>ename PTRB     PTRB_XPS </a:t>
            </a:r>
            <a:r>
              <a:rPr lang="en-US" sz="1600" dirty="0">
                <a:latin typeface="Courier"/>
                <a:cs typeface="Courier"/>
              </a:rPr>
              <a:t>h1407080610_nb4a</a:t>
            </a:r>
            <a:endParaRPr lang="en-US" sz="1600" dirty="0" smtClean="0">
              <a:latin typeface="Courier"/>
              <a:cs typeface="Courier"/>
            </a:endParaRPr>
          </a:p>
          <a:p>
            <a:pPr lvl="1"/>
            <a:r>
              <a:rPr lang="en-US" sz="1600" dirty="0">
                <a:latin typeface="Courier"/>
                <a:cs typeface="Courier"/>
              </a:rPr>
              <a:t>r</a:t>
            </a:r>
            <a:r>
              <a:rPr lang="en-US" sz="1600" dirty="0" smtClean="0">
                <a:latin typeface="Courier"/>
                <a:cs typeface="Courier"/>
              </a:rPr>
              <a:t>ename PTRB     PTRB_XPS 2014</a:t>
            </a:r>
            <a:r>
              <a:rPr lang="en-US" sz="1600" dirty="0">
                <a:latin typeface="Courier"/>
                <a:cs typeface="Courier"/>
              </a:rPr>
              <a:t> </a:t>
            </a:r>
            <a:r>
              <a:rPr lang="en-US" sz="1600" dirty="0" smtClean="0">
                <a:latin typeface="Courier"/>
                <a:cs typeface="Courier"/>
              </a:rPr>
              <a:t>07</a:t>
            </a:r>
            <a:r>
              <a:rPr lang="en-US" sz="1600" dirty="0">
                <a:latin typeface="Courier"/>
                <a:cs typeface="Courier"/>
              </a:rPr>
              <a:t> 0</a:t>
            </a:r>
            <a:r>
              <a:rPr lang="en-US" sz="1600" dirty="0" smtClean="0">
                <a:latin typeface="Courier"/>
                <a:cs typeface="Courier"/>
              </a:rPr>
              <a:t>7 18 00</a:t>
            </a:r>
            <a:r>
              <a:rPr lang="en-US" sz="1600" dirty="0">
                <a:latin typeface="Courier"/>
                <a:cs typeface="Courier"/>
              </a:rPr>
              <a:t> </a:t>
            </a:r>
            <a:r>
              <a:rPr lang="en-US" sz="1600" dirty="0" smtClean="0">
                <a:latin typeface="Courier"/>
                <a:cs typeface="Courier"/>
              </a:rPr>
              <a:t>2014 07 08 18</a:t>
            </a:r>
            <a:r>
              <a:rPr lang="en-US" sz="1600" dirty="0">
                <a:latin typeface="Courier"/>
                <a:cs typeface="Courier"/>
              </a:rPr>
              <a:t> </a:t>
            </a:r>
            <a:r>
              <a:rPr lang="en-US" sz="1600" dirty="0" smtClean="0">
                <a:latin typeface="Courier"/>
                <a:cs typeface="Courier"/>
              </a:rPr>
              <a:t>30</a:t>
            </a:r>
          </a:p>
          <a:p>
            <a:pPr lvl="1"/>
            <a:r>
              <a:rPr lang="en-US" sz="1600" dirty="0">
                <a:latin typeface="Courier"/>
                <a:cs typeface="Courier"/>
              </a:rPr>
              <a:t>r</a:t>
            </a:r>
            <a:r>
              <a:rPr lang="en-US" sz="1600" dirty="0" smtClean="0">
                <a:latin typeface="Courier"/>
                <a:cs typeface="Courier"/>
              </a:rPr>
              <a:t>ename ABCD     ABCD_XCL </a:t>
            </a:r>
            <a:r>
              <a:rPr lang="en-US" sz="1600" dirty="0">
                <a:latin typeface="Courier"/>
                <a:cs typeface="Courier"/>
              </a:rPr>
              <a:t>2013 07 08 00 00</a:t>
            </a:r>
            <a:endParaRPr lang="en-US" sz="1600" dirty="0" smtClean="0">
              <a:latin typeface="Courier"/>
              <a:cs typeface="Courier"/>
            </a:endParaRPr>
          </a:p>
          <a:p>
            <a:r>
              <a:rPr lang="en-US" dirty="0" smtClean="0"/>
              <a:t>“XPS” will not exclude data from </a:t>
            </a:r>
            <a:r>
              <a:rPr lang="en-US" dirty="0" err="1" smtClean="0"/>
              <a:t>glred</a:t>
            </a:r>
            <a:r>
              <a:rPr lang="en-US" dirty="0" smtClean="0"/>
              <a:t> (so still visible in time series) but will exclude data from </a:t>
            </a:r>
            <a:r>
              <a:rPr lang="en-US" dirty="0" err="1" smtClean="0"/>
              <a:t>globk</a:t>
            </a:r>
            <a:r>
              <a:rPr lang="en-US" dirty="0" smtClean="0"/>
              <a:t> (combination or velocity solution)</a:t>
            </a:r>
          </a:p>
          <a:p>
            <a:r>
              <a:rPr lang="en-US" dirty="0" smtClean="0"/>
              <a:t>“</a:t>
            </a:r>
            <a:r>
              <a:rPr lang="en-US" dirty="0" smtClean="0"/>
              <a:t>XCL” will exclude data from all </a:t>
            </a:r>
            <a:r>
              <a:rPr lang="en-US" dirty="0" err="1" smtClean="0"/>
              <a:t>glred</a:t>
            </a:r>
            <a:r>
              <a:rPr lang="en-US" dirty="0"/>
              <a:t> </a:t>
            </a:r>
            <a:r>
              <a:rPr lang="en-US" dirty="0" smtClean="0"/>
              <a:t>or </a:t>
            </a:r>
            <a:r>
              <a:rPr lang="en-US" dirty="0" err="1" smtClean="0"/>
              <a:t>globk</a:t>
            </a:r>
            <a:r>
              <a:rPr lang="en-US" dirty="0" smtClean="0"/>
              <a:t> runs</a:t>
            </a:r>
          </a:p>
        </p:txBody>
      </p:sp>
    </p:spTree>
    <p:extLst>
      <p:ext uri="{BB962C8B-B14F-4D97-AF65-F5344CB8AC3E}">
        <p14:creationId xmlns:p14="http://schemas.microsoft.com/office/powerpoint/2010/main" val="3702543090"/>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039100" cy="711200"/>
          </a:xfrm>
        </p:spPr>
        <p:txBody>
          <a:bodyPr>
            <a:normAutofit/>
          </a:bodyPr>
          <a:lstStyle/>
          <a:p>
            <a:r>
              <a:rPr lang="en-US" sz="2800" dirty="0" err="1"/>
              <a:t>s</a:t>
            </a:r>
            <a:r>
              <a:rPr lang="en-US" sz="2800" dirty="0" err="1" smtClean="0"/>
              <a:t>h_glred</a:t>
            </a:r>
            <a:r>
              <a:rPr lang="en-US" sz="2800" dirty="0" smtClean="0"/>
              <a:t> </a:t>
            </a:r>
            <a:endParaRPr lang="en-US" sz="2800" dirty="0"/>
          </a:p>
        </p:txBody>
      </p:sp>
      <p:sp>
        <p:nvSpPr>
          <p:cNvPr id="3" name="Content Placeholder 2"/>
          <p:cNvSpPr>
            <a:spLocks noGrp="1"/>
          </p:cNvSpPr>
          <p:nvPr>
            <p:ph idx="1"/>
          </p:nvPr>
        </p:nvSpPr>
        <p:spPr>
          <a:xfrm>
            <a:off x="355600" y="711200"/>
            <a:ext cx="8039100" cy="5000625"/>
          </a:xfrm>
        </p:spPr>
        <p:txBody>
          <a:bodyPr>
            <a:normAutofit/>
          </a:bodyPr>
          <a:lstStyle/>
          <a:p>
            <a:pPr>
              <a:spcBef>
                <a:spcPts val="432"/>
              </a:spcBef>
            </a:pPr>
            <a:endParaRPr lang="en-US" sz="1800" dirty="0" smtClean="0"/>
          </a:p>
          <a:p>
            <a:pPr>
              <a:spcBef>
                <a:spcPts val="800"/>
              </a:spcBef>
            </a:pPr>
            <a:r>
              <a:rPr lang="en-US" sz="1800" i="1" dirty="0" err="1"/>
              <a:t>g</a:t>
            </a:r>
            <a:r>
              <a:rPr lang="en-US" sz="1800" i="1" dirty="0" err="1" smtClean="0"/>
              <a:t>lred</a:t>
            </a:r>
            <a:r>
              <a:rPr lang="en-US" sz="1800" dirty="0" smtClean="0"/>
              <a:t> is just a way of invoking </a:t>
            </a:r>
            <a:r>
              <a:rPr lang="en-US" sz="1800" i="1" dirty="0" err="1" smtClean="0"/>
              <a:t>globk</a:t>
            </a:r>
            <a:r>
              <a:rPr lang="en-US" sz="1800" i="1" dirty="0" smtClean="0"/>
              <a:t> </a:t>
            </a:r>
            <a:r>
              <a:rPr lang="en-US" sz="1800" dirty="0" smtClean="0"/>
              <a:t>to process one day at a time; </a:t>
            </a:r>
            <a:r>
              <a:rPr lang="en-US" sz="1800" i="1" dirty="0" err="1" smtClean="0"/>
              <a:t>sh_glred</a:t>
            </a:r>
            <a:r>
              <a:rPr lang="en-US" sz="1800" dirty="0" smtClean="0"/>
              <a:t> is a script to invoke </a:t>
            </a:r>
            <a:r>
              <a:rPr lang="en-US" sz="1800" dirty="0" err="1" smtClean="0"/>
              <a:t>glred</a:t>
            </a:r>
            <a:r>
              <a:rPr lang="en-US" sz="1800" dirty="0" smtClean="0"/>
              <a:t> easily for a sequence of days</a:t>
            </a:r>
            <a:endParaRPr lang="en-US" sz="1800" dirty="0"/>
          </a:p>
          <a:p>
            <a:pPr>
              <a:spcBef>
                <a:spcPts val="800"/>
              </a:spcBef>
            </a:pPr>
            <a:r>
              <a:rPr lang="en-US" sz="1800" dirty="0" smtClean="0"/>
              <a:t>Once you’ve run </a:t>
            </a:r>
            <a:r>
              <a:rPr lang="en-US" sz="1800" i="1" dirty="0" err="1" smtClean="0"/>
              <a:t>sh_gamit</a:t>
            </a:r>
            <a:r>
              <a:rPr lang="en-US" sz="1800" dirty="0"/>
              <a:t> </a:t>
            </a:r>
            <a:r>
              <a:rPr lang="en-US" sz="1800" dirty="0" smtClean="0"/>
              <a:t>for a sequence of days, you will have on each day an h-file of loosely constrained parameter estimates and </a:t>
            </a:r>
            <a:r>
              <a:rPr lang="en-US" sz="1800" dirty="0" err="1" smtClean="0"/>
              <a:t>covariances</a:t>
            </a:r>
            <a:r>
              <a:rPr lang="en-US" sz="1800" dirty="0" smtClean="0"/>
              <a:t>.  If you have in [</a:t>
            </a:r>
            <a:r>
              <a:rPr lang="en-US" sz="1800" dirty="0" err="1" smtClean="0"/>
              <a:t>expt</a:t>
            </a:r>
            <a:r>
              <a:rPr lang="en-US" sz="1800" dirty="0" smtClean="0"/>
              <a:t>]/</a:t>
            </a:r>
            <a:r>
              <a:rPr lang="en-US" sz="1800" dirty="0" err="1" smtClean="0"/>
              <a:t>gsoln</a:t>
            </a:r>
            <a:r>
              <a:rPr lang="en-US" sz="1800" dirty="0" smtClean="0"/>
              <a:t> appropriately constructed command files for </a:t>
            </a:r>
            <a:r>
              <a:rPr lang="en-US" sz="1800" dirty="0" err="1" smtClean="0"/>
              <a:t>globk</a:t>
            </a:r>
            <a:r>
              <a:rPr lang="en-US" sz="1800" dirty="0" smtClean="0"/>
              <a:t> (</a:t>
            </a:r>
            <a:r>
              <a:rPr lang="en-US" sz="1800" dirty="0" err="1" smtClean="0"/>
              <a:t>globk_comb.cmd</a:t>
            </a:r>
            <a:r>
              <a:rPr lang="en-US" sz="1800" dirty="0" smtClean="0"/>
              <a:t>) and </a:t>
            </a:r>
            <a:r>
              <a:rPr lang="en-US" sz="1800" dirty="0" err="1" smtClean="0"/>
              <a:t>glorg</a:t>
            </a:r>
            <a:r>
              <a:rPr lang="en-US" sz="1800" dirty="0" smtClean="0"/>
              <a:t> (</a:t>
            </a:r>
            <a:r>
              <a:rPr lang="en-US" sz="1800" dirty="0" err="1" smtClean="0"/>
              <a:t>glorg_comb.cmd</a:t>
            </a:r>
            <a:r>
              <a:rPr lang="en-US" sz="1800" dirty="0" smtClean="0"/>
              <a:t>), you can obtain time series using</a:t>
            </a:r>
          </a:p>
          <a:p>
            <a:pPr marL="0" indent="0">
              <a:spcBef>
                <a:spcPts val="800"/>
              </a:spcBef>
              <a:buNone/>
            </a:pPr>
            <a:r>
              <a:rPr lang="en-US" sz="1800" dirty="0" smtClean="0"/>
              <a:t>          </a:t>
            </a:r>
            <a:r>
              <a:rPr lang="en-US" sz="1800" dirty="0" err="1"/>
              <a:t>s</a:t>
            </a:r>
            <a:r>
              <a:rPr lang="en-US" sz="1800" dirty="0" err="1" smtClean="0"/>
              <a:t>h_glred</a:t>
            </a:r>
            <a:r>
              <a:rPr lang="en-US" sz="1800" dirty="0" smtClean="0"/>
              <a:t> –</a:t>
            </a:r>
            <a:r>
              <a:rPr lang="en-US" sz="1800" dirty="0" err="1" smtClean="0"/>
              <a:t>expt</a:t>
            </a:r>
            <a:r>
              <a:rPr lang="en-US" sz="1800" dirty="0" smtClean="0"/>
              <a:t> [</a:t>
            </a:r>
            <a:r>
              <a:rPr lang="en-US" sz="1800" dirty="0" err="1" smtClean="0"/>
              <a:t>expt</a:t>
            </a:r>
            <a:r>
              <a:rPr lang="en-US" sz="1800" dirty="0" smtClean="0"/>
              <a:t>] –s [start </a:t>
            </a:r>
            <a:r>
              <a:rPr lang="en-US" sz="1800" dirty="0" err="1" smtClean="0"/>
              <a:t>yr</a:t>
            </a:r>
            <a:r>
              <a:rPr lang="en-US" sz="1800" dirty="0" smtClean="0"/>
              <a:t>] [</a:t>
            </a:r>
            <a:r>
              <a:rPr lang="en-US" sz="1800" dirty="0" err="1" smtClean="0"/>
              <a:t>start_doy</a:t>
            </a:r>
            <a:r>
              <a:rPr lang="en-US" sz="1800" dirty="0" smtClean="0"/>
              <a:t>] [stop </a:t>
            </a:r>
            <a:r>
              <a:rPr lang="en-US" sz="1800" dirty="0" err="1" smtClean="0"/>
              <a:t>yr</a:t>
            </a:r>
            <a:r>
              <a:rPr lang="en-US" sz="1800" dirty="0" smtClean="0"/>
              <a:t>] [stop </a:t>
            </a:r>
            <a:r>
              <a:rPr lang="en-US" sz="1800" dirty="0" err="1" smtClean="0"/>
              <a:t>doy</a:t>
            </a:r>
            <a:r>
              <a:rPr lang="en-US" sz="1800" dirty="0" smtClean="0"/>
              <a:t>] –opt H G E </a:t>
            </a:r>
          </a:p>
          <a:p>
            <a:pPr marL="800100" lvl="2" indent="0">
              <a:spcBef>
                <a:spcPts val="800"/>
              </a:spcBef>
              <a:buNone/>
            </a:pPr>
            <a:r>
              <a:rPr lang="en-US" sz="1800" dirty="0" smtClean="0"/>
              <a:t> which will translate the GAMIT </a:t>
            </a:r>
            <a:r>
              <a:rPr lang="en-US" sz="1800" dirty="0" err="1" smtClean="0"/>
              <a:t>ascii</a:t>
            </a:r>
            <a:r>
              <a:rPr lang="en-US" sz="1800" dirty="0" smtClean="0"/>
              <a:t> h-files into GLOBK binary h-files (H), run    GLOBK (G), and run </a:t>
            </a:r>
            <a:r>
              <a:rPr lang="en-US" sz="1800" dirty="0" err="1" smtClean="0"/>
              <a:t>sh_plotcrd</a:t>
            </a:r>
            <a:r>
              <a:rPr lang="en-US" sz="1800" dirty="0" smtClean="0"/>
              <a:t> (E)</a:t>
            </a:r>
          </a:p>
          <a:p>
            <a:pPr marL="285750">
              <a:spcBef>
                <a:spcPts val="800"/>
              </a:spcBef>
            </a:pPr>
            <a:r>
              <a:rPr lang="en-US" sz="1800" dirty="0" smtClean="0"/>
              <a:t>The lectures on GLOBK, references </a:t>
            </a:r>
            <a:r>
              <a:rPr lang="en-US" sz="1800" dirty="0"/>
              <a:t>f</a:t>
            </a:r>
            <a:r>
              <a:rPr lang="en-US" sz="1800" dirty="0" smtClean="0"/>
              <a:t>rames, and survey-mode GPS will guide you in constructing the command files, and there are self-guided templates to make this easy</a:t>
            </a:r>
          </a:p>
        </p:txBody>
      </p:sp>
    </p:spTree>
    <p:extLst>
      <p:ext uri="{BB962C8B-B14F-4D97-AF65-F5344CB8AC3E}">
        <p14:creationId xmlns:p14="http://schemas.microsoft.com/office/powerpoint/2010/main" val="787723951"/>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Manual sequence</a:t>
            </a:r>
            <a:endParaRPr lang="en-US" dirty="0"/>
          </a:p>
        </p:txBody>
      </p:sp>
      <p:sp>
        <p:nvSpPr>
          <p:cNvPr id="3" name="Content Placeholder 2"/>
          <p:cNvSpPr>
            <a:spLocks noGrp="1"/>
          </p:cNvSpPr>
          <p:nvPr>
            <p:ph idx="1"/>
          </p:nvPr>
        </p:nvSpPr>
        <p:spPr/>
        <p:txBody>
          <a:bodyPr>
            <a:normAutofit fontScale="62500" lnSpcReduction="20000"/>
          </a:bodyPr>
          <a:lstStyle/>
          <a:p>
            <a:r>
              <a:rPr lang="en-US" dirty="0" err="1" smtClean="0"/>
              <a:t>htoglb</a:t>
            </a:r>
            <a:endParaRPr lang="en-US" dirty="0" smtClean="0"/>
          </a:p>
          <a:p>
            <a:pPr lvl="1"/>
            <a:r>
              <a:rPr lang="en-US" dirty="0" smtClean="0"/>
              <a:t>Converts ASCII h-files output from GAMIT to binary h-files (in </a:t>
            </a:r>
            <a:r>
              <a:rPr lang="en-US" dirty="0" err="1" smtClean="0"/>
              <a:t>glbf</a:t>
            </a:r>
            <a:r>
              <a:rPr lang="en-US" dirty="0" smtClean="0"/>
              <a:t>/) for input to GLOBK</a:t>
            </a:r>
            <a:endParaRPr lang="en-US" dirty="0"/>
          </a:p>
          <a:p>
            <a:r>
              <a:rPr lang="en-US" dirty="0" err="1"/>
              <a:t>l</a:t>
            </a:r>
            <a:r>
              <a:rPr lang="en-US" dirty="0" err="1" smtClean="0"/>
              <a:t>s</a:t>
            </a:r>
            <a:endParaRPr lang="en-US" dirty="0" smtClean="0"/>
          </a:p>
          <a:p>
            <a:pPr lvl="1"/>
            <a:r>
              <a:rPr lang="en-US" dirty="0" smtClean="0"/>
              <a:t>Create list of binary h-files to process (in </a:t>
            </a:r>
            <a:r>
              <a:rPr lang="en-US" dirty="0" err="1" smtClean="0"/>
              <a:t>gsoln</a:t>
            </a:r>
            <a:r>
              <a:rPr lang="en-US" dirty="0" smtClean="0"/>
              <a:t>/)</a:t>
            </a:r>
          </a:p>
          <a:p>
            <a:r>
              <a:rPr lang="en-US" dirty="0" err="1"/>
              <a:t>g</a:t>
            </a:r>
            <a:r>
              <a:rPr lang="en-US" dirty="0" err="1" smtClean="0"/>
              <a:t>list</a:t>
            </a:r>
            <a:endParaRPr lang="en-US" dirty="0" smtClean="0"/>
          </a:p>
          <a:p>
            <a:pPr lvl="1"/>
            <a:r>
              <a:rPr lang="en-US" dirty="0" smtClean="0"/>
              <a:t>Create chronological list of h-files to process and associated information</a:t>
            </a:r>
          </a:p>
          <a:p>
            <a:r>
              <a:rPr lang="en-US" dirty="0" err="1" smtClean="0"/>
              <a:t>glred</a:t>
            </a:r>
            <a:endParaRPr lang="en-US" dirty="0" smtClean="0"/>
          </a:p>
          <a:p>
            <a:pPr lvl="1"/>
            <a:r>
              <a:rPr lang="en-US" dirty="0" smtClean="0"/>
              <a:t>Create “.org”-file(s) with individual solutions</a:t>
            </a:r>
          </a:p>
          <a:p>
            <a:r>
              <a:rPr lang="en-US" dirty="0" err="1" smtClean="0"/>
              <a:t>sh_plot_pos</a:t>
            </a:r>
            <a:endParaRPr lang="en-US" dirty="0" smtClean="0"/>
          </a:p>
          <a:p>
            <a:pPr lvl="1"/>
            <a:r>
              <a:rPr lang="en-US" dirty="0" smtClean="0"/>
              <a:t>Create “.</a:t>
            </a:r>
            <a:r>
              <a:rPr lang="en-US" dirty="0" err="1" smtClean="0"/>
              <a:t>pos</a:t>
            </a:r>
            <a:r>
              <a:rPr lang="en-US" dirty="0" smtClean="0"/>
              <a:t>”</a:t>
            </a:r>
            <a:r>
              <a:rPr lang="en-US" dirty="0"/>
              <a:t> </a:t>
            </a:r>
            <a:r>
              <a:rPr lang="en-US" dirty="0" smtClean="0"/>
              <a:t>(time series) file(s) and time series plots</a:t>
            </a:r>
          </a:p>
          <a:p>
            <a:r>
              <a:rPr lang="en-US" dirty="0" err="1"/>
              <a:t>g</a:t>
            </a:r>
            <a:r>
              <a:rPr lang="en-US" dirty="0" err="1" smtClean="0"/>
              <a:t>lobk</a:t>
            </a:r>
            <a:endParaRPr lang="en-US" dirty="0" smtClean="0"/>
          </a:p>
          <a:p>
            <a:pPr lvl="1"/>
            <a:r>
              <a:rPr lang="en-US" dirty="0" smtClean="0"/>
              <a:t>Create combined (or velocity) solution</a:t>
            </a:r>
          </a:p>
          <a:p>
            <a:r>
              <a:rPr lang="en-US" dirty="0" err="1"/>
              <a:t>g</a:t>
            </a:r>
            <a:r>
              <a:rPr lang="en-US" dirty="0" err="1" smtClean="0"/>
              <a:t>lorg</a:t>
            </a:r>
            <a:endParaRPr lang="en-US" dirty="0" smtClean="0"/>
          </a:p>
          <a:p>
            <a:pPr lvl="1"/>
            <a:r>
              <a:rPr lang="en-US" dirty="0" smtClean="0"/>
              <a:t>Additional </a:t>
            </a:r>
            <a:r>
              <a:rPr lang="en-US" dirty="0" err="1" smtClean="0"/>
              <a:t>glorg</a:t>
            </a:r>
            <a:r>
              <a:rPr lang="en-US" dirty="0" smtClean="0"/>
              <a:t> runs for different reference frames</a:t>
            </a:r>
          </a:p>
          <a:p>
            <a:endParaRPr lang="en-US" dirty="0"/>
          </a:p>
        </p:txBody>
      </p:sp>
    </p:spTree>
    <p:extLst>
      <p:ext uri="{BB962C8B-B14F-4D97-AF65-F5344CB8AC3E}">
        <p14:creationId xmlns:p14="http://schemas.microsoft.com/office/powerpoint/2010/main" val="1476945917"/>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htoglb</a:t>
            </a:r>
            <a:endParaRPr lang="en-US" dirty="0"/>
          </a:p>
        </p:txBody>
      </p:sp>
      <p:sp>
        <p:nvSpPr>
          <p:cNvPr id="3" name="Content Placeholder 2"/>
          <p:cNvSpPr>
            <a:spLocks noGrp="1"/>
          </p:cNvSpPr>
          <p:nvPr>
            <p:ph idx="1"/>
          </p:nvPr>
        </p:nvSpPr>
        <p:spPr/>
        <p:txBody>
          <a:bodyPr>
            <a:normAutofit lnSpcReduction="10000"/>
          </a:bodyPr>
          <a:lstStyle/>
          <a:p>
            <a:r>
              <a:rPr lang="en-US" dirty="0" smtClean="0"/>
              <a:t>Creates binary h-files for input to GLOBK</a:t>
            </a:r>
          </a:p>
          <a:p>
            <a:pPr lvl="1"/>
            <a:r>
              <a:rPr lang="en-US" dirty="0" smtClean="0"/>
              <a:t>All metadata, etc. carried forward from GAMIT</a:t>
            </a:r>
          </a:p>
          <a:p>
            <a:r>
              <a:rPr lang="en-US" dirty="0" smtClean="0"/>
              <a:t>Not restricted to ASCII h-files from GAMIT</a:t>
            </a:r>
          </a:p>
          <a:p>
            <a:pPr lvl="1"/>
            <a:r>
              <a:rPr lang="en-US" dirty="0" smtClean="0"/>
              <a:t>May also use SINEX (Software </a:t>
            </a:r>
            <a:r>
              <a:rPr lang="en-US" dirty="0" err="1" smtClean="0"/>
              <a:t>INdependent</a:t>
            </a:r>
            <a:r>
              <a:rPr lang="en-US" dirty="0" smtClean="0"/>
              <a:t> </a:t>
            </a:r>
            <a:r>
              <a:rPr lang="en-US" dirty="0" err="1" smtClean="0"/>
              <a:t>EXchange</a:t>
            </a:r>
            <a:r>
              <a:rPr lang="en-US" dirty="0" smtClean="0"/>
              <a:t> format), GIPSY’s “</a:t>
            </a:r>
            <a:r>
              <a:rPr lang="en-US" dirty="0" err="1" smtClean="0"/>
              <a:t>stacov</a:t>
            </a:r>
            <a:r>
              <a:rPr lang="en-US" dirty="0" smtClean="0"/>
              <a:t>” files, etc.</a:t>
            </a:r>
          </a:p>
          <a:p>
            <a:pPr lvl="1"/>
            <a:r>
              <a:rPr lang="en-US" dirty="0" smtClean="0"/>
              <a:t>But beware of constraints implicit in solutions from other software/processing runs!</a:t>
            </a:r>
            <a:endParaRPr lang="en-US" dirty="0"/>
          </a:p>
          <a:p>
            <a:r>
              <a:rPr lang="en-US" dirty="0" smtClean="0"/>
              <a:t>For example, from </a:t>
            </a:r>
            <a:r>
              <a:rPr lang="en-US" dirty="0" err="1" smtClean="0"/>
              <a:t>glbf</a:t>
            </a:r>
            <a:r>
              <a:rPr lang="en-US" dirty="0" smtClean="0"/>
              <a:t>/</a:t>
            </a:r>
          </a:p>
          <a:p>
            <a:pPr lvl="1"/>
            <a:r>
              <a:rPr lang="en-US" sz="2200" dirty="0" err="1">
                <a:latin typeface="Courier"/>
                <a:cs typeface="Courier"/>
              </a:rPr>
              <a:t>h</a:t>
            </a:r>
            <a:r>
              <a:rPr lang="en-US" sz="2200" dirty="0" err="1" smtClean="0">
                <a:latin typeface="Courier"/>
                <a:cs typeface="Courier"/>
              </a:rPr>
              <a:t>toglb</a:t>
            </a:r>
            <a:r>
              <a:rPr lang="en-US" sz="2200" dirty="0" smtClean="0">
                <a:latin typeface="Courier"/>
                <a:cs typeface="Courier"/>
              </a:rPr>
              <a:t> . /</a:t>
            </a:r>
            <a:r>
              <a:rPr lang="en-US" sz="2200" dirty="0" err="1" smtClean="0">
                <a:latin typeface="Courier"/>
                <a:cs typeface="Courier"/>
              </a:rPr>
              <a:t>dev</a:t>
            </a:r>
            <a:r>
              <a:rPr lang="en-US" sz="2200" dirty="0" smtClean="0">
                <a:latin typeface="Courier"/>
                <a:cs typeface="Courier"/>
              </a:rPr>
              <a:t>/null ../[0-3][0-9][0-9]/h*a.*</a:t>
            </a:r>
            <a:endParaRPr lang="en-US" sz="2200" dirty="0">
              <a:latin typeface="Courier"/>
              <a:cs typeface="Courier"/>
            </a:endParaRPr>
          </a:p>
        </p:txBody>
      </p:sp>
    </p:spTree>
    <p:extLst>
      <p:ext uri="{BB962C8B-B14F-4D97-AF65-F5344CB8AC3E}">
        <p14:creationId xmlns:p14="http://schemas.microsoft.com/office/powerpoint/2010/main" val="164996664"/>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GLOBK checks</a:t>
            </a:r>
            <a:endParaRPr lang="en-US" dirty="0"/>
          </a:p>
        </p:txBody>
      </p:sp>
      <p:sp>
        <p:nvSpPr>
          <p:cNvPr id="3" name="Content Placeholder 2"/>
          <p:cNvSpPr>
            <a:spLocks noGrp="1"/>
          </p:cNvSpPr>
          <p:nvPr>
            <p:ph idx="1"/>
          </p:nvPr>
        </p:nvSpPr>
        <p:spPr/>
        <p:txBody>
          <a:bodyPr/>
          <a:lstStyle/>
          <a:p>
            <a:r>
              <a:rPr lang="en-US" dirty="0" smtClean="0"/>
              <a:t>List files to be processed by GLOBK, e.g. from </a:t>
            </a:r>
            <a:r>
              <a:rPr lang="en-US" dirty="0" err="1" smtClean="0"/>
              <a:t>gsoln</a:t>
            </a:r>
            <a:r>
              <a:rPr lang="en-US" dirty="0" smtClean="0"/>
              <a:t>/</a:t>
            </a:r>
          </a:p>
          <a:p>
            <a:pPr lvl="1"/>
            <a:r>
              <a:rPr lang="en-US" sz="2000" dirty="0" err="1">
                <a:latin typeface="Courier"/>
                <a:cs typeface="Courier"/>
              </a:rPr>
              <a:t>l</a:t>
            </a:r>
            <a:r>
              <a:rPr lang="en-US" sz="2000" dirty="0" err="1" smtClean="0">
                <a:latin typeface="Courier"/>
                <a:cs typeface="Courier"/>
              </a:rPr>
              <a:t>s</a:t>
            </a:r>
            <a:r>
              <a:rPr lang="en-US" sz="2000" dirty="0" smtClean="0">
                <a:latin typeface="Courier"/>
                <a:cs typeface="Courier"/>
              </a:rPr>
              <a:t> ../</a:t>
            </a:r>
            <a:r>
              <a:rPr lang="en-US" sz="2000" dirty="0" err="1" smtClean="0">
                <a:latin typeface="Courier"/>
                <a:cs typeface="Courier"/>
              </a:rPr>
              <a:t>glbf</a:t>
            </a:r>
            <a:r>
              <a:rPr lang="en-US" sz="2000" dirty="0" smtClean="0">
                <a:latin typeface="Courier"/>
                <a:cs typeface="Courier"/>
              </a:rPr>
              <a:t>/h*.</a:t>
            </a:r>
            <a:r>
              <a:rPr lang="en-US" sz="2000" dirty="0" err="1" smtClean="0">
                <a:latin typeface="Courier"/>
                <a:cs typeface="Courier"/>
              </a:rPr>
              <a:t>glx</a:t>
            </a:r>
            <a:r>
              <a:rPr lang="en-US" sz="2000" dirty="0" smtClean="0">
                <a:latin typeface="Courier"/>
                <a:cs typeface="Courier"/>
              </a:rPr>
              <a:t> &gt; </a:t>
            </a:r>
            <a:r>
              <a:rPr lang="en-US" sz="2000" dirty="0" err="1" smtClean="0">
                <a:latin typeface="Courier"/>
                <a:cs typeface="Courier"/>
              </a:rPr>
              <a:t>expt.glx.gdl</a:t>
            </a:r>
            <a:endParaRPr lang="en-US" dirty="0">
              <a:latin typeface="Courier"/>
              <a:cs typeface="Courier"/>
            </a:endParaRPr>
          </a:p>
          <a:p>
            <a:r>
              <a:rPr lang="en-US" dirty="0" smtClean="0"/>
              <a:t>Run pre-processing checks using </a:t>
            </a:r>
            <a:r>
              <a:rPr lang="en-US" dirty="0" err="1" smtClean="0"/>
              <a:t>glist</a:t>
            </a:r>
            <a:endParaRPr lang="en-US" dirty="0"/>
          </a:p>
          <a:p>
            <a:pPr lvl="1"/>
            <a:r>
              <a:rPr lang="en-US" dirty="0" err="1"/>
              <a:t>g</a:t>
            </a:r>
            <a:r>
              <a:rPr lang="en-US" dirty="0" err="1" smtClean="0"/>
              <a:t>list</a:t>
            </a:r>
            <a:r>
              <a:rPr lang="en-US" dirty="0" smtClean="0"/>
              <a:t> </a:t>
            </a:r>
            <a:r>
              <a:rPr lang="en-US" dirty="0" err="1" smtClean="0"/>
              <a:t>expt.glx.gdl</a:t>
            </a:r>
            <a:r>
              <a:rPr lang="en-US" dirty="0" smtClean="0"/>
              <a:t> 201407_NSFBay.sum +1 </a:t>
            </a:r>
          </a:p>
          <a:p>
            <a:pPr lvl="1"/>
            <a:r>
              <a:rPr lang="en-US" dirty="0" smtClean="0"/>
              <a:t>This will also calculate if any over-lapping h-files should be combined with </a:t>
            </a:r>
            <a:r>
              <a:rPr lang="en-US" dirty="0" err="1" smtClean="0"/>
              <a:t>glred</a:t>
            </a:r>
            <a:r>
              <a:rPr lang="en-US" dirty="0" smtClean="0"/>
              <a:t> (e.g. multiple networks on the same day)</a:t>
            </a:r>
            <a:endParaRPr lang="en-US" dirty="0"/>
          </a:p>
          <a:p>
            <a:r>
              <a:rPr lang="en-US" dirty="0" smtClean="0"/>
              <a:t>Inspect any errors (e.g. site name clashes)</a:t>
            </a:r>
          </a:p>
          <a:p>
            <a:endParaRPr lang="en-US" dirty="0"/>
          </a:p>
        </p:txBody>
      </p:sp>
    </p:spTree>
    <p:extLst>
      <p:ext uri="{BB962C8B-B14F-4D97-AF65-F5344CB8AC3E}">
        <p14:creationId xmlns:p14="http://schemas.microsoft.com/office/powerpoint/2010/main" val="1655389468"/>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Create time series</a:t>
            </a:r>
            <a:endParaRPr lang="en-US" dirty="0"/>
          </a:p>
        </p:txBody>
      </p:sp>
      <p:sp>
        <p:nvSpPr>
          <p:cNvPr id="3" name="Content Placeholder 2"/>
          <p:cNvSpPr>
            <a:spLocks noGrp="1"/>
          </p:cNvSpPr>
          <p:nvPr>
            <p:ph idx="1"/>
          </p:nvPr>
        </p:nvSpPr>
        <p:spPr/>
        <p:txBody>
          <a:bodyPr>
            <a:normAutofit fontScale="77500" lnSpcReduction="20000"/>
          </a:bodyPr>
          <a:lstStyle/>
          <a:p>
            <a:r>
              <a:rPr lang="en-US" dirty="0" err="1"/>
              <a:t>g</a:t>
            </a:r>
            <a:r>
              <a:rPr lang="en-US" dirty="0" err="1" smtClean="0"/>
              <a:t>lred</a:t>
            </a:r>
            <a:r>
              <a:rPr lang="en-US" dirty="0" smtClean="0"/>
              <a:t> runs </a:t>
            </a:r>
            <a:r>
              <a:rPr lang="en-US" dirty="0" err="1" smtClean="0"/>
              <a:t>globk</a:t>
            </a:r>
            <a:r>
              <a:rPr lang="en-US" dirty="0" smtClean="0"/>
              <a:t> once per interval (e.g. daily) to combine data over that interval into one solution and one effective time series point</a:t>
            </a:r>
          </a:p>
          <a:p>
            <a:pPr lvl="1"/>
            <a:r>
              <a:rPr lang="en-US" dirty="0" smtClean="0"/>
              <a:t>Assess solution by looking at “POS STATISTICS” lines</a:t>
            </a:r>
          </a:p>
          <a:p>
            <a:r>
              <a:rPr lang="en-US" dirty="0" smtClean="0"/>
              <a:t>Current example (using </a:t>
            </a:r>
            <a:r>
              <a:rPr lang="en-US" dirty="0" err="1" smtClean="0"/>
              <a:t>sh_glred</a:t>
            </a:r>
            <a:r>
              <a:rPr lang="en-US" dirty="0" smtClean="0"/>
              <a:t>) creates:</a:t>
            </a:r>
          </a:p>
          <a:p>
            <a:pPr lvl="1"/>
            <a:r>
              <a:rPr lang="en-US" dirty="0" smtClean="0"/>
              <a:t>“</a:t>
            </a:r>
            <a:r>
              <a:rPr lang="en-US" dirty="0" err="1" smtClean="0"/>
              <a:t>mb</a:t>
            </a:r>
            <a:r>
              <a:rPr lang="en-US" dirty="0" smtClean="0"/>
              <a:t>”-files (time series) with </a:t>
            </a:r>
            <a:r>
              <a:rPr lang="en-US" dirty="0" err="1" smtClean="0"/>
              <a:t>multibase</a:t>
            </a:r>
            <a:endParaRPr lang="en-US" dirty="0"/>
          </a:p>
          <a:p>
            <a:pPr lvl="1"/>
            <a:r>
              <a:rPr lang="en-US" dirty="0" smtClean="0"/>
              <a:t>“</a:t>
            </a:r>
            <a:r>
              <a:rPr lang="en-US" dirty="0" err="1" smtClean="0"/>
              <a:t>psbase</a:t>
            </a:r>
            <a:r>
              <a:rPr lang="en-US" dirty="0" smtClean="0"/>
              <a:t>”-files (Postscript) with </a:t>
            </a:r>
            <a:r>
              <a:rPr lang="en-US" dirty="0" err="1" smtClean="0"/>
              <a:t>sh_baseline</a:t>
            </a:r>
            <a:endParaRPr lang="en-US" dirty="0" smtClean="0"/>
          </a:p>
          <a:p>
            <a:r>
              <a:rPr lang="en-US" dirty="0" smtClean="0"/>
              <a:t>Updated, preferred method is to use</a:t>
            </a:r>
          </a:p>
          <a:p>
            <a:pPr lvl="1"/>
            <a:r>
              <a:rPr lang="en-US" dirty="0" err="1"/>
              <a:t>t</a:t>
            </a:r>
            <a:r>
              <a:rPr lang="en-US" dirty="0" err="1" smtClean="0"/>
              <a:t>ssum</a:t>
            </a:r>
            <a:r>
              <a:rPr lang="en-US" dirty="0" smtClean="0"/>
              <a:t> to create “.</a:t>
            </a:r>
            <a:r>
              <a:rPr lang="en-US" dirty="0" err="1" smtClean="0"/>
              <a:t>pos</a:t>
            </a:r>
            <a:r>
              <a:rPr lang="en-US" dirty="0" smtClean="0"/>
              <a:t>”-files (time series)</a:t>
            </a:r>
          </a:p>
          <a:p>
            <a:pPr lvl="1"/>
            <a:r>
              <a:rPr lang="en-US" dirty="0" err="1"/>
              <a:t>s</a:t>
            </a:r>
            <a:r>
              <a:rPr lang="en-US" dirty="0" err="1" smtClean="0"/>
              <a:t>h_plot_pos</a:t>
            </a:r>
            <a:r>
              <a:rPr lang="en-US" dirty="0" smtClean="0"/>
              <a:t> to create Postscript plots</a:t>
            </a:r>
          </a:p>
          <a:p>
            <a:pPr lvl="2"/>
            <a:r>
              <a:rPr lang="en-US" dirty="0"/>
              <a:t>“.org”-</a:t>
            </a:r>
            <a:r>
              <a:rPr lang="en-US" dirty="0" smtClean="0"/>
              <a:t>file may be input to </a:t>
            </a:r>
            <a:r>
              <a:rPr lang="en-US" dirty="0" err="1" smtClean="0"/>
              <a:t>sh_plot_pos</a:t>
            </a:r>
            <a:r>
              <a:rPr lang="en-US" dirty="0" smtClean="0"/>
              <a:t>, which will run </a:t>
            </a:r>
            <a:r>
              <a:rPr lang="en-US" dirty="0" err="1" smtClean="0"/>
              <a:t>tssum</a:t>
            </a:r>
            <a:r>
              <a:rPr lang="en-US" dirty="0" smtClean="0"/>
              <a:t> for you</a:t>
            </a:r>
          </a:p>
          <a:p>
            <a:pPr lvl="2"/>
            <a:r>
              <a:rPr lang="en-US" sz="2000" dirty="0" err="1">
                <a:latin typeface="Courier"/>
                <a:cs typeface="Courier"/>
              </a:rPr>
              <a:t>s</a:t>
            </a:r>
            <a:r>
              <a:rPr lang="en-US" sz="2000" dirty="0" err="1" smtClean="0">
                <a:latin typeface="Courier"/>
                <a:cs typeface="Courier"/>
              </a:rPr>
              <a:t>h_plot_pos</a:t>
            </a:r>
            <a:r>
              <a:rPr lang="en-US" sz="2000" dirty="0" smtClean="0">
                <a:latin typeface="Courier"/>
                <a:cs typeface="Courier"/>
              </a:rPr>
              <a:t> -f </a:t>
            </a:r>
            <a:r>
              <a:rPr lang="en-US" sz="2000" dirty="0" err="1" smtClean="0">
                <a:latin typeface="Courier"/>
                <a:cs typeface="Courier"/>
              </a:rPr>
              <a:t>glred_YYYYMMDD.org</a:t>
            </a:r>
            <a:r>
              <a:rPr lang="en-US" sz="2000" dirty="0" smtClean="0">
                <a:latin typeface="Courier"/>
                <a:cs typeface="Courier"/>
              </a:rPr>
              <a:t> -d figs ...</a:t>
            </a:r>
            <a:endParaRPr lang="en-US" dirty="0">
              <a:latin typeface="Courier"/>
              <a:cs typeface="Courier"/>
            </a:endParaRPr>
          </a:p>
        </p:txBody>
      </p:sp>
    </p:spTree>
    <p:extLst>
      <p:ext uri="{BB962C8B-B14F-4D97-AF65-F5344CB8AC3E}">
        <p14:creationId xmlns:p14="http://schemas.microsoft.com/office/powerpoint/2010/main" val="1250268172"/>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s</a:t>
            </a:r>
            <a:r>
              <a:rPr lang="en-US" dirty="0" err="1" smtClean="0"/>
              <a:t>h_plot_pos</a:t>
            </a:r>
            <a:endParaRPr lang="en-US" dirty="0"/>
          </a:p>
        </p:txBody>
      </p:sp>
      <p:sp>
        <p:nvSpPr>
          <p:cNvPr id="3" name="Content Placeholder 2"/>
          <p:cNvSpPr>
            <a:spLocks noGrp="1"/>
          </p:cNvSpPr>
          <p:nvPr>
            <p:ph idx="1"/>
          </p:nvPr>
        </p:nvSpPr>
        <p:spPr/>
        <p:txBody>
          <a:bodyPr>
            <a:normAutofit lnSpcReduction="10000"/>
          </a:bodyPr>
          <a:lstStyle/>
          <a:p>
            <a:r>
              <a:rPr lang="en-US" dirty="0" smtClean="0"/>
              <a:t>Many features including options to:</a:t>
            </a:r>
          </a:p>
          <a:p>
            <a:pPr lvl="1"/>
            <a:r>
              <a:rPr lang="en-US" dirty="0" smtClean="0"/>
              <a:t>Read in “.org”-files, “.</a:t>
            </a:r>
            <a:r>
              <a:rPr lang="en-US" dirty="0" err="1" smtClean="0"/>
              <a:t>pos</a:t>
            </a:r>
            <a:r>
              <a:rPr lang="en-US" dirty="0" smtClean="0"/>
              <a:t>”-files (output of </a:t>
            </a:r>
            <a:r>
              <a:rPr lang="en-US" dirty="0" err="1" smtClean="0"/>
              <a:t>tssum</a:t>
            </a:r>
            <a:r>
              <a:rPr lang="en-US" dirty="0" smtClean="0"/>
              <a:t>) and “.res”-files (output of </a:t>
            </a:r>
            <a:r>
              <a:rPr lang="en-US" dirty="0" err="1" smtClean="0"/>
              <a:t>tsfit</a:t>
            </a:r>
            <a:r>
              <a:rPr lang="en-US" dirty="0" smtClean="0"/>
              <a:t>)</a:t>
            </a:r>
          </a:p>
          <a:p>
            <a:pPr lvl="1"/>
            <a:r>
              <a:rPr lang="en-US" dirty="0" smtClean="0"/>
              <a:t>Run </a:t>
            </a:r>
            <a:r>
              <a:rPr lang="en-US" dirty="0" err="1" smtClean="0"/>
              <a:t>tsfit</a:t>
            </a:r>
            <a:r>
              <a:rPr lang="en-US" dirty="0" smtClean="0"/>
              <a:t> (GLOBK’s curve-fitting module) on input “.</a:t>
            </a:r>
            <a:r>
              <a:rPr lang="en-US" dirty="0" err="1" smtClean="0"/>
              <a:t>pos</a:t>
            </a:r>
            <a:r>
              <a:rPr lang="en-US" dirty="0" smtClean="0"/>
              <a:t>”-files</a:t>
            </a:r>
          </a:p>
          <a:p>
            <a:pPr lvl="1"/>
            <a:r>
              <a:rPr lang="en-US" dirty="0" smtClean="0"/>
              <a:t>Calculate basic statistics (e.g. WRMS, NRMS)</a:t>
            </a:r>
          </a:p>
          <a:p>
            <a:pPr lvl="1"/>
            <a:r>
              <a:rPr lang="en-US" dirty="0" smtClean="0"/>
              <a:t>Add vertical lines at epochs specified by renames, earthquakes or user</a:t>
            </a:r>
          </a:p>
          <a:p>
            <a:pPr lvl="1"/>
            <a:r>
              <a:rPr lang="en-US" dirty="0" smtClean="0"/>
              <a:t>Specify fixed start and end times of time series</a:t>
            </a:r>
          </a:p>
          <a:p>
            <a:pPr lvl="1"/>
            <a:r>
              <a:rPr lang="en-US" dirty="0" smtClean="0"/>
              <a:t>etc.</a:t>
            </a:r>
            <a:endParaRPr lang="en-US" dirty="0"/>
          </a:p>
        </p:txBody>
      </p:sp>
    </p:spTree>
    <p:extLst>
      <p:ext uri="{BB962C8B-B14F-4D97-AF65-F5344CB8AC3E}">
        <p14:creationId xmlns:p14="http://schemas.microsoft.com/office/powerpoint/2010/main" val="3577906016"/>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Inspect time series</a:t>
            </a:r>
            <a:endParaRPr lang="en-US" dirty="0"/>
          </a:p>
        </p:txBody>
      </p:sp>
      <p:sp>
        <p:nvSpPr>
          <p:cNvPr id="6" name="Text Placeholder 5"/>
          <p:cNvSpPr>
            <a:spLocks noGrp="1"/>
          </p:cNvSpPr>
          <p:nvPr>
            <p:ph type="body" idx="1"/>
          </p:nvPr>
        </p:nvSpPr>
        <p:spPr/>
        <p:txBody>
          <a:bodyPr/>
          <a:lstStyle/>
          <a:p>
            <a:r>
              <a:rPr lang="en-US" dirty="0" smtClean="0"/>
              <a:t>Good repeatability</a:t>
            </a:r>
            <a:endParaRPr lang="en-US" dirty="0"/>
          </a:p>
        </p:txBody>
      </p:sp>
      <p:pic>
        <p:nvPicPr>
          <p:cNvPr id="13" name="Content Placeholder 12" descr="MADI.mit.orbit_frame.pdf"/>
          <p:cNvPicPr>
            <a:picLocks noGrp="1" noChangeAspect="1"/>
          </p:cNvPicPr>
          <p:nvPr>
            <p:ph sz="half" idx="2"/>
          </p:nvPr>
        </p:nvPicPr>
        <p:blipFill>
          <a:blip r:embed="rId3">
            <a:extLst>
              <a:ext uri="{28A0092B-C50C-407E-A947-70E740481C1C}">
                <a14:useLocalDpi xmlns:a14="http://schemas.microsoft.com/office/drawing/2010/main" val="0"/>
              </a:ext>
            </a:extLst>
          </a:blip>
          <a:srcRect l="-18037" r="-18037"/>
          <a:stretch>
            <a:fillRect/>
          </a:stretch>
        </p:blipFill>
        <p:spPr/>
      </p:pic>
      <p:sp>
        <p:nvSpPr>
          <p:cNvPr id="8" name="Text Placeholder 7"/>
          <p:cNvSpPr>
            <a:spLocks noGrp="1"/>
          </p:cNvSpPr>
          <p:nvPr>
            <p:ph type="body" sz="quarter" idx="3"/>
          </p:nvPr>
        </p:nvSpPr>
        <p:spPr/>
        <p:txBody>
          <a:bodyPr/>
          <a:lstStyle/>
          <a:p>
            <a:r>
              <a:rPr lang="en-US" dirty="0" smtClean="0"/>
              <a:t>Outlier</a:t>
            </a:r>
            <a:endParaRPr lang="en-US" dirty="0"/>
          </a:p>
        </p:txBody>
      </p:sp>
      <p:pic>
        <p:nvPicPr>
          <p:cNvPr id="12" name="Content Placeholder 11" descr="PTRB.mit.orbit_frame.pdf"/>
          <p:cNvPicPr>
            <a:picLocks noGrp="1" noChangeAspect="1"/>
          </p:cNvPicPr>
          <p:nvPr>
            <p:ph sz="quarter" idx="4"/>
          </p:nvPr>
        </p:nvPicPr>
        <p:blipFill>
          <a:blip r:embed="rId4">
            <a:extLst>
              <a:ext uri="{28A0092B-C50C-407E-A947-70E740481C1C}">
                <a14:useLocalDpi xmlns:a14="http://schemas.microsoft.com/office/drawing/2010/main" val="0"/>
              </a:ext>
            </a:extLst>
          </a:blip>
          <a:srcRect l="-19522" r="-19522"/>
          <a:stretch>
            <a:fillRect/>
          </a:stretch>
        </p:blipFill>
        <p:spPr/>
      </p:pic>
    </p:spTree>
    <p:extLst>
      <p:ext uri="{BB962C8B-B14F-4D97-AF65-F5344CB8AC3E}">
        <p14:creationId xmlns:p14="http://schemas.microsoft.com/office/powerpoint/2010/main" val="3490545120"/>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Some “outliers” are not outliers</a:t>
            </a:r>
            <a:endParaRPr lang="en-US" dirty="0"/>
          </a:p>
        </p:txBody>
      </p:sp>
      <p:sp>
        <p:nvSpPr>
          <p:cNvPr id="12" name="Oval 11"/>
          <p:cNvSpPr/>
          <p:nvPr/>
        </p:nvSpPr>
        <p:spPr>
          <a:xfrm>
            <a:off x="2681111" y="1693334"/>
            <a:ext cx="268111" cy="4515555"/>
          </a:xfrm>
          <a:prstGeom prst="ellipse">
            <a:avLst/>
          </a:prstGeom>
          <a:noFill/>
        </p:spPr>
        <p:style>
          <a:lnRef idx="2">
            <a:schemeClr val="accent2"/>
          </a:lnRef>
          <a:fillRef idx="1">
            <a:schemeClr val="lt1"/>
          </a:fillRef>
          <a:effectRef idx="0">
            <a:schemeClr val="accent2"/>
          </a:effectRef>
          <a:fontRef idx="minor">
            <a:schemeClr val="dk1"/>
          </a:fontRef>
        </p:style>
        <p:txBody>
          <a:bodyPr rtlCol="0" anchor="ctr"/>
          <a:lstStyle/>
          <a:p>
            <a:pPr algn="ctr"/>
            <a:endParaRPr lang="en-US"/>
          </a:p>
        </p:txBody>
      </p:sp>
      <p:sp>
        <p:nvSpPr>
          <p:cNvPr id="13" name="Oval 12"/>
          <p:cNvSpPr/>
          <p:nvPr/>
        </p:nvSpPr>
        <p:spPr>
          <a:xfrm>
            <a:off x="6841067" y="1684866"/>
            <a:ext cx="268111" cy="4515555"/>
          </a:xfrm>
          <a:prstGeom prst="ellipse">
            <a:avLst/>
          </a:prstGeom>
          <a:noFill/>
        </p:spPr>
        <p:style>
          <a:lnRef idx="2">
            <a:schemeClr val="accent2"/>
          </a:lnRef>
          <a:fillRef idx="1">
            <a:schemeClr val="lt1"/>
          </a:fillRef>
          <a:effectRef idx="0">
            <a:schemeClr val="accent2"/>
          </a:effectRef>
          <a:fontRef idx="minor">
            <a:schemeClr val="dk1"/>
          </a:fontRef>
        </p:style>
        <p:txBody>
          <a:bodyPr rtlCol="0" anchor="ctr"/>
          <a:lstStyle/>
          <a:p>
            <a:pPr algn="ctr"/>
            <a:endParaRPr lang="en-US"/>
          </a:p>
        </p:txBody>
      </p:sp>
      <p:pic>
        <p:nvPicPr>
          <p:cNvPr id="10" name="Content Placeholder 9" descr="P204.mit.orbit_frame.pdf"/>
          <p:cNvPicPr>
            <a:picLocks noGrp="1" noChangeAspect="1"/>
          </p:cNvPicPr>
          <p:nvPr>
            <p:ph sz="half" idx="1"/>
          </p:nvPr>
        </p:nvPicPr>
        <p:blipFill>
          <a:blip r:embed="rId3">
            <a:extLst>
              <a:ext uri="{28A0092B-C50C-407E-A947-70E740481C1C}">
                <a14:useLocalDpi xmlns:a14="http://schemas.microsoft.com/office/drawing/2010/main" val="0"/>
              </a:ext>
            </a:extLst>
          </a:blip>
          <a:srcRect l="-11584" r="-11584"/>
          <a:stretch>
            <a:fillRect/>
          </a:stretch>
        </p:blipFill>
        <p:spPr/>
      </p:pic>
      <p:pic>
        <p:nvPicPr>
          <p:cNvPr id="11" name="Content Placeholder 8" descr="P203.mit.orbit_frame.pdf"/>
          <p:cNvPicPr>
            <a:picLocks noGrp="1" noChangeAspect="1"/>
          </p:cNvPicPr>
          <p:nvPr>
            <p:ph sz="half" idx="2"/>
          </p:nvPr>
        </p:nvPicPr>
        <p:blipFill>
          <a:blip r:embed="rId4">
            <a:extLst>
              <a:ext uri="{28A0092B-C50C-407E-A947-70E740481C1C}">
                <a14:useLocalDpi xmlns:a14="http://schemas.microsoft.com/office/drawing/2010/main" val="0"/>
              </a:ext>
            </a:extLst>
          </a:blip>
          <a:srcRect l="-10303" r="-10303"/>
          <a:stretch>
            <a:fillRect/>
          </a:stretch>
        </p:blipFill>
        <p:spPr/>
      </p:pic>
    </p:spTree>
    <p:extLst>
      <p:ext uri="{BB962C8B-B14F-4D97-AF65-F5344CB8AC3E}">
        <p14:creationId xmlns:p14="http://schemas.microsoft.com/office/powerpoint/2010/main" val="3156408360"/>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1736</TotalTime>
  <Words>934</Words>
  <Application>Microsoft Macintosh PowerPoint</Application>
  <PresentationFormat>On-screen Show (4:3)</PresentationFormat>
  <Paragraphs>80</Paragraphs>
  <Slides>10</Slides>
  <Notes>3</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Generating time series with glred</vt:lpstr>
      <vt:lpstr>sh_glred </vt:lpstr>
      <vt:lpstr>Manual sequence</vt:lpstr>
      <vt:lpstr>htoglb</vt:lpstr>
      <vt:lpstr>GLOBK checks</vt:lpstr>
      <vt:lpstr>Create time series</vt:lpstr>
      <vt:lpstr>sh_plot_pos</vt:lpstr>
      <vt:lpstr>Inspect time series</vt:lpstr>
      <vt:lpstr>Some “outliers” are not outliers</vt:lpstr>
      <vt:lpstr>Excluding outliers or segments of data</vt:lpstr>
    </vt:vector>
  </TitlesOfParts>
  <Company>MIT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Fundamentals of GPS for geodesy</dc:title>
  <dc:creator>M. Floyd</dc:creator>
  <cp:lastModifiedBy>M. Floyd</cp:lastModifiedBy>
  <cp:revision>32</cp:revision>
  <dcterms:created xsi:type="dcterms:W3CDTF">2014-11-13T20:18:27Z</dcterms:created>
  <dcterms:modified xsi:type="dcterms:W3CDTF">2015-01-20T19:58:51Z</dcterms:modified>
</cp:coreProperties>
</file>