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tif" ContentType="image/tiff"/>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7" r:id="rId2"/>
    <p:sldId id="258" r:id="rId3"/>
    <p:sldId id="259" r:id="rId4"/>
    <p:sldId id="260" r:id="rId5"/>
    <p:sldId id="261" r:id="rId6"/>
    <p:sldId id="262" r:id="rId7"/>
    <p:sldId id="265" r:id="rId8"/>
    <p:sldId id="264"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5F5EDC-2F78-1D47-BEB6-2F5056725293}">
          <p14:sldIdLst>
            <p14:sldId id="257"/>
            <p14:sldId id="258"/>
            <p14:sldId id="259"/>
            <p14:sldId id="260"/>
            <p14:sldId id="261"/>
            <p14:sldId id="262"/>
            <p14:sldId id="265"/>
            <p14:sldId id="264"/>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2" d="100"/>
          <a:sy n="92" d="100"/>
        </p:scale>
        <p:origin x="-15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7DECA7-C7D9-144A-9BC0-4F7FE9198138}" type="datetimeFigureOut">
              <a:rPr lang="en-US" smtClean="0"/>
              <a:t>2015/01/20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6C63C4-2B0B-D947-A727-2144D8570CCA}" type="datetimeFigureOut">
              <a:rPr lang="en-US" smtClean="0"/>
              <a:t>2015/01/20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07/10/2013</a:t>
            </a:r>
            <a:endParaRPr lang="en-US"/>
          </a:p>
        </p:txBody>
      </p:sp>
      <p:sp>
        <p:nvSpPr>
          <p:cNvPr id="6" name="Footer Placeholder 5"/>
          <p:cNvSpPr>
            <a:spLocks noGrp="1"/>
          </p:cNvSpPr>
          <p:nvPr>
            <p:ph type="ftr" sz="quarter" idx="11"/>
          </p:nvPr>
        </p:nvSpPr>
        <p:spPr/>
        <p:txBody>
          <a:bodyPr/>
          <a:lstStyle/>
          <a:p>
            <a:r>
              <a:rPr lang="en-US" smtClean="0"/>
              <a:t>Large cGPS+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07/10/2013</a:t>
            </a:r>
            <a:endParaRPr lang="en-US"/>
          </a:p>
        </p:txBody>
      </p:sp>
      <p:sp>
        <p:nvSpPr>
          <p:cNvPr id="8" name="Footer Placeholder 7"/>
          <p:cNvSpPr>
            <a:spLocks noGrp="1"/>
          </p:cNvSpPr>
          <p:nvPr>
            <p:ph type="ftr" sz="quarter" idx="11"/>
          </p:nvPr>
        </p:nvSpPr>
        <p:spPr/>
        <p:txBody>
          <a:bodyPr/>
          <a:lstStyle/>
          <a:p>
            <a:r>
              <a:rPr lang="en-US" smtClean="0"/>
              <a:t>Large cGPS+</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07/10/2013</a:t>
            </a:r>
            <a:endParaRPr lang="en-US"/>
          </a:p>
        </p:txBody>
      </p:sp>
      <p:sp>
        <p:nvSpPr>
          <p:cNvPr id="4" name="Footer Placeholder 3"/>
          <p:cNvSpPr>
            <a:spLocks noGrp="1"/>
          </p:cNvSpPr>
          <p:nvPr>
            <p:ph type="ftr" sz="quarter" idx="11"/>
          </p:nvPr>
        </p:nvSpPr>
        <p:spPr/>
        <p:txBody>
          <a:bodyPr/>
          <a:lstStyle/>
          <a:p>
            <a:r>
              <a:rPr lang="en-US" smtClean="0"/>
              <a:t>Large cGPS+</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07/10/2013</a:t>
            </a:r>
            <a:endParaRPr lang="en-US"/>
          </a:p>
        </p:txBody>
      </p:sp>
      <p:sp>
        <p:nvSpPr>
          <p:cNvPr id="3" name="Footer Placeholder 2"/>
          <p:cNvSpPr>
            <a:spLocks noGrp="1"/>
          </p:cNvSpPr>
          <p:nvPr>
            <p:ph type="ftr" sz="quarter" idx="11"/>
          </p:nvPr>
        </p:nvSpPr>
        <p:spPr/>
        <p:txBody>
          <a:bodyPr/>
          <a:lstStyle/>
          <a:p>
            <a:r>
              <a:rPr lang="en-US" smtClean="0"/>
              <a:t>Large cGPS+</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07/10/2013</a:t>
            </a:r>
            <a:endParaRPr lang="en-US"/>
          </a:p>
        </p:txBody>
      </p:sp>
      <p:sp>
        <p:nvSpPr>
          <p:cNvPr id="6" name="Footer Placeholder 5"/>
          <p:cNvSpPr>
            <a:spLocks noGrp="1"/>
          </p:cNvSpPr>
          <p:nvPr>
            <p:ph type="ftr" sz="quarter" idx="11"/>
          </p:nvPr>
        </p:nvSpPr>
        <p:spPr/>
        <p:txBody>
          <a:bodyPr/>
          <a:lstStyle/>
          <a:p>
            <a:r>
              <a:rPr lang="en-US" smtClean="0"/>
              <a:t>Large cGPS+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07/10/2013</a:t>
            </a:r>
            <a:endParaRPr lang="en-US"/>
          </a:p>
        </p:txBody>
      </p:sp>
      <p:sp>
        <p:nvSpPr>
          <p:cNvPr id="6" name="Footer Placeholder 5"/>
          <p:cNvSpPr>
            <a:spLocks noGrp="1"/>
          </p:cNvSpPr>
          <p:nvPr>
            <p:ph type="ftr" sz="quarter" idx="11"/>
          </p:nvPr>
        </p:nvSpPr>
        <p:spPr/>
        <p:txBody>
          <a:bodyPr/>
          <a:lstStyle/>
          <a:p>
            <a:r>
              <a:rPr lang="en-US" smtClean="0"/>
              <a:t>Large cGPS+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07/10/2013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Large cGPS+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image" Target="../media/image3.tif"/><Relationship Id="rId5" Type="http://schemas.openxmlformats.org/officeDocument/2006/relationships/image" Target="../media/image4.png"/><Relationship Id="rId6" Type="http://schemas.openxmlformats.org/officeDocument/2006/relationships/image" Target="../media/image5.gif"/><Relationship Id="rId7"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emf"/><Relationship Id="rId3" Type="http://schemas.openxmlformats.org/officeDocument/2006/relationships/image" Target="../media/image8.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velocity solutions with </a:t>
            </a:r>
            <a:r>
              <a:rPr lang="en-US" sz="4200" dirty="0" err="1" smtClean="0">
                <a:latin typeface="Courier"/>
                <a:cs typeface="Courier"/>
              </a:rPr>
              <a:t>globk</a:t>
            </a:r>
            <a:endParaRPr lang="en-US" sz="4200" dirty="0">
              <a:latin typeface="Courier"/>
              <a:cs typeface="Courier"/>
            </a:endParaRPr>
          </a:p>
        </p:txBody>
      </p:sp>
      <p:pic>
        <p:nvPicPr>
          <p:cNvPr id="11" name="Picture 10" descr="bga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8359" y="130032"/>
            <a:ext cx="1155932" cy="558987"/>
          </a:xfrm>
          <a:prstGeom prst="rect">
            <a:avLst/>
          </a:prstGeom>
        </p:spPr>
      </p:pic>
      <p:pic>
        <p:nvPicPr>
          <p:cNvPr id="14" name="Picture 13" descr="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4442" y="127537"/>
            <a:ext cx="665355" cy="604868"/>
          </a:xfrm>
          <a:prstGeom prst="rect">
            <a:avLst/>
          </a:prstGeom>
        </p:spPr>
      </p:pic>
      <p:pic>
        <p:nvPicPr>
          <p:cNvPr id="17" name="Picture 16" descr="logo-small.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649" y="185527"/>
            <a:ext cx="1364702" cy="395663"/>
          </a:xfrm>
          <a:prstGeom prst="rect">
            <a:avLst/>
          </a:prstGeom>
        </p:spPr>
      </p:pic>
      <p:pic>
        <p:nvPicPr>
          <p:cNvPr id="18" name="Picture 17" descr="MIT-logo-with-spelling-web-red-gray-design1-larg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2250" y="182761"/>
            <a:ext cx="1599993" cy="362429"/>
          </a:xfrm>
          <a:prstGeom prst="rect">
            <a:avLst/>
          </a:prstGeom>
        </p:spPr>
      </p:pic>
      <p:pic>
        <p:nvPicPr>
          <p:cNvPr id="19" name="Picture 18" descr="comet-logo.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69828" y="127537"/>
            <a:ext cx="1553259" cy="540000"/>
          </a:xfrm>
          <a:prstGeom prst="rect">
            <a:avLst/>
          </a:prstGeom>
        </p:spPr>
      </p:pic>
      <p:pic>
        <p:nvPicPr>
          <p:cNvPr id="20" name="Picture 19"/>
          <p:cNvPicPr>
            <a:picLocks noChangeAspect="1"/>
          </p:cNvPicPr>
          <p:nvPr/>
        </p:nvPicPr>
        <p:blipFill>
          <a:blip r:embed="rId7"/>
          <a:stretch>
            <a:fillRect/>
          </a:stretch>
        </p:blipFill>
        <p:spPr>
          <a:xfrm>
            <a:off x="1915623" y="185190"/>
            <a:ext cx="1217118" cy="396000"/>
          </a:xfrm>
          <a:prstGeom prst="rect">
            <a:avLst/>
          </a:prstGeom>
        </p:spPr>
      </p:pic>
      <p:sp>
        <p:nvSpPr>
          <p:cNvPr id="12" name="Subtitle 2"/>
          <p:cNvSpPr txBox="1">
            <a:spLocks/>
          </p:cNvSpPr>
          <p:nvPr/>
        </p:nvSpPr>
        <p:spPr>
          <a:xfrm>
            <a:off x="1371600" y="3886199"/>
            <a:ext cx="6400800" cy="2409217"/>
          </a:xfrm>
          <a:prstGeom prst="rect">
            <a:avLst/>
          </a:prstGeom>
        </p:spPr>
        <p:txBody>
          <a:bodyPr vert="horz" lIns="91440" tIns="45720" rIns="91440" bIns="45720" rtlCol="0">
            <a:normAutofit fontScale="70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mtClean="0"/>
              <a:t>             M. Floyd                             K. Palamartchouk</a:t>
            </a:r>
          </a:p>
          <a:p>
            <a:pPr algn="l"/>
            <a:r>
              <a:rPr lang="en-US" sz="2400" i="1" smtClean="0"/>
              <a:t>Massachusetts Institute of Technology              Newcastle University</a:t>
            </a:r>
          </a:p>
          <a:p>
            <a:endParaRPr lang="en-US" sz="2400" smtClean="0"/>
          </a:p>
          <a:p>
            <a:r>
              <a:rPr lang="en-US" smtClean="0"/>
              <a:t>GAMIT-GLOBK course</a:t>
            </a:r>
            <a:br>
              <a:rPr lang="en-US" smtClean="0"/>
            </a:br>
            <a:r>
              <a:rPr lang="en-US" smtClean="0"/>
              <a:t>University of Bristol, UK</a:t>
            </a:r>
            <a:br>
              <a:rPr lang="en-US" smtClean="0"/>
            </a:br>
            <a:r>
              <a:rPr lang="en-US" smtClean="0"/>
              <a:t>12–16 January 2015</a:t>
            </a:r>
          </a:p>
          <a:p>
            <a:endParaRPr lang="en-US" smtClean="0"/>
          </a:p>
          <a:p>
            <a:r>
              <a:rPr lang="en-US" sz="2100" smtClean="0"/>
              <a:t>Material from R. King, T. Herring, M. Floyd (MIT) and S. McClusky (now ANU)</a:t>
            </a:r>
            <a:endParaRPr lang="en-US" sz="2100" dirty="0"/>
          </a:p>
        </p:txBody>
      </p:sp>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GLOBK Velocity Solutions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aim of these solutions is to combined many years of data to generate position, velocity, offset, and </a:t>
            </a:r>
            <a:r>
              <a:rPr lang="en-US" dirty="0" err="1" smtClean="0"/>
              <a:t>postseismic</a:t>
            </a:r>
            <a:r>
              <a:rPr lang="en-US" dirty="0" smtClean="0"/>
              <a:t> parameter estimates.  Not uncommon to have 10000 parameters in these solutions.</a:t>
            </a:r>
          </a:p>
          <a:p>
            <a:r>
              <a:rPr lang="en-US" dirty="0" smtClean="0"/>
              <a:t>Input requirements for these solutions:</a:t>
            </a:r>
          </a:p>
          <a:p>
            <a:pPr lvl="1"/>
            <a:r>
              <a:rPr lang="en-US" dirty="0" err="1" smtClean="0"/>
              <a:t>Apriori</a:t>
            </a:r>
            <a:r>
              <a:rPr lang="en-US" dirty="0" smtClean="0"/>
              <a:t> coordinate and velocity file. Used as a check on positions in daily solutions (for editing of bad solutions) and adjustments are </a:t>
            </a:r>
            <a:r>
              <a:rPr lang="en-US" dirty="0" err="1" smtClean="0"/>
              <a:t>apriori</a:t>
            </a:r>
            <a:r>
              <a:rPr lang="en-US" dirty="0" smtClean="0"/>
              <a:t> values (</a:t>
            </a:r>
            <a:r>
              <a:rPr lang="en-US" dirty="0" err="1" smtClean="0"/>
              <a:t>apriori</a:t>
            </a:r>
            <a:r>
              <a:rPr lang="en-US" dirty="0" smtClean="0"/>
              <a:t> </a:t>
            </a:r>
            <a:r>
              <a:rPr lang="en-US" dirty="0" err="1" smtClean="0"/>
              <a:t>sigmas</a:t>
            </a:r>
            <a:r>
              <a:rPr lang="en-US" dirty="0" smtClean="0"/>
              <a:t> are for these values)</a:t>
            </a:r>
          </a:p>
          <a:p>
            <a:pPr lvl="1"/>
            <a:r>
              <a:rPr lang="en-US" dirty="0" smtClean="0"/>
              <a:t>Earthquake file which specifies when earthquakes, discontinuities, and </a:t>
            </a:r>
            <a:r>
              <a:rPr lang="en-US" dirty="0" err="1" smtClean="0"/>
              <a:t>mis</a:t>
            </a:r>
            <a:r>
              <a:rPr lang="en-US" dirty="0" smtClean="0"/>
              <a:t>-named stations affect solution.  Critical that this file correctly describe data.</a:t>
            </a:r>
          </a:p>
          <a:p>
            <a:pPr lvl="1"/>
            <a:r>
              <a:rPr lang="en-US" dirty="0" smtClean="0"/>
              <a:t>Process noise parameters for each station.  Critical for generating realistic standard deviations for the velocity estimates. </a:t>
            </a:r>
          </a:p>
          <a:p>
            <a:pPr lvl="1"/>
            <a:endParaRPr lang="en-US" dirty="0"/>
          </a:p>
        </p:txBody>
      </p:sp>
    </p:spTree>
    <p:extLst>
      <p:ext uri="{BB962C8B-B14F-4D97-AF65-F5344CB8AC3E}">
        <p14:creationId xmlns:p14="http://schemas.microsoft.com/office/powerpoint/2010/main" val="320462511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Velocity Solution Strategies</a:t>
            </a:r>
            <a:endParaRPr lang="en-US" dirty="0"/>
          </a:p>
        </p:txBody>
      </p:sp>
      <p:sp>
        <p:nvSpPr>
          <p:cNvPr id="3" name="Content Placeholder 2"/>
          <p:cNvSpPr>
            <a:spLocks noGrp="1"/>
          </p:cNvSpPr>
          <p:nvPr>
            <p:ph idx="1"/>
          </p:nvPr>
        </p:nvSpPr>
        <p:spPr/>
        <p:txBody>
          <a:bodyPr>
            <a:normAutofit fontScale="70000" lnSpcReduction="20000"/>
          </a:bodyPr>
          <a:lstStyle/>
          <a:p>
            <a:r>
              <a:rPr lang="en-US" smtClean="0"/>
              <a:t>In general careful setup (i.e., correct apriori coordinate, earthquake file and process noise files) is needed since each run that corrects a problem can take several days.  In correct solutions may not complete correctly.</a:t>
            </a:r>
          </a:p>
          <a:p>
            <a:r>
              <a:rPr lang="en-US" smtClean="0"/>
              <a:t>Previous methods for constructing these solutions:</a:t>
            </a:r>
          </a:p>
          <a:p>
            <a:pPr lvl="1"/>
            <a:r>
              <a:rPr lang="en-US" smtClean="0"/>
              <a:t>Define a core-set of sites (usually 20-200 sites) where the solution runs quickly.  Test files on this solutions and use the coordinate/velocity estimates to form the reference frame for time series generation.</a:t>
            </a:r>
          </a:p>
          <a:p>
            <a:pPr lvl="1"/>
            <a:r>
              <a:rPr lang="en-US" smtClean="0"/>
              <a:t>Time series using these reference frame sites and then test (RMS scatter, discontinuity tests) to form a more complete earthquake and apriori coordinate/velocity files.</a:t>
            </a:r>
          </a:p>
          <a:p>
            <a:pPr lvl="1"/>
            <a:r>
              <a:rPr lang="en-US" smtClean="0"/>
              <a:t>Steps above are repeated, usually increasing number of stations until solution is complete.  As new stations are added missed discontinuities and bad process noise models can cause problems.</a:t>
            </a:r>
            <a:endParaRPr lang="en-US" dirty="0"/>
          </a:p>
        </p:txBody>
      </p:sp>
    </p:spTree>
    <p:extLst>
      <p:ext uri="{BB962C8B-B14F-4D97-AF65-F5344CB8AC3E}">
        <p14:creationId xmlns:p14="http://schemas.microsoft.com/office/powerpoint/2010/main" val="154630527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Velocity strategies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Other methods that are used to increase speed are:</a:t>
            </a:r>
          </a:p>
          <a:p>
            <a:pPr lvl="1"/>
            <a:r>
              <a:rPr lang="en-US" dirty="0" smtClean="0"/>
              <a:t>Pre-combine daily solutions into weekly to monthly solutions and use these combined solutions in the velocity solutions.  There are many advantages to this approach:</a:t>
            </a:r>
          </a:p>
          <a:p>
            <a:pPr lvl="2"/>
            <a:r>
              <a:rPr lang="en-US" dirty="0" smtClean="0"/>
              <a:t>Runs are much faster.  Each processing step takes about the same time with the monthly as a daily file but there are 30 fewer files so 30 times faster.</a:t>
            </a:r>
          </a:p>
          <a:p>
            <a:pPr lvl="2"/>
            <a:r>
              <a:rPr lang="en-US" dirty="0" smtClean="0"/>
              <a:t>Numerical rounding errors are much better when monthlies are used</a:t>
            </a:r>
          </a:p>
          <a:p>
            <a:pPr lvl="2"/>
            <a:r>
              <a:rPr lang="en-US" dirty="0" smtClean="0"/>
              <a:t>New MIDP output option refers the solutions to the middle of the month.  (Earlier versions used last day of month as reference time, natural time for a sequential </a:t>
            </a:r>
            <a:r>
              <a:rPr lang="en-US" dirty="0" err="1" smtClean="0"/>
              <a:t>Kalman</a:t>
            </a:r>
            <a:r>
              <a:rPr lang="en-US" dirty="0" smtClean="0"/>
              <a:t> filter.</a:t>
            </a:r>
          </a:p>
          <a:p>
            <a:pPr lvl="2"/>
            <a:r>
              <a:rPr lang="en-US" dirty="0" smtClean="0"/>
              <a:t>Random walk process noise models correct when velocity NOT estimated in combinations</a:t>
            </a:r>
          </a:p>
          <a:p>
            <a:pPr lvl="1"/>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Tree>
    <p:extLst>
      <p:ext uri="{BB962C8B-B14F-4D97-AF65-F5344CB8AC3E}">
        <p14:creationId xmlns:p14="http://schemas.microsoft.com/office/powerpoint/2010/main" val="17594204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velocity runs</a:t>
            </a:r>
            <a:endParaRPr lang="en-US" dirty="0"/>
          </a:p>
        </p:txBody>
      </p:sp>
      <p:sp>
        <p:nvSpPr>
          <p:cNvPr id="3" name="Content Placeholder 2"/>
          <p:cNvSpPr>
            <a:spLocks noGrp="1"/>
          </p:cNvSpPr>
          <p:nvPr>
            <p:ph idx="1"/>
          </p:nvPr>
        </p:nvSpPr>
        <p:spPr/>
        <p:txBody>
          <a:bodyPr>
            <a:normAutofit/>
          </a:bodyPr>
          <a:lstStyle/>
          <a:p>
            <a:r>
              <a:rPr lang="en-US" dirty="0" smtClean="0"/>
              <a:t>Surveys may be combined into one solution per survey</a:t>
            </a:r>
          </a:p>
          <a:p>
            <a:r>
              <a:rPr lang="en-US" dirty="0" smtClean="0"/>
              <a:t>No need to re-run </a:t>
            </a:r>
            <a:r>
              <a:rPr lang="en-US" dirty="0" err="1" smtClean="0"/>
              <a:t>glred</a:t>
            </a:r>
            <a:r>
              <a:rPr lang="en-US" dirty="0" smtClean="0"/>
              <a:t> again to see long-term time series</a:t>
            </a:r>
          </a:p>
          <a:p>
            <a:r>
              <a:rPr lang="en-US" dirty="0"/>
              <a:t>M</a:t>
            </a:r>
            <a:r>
              <a:rPr lang="en-US" dirty="0" smtClean="0"/>
              <a:t>ultiple “.org”-files may be read by </a:t>
            </a:r>
            <a:r>
              <a:rPr lang="en-US" dirty="0" err="1" smtClean="0"/>
              <a:t>tssum</a:t>
            </a:r>
            <a:r>
              <a:rPr lang="en-US" dirty="0" smtClean="0"/>
              <a:t> or </a:t>
            </a:r>
            <a:r>
              <a:rPr lang="en-US" dirty="0" err="1" smtClean="0"/>
              <a:t>sh_plot_pos</a:t>
            </a:r>
            <a:endParaRPr lang="en-US" dirty="0" smtClean="0"/>
          </a:p>
          <a:p>
            <a:pPr lvl="1"/>
            <a:r>
              <a:rPr lang="en-US" sz="1400" dirty="0" err="1" smtClean="0">
                <a:latin typeface="Courier"/>
                <a:cs typeface="Courier"/>
              </a:rPr>
              <a:t>tssum</a:t>
            </a:r>
            <a:r>
              <a:rPr lang="en-US" sz="1400" dirty="0" smtClean="0">
                <a:latin typeface="Courier"/>
                <a:cs typeface="Courier"/>
              </a:rPr>
              <a:t> </a:t>
            </a:r>
            <a:r>
              <a:rPr lang="en-US" sz="1400" dirty="0" err="1" smtClean="0">
                <a:latin typeface="Courier"/>
                <a:cs typeface="Courier"/>
              </a:rPr>
              <a:t>pos</a:t>
            </a:r>
            <a:r>
              <a:rPr lang="en-US" sz="1400" dirty="0" smtClean="0">
                <a:latin typeface="Courier"/>
                <a:cs typeface="Courier"/>
              </a:rPr>
              <a:t> mit.final_igb08 -R survey1_comb.org survey2_comb.org ...</a:t>
            </a:r>
          </a:p>
          <a:p>
            <a:pPr lvl="1"/>
            <a:r>
              <a:rPr lang="en-US" sz="1400" dirty="0" err="1" smtClean="0">
                <a:latin typeface="Courier"/>
                <a:cs typeface="Courier"/>
              </a:rPr>
              <a:t>sh_plot_pos</a:t>
            </a:r>
            <a:r>
              <a:rPr lang="en-US" sz="1400" dirty="0" smtClean="0">
                <a:latin typeface="Courier"/>
                <a:cs typeface="Courier"/>
              </a:rPr>
              <a:t> -f survey1_comb.org survey2_comb.org -k ...</a:t>
            </a:r>
            <a:endParaRPr lang="en-US" sz="1800" dirty="0">
              <a:latin typeface="Courier"/>
              <a:cs typeface="Courier"/>
            </a:endParaRPr>
          </a:p>
        </p:txBody>
      </p:sp>
    </p:spTree>
    <p:extLst>
      <p:ext uri="{BB962C8B-B14F-4D97-AF65-F5344CB8AC3E}">
        <p14:creationId xmlns:p14="http://schemas.microsoft.com/office/powerpoint/2010/main" val="14758001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Long-term time series</a:t>
            </a:r>
            <a:endParaRPr lang="en-US" dirty="0"/>
          </a:p>
        </p:txBody>
      </p:sp>
      <p:sp>
        <p:nvSpPr>
          <p:cNvPr id="5" name="Text Placeholder 4"/>
          <p:cNvSpPr>
            <a:spLocks noGrp="1"/>
          </p:cNvSpPr>
          <p:nvPr>
            <p:ph type="body" idx="1"/>
          </p:nvPr>
        </p:nvSpPr>
        <p:spPr/>
        <p:txBody>
          <a:bodyPr/>
          <a:lstStyle/>
          <a:p>
            <a:r>
              <a:rPr lang="en-US" dirty="0" smtClean="0"/>
              <a:t>Reasonable repeatability</a:t>
            </a:r>
            <a:endParaRPr lang="en-US" dirty="0"/>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rcRect l="-18037" r="-18037"/>
          <a:stretch>
            <a:fillRect/>
          </a:stretch>
        </p:blipFill>
        <p:spPr/>
      </p:pic>
      <p:sp>
        <p:nvSpPr>
          <p:cNvPr id="7" name="Text Placeholder 6"/>
          <p:cNvSpPr>
            <a:spLocks noGrp="1"/>
          </p:cNvSpPr>
          <p:nvPr>
            <p:ph type="body" sz="quarter" idx="3"/>
          </p:nvPr>
        </p:nvSpPr>
        <p:spPr/>
        <p:txBody>
          <a:bodyPr/>
          <a:lstStyle/>
          <a:p>
            <a:r>
              <a:rPr lang="en-US" dirty="0" smtClean="0"/>
              <a:t>Outlier in vertical</a:t>
            </a:r>
            <a:endParaRPr lang="en-US" dirty="0"/>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rcRect l="-17967" r="-17967"/>
          <a:stretch>
            <a:fillRect/>
          </a:stretch>
        </p:blipFill>
        <p:spPr/>
      </p:pic>
    </p:spTree>
    <p:extLst>
      <p:ext uri="{BB962C8B-B14F-4D97-AF65-F5344CB8AC3E}">
        <p14:creationId xmlns:p14="http://schemas.microsoft.com/office/powerpoint/2010/main" val="28656404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Excluding outliers or segments of data</a:t>
            </a:r>
            <a:endParaRPr lang="en-US" dirty="0"/>
          </a:p>
        </p:txBody>
      </p:sp>
      <p:sp>
        <p:nvSpPr>
          <p:cNvPr id="5" name="Content Placeholder 4"/>
          <p:cNvSpPr>
            <a:spLocks noGrp="1"/>
          </p:cNvSpPr>
          <p:nvPr>
            <p:ph idx="1"/>
          </p:nvPr>
        </p:nvSpPr>
        <p:spPr/>
        <p:txBody>
          <a:bodyPr>
            <a:normAutofit lnSpcReduction="10000"/>
          </a:bodyPr>
          <a:lstStyle/>
          <a:p>
            <a:r>
              <a:rPr lang="en-US" dirty="0" smtClean="0"/>
              <a:t>Create “rename” file records and add to GLOBK command file’s “</a:t>
            </a:r>
            <a:r>
              <a:rPr lang="en-US" dirty="0" err="1" smtClean="0"/>
              <a:t>eq_file</a:t>
            </a:r>
            <a:r>
              <a:rPr lang="en-US" dirty="0" smtClean="0"/>
              <a:t>” option, e.g.</a:t>
            </a:r>
          </a:p>
          <a:p>
            <a:pPr lvl="1"/>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lvl="1"/>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lvl="1"/>
            <a:r>
              <a:rPr lang="en-US" sz="1600" dirty="0">
                <a:latin typeface="Courier"/>
                <a:cs typeface="Courier"/>
              </a:rPr>
              <a:t>r</a:t>
            </a:r>
            <a:r>
              <a:rPr lang="en-US" sz="1600" dirty="0" smtClean="0">
                <a:latin typeface="Courier"/>
                <a:cs typeface="Courier"/>
              </a:rPr>
              <a:t>ename ABCD     ABCD_XCL </a:t>
            </a:r>
            <a:r>
              <a:rPr lang="en-US" sz="1600" dirty="0" smtClean="0">
                <a:latin typeface="Courier"/>
                <a:cs typeface="Courier"/>
              </a:rPr>
              <a:t>2013 07 08 00 00</a:t>
            </a:r>
            <a:endParaRPr lang="en-US" sz="1600" dirty="0" smtClean="0">
              <a:latin typeface="Courier"/>
              <a:cs typeface="Courier"/>
            </a:endParaRPr>
          </a:p>
          <a:p>
            <a:r>
              <a:rPr lang="en-US" dirty="0" smtClean="0"/>
              <a:t>“XPS” will not exclude data from </a:t>
            </a:r>
            <a:r>
              <a:rPr lang="en-US" dirty="0" err="1" smtClean="0"/>
              <a:t>glred</a:t>
            </a:r>
            <a:r>
              <a:rPr lang="en-US" dirty="0" smtClean="0"/>
              <a:t> (so still visible in time series) but will exclude data from </a:t>
            </a:r>
            <a:r>
              <a:rPr lang="en-US" dirty="0" err="1" smtClean="0"/>
              <a:t>globk</a:t>
            </a:r>
            <a:r>
              <a:rPr lang="en-US" dirty="0"/>
              <a:t> </a:t>
            </a:r>
            <a:r>
              <a:rPr lang="en-US" dirty="0" smtClean="0"/>
              <a:t>(combination or velocity solution)</a:t>
            </a:r>
          </a:p>
          <a:p>
            <a:r>
              <a:rPr lang="en-US" dirty="0" smtClean="0"/>
              <a:t>“XCL” will exclude data from all </a:t>
            </a:r>
            <a:r>
              <a:rPr lang="en-US" dirty="0" err="1" smtClean="0"/>
              <a:t>glred</a:t>
            </a:r>
            <a:r>
              <a:rPr lang="en-US" dirty="0"/>
              <a:t> </a:t>
            </a:r>
            <a:r>
              <a:rPr lang="en-US" dirty="0" smtClean="0"/>
              <a:t>or </a:t>
            </a:r>
            <a:r>
              <a:rPr lang="en-US" dirty="0" err="1" smtClean="0"/>
              <a:t>globk</a:t>
            </a:r>
            <a:r>
              <a:rPr lang="en-US" dirty="0" smtClean="0"/>
              <a:t> runs</a:t>
            </a:r>
          </a:p>
        </p:txBody>
      </p:sp>
    </p:spTree>
    <p:extLst>
      <p:ext uri="{BB962C8B-B14F-4D97-AF65-F5344CB8AC3E}">
        <p14:creationId xmlns:p14="http://schemas.microsoft.com/office/powerpoint/2010/main" val="31126318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a:t>
            </a:r>
            <a:r>
              <a:rPr lang="en-US" dirty="0" err="1" smtClean="0"/>
              <a:t>globk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Create new “.</a:t>
            </a:r>
            <a:r>
              <a:rPr lang="en-US" dirty="0" err="1" smtClean="0"/>
              <a:t>gdl</a:t>
            </a:r>
            <a:r>
              <a:rPr lang="en-US" dirty="0" smtClean="0"/>
              <a:t>”-file with </a:t>
            </a:r>
            <a:r>
              <a:rPr lang="en-US" i="1" dirty="0" smtClean="0"/>
              <a:t>combined</a:t>
            </a:r>
            <a:r>
              <a:rPr lang="en-US" dirty="0" smtClean="0"/>
              <a:t> binary h-files, e.g. from </a:t>
            </a:r>
            <a:r>
              <a:rPr lang="en-US" dirty="0" err="1" smtClean="0"/>
              <a:t>vsoln</a:t>
            </a:r>
            <a:r>
              <a:rPr lang="en-US" dirty="0" smtClean="0"/>
              <a:t>/, assuming standard directory hierarchy</a:t>
            </a:r>
          </a:p>
          <a:p>
            <a:pPr lvl="1"/>
            <a:r>
              <a:rPr lang="en-US" sz="2400" dirty="0" err="1">
                <a:latin typeface="Courier"/>
                <a:cs typeface="Courier"/>
              </a:rPr>
              <a:t>l</a:t>
            </a:r>
            <a:r>
              <a:rPr lang="en-US" sz="2400" dirty="0" err="1" smtClean="0">
                <a:latin typeface="Courier"/>
                <a:cs typeface="Courier"/>
              </a:rPr>
              <a:t>s</a:t>
            </a:r>
            <a:r>
              <a:rPr lang="en-US" sz="2400" dirty="0" smtClean="0">
                <a:latin typeface="Courier"/>
                <a:cs typeface="Courier"/>
              </a:rPr>
              <a:t> ../*/</a:t>
            </a:r>
            <a:r>
              <a:rPr lang="en-US" sz="2400" dirty="0" err="1" smtClean="0">
                <a:latin typeface="Courier"/>
                <a:cs typeface="Courier"/>
              </a:rPr>
              <a:t>gsoln</a:t>
            </a:r>
            <a:r>
              <a:rPr lang="en-US" sz="2400" dirty="0" smtClean="0">
                <a:latin typeface="Courier"/>
                <a:cs typeface="Courier"/>
              </a:rPr>
              <a:t>/*.GLX &gt; </a:t>
            </a:r>
            <a:r>
              <a:rPr lang="en-US" sz="2400" dirty="0" err="1" smtClean="0">
                <a:latin typeface="Courier"/>
                <a:cs typeface="Courier"/>
              </a:rPr>
              <a:t>vsoln.glx.gdl</a:t>
            </a:r>
            <a:endParaRPr lang="en-US" dirty="0" smtClean="0">
              <a:latin typeface="Courier"/>
              <a:cs typeface="Courier"/>
            </a:endParaRPr>
          </a:p>
          <a:p>
            <a:r>
              <a:rPr lang="en-US" dirty="0" smtClean="0"/>
              <a:t>Optionally run </a:t>
            </a:r>
            <a:r>
              <a:rPr lang="en-US" dirty="0" err="1" smtClean="0"/>
              <a:t>glist</a:t>
            </a:r>
            <a:r>
              <a:rPr lang="en-US" dirty="0" smtClean="0"/>
              <a:t> again</a:t>
            </a:r>
          </a:p>
          <a:p>
            <a:pPr lvl="1"/>
            <a:r>
              <a:rPr lang="en-US" dirty="0" smtClean="0"/>
              <a:t>Recommended to prevent problems during long </a:t>
            </a:r>
            <a:r>
              <a:rPr lang="en-US" dirty="0" err="1" smtClean="0"/>
              <a:t>globk</a:t>
            </a:r>
            <a:r>
              <a:rPr lang="en-US" dirty="0" smtClean="0"/>
              <a:t> run</a:t>
            </a:r>
          </a:p>
          <a:p>
            <a:r>
              <a:rPr lang="en-US" dirty="0" smtClean="0"/>
              <a:t>Run </a:t>
            </a:r>
            <a:r>
              <a:rPr lang="en-US" dirty="0" err="1" smtClean="0"/>
              <a:t>globk</a:t>
            </a:r>
            <a:endParaRPr lang="en-US" dirty="0" smtClean="0"/>
          </a:p>
          <a:p>
            <a:pPr lvl="1"/>
            <a:r>
              <a:rPr lang="en-US" dirty="0" smtClean="0"/>
              <a:t>This may take many hours for very large/long velocity solutions</a:t>
            </a:r>
            <a:endParaRPr lang="en-US" dirty="0"/>
          </a:p>
        </p:txBody>
      </p:sp>
    </p:spTree>
    <p:extLst>
      <p:ext uri="{BB962C8B-B14F-4D97-AF65-F5344CB8AC3E}">
        <p14:creationId xmlns:p14="http://schemas.microsoft.com/office/powerpoint/2010/main" val="2404598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a:t>
            </a:r>
            <a:r>
              <a:rPr lang="en-US" dirty="0" err="1" smtClean="0"/>
              <a:t>lorg</a:t>
            </a:r>
            <a:r>
              <a:rPr lang="en-US" dirty="0" smtClean="0"/>
              <a:t> for different reference frames</a:t>
            </a:r>
            <a:endParaRPr lang="en-US" dirty="0"/>
          </a:p>
        </p:txBody>
      </p:sp>
      <p:sp>
        <p:nvSpPr>
          <p:cNvPr id="3" name="Content Placeholder 2"/>
          <p:cNvSpPr>
            <a:spLocks noGrp="1"/>
          </p:cNvSpPr>
          <p:nvPr>
            <p:ph idx="1"/>
          </p:nvPr>
        </p:nvSpPr>
        <p:spPr/>
        <p:txBody>
          <a:bodyPr>
            <a:normAutofit/>
          </a:bodyPr>
          <a:lstStyle/>
          <a:p>
            <a:r>
              <a:rPr lang="en-US" dirty="0" smtClean="0"/>
              <a:t>No need to re-run </a:t>
            </a:r>
            <a:r>
              <a:rPr lang="en-US" dirty="0" err="1" smtClean="0"/>
              <a:t>globk</a:t>
            </a:r>
            <a:r>
              <a:rPr lang="en-US" dirty="0" smtClean="0"/>
              <a:t> every time you want</a:t>
            </a:r>
          </a:p>
          <a:p>
            <a:r>
              <a:rPr lang="en-US" dirty="0" err="1"/>
              <a:t>g</a:t>
            </a:r>
            <a:r>
              <a:rPr lang="en-US" dirty="0" err="1" smtClean="0"/>
              <a:t>lorg</a:t>
            </a:r>
            <a:r>
              <a:rPr lang="en-US" dirty="0" smtClean="0"/>
              <a:t> is usually called from </a:t>
            </a:r>
            <a:r>
              <a:rPr lang="en-US" dirty="0" err="1" smtClean="0"/>
              <a:t>globk</a:t>
            </a:r>
            <a:r>
              <a:rPr lang="en-US" dirty="0" smtClean="0"/>
              <a:t> command file (“</a:t>
            </a:r>
            <a:r>
              <a:rPr lang="en-US" dirty="0" err="1" smtClean="0"/>
              <a:t>org_cmd</a:t>
            </a:r>
            <a:r>
              <a:rPr lang="en-US" dirty="0" smtClean="0"/>
              <a:t>” option) but </a:t>
            </a:r>
            <a:r>
              <a:rPr lang="en-US" dirty="0" err="1" smtClean="0"/>
              <a:t>glorg</a:t>
            </a:r>
            <a:r>
              <a:rPr lang="en-US" dirty="0" smtClean="0"/>
              <a:t> may be run separately</a:t>
            </a:r>
          </a:p>
          <a:p>
            <a:r>
              <a:rPr lang="en-US" sz="1600" dirty="0" err="1">
                <a:latin typeface="Courier"/>
                <a:cs typeface="Courier"/>
              </a:rPr>
              <a:t>g</a:t>
            </a:r>
            <a:r>
              <a:rPr lang="en-US" sz="1600" dirty="0" err="1" smtClean="0">
                <a:latin typeface="Courier"/>
                <a:cs typeface="Courier"/>
              </a:rPr>
              <a:t>lobk</a:t>
            </a:r>
            <a:r>
              <a:rPr lang="en-US" sz="1600" dirty="0" smtClean="0">
                <a:latin typeface="Courier"/>
                <a:cs typeface="Courier"/>
              </a:rPr>
              <a:t> 6 </a:t>
            </a:r>
            <a:r>
              <a:rPr lang="en-US" sz="1600" dirty="0" err="1" smtClean="0">
                <a:latin typeface="Courier"/>
                <a:cs typeface="Courier"/>
              </a:rPr>
              <a:t>globk_vel.prt</a:t>
            </a:r>
            <a:r>
              <a:rPr lang="en-US" sz="1600" dirty="0" smtClean="0">
                <a:latin typeface="Courier"/>
                <a:cs typeface="Courier"/>
              </a:rPr>
              <a:t> </a:t>
            </a:r>
            <a:r>
              <a:rPr lang="en-US" sz="1600" dirty="0" err="1" smtClean="0">
                <a:latin typeface="Courier"/>
                <a:cs typeface="Courier"/>
              </a:rPr>
              <a:t>globk_vel.log</a:t>
            </a:r>
            <a:r>
              <a:rPr lang="en-US" sz="1600" dirty="0" smtClean="0">
                <a:latin typeface="Courier"/>
                <a:cs typeface="Courier"/>
              </a:rPr>
              <a:t> </a:t>
            </a:r>
            <a:r>
              <a:rPr lang="en-US" sz="1600" dirty="0" err="1" smtClean="0">
                <a:latin typeface="Courier"/>
                <a:cs typeface="Courier"/>
              </a:rPr>
              <a:t>globk_vel.gdl</a:t>
            </a:r>
            <a:r>
              <a:rPr lang="en-US" sz="1600" dirty="0" smtClean="0">
                <a:latin typeface="Courier"/>
                <a:cs typeface="Courier"/>
              </a:rPr>
              <a:t> </a:t>
            </a:r>
            <a:r>
              <a:rPr lang="en-US" sz="1600" dirty="0" err="1" smtClean="0">
                <a:latin typeface="Courier"/>
                <a:cs typeface="Courier"/>
              </a:rPr>
              <a:t>globk_vel.cmd</a:t>
            </a:r>
            <a:endParaRPr lang="en-US" sz="1600" dirty="0" smtClean="0">
              <a:latin typeface="Courier"/>
              <a:cs typeface="Courier"/>
            </a:endParaRPr>
          </a:p>
          <a:p>
            <a:r>
              <a:rPr lang="en-US" sz="1600" dirty="0" err="1">
                <a:latin typeface="Courier"/>
                <a:cs typeface="Courier"/>
              </a:rPr>
              <a:t>g</a:t>
            </a:r>
            <a:r>
              <a:rPr lang="en-US" sz="1600" dirty="0" err="1" smtClean="0">
                <a:latin typeface="Courier"/>
                <a:cs typeface="Courier"/>
              </a:rPr>
              <a:t>lorg</a:t>
            </a:r>
            <a:r>
              <a:rPr lang="en-US" sz="1600" dirty="0" smtClean="0">
                <a:latin typeface="Courier"/>
                <a:cs typeface="Courier"/>
              </a:rPr>
              <a:t> </a:t>
            </a:r>
            <a:r>
              <a:rPr lang="en-US" sz="1600" dirty="0" err="1" smtClean="0">
                <a:latin typeface="Courier"/>
                <a:cs typeface="Courier"/>
              </a:rPr>
              <a:t>globk_vel_noam.org</a:t>
            </a:r>
            <a:r>
              <a:rPr lang="en-US" sz="1600" dirty="0" smtClean="0">
                <a:latin typeface="Courier"/>
                <a:cs typeface="Courier"/>
              </a:rPr>
              <a:t> ERAS:… </a:t>
            </a:r>
            <a:r>
              <a:rPr lang="en-US" sz="1600" dirty="0" err="1" smtClean="0">
                <a:latin typeface="Courier"/>
                <a:cs typeface="Courier"/>
              </a:rPr>
              <a:t>glorg_vel.cmd</a:t>
            </a:r>
            <a:r>
              <a:rPr lang="en-US" sz="1600" dirty="0" smtClean="0">
                <a:latin typeface="Courier"/>
                <a:cs typeface="Courier"/>
              </a:rPr>
              <a:t> </a:t>
            </a:r>
            <a:r>
              <a:rPr lang="en-US" sz="1600" dirty="0" err="1" smtClean="0">
                <a:latin typeface="Courier"/>
                <a:cs typeface="Courier"/>
              </a:rPr>
              <a:t>vel.com</a:t>
            </a:r>
            <a:endParaRPr lang="en-US" sz="1900" dirty="0" smtClean="0">
              <a:latin typeface="Courier"/>
              <a:cs typeface="Courier"/>
            </a:endParaRPr>
          </a:p>
          <a:p>
            <a:r>
              <a:rPr lang="en-US" dirty="0" smtClean="0"/>
              <a:t>Must have saved the “.com”-file!</a:t>
            </a:r>
          </a:p>
          <a:p>
            <a:pPr lvl="1"/>
            <a:r>
              <a:rPr lang="en-US" dirty="0" smtClean="0"/>
              <a:t>e.g. “</a:t>
            </a:r>
            <a:r>
              <a:rPr lang="en-US" dirty="0" err="1" smtClean="0"/>
              <a:t>com_file</a:t>
            </a:r>
            <a:r>
              <a:rPr lang="en-US" dirty="0" smtClean="0"/>
              <a:t> @.com”</a:t>
            </a:r>
          </a:p>
          <a:p>
            <a:pPr lvl="1"/>
            <a:r>
              <a:rPr lang="en-US" dirty="0" smtClean="0"/>
              <a:t>Do not use “</a:t>
            </a:r>
            <a:r>
              <a:rPr lang="en-US" dirty="0" err="1" smtClean="0"/>
              <a:t>del_scra</a:t>
            </a:r>
            <a:r>
              <a:rPr lang="en-US" dirty="0" smtClean="0"/>
              <a:t> yes” in </a:t>
            </a:r>
            <a:r>
              <a:rPr lang="en-US" dirty="0" err="1" smtClean="0"/>
              <a:t>globk</a:t>
            </a:r>
            <a:r>
              <a:rPr lang="en-US" dirty="0" smtClean="0"/>
              <a:t> command file</a:t>
            </a:r>
          </a:p>
          <a:p>
            <a:pPr lvl="1"/>
            <a:endParaRPr lang="en-US" dirty="0"/>
          </a:p>
        </p:txBody>
      </p:sp>
    </p:spTree>
    <p:extLst>
      <p:ext uri="{BB962C8B-B14F-4D97-AF65-F5344CB8AC3E}">
        <p14:creationId xmlns:p14="http://schemas.microsoft.com/office/powerpoint/2010/main" val="119350647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999</TotalTime>
  <Words>778</Words>
  <Application>Microsoft Macintosh PowerPoint</Application>
  <PresentationFormat>On-screen Show (4:3)</PresentationFormat>
  <Paragraphs>58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Generating velocity solutions with globk</vt:lpstr>
      <vt:lpstr>GLOBK Velocity Solutions</vt:lpstr>
      <vt:lpstr>Velocity Solution Strategies</vt:lpstr>
      <vt:lpstr>Velocity strategies</vt:lpstr>
      <vt:lpstr>Before velocity runs</vt:lpstr>
      <vt:lpstr>Long-term time series</vt:lpstr>
      <vt:lpstr>Excluding outliers or segments of data</vt:lpstr>
      <vt:lpstr>Run globk</vt:lpstr>
      <vt:lpstr>glorg for different reference frames</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24</cp:revision>
  <dcterms:created xsi:type="dcterms:W3CDTF">2014-11-13T20:18:27Z</dcterms:created>
  <dcterms:modified xsi:type="dcterms:W3CDTF">2015-01-20T19:57:18Z</dcterms:modified>
</cp:coreProperties>
</file>