
<file path=[Content_Types].xml><?xml version="1.0" encoding="utf-8"?>
<Types xmlns="http://schemas.openxmlformats.org/package/2006/content-types">
  <Default Extension="xml" ContentType="application/xml"/>
  <Default Extension="jpg" ContentType="image/jpeg"/>
  <Default Extension="jpeg" ContentType="image/jpeg"/>
  <Default Extension="emf" ContentType="image/x-emf"/>
  <Default Extension="rels" ContentType="application/vnd.openxmlformats-package.relationships+xml"/>
  <Default Extension="tif" ContentType="image/tiff"/>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257" r:id="rId2"/>
    <p:sldId id="258" r:id="rId3"/>
    <p:sldId id="259" r:id="rId4"/>
    <p:sldId id="260" r:id="rId5"/>
    <p:sldId id="261" r:id="rId6"/>
    <p:sldId id="262" r:id="rId7"/>
    <p:sldId id="265" r:id="rId8"/>
    <p:sldId id="264" r:id="rId9"/>
    <p:sldId id="266"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35F5EDC-2F78-1D47-BEB6-2F5056725293}">
          <p14:sldIdLst>
            <p14:sldId id="257"/>
            <p14:sldId id="258"/>
            <p14:sldId id="259"/>
            <p14:sldId id="260"/>
            <p14:sldId id="261"/>
            <p14:sldId id="262"/>
            <p14:sldId id="265"/>
            <p14:sldId id="264"/>
            <p14:sldId id="26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2" d="100"/>
          <a:sy n="92" d="100"/>
        </p:scale>
        <p:origin x="-157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47DECA7-C7D9-144A-9BC0-4F7FE9198138}" type="datetimeFigureOut">
              <a:rPr lang="en-US" smtClean="0"/>
              <a:t>2015/01/20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4378913-C8AE-3D41-8391-D720523E0855}" type="slidenum">
              <a:rPr lang="en-US" smtClean="0"/>
              <a:t>‹#›</a:t>
            </a:fld>
            <a:endParaRPr lang="en-US"/>
          </a:p>
        </p:txBody>
      </p:sp>
    </p:spTree>
    <p:extLst>
      <p:ext uri="{BB962C8B-B14F-4D97-AF65-F5344CB8AC3E}">
        <p14:creationId xmlns:p14="http://schemas.microsoft.com/office/powerpoint/2010/main" val="7446193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6C63C4-2B0B-D947-A727-2144D8570CCA}" type="datetimeFigureOut">
              <a:rPr lang="en-US" smtClean="0"/>
              <a:t>2015/01/20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8B7826-7646-3243-A5EB-C29B78FCFB02}" type="slidenum">
              <a:rPr lang="en-US" smtClean="0"/>
              <a:t>‹#›</a:t>
            </a:fld>
            <a:endParaRPr lang="en-US"/>
          </a:p>
        </p:txBody>
      </p:sp>
    </p:spTree>
    <p:extLst>
      <p:ext uri="{BB962C8B-B14F-4D97-AF65-F5344CB8AC3E}">
        <p14:creationId xmlns:p14="http://schemas.microsoft.com/office/powerpoint/2010/main" val="56681708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r>
              <a:rPr lang="en-GB" smtClean="0"/>
              <a:t>07/10/2013</a:t>
            </a:r>
            <a:endParaRPr lang="en-US"/>
          </a:p>
        </p:txBody>
      </p:sp>
      <p:sp>
        <p:nvSpPr>
          <p:cNvPr id="5" name="Footer Placeholder 4"/>
          <p:cNvSpPr>
            <a:spLocks noGrp="1"/>
          </p:cNvSpPr>
          <p:nvPr>
            <p:ph type="ftr" sz="quarter" idx="11"/>
          </p:nvPr>
        </p:nvSpPr>
        <p:spPr/>
        <p:txBody>
          <a:bodyPr/>
          <a:lstStyle/>
          <a:p>
            <a:r>
              <a:rPr lang="en-US" smtClean="0"/>
              <a:t>Large cGPS+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375934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en-GB" smtClean="0"/>
              <a:t>07/10/2013</a:t>
            </a:r>
            <a:endParaRPr lang="en-US"/>
          </a:p>
        </p:txBody>
      </p:sp>
      <p:sp>
        <p:nvSpPr>
          <p:cNvPr id="5" name="Footer Placeholder 4"/>
          <p:cNvSpPr>
            <a:spLocks noGrp="1"/>
          </p:cNvSpPr>
          <p:nvPr>
            <p:ph type="ftr" sz="quarter" idx="11"/>
          </p:nvPr>
        </p:nvSpPr>
        <p:spPr/>
        <p:txBody>
          <a:bodyPr/>
          <a:lstStyle/>
          <a:p>
            <a:r>
              <a:rPr lang="en-US" smtClean="0"/>
              <a:t>Large cGPS+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672165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en-GB" smtClean="0"/>
              <a:t>07/10/2013</a:t>
            </a:r>
            <a:endParaRPr lang="en-US"/>
          </a:p>
        </p:txBody>
      </p:sp>
      <p:sp>
        <p:nvSpPr>
          <p:cNvPr id="5" name="Footer Placeholder 4"/>
          <p:cNvSpPr>
            <a:spLocks noGrp="1"/>
          </p:cNvSpPr>
          <p:nvPr>
            <p:ph type="ftr" sz="quarter" idx="11"/>
          </p:nvPr>
        </p:nvSpPr>
        <p:spPr/>
        <p:txBody>
          <a:bodyPr/>
          <a:lstStyle/>
          <a:p>
            <a:r>
              <a:rPr lang="en-US" smtClean="0"/>
              <a:t>Large cGPS+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4139765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en-GB" smtClean="0"/>
              <a:t>07/10/2013</a:t>
            </a:r>
            <a:endParaRPr lang="en-US"/>
          </a:p>
        </p:txBody>
      </p:sp>
      <p:sp>
        <p:nvSpPr>
          <p:cNvPr id="5" name="Footer Placeholder 4"/>
          <p:cNvSpPr>
            <a:spLocks noGrp="1"/>
          </p:cNvSpPr>
          <p:nvPr>
            <p:ph type="ftr" sz="quarter" idx="11"/>
          </p:nvPr>
        </p:nvSpPr>
        <p:spPr/>
        <p:txBody>
          <a:bodyPr/>
          <a:lstStyle/>
          <a:p>
            <a:r>
              <a:rPr lang="en-US" smtClean="0"/>
              <a:t>Large cGPS+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85792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r>
              <a:rPr lang="en-GB" smtClean="0"/>
              <a:t>07/10/2013</a:t>
            </a:r>
            <a:endParaRPr lang="en-US"/>
          </a:p>
        </p:txBody>
      </p:sp>
      <p:sp>
        <p:nvSpPr>
          <p:cNvPr id="5" name="Footer Placeholder 4"/>
          <p:cNvSpPr>
            <a:spLocks noGrp="1"/>
          </p:cNvSpPr>
          <p:nvPr>
            <p:ph type="ftr" sz="quarter" idx="11"/>
          </p:nvPr>
        </p:nvSpPr>
        <p:spPr/>
        <p:txBody>
          <a:bodyPr/>
          <a:lstStyle/>
          <a:p>
            <a:r>
              <a:rPr lang="en-US" smtClean="0"/>
              <a:t>Large cGPS+</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86234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r>
              <a:rPr lang="en-GB" smtClean="0"/>
              <a:t>07/10/2013</a:t>
            </a:r>
            <a:endParaRPr lang="en-US"/>
          </a:p>
        </p:txBody>
      </p:sp>
      <p:sp>
        <p:nvSpPr>
          <p:cNvPr id="6" name="Footer Placeholder 5"/>
          <p:cNvSpPr>
            <a:spLocks noGrp="1"/>
          </p:cNvSpPr>
          <p:nvPr>
            <p:ph type="ftr" sz="quarter" idx="11"/>
          </p:nvPr>
        </p:nvSpPr>
        <p:spPr/>
        <p:txBody>
          <a:bodyPr/>
          <a:lstStyle/>
          <a:p>
            <a:r>
              <a:rPr lang="en-US" smtClean="0"/>
              <a:t>Large cGPS+</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427069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r>
              <a:rPr lang="en-GB" smtClean="0"/>
              <a:t>07/10/2013</a:t>
            </a:r>
            <a:endParaRPr lang="en-US"/>
          </a:p>
        </p:txBody>
      </p:sp>
      <p:sp>
        <p:nvSpPr>
          <p:cNvPr id="8" name="Footer Placeholder 7"/>
          <p:cNvSpPr>
            <a:spLocks noGrp="1"/>
          </p:cNvSpPr>
          <p:nvPr>
            <p:ph type="ftr" sz="quarter" idx="11"/>
          </p:nvPr>
        </p:nvSpPr>
        <p:spPr/>
        <p:txBody>
          <a:bodyPr/>
          <a:lstStyle/>
          <a:p>
            <a:r>
              <a:rPr lang="en-US" smtClean="0"/>
              <a:t>Large cGPS+</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657586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r>
              <a:rPr lang="en-GB" smtClean="0"/>
              <a:t>07/10/2013</a:t>
            </a:r>
            <a:endParaRPr lang="en-US"/>
          </a:p>
        </p:txBody>
      </p:sp>
      <p:sp>
        <p:nvSpPr>
          <p:cNvPr id="4" name="Footer Placeholder 3"/>
          <p:cNvSpPr>
            <a:spLocks noGrp="1"/>
          </p:cNvSpPr>
          <p:nvPr>
            <p:ph type="ftr" sz="quarter" idx="11"/>
          </p:nvPr>
        </p:nvSpPr>
        <p:spPr/>
        <p:txBody>
          <a:bodyPr/>
          <a:lstStyle/>
          <a:p>
            <a:r>
              <a:rPr lang="en-US" smtClean="0"/>
              <a:t>Large cGPS+</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50172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smtClean="0"/>
              <a:t>07/10/2013</a:t>
            </a:r>
            <a:endParaRPr lang="en-US"/>
          </a:p>
        </p:txBody>
      </p:sp>
      <p:sp>
        <p:nvSpPr>
          <p:cNvPr id="3" name="Footer Placeholder 2"/>
          <p:cNvSpPr>
            <a:spLocks noGrp="1"/>
          </p:cNvSpPr>
          <p:nvPr>
            <p:ph type="ftr" sz="quarter" idx="11"/>
          </p:nvPr>
        </p:nvSpPr>
        <p:spPr/>
        <p:txBody>
          <a:bodyPr/>
          <a:lstStyle/>
          <a:p>
            <a:r>
              <a:rPr lang="en-US" smtClean="0"/>
              <a:t>Large cGPS+</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288078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r>
              <a:rPr lang="en-GB" smtClean="0"/>
              <a:t>07/10/2013</a:t>
            </a:r>
            <a:endParaRPr lang="en-US"/>
          </a:p>
        </p:txBody>
      </p:sp>
      <p:sp>
        <p:nvSpPr>
          <p:cNvPr id="6" name="Footer Placeholder 5"/>
          <p:cNvSpPr>
            <a:spLocks noGrp="1"/>
          </p:cNvSpPr>
          <p:nvPr>
            <p:ph type="ftr" sz="quarter" idx="11"/>
          </p:nvPr>
        </p:nvSpPr>
        <p:spPr/>
        <p:txBody>
          <a:bodyPr/>
          <a:lstStyle/>
          <a:p>
            <a:r>
              <a:rPr lang="en-US" smtClean="0"/>
              <a:t>Large cGPS+</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755775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r>
              <a:rPr lang="en-GB" smtClean="0"/>
              <a:t>07/10/2013</a:t>
            </a:r>
            <a:endParaRPr lang="en-US"/>
          </a:p>
        </p:txBody>
      </p:sp>
      <p:sp>
        <p:nvSpPr>
          <p:cNvPr id="6" name="Footer Placeholder 5"/>
          <p:cNvSpPr>
            <a:spLocks noGrp="1"/>
          </p:cNvSpPr>
          <p:nvPr>
            <p:ph type="ftr" sz="quarter" idx="11"/>
          </p:nvPr>
        </p:nvSpPr>
        <p:spPr/>
        <p:txBody>
          <a:bodyPr/>
          <a:lstStyle/>
          <a:p>
            <a:r>
              <a:rPr lang="en-US" smtClean="0"/>
              <a:t>Large cGPS+</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9134167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smtClean="0"/>
              <a:t>07/10/2013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Large cGPS+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1470320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4" Type="http://schemas.openxmlformats.org/officeDocument/2006/relationships/image" Target="../media/image3.tif"/><Relationship Id="rId5" Type="http://schemas.openxmlformats.org/officeDocument/2006/relationships/image" Target="../media/image4.png"/><Relationship Id="rId6" Type="http://schemas.openxmlformats.org/officeDocument/2006/relationships/image" Target="../media/image5.gif"/><Relationship Id="rId7"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emf"/><Relationship Id="rId3" Type="http://schemas.openxmlformats.org/officeDocument/2006/relationships/image" Target="../media/image8.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Generating velocity solutions with </a:t>
            </a:r>
            <a:r>
              <a:rPr lang="en-US" sz="4200" dirty="0" err="1" smtClean="0">
                <a:latin typeface="Courier"/>
                <a:cs typeface="Courier"/>
              </a:rPr>
              <a:t>globk</a:t>
            </a:r>
            <a:endParaRPr lang="en-US" sz="4200" dirty="0">
              <a:latin typeface="Courier"/>
              <a:cs typeface="Courier"/>
            </a:endParaRPr>
          </a:p>
        </p:txBody>
      </p:sp>
      <p:pic>
        <p:nvPicPr>
          <p:cNvPr id="11" name="Picture 10" descr="bga_log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58359" y="130032"/>
            <a:ext cx="1155932" cy="558987"/>
          </a:xfrm>
          <a:prstGeom prst="rect">
            <a:avLst/>
          </a:prstGeom>
        </p:spPr>
      </p:pic>
      <p:pic>
        <p:nvPicPr>
          <p:cNvPr id="14" name="Picture 13" descr="logo.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94442" y="127537"/>
            <a:ext cx="665355" cy="604868"/>
          </a:xfrm>
          <a:prstGeom prst="rect">
            <a:avLst/>
          </a:prstGeom>
        </p:spPr>
      </p:pic>
      <p:pic>
        <p:nvPicPr>
          <p:cNvPr id="17" name="Picture 16" descr="logo-small.t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89649" y="185527"/>
            <a:ext cx="1364702" cy="395663"/>
          </a:xfrm>
          <a:prstGeom prst="rect">
            <a:avLst/>
          </a:prstGeom>
        </p:spPr>
      </p:pic>
      <p:pic>
        <p:nvPicPr>
          <p:cNvPr id="18" name="Picture 17" descr="MIT-logo-with-spelling-web-red-gray-design1-large.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2250" y="182761"/>
            <a:ext cx="1599993" cy="362429"/>
          </a:xfrm>
          <a:prstGeom prst="rect">
            <a:avLst/>
          </a:prstGeom>
        </p:spPr>
      </p:pic>
      <p:pic>
        <p:nvPicPr>
          <p:cNvPr id="19" name="Picture 18" descr="comet-logo.gif"/>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69828" y="127537"/>
            <a:ext cx="1553259" cy="540000"/>
          </a:xfrm>
          <a:prstGeom prst="rect">
            <a:avLst/>
          </a:prstGeom>
        </p:spPr>
      </p:pic>
      <p:pic>
        <p:nvPicPr>
          <p:cNvPr id="20" name="Picture 19"/>
          <p:cNvPicPr>
            <a:picLocks noChangeAspect="1"/>
          </p:cNvPicPr>
          <p:nvPr/>
        </p:nvPicPr>
        <p:blipFill>
          <a:blip r:embed="rId7"/>
          <a:stretch>
            <a:fillRect/>
          </a:stretch>
        </p:blipFill>
        <p:spPr>
          <a:xfrm>
            <a:off x="1915623" y="185190"/>
            <a:ext cx="1217118" cy="396000"/>
          </a:xfrm>
          <a:prstGeom prst="rect">
            <a:avLst/>
          </a:prstGeom>
        </p:spPr>
      </p:pic>
      <p:sp>
        <p:nvSpPr>
          <p:cNvPr id="12" name="Subtitle 2"/>
          <p:cNvSpPr txBox="1">
            <a:spLocks/>
          </p:cNvSpPr>
          <p:nvPr/>
        </p:nvSpPr>
        <p:spPr>
          <a:xfrm>
            <a:off x="1371600" y="3886199"/>
            <a:ext cx="6400800" cy="2409217"/>
          </a:xfrm>
          <a:prstGeom prst="rect">
            <a:avLst/>
          </a:prstGeom>
        </p:spPr>
        <p:txBody>
          <a:bodyPr vert="horz" lIns="91440" tIns="45720" rIns="91440" bIns="45720" rtlCol="0">
            <a:normAutofit fontScale="700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mtClean="0"/>
              <a:t>             M. Floyd                             K. Palamartchouk</a:t>
            </a:r>
          </a:p>
          <a:p>
            <a:pPr algn="l"/>
            <a:r>
              <a:rPr lang="en-US" sz="2400" i="1" smtClean="0"/>
              <a:t>Massachusetts Institute of Technology              Newcastle University</a:t>
            </a:r>
          </a:p>
          <a:p>
            <a:endParaRPr lang="en-US" sz="2400" smtClean="0"/>
          </a:p>
          <a:p>
            <a:r>
              <a:rPr lang="en-US" smtClean="0"/>
              <a:t>GAMIT-GLOBK course</a:t>
            </a:r>
            <a:br>
              <a:rPr lang="en-US" smtClean="0"/>
            </a:br>
            <a:r>
              <a:rPr lang="en-US" smtClean="0"/>
              <a:t>University of Bristol, UK</a:t>
            </a:r>
            <a:br>
              <a:rPr lang="en-US" smtClean="0"/>
            </a:br>
            <a:r>
              <a:rPr lang="en-US" smtClean="0"/>
              <a:t>12–16 January 2015</a:t>
            </a:r>
          </a:p>
          <a:p>
            <a:endParaRPr lang="en-US" smtClean="0"/>
          </a:p>
          <a:p>
            <a:r>
              <a:rPr lang="en-US" sz="2100" smtClean="0"/>
              <a:t>Material from R. King, T. Herring, M. Floyd (MIT) and S. McClusky (now ANU)</a:t>
            </a:r>
            <a:endParaRPr lang="en-US" sz="2100" dirty="0"/>
          </a:p>
        </p:txBody>
      </p:sp>
    </p:spTree>
    <p:extLst>
      <p:ext uri="{BB962C8B-B14F-4D97-AF65-F5344CB8AC3E}">
        <p14:creationId xmlns:p14="http://schemas.microsoft.com/office/powerpoint/2010/main" val="178840142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GLOBK Velocity Solutions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aim of these solutions is to combined many years of data to generate position, velocity, offset, and </a:t>
            </a:r>
            <a:r>
              <a:rPr lang="en-US" dirty="0" err="1" smtClean="0"/>
              <a:t>postseismic</a:t>
            </a:r>
            <a:r>
              <a:rPr lang="en-US" dirty="0" smtClean="0"/>
              <a:t> parameter estimates.  Not uncommon to have 10000 parameters in these solutions.</a:t>
            </a:r>
          </a:p>
          <a:p>
            <a:r>
              <a:rPr lang="en-US" dirty="0" smtClean="0"/>
              <a:t>Input requirements for these solutions:</a:t>
            </a:r>
          </a:p>
          <a:p>
            <a:pPr lvl="1"/>
            <a:r>
              <a:rPr lang="en-US" dirty="0" err="1" smtClean="0"/>
              <a:t>Apriori</a:t>
            </a:r>
            <a:r>
              <a:rPr lang="en-US" dirty="0" smtClean="0"/>
              <a:t> coordinate and velocity file. Used as a check on positions in daily solutions (for editing of bad solutions) and adjustments are </a:t>
            </a:r>
            <a:r>
              <a:rPr lang="en-US" dirty="0" err="1" smtClean="0"/>
              <a:t>apriori</a:t>
            </a:r>
            <a:r>
              <a:rPr lang="en-US" dirty="0" smtClean="0"/>
              <a:t> values (</a:t>
            </a:r>
            <a:r>
              <a:rPr lang="en-US" dirty="0" err="1" smtClean="0"/>
              <a:t>apriori</a:t>
            </a:r>
            <a:r>
              <a:rPr lang="en-US" dirty="0" smtClean="0"/>
              <a:t> </a:t>
            </a:r>
            <a:r>
              <a:rPr lang="en-US" dirty="0" err="1" smtClean="0"/>
              <a:t>sigmas</a:t>
            </a:r>
            <a:r>
              <a:rPr lang="en-US" dirty="0" smtClean="0"/>
              <a:t> are for these values)</a:t>
            </a:r>
          </a:p>
          <a:p>
            <a:pPr lvl="1"/>
            <a:r>
              <a:rPr lang="en-US" dirty="0" smtClean="0"/>
              <a:t>Earthquake file which specifies when earthquakes, discontinuities, and </a:t>
            </a:r>
            <a:r>
              <a:rPr lang="en-US" dirty="0" err="1" smtClean="0"/>
              <a:t>mis</a:t>
            </a:r>
            <a:r>
              <a:rPr lang="en-US" dirty="0" smtClean="0"/>
              <a:t>-named stations affect solution.  Critical that this file correctly describe data.</a:t>
            </a:r>
          </a:p>
          <a:p>
            <a:pPr lvl="1"/>
            <a:r>
              <a:rPr lang="en-US" dirty="0" smtClean="0"/>
              <a:t>Process noise parameters for each station.  Critical for generating realistic standard deviations for the velocity estimates. </a:t>
            </a:r>
          </a:p>
          <a:p>
            <a:pPr lvl="1"/>
            <a:endParaRPr lang="en-US" dirty="0"/>
          </a:p>
        </p:txBody>
      </p:sp>
    </p:spTree>
    <p:extLst>
      <p:ext uri="{BB962C8B-B14F-4D97-AF65-F5344CB8AC3E}">
        <p14:creationId xmlns:p14="http://schemas.microsoft.com/office/powerpoint/2010/main" val="320462511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Velocity Solution Strategies</a:t>
            </a:r>
            <a:endParaRPr lang="en-US" dirty="0"/>
          </a:p>
        </p:txBody>
      </p:sp>
      <p:sp>
        <p:nvSpPr>
          <p:cNvPr id="3" name="Content Placeholder 2"/>
          <p:cNvSpPr>
            <a:spLocks noGrp="1"/>
          </p:cNvSpPr>
          <p:nvPr>
            <p:ph idx="1"/>
          </p:nvPr>
        </p:nvSpPr>
        <p:spPr/>
        <p:txBody>
          <a:bodyPr>
            <a:normAutofit fontScale="70000" lnSpcReduction="20000"/>
          </a:bodyPr>
          <a:lstStyle/>
          <a:p>
            <a:r>
              <a:rPr lang="en-US" smtClean="0"/>
              <a:t>In general careful setup (i.e., correct apriori coordinate, earthquake file and process noise files) is needed since each run that corrects a problem can take several days.  In correct solutions may not complete correctly.</a:t>
            </a:r>
          </a:p>
          <a:p>
            <a:r>
              <a:rPr lang="en-US" smtClean="0"/>
              <a:t>Previous methods for constructing these solutions:</a:t>
            </a:r>
          </a:p>
          <a:p>
            <a:pPr lvl="1"/>
            <a:r>
              <a:rPr lang="en-US" smtClean="0"/>
              <a:t>Define a core-set of sites (usually 20-200 sites) where the solution runs quickly.  Test files on this solutions and use the coordinate/velocity estimates to form the reference frame for time series generation.</a:t>
            </a:r>
          </a:p>
          <a:p>
            <a:pPr lvl="1"/>
            <a:r>
              <a:rPr lang="en-US" smtClean="0"/>
              <a:t>Time series using these reference frame sites and then test (RMS scatter, discontinuity tests) to form a more complete earthquake and apriori coordinate/velocity files.</a:t>
            </a:r>
          </a:p>
          <a:p>
            <a:pPr lvl="1"/>
            <a:r>
              <a:rPr lang="en-US" smtClean="0"/>
              <a:t>Steps above are repeated, usually increasing number of stations until solution is complete.  As new stations are added missed discontinuities and bad process noise models can cause problems.</a:t>
            </a:r>
            <a:endParaRPr lang="en-US" dirty="0"/>
          </a:p>
        </p:txBody>
      </p:sp>
    </p:spTree>
    <p:extLst>
      <p:ext uri="{BB962C8B-B14F-4D97-AF65-F5344CB8AC3E}">
        <p14:creationId xmlns:p14="http://schemas.microsoft.com/office/powerpoint/2010/main" val="154630527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Velocity strategies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Other methods that are used to increase speed are:</a:t>
            </a:r>
          </a:p>
          <a:p>
            <a:pPr lvl="1"/>
            <a:r>
              <a:rPr lang="en-US" dirty="0" smtClean="0"/>
              <a:t>Pre-combine daily solutions into weekly to monthly solutions and use these combined solutions in the velocity solutions.  There are many advantages to this approach:</a:t>
            </a:r>
          </a:p>
          <a:p>
            <a:pPr lvl="2"/>
            <a:r>
              <a:rPr lang="en-US" dirty="0" smtClean="0"/>
              <a:t>Runs are much faster.  Each processing step takes about the same time with the monthly as a daily file but there are 30 fewer files so 30 times faster.</a:t>
            </a:r>
          </a:p>
          <a:p>
            <a:pPr lvl="2"/>
            <a:r>
              <a:rPr lang="en-US" dirty="0" smtClean="0"/>
              <a:t>Numerical rounding errors are much better when monthlies are used</a:t>
            </a:r>
          </a:p>
          <a:p>
            <a:pPr lvl="2"/>
            <a:r>
              <a:rPr lang="en-US" dirty="0" smtClean="0"/>
              <a:t>New MIDP output option refers the solutions to the middle of the month.  (Earlier versions used last day of month as reference time, natural time for a sequential </a:t>
            </a:r>
            <a:r>
              <a:rPr lang="en-US" dirty="0" err="1" smtClean="0"/>
              <a:t>Kalman</a:t>
            </a:r>
            <a:r>
              <a:rPr lang="en-US" dirty="0" smtClean="0"/>
              <a:t> filter.</a:t>
            </a:r>
          </a:p>
          <a:p>
            <a:pPr lvl="2"/>
            <a:r>
              <a:rPr lang="en-US" dirty="0" smtClean="0"/>
              <a:t>Random walk process noise models correct when velocity NOT estimated in combinations</a:t>
            </a:r>
          </a:p>
          <a:p>
            <a:pPr lvl="1"/>
            <a:r>
              <a:rPr lang="en-US" dirty="0" smtClean="0"/>
              <a:t>Run decimated solutions (e.g., one day per week).  Works fine and changing start day does not have large effect due to correlated noise models.  Care needed when different start day results are combined to avoid white noise sigma reduction.  </a:t>
            </a:r>
          </a:p>
          <a:p>
            <a:endParaRPr lang="en-US" dirty="0"/>
          </a:p>
        </p:txBody>
      </p:sp>
    </p:spTree>
    <p:extLst>
      <p:ext uri="{BB962C8B-B14F-4D97-AF65-F5344CB8AC3E}">
        <p14:creationId xmlns:p14="http://schemas.microsoft.com/office/powerpoint/2010/main" val="175942044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velocity runs</a:t>
            </a:r>
            <a:endParaRPr lang="en-US" dirty="0"/>
          </a:p>
        </p:txBody>
      </p:sp>
      <p:sp>
        <p:nvSpPr>
          <p:cNvPr id="3" name="Content Placeholder 2"/>
          <p:cNvSpPr>
            <a:spLocks noGrp="1"/>
          </p:cNvSpPr>
          <p:nvPr>
            <p:ph idx="1"/>
          </p:nvPr>
        </p:nvSpPr>
        <p:spPr/>
        <p:txBody>
          <a:bodyPr>
            <a:normAutofit/>
          </a:bodyPr>
          <a:lstStyle/>
          <a:p>
            <a:r>
              <a:rPr lang="en-US" dirty="0" smtClean="0"/>
              <a:t>Surveys may be combined into one solution per survey</a:t>
            </a:r>
          </a:p>
          <a:p>
            <a:r>
              <a:rPr lang="en-US" dirty="0" smtClean="0"/>
              <a:t>No need to re-run </a:t>
            </a:r>
            <a:r>
              <a:rPr lang="en-US" dirty="0" err="1" smtClean="0"/>
              <a:t>glred</a:t>
            </a:r>
            <a:r>
              <a:rPr lang="en-US" dirty="0" smtClean="0"/>
              <a:t> again to see long-term time series</a:t>
            </a:r>
          </a:p>
          <a:p>
            <a:r>
              <a:rPr lang="en-US" dirty="0"/>
              <a:t>M</a:t>
            </a:r>
            <a:r>
              <a:rPr lang="en-US" dirty="0" smtClean="0"/>
              <a:t>ultiple “.org”-files may be read by </a:t>
            </a:r>
            <a:r>
              <a:rPr lang="en-US" dirty="0" err="1" smtClean="0"/>
              <a:t>tssum</a:t>
            </a:r>
            <a:r>
              <a:rPr lang="en-US" dirty="0" smtClean="0"/>
              <a:t> or </a:t>
            </a:r>
            <a:r>
              <a:rPr lang="en-US" dirty="0" err="1" smtClean="0"/>
              <a:t>sh_plot_pos</a:t>
            </a:r>
            <a:endParaRPr lang="en-US" dirty="0" smtClean="0"/>
          </a:p>
          <a:p>
            <a:pPr lvl="1"/>
            <a:r>
              <a:rPr lang="en-US" sz="1400" dirty="0" err="1" smtClean="0">
                <a:latin typeface="Courier"/>
                <a:cs typeface="Courier"/>
              </a:rPr>
              <a:t>tssum</a:t>
            </a:r>
            <a:r>
              <a:rPr lang="en-US" sz="1400" dirty="0" smtClean="0">
                <a:latin typeface="Courier"/>
                <a:cs typeface="Courier"/>
              </a:rPr>
              <a:t> </a:t>
            </a:r>
            <a:r>
              <a:rPr lang="en-US" sz="1400" dirty="0" err="1" smtClean="0">
                <a:latin typeface="Courier"/>
                <a:cs typeface="Courier"/>
              </a:rPr>
              <a:t>pos</a:t>
            </a:r>
            <a:r>
              <a:rPr lang="en-US" sz="1400" dirty="0" smtClean="0">
                <a:latin typeface="Courier"/>
                <a:cs typeface="Courier"/>
              </a:rPr>
              <a:t> mit.final_igb08 -R survey1_comb.org survey2_comb.org ...</a:t>
            </a:r>
          </a:p>
          <a:p>
            <a:pPr lvl="1"/>
            <a:r>
              <a:rPr lang="en-US" sz="1400" dirty="0" err="1" smtClean="0">
                <a:latin typeface="Courier"/>
                <a:cs typeface="Courier"/>
              </a:rPr>
              <a:t>sh_plot_pos</a:t>
            </a:r>
            <a:r>
              <a:rPr lang="en-US" sz="1400" dirty="0" smtClean="0">
                <a:latin typeface="Courier"/>
                <a:cs typeface="Courier"/>
              </a:rPr>
              <a:t> -f survey1_comb.org survey2_comb.org -k ...</a:t>
            </a:r>
            <a:endParaRPr lang="en-US" sz="1800" dirty="0">
              <a:latin typeface="Courier"/>
              <a:cs typeface="Courier"/>
            </a:endParaRPr>
          </a:p>
        </p:txBody>
      </p:sp>
    </p:spTree>
    <p:extLst>
      <p:ext uri="{BB962C8B-B14F-4D97-AF65-F5344CB8AC3E}">
        <p14:creationId xmlns:p14="http://schemas.microsoft.com/office/powerpoint/2010/main" val="147580016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Long-term time series</a:t>
            </a:r>
            <a:endParaRPr lang="en-US" dirty="0"/>
          </a:p>
        </p:txBody>
      </p:sp>
      <p:sp>
        <p:nvSpPr>
          <p:cNvPr id="5" name="Text Placeholder 4"/>
          <p:cNvSpPr>
            <a:spLocks noGrp="1"/>
          </p:cNvSpPr>
          <p:nvPr>
            <p:ph type="body" idx="1"/>
          </p:nvPr>
        </p:nvSpPr>
        <p:spPr/>
        <p:txBody>
          <a:bodyPr/>
          <a:lstStyle/>
          <a:p>
            <a:r>
              <a:rPr lang="en-US" dirty="0" smtClean="0"/>
              <a:t>Reasonable repeatability</a:t>
            </a:r>
            <a:endParaRPr lang="en-US" dirty="0"/>
          </a:p>
        </p:txBody>
      </p:sp>
      <p:pic>
        <p:nvPicPr>
          <p:cNvPr id="9" name="Content Placeholder 8" descr="NONE.BOLI.mit.final.res.pdf"/>
          <p:cNvPicPr>
            <a:picLocks noGrp="1" noChangeAspect="1"/>
          </p:cNvPicPr>
          <p:nvPr>
            <p:ph sz="half" idx="2"/>
          </p:nvPr>
        </p:nvPicPr>
        <p:blipFill>
          <a:blip r:embed="rId2">
            <a:extLst>
              <a:ext uri="{28A0092B-C50C-407E-A947-70E740481C1C}">
                <a14:useLocalDpi xmlns:a14="http://schemas.microsoft.com/office/drawing/2010/main" val="0"/>
              </a:ext>
            </a:extLst>
          </a:blip>
          <a:srcRect l="-18037" r="-18037"/>
          <a:stretch>
            <a:fillRect/>
          </a:stretch>
        </p:blipFill>
        <p:spPr/>
      </p:pic>
      <p:sp>
        <p:nvSpPr>
          <p:cNvPr id="7" name="Text Placeholder 6"/>
          <p:cNvSpPr>
            <a:spLocks noGrp="1"/>
          </p:cNvSpPr>
          <p:nvPr>
            <p:ph type="body" sz="quarter" idx="3"/>
          </p:nvPr>
        </p:nvSpPr>
        <p:spPr/>
        <p:txBody>
          <a:bodyPr/>
          <a:lstStyle/>
          <a:p>
            <a:r>
              <a:rPr lang="en-US" dirty="0" smtClean="0"/>
              <a:t>Outlier in vertical</a:t>
            </a:r>
            <a:endParaRPr lang="en-US" dirty="0"/>
          </a:p>
        </p:txBody>
      </p:sp>
      <p:pic>
        <p:nvPicPr>
          <p:cNvPr id="10" name="Content Placeholder 9" descr="NONE.0412.mit.final.res.pdf"/>
          <p:cNvPicPr>
            <a:picLocks noGrp="1" noChangeAspect="1"/>
          </p:cNvPicPr>
          <p:nvPr>
            <p:ph sz="quarter" idx="4"/>
          </p:nvPr>
        </p:nvPicPr>
        <p:blipFill>
          <a:blip r:embed="rId3">
            <a:extLst>
              <a:ext uri="{28A0092B-C50C-407E-A947-70E740481C1C}">
                <a14:useLocalDpi xmlns:a14="http://schemas.microsoft.com/office/drawing/2010/main" val="0"/>
              </a:ext>
            </a:extLst>
          </a:blip>
          <a:srcRect l="-17967" r="-17967"/>
          <a:stretch>
            <a:fillRect/>
          </a:stretch>
        </p:blipFill>
        <p:spPr/>
      </p:pic>
    </p:spTree>
    <p:extLst>
      <p:ext uri="{BB962C8B-B14F-4D97-AF65-F5344CB8AC3E}">
        <p14:creationId xmlns:p14="http://schemas.microsoft.com/office/powerpoint/2010/main" val="286564047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Excluding outliers or segments of data</a:t>
            </a:r>
            <a:endParaRPr lang="en-US" dirty="0"/>
          </a:p>
        </p:txBody>
      </p:sp>
      <p:sp>
        <p:nvSpPr>
          <p:cNvPr id="5" name="Content Placeholder 4"/>
          <p:cNvSpPr>
            <a:spLocks noGrp="1"/>
          </p:cNvSpPr>
          <p:nvPr>
            <p:ph idx="1"/>
          </p:nvPr>
        </p:nvSpPr>
        <p:spPr/>
        <p:txBody>
          <a:bodyPr>
            <a:normAutofit lnSpcReduction="10000"/>
          </a:bodyPr>
          <a:lstStyle/>
          <a:p>
            <a:r>
              <a:rPr lang="en-US" dirty="0" smtClean="0"/>
              <a:t>Create “rename” file records and add to GLOBK command file’s “</a:t>
            </a:r>
            <a:r>
              <a:rPr lang="en-US" dirty="0" err="1" smtClean="0"/>
              <a:t>eq_file</a:t>
            </a:r>
            <a:r>
              <a:rPr lang="en-US" dirty="0" smtClean="0"/>
              <a:t>” option, e.g.</a:t>
            </a:r>
          </a:p>
          <a:p>
            <a:pPr lvl="1"/>
            <a:r>
              <a:rPr lang="en-US" sz="1600" dirty="0">
                <a:latin typeface="Courier"/>
                <a:cs typeface="Courier"/>
              </a:rPr>
              <a:t>r</a:t>
            </a:r>
            <a:r>
              <a:rPr lang="en-US" sz="1600" dirty="0" smtClean="0">
                <a:latin typeface="Courier"/>
                <a:cs typeface="Courier"/>
              </a:rPr>
              <a:t>ename PTRB     PTRB_XPS </a:t>
            </a:r>
            <a:r>
              <a:rPr lang="en-US" sz="1600" dirty="0">
                <a:latin typeface="Courier"/>
                <a:cs typeface="Courier"/>
              </a:rPr>
              <a:t>h1407080610_nb4a</a:t>
            </a:r>
            <a:endParaRPr lang="en-US" sz="1600" dirty="0" smtClean="0">
              <a:latin typeface="Courier"/>
              <a:cs typeface="Courier"/>
            </a:endParaRPr>
          </a:p>
          <a:p>
            <a:pPr lvl="1"/>
            <a:r>
              <a:rPr lang="en-US" sz="1600" dirty="0">
                <a:latin typeface="Courier"/>
                <a:cs typeface="Courier"/>
              </a:rPr>
              <a:t>r</a:t>
            </a:r>
            <a:r>
              <a:rPr lang="en-US" sz="1600" dirty="0" smtClean="0">
                <a:latin typeface="Courier"/>
                <a:cs typeface="Courier"/>
              </a:rPr>
              <a:t>ename PTRB     PTRB_XPS 2014</a:t>
            </a:r>
            <a:r>
              <a:rPr lang="en-US" sz="1600" dirty="0">
                <a:latin typeface="Courier"/>
                <a:cs typeface="Courier"/>
              </a:rPr>
              <a:t> </a:t>
            </a:r>
            <a:r>
              <a:rPr lang="en-US" sz="1600" dirty="0" smtClean="0">
                <a:latin typeface="Courier"/>
                <a:cs typeface="Courier"/>
              </a:rPr>
              <a:t>07</a:t>
            </a:r>
            <a:r>
              <a:rPr lang="en-US" sz="1600" dirty="0">
                <a:latin typeface="Courier"/>
                <a:cs typeface="Courier"/>
              </a:rPr>
              <a:t> 0</a:t>
            </a:r>
            <a:r>
              <a:rPr lang="en-US" sz="1600" dirty="0" smtClean="0">
                <a:latin typeface="Courier"/>
                <a:cs typeface="Courier"/>
              </a:rPr>
              <a:t>7 18 00</a:t>
            </a:r>
            <a:r>
              <a:rPr lang="en-US" sz="1600" dirty="0">
                <a:latin typeface="Courier"/>
                <a:cs typeface="Courier"/>
              </a:rPr>
              <a:t> </a:t>
            </a:r>
            <a:r>
              <a:rPr lang="en-US" sz="1600" dirty="0" smtClean="0">
                <a:latin typeface="Courier"/>
                <a:cs typeface="Courier"/>
              </a:rPr>
              <a:t>2014 07 08 18</a:t>
            </a:r>
            <a:r>
              <a:rPr lang="en-US" sz="1600" dirty="0">
                <a:latin typeface="Courier"/>
                <a:cs typeface="Courier"/>
              </a:rPr>
              <a:t> </a:t>
            </a:r>
            <a:r>
              <a:rPr lang="en-US" sz="1600" dirty="0" smtClean="0">
                <a:latin typeface="Courier"/>
                <a:cs typeface="Courier"/>
              </a:rPr>
              <a:t>30</a:t>
            </a:r>
          </a:p>
          <a:p>
            <a:pPr lvl="1"/>
            <a:r>
              <a:rPr lang="en-US" sz="1600" dirty="0">
                <a:latin typeface="Courier"/>
                <a:cs typeface="Courier"/>
              </a:rPr>
              <a:t>r</a:t>
            </a:r>
            <a:r>
              <a:rPr lang="en-US" sz="1600" dirty="0" smtClean="0">
                <a:latin typeface="Courier"/>
                <a:cs typeface="Courier"/>
              </a:rPr>
              <a:t>ename ABCD     ABCD_XCL </a:t>
            </a:r>
            <a:r>
              <a:rPr lang="en-US" sz="1600" dirty="0" smtClean="0">
                <a:latin typeface="Courier"/>
                <a:cs typeface="Courier"/>
              </a:rPr>
              <a:t>2013 07 08 00 00</a:t>
            </a:r>
            <a:endParaRPr lang="en-US" sz="1600" dirty="0" smtClean="0">
              <a:latin typeface="Courier"/>
              <a:cs typeface="Courier"/>
            </a:endParaRPr>
          </a:p>
          <a:p>
            <a:r>
              <a:rPr lang="en-US" dirty="0" smtClean="0"/>
              <a:t>“XPS” will not exclude data from </a:t>
            </a:r>
            <a:r>
              <a:rPr lang="en-US" dirty="0" err="1" smtClean="0"/>
              <a:t>glred</a:t>
            </a:r>
            <a:r>
              <a:rPr lang="en-US" dirty="0" smtClean="0"/>
              <a:t> (so still visible in time series) but will exclude data from </a:t>
            </a:r>
            <a:r>
              <a:rPr lang="en-US" dirty="0" err="1" smtClean="0"/>
              <a:t>globk</a:t>
            </a:r>
            <a:r>
              <a:rPr lang="en-US" dirty="0"/>
              <a:t> </a:t>
            </a:r>
            <a:r>
              <a:rPr lang="en-US" dirty="0" smtClean="0"/>
              <a:t>(combination or velocity solution)</a:t>
            </a:r>
          </a:p>
          <a:p>
            <a:r>
              <a:rPr lang="en-US" dirty="0" smtClean="0"/>
              <a:t>“XCL” will exclude data from all </a:t>
            </a:r>
            <a:r>
              <a:rPr lang="en-US" dirty="0" err="1" smtClean="0"/>
              <a:t>glred</a:t>
            </a:r>
            <a:r>
              <a:rPr lang="en-US" dirty="0"/>
              <a:t> </a:t>
            </a:r>
            <a:r>
              <a:rPr lang="en-US" dirty="0" smtClean="0"/>
              <a:t>or </a:t>
            </a:r>
            <a:r>
              <a:rPr lang="en-US" dirty="0" err="1" smtClean="0"/>
              <a:t>globk</a:t>
            </a:r>
            <a:r>
              <a:rPr lang="en-US" dirty="0" smtClean="0"/>
              <a:t> runs</a:t>
            </a:r>
          </a:p>
        </p:txBody>
      </p:sp>
    </p:spTree>
    <p:extLst>
      <p:ext uri="{BB962C8B-B14F-4D97-AF65-F5344CB8AC3E}">
        <p14:creationId xmlns:p14="http://schemas.microsoft.com/office/powerpoint/2010/main" val="311263188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 </a:t>
            </a:r>
            <a:r>
              <a:rPr lang="en-US" dirty="0" err="1" smtClean="0"/>
              <a:t>globk</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Create new “.</a:t>
            </a:r>
            <a:r>
              <a:rPr lang="en-US" dirty="0" err="1" smtClean="0"/>
              <a:t>gdl</a:t>
            </a:r>
            <a:r>
              <a:rPr lang="en-US" dirty="0" smtClean="0"/>
              <a:t>”-file with </a:t>
            </a:r>
            <a:r>
              <a:rPr lang="en-US" i="1" dirty="0" smtClean="0"/>
              <a:t>combined</a:t>
            </a:r>
            <a:r>
              <a:rPr lang="en-US" dirty="0" smtClean="0"/>
              <a:t> binary h-files, e.g. from </a:t>
            </a:r>
            <a:r>
              <a:rPr lang="en-US" dirty="0" err="1" smtClean="0"/>
              <a:t>vsoln</a:t>
            </a:r>
            <a:r>
              <a:rPr lang="en-US" dirty="0" smtClean="0"/>
              <a:t>/, assuming standard directory hierarchy</a:t>
            </a:r>
          </a:p>
          <a:p>
            <a:pPr lvl="1"/>
            <a:r>
              <a:rPr lang="en-US" sz="2400" dirty="0" err="1">
                <a:latin typeface="Courier"/>
                <a:cs typeface="Courier"/>
              </a:rPr>
              <a:t>l</a:t>
            </a:r>
            <a:r>
              <a:rPr lang="en-US" sz="2400" dirty="0" err="1" smtClean="0">
                <a:latin typeface="Courier"/>
                <a:cs typeface="Courier"/>
              </a:rPr>
              <a:t>s</a:t>
            </a:r>
            <a:r>
              <a:rPr lang="en-US" sz="2400" dirty="0" smtClean="0">
                <a:latin typeface="Courier"/>
                <a:cs typeface="Courier"/>
              </a:rPr>
              <a:t> ../*/</a:t>
            </a:r>
            <a:r>
              <a:rPr lang="en-US" sz="2400" dirty="0" err="1" smtClean="0">
                <a:latin typeface="Courier"/>
                <a:cs typeface="Courier"/>
              </a:rPr>
              <a:t>gsoln</a:t>
            </a:r>
            <a:r>
              <a:rPr lang="en-US" sz="2400" dirty="0" smtClean="0">
                <a:latin typeface="Courier"/>
                <a:cs typeface="Courier"/>
              </a:rPr>
              <a:t>/*.GLX &gt; </a:t>
            </a:r>
            <a:r>
              <a:rPr lang="en-US" sz="2400" dirty="0" err="1" smtClean="0">
                <a:latin typeface="Courier"/>
                <a:cs typeface="Courier"/>
              </a:rPr>
              <a:t>vsoln.glx.gdl</a:t>
            </a:r>
            <a:endParaRPr lang="en-US" dirty="0" smtClean="0">
              <a:latin typeface="Courier"/>
              <a:cs typeface="Courier"/>
            </a:endParaRPr>
          </a:p>
          <a:p>
            <a:r>
              <a:rPr lang="en-US" dirty="0" smtClean="0"/>
              <a:t>Optionally run </a:t>
            </a:r>
            <a:r>
              <a:rPr lang="en-US" dirty="0" err="1" smtClean="0"/>
              <a:t>glist</a:t>
            </a:r>
            <a:r>
              <a:rPr lang="en-US" dirty="0" smtClean="0"/>
              <a:t> again</a:t>
            </a:r>
          </a:p>
          <a:p>
            <a:pPr lvl="1"/>
            <a:r>
              <a:rPr lang="en-US" dirty="0" smtClean="0"/>
              <a:t>Recommended to prevent problems during long </a:t>
            </a:r>
            <a:r>
              <a:rPr lang="en-US" dirty="0" err="1" smtClean="0"/>
              <a:t>globk</a:t>
            </a:r>
            <a:r>
              <a:rPr lang="en-US" dirty="0" smtClean="0"/>
              <a:t> run</a:t>
            </a:r>
          </a:p>
          <a:p>
            <a:r>
              <a:rPr lang="en-US" dirty="0" smtClean="0"/>
              <a:t>Run </a:t>
            </a:r>
            <a:r>
              <a:rPr lang="en-US" dirty="0" err="1" smtClean="0"/>
              <a:t>globk</a:t>
            </a:r>
            <a:endParaRPr lang="en-US" dirty="0" smtClean="0"/>
          </a:p>
          <a:p>
            <a:pPr lvl="1"/>
            <a:r>
              <a:rPr lang="en-US" dirty="0" smtClean="0"/>
              <a:t>This may take many hours for very large/long velocity solutions</a:t>
            </a:r>
            <a:endParaRPr lang="en-US" dirty="0"/>
          </a:p>
        </p:txBody>
      </p:sp>
    </p:spTree>
    <p:extLst>
      <p:ext uri="{BB962C8B-B14F-4D97-AF65-F5344CB8AC3E}">
        <p14:creationId xmlns:p14="http://schemas.microsoft.com/office/powerpoint/2010/main" val="24045985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g</a:t>
            </a:r>
            <a:r>
              <a:rPr lang="en-US" dirty="0" err="1" smtClean="0"/>
              <a:t>lorg</a:t>
            </a:r>
            <a:r>
              <a:rPr lang="en-US" dirty="0" smtClean="0"/>
              <a:t> for different reference frames</a:t>
            </a:r>
            <a:endParaRPr lang="en-US" dirty="0"/>
          </a:p>
        </p:txBody>
      </p:sp>
      <p:sp>
        <p:nvSpPr>
          <p:cNvPr id="3" name="Content Placeholder 2"/>
          <p:cNvSpPr>
            <a:spLocks noGrp="1"/>
          </p:cNvSpPr>
          <p:nvPr>
            <p:ph idx="1"/>
          </p:nvPr>
        </p:nvSpPr>
        <p:spPr/>
        <p:txBody>
          <a:bodyPr>
            <a:normAutofit/>
          </a:bodyPr>
          <a:lstStyle/>
          <a:p>
            <a:r>
              <a:rPr lang="en-US" dirty="0" smtClean="0"/>
              <a:t>No need to re-run </a:t>
            </a:r>
            <a:r>
              <a:rPr lang="en-US" dirty="0" err="1" smtClean="0"/>
              <a:t>globk</a:t>
            </a:r>
            <a:r>
              <a:rPr lang="en-US" dirty="0" smtClean="0"/>
              <a:t> every time you want</a:t>
            </a:r>
          </a:p>
          <a:p>
            <a:r>
              <a:rPr lang="en-US" dirty="0" err="1"/>
              <a:t>g</a:t>
            </a:r>
            <a:r>
              <a:rPr lang="en-US" dirty="0" err="1" smtClean="0"/>
              <a:t>lorg</a:t>
            </a:r>
            <a:r>
              <a:rPr lang="en-US" dirty="0" smtClean="0"/>
              <a:t> is usually called from </a:t>
            </a:r>
            <a:r>
              <a:rPr lang="en-US" dirty="0" err="1" smtClean="0"/>
              <a:t>globk</a:t>
            </a:r>
            <a:r>
              <a:rPr lang="en-US" dirty="0" smtClean="0"/>
              <a:t> command file (“</a:t>
            </a:r>
            <a:r>
              <a:rPr lang="en-US" dirty="0" err="1" smtClean="0"/>
              <a:t>org_cmd</a:t>
            </a:r>
            <a:r>
              <a:rPr lang="en-US" dirty="0" smtClean="0"/>
              <a:t>” option) but </a:t>
            </a:r>
            <a:r>
              <a:rPr lang="en-US" dirty="0" err="1" smtClean="0"/>
              <a:t>glorg</a:t>
            </a:r>
            <a:r>
              <a:rPr lang="en-US" dirty="0" smtClean="0"/>
              <a:t> may be run separately</a:t>
            </a:r>
          </a:p>
          <a:p>
            <a:r>
              <a:rPr lang="en-US" sz="1600" dirty="0" err="1">
                <a:latin typeface="Courier"/>
                <a:cs typeface="Courier"/>
              </a:rPr>
              <a:t>g</a:t>
            </a:r>
            <a:r>
              <a:rPr lang="en-US" sz="1600" dirty="0" err="1" smtClean="0">
                <a:latin typeface="Courier"/>
                <a:cs typeface="Courier"/>
              </a:rPr>
              <a:t>lobk</a:t>
            </a:r>
            <a:r>
              <a:rPr lang="en-US" sz="1600" dirty="0" smtClean="0">
                <a:latin typeface="Courier"/>
                <a:cs typeface="Courier"/>
              </a:rPr>
              <a:t> 6 </a:t>
            </a:r>
            <a:r>
              <a:rPr lang="en-US" sz="1600" dirty="0" err="1" smtClean="0">
                <a:latin typeface="Courier"/>
                <a:cs typeface="Courier"/>
              </a:rPr>
              <a:t>globk_vel.prt</a:t>
            </a:r>
            <a:r>
              <a:rPr lang="en-US" sz="1600" dirty="0" smtClean="0">
                <a:latin typeface="Courier"/>
                <a:cs typeface="Courier"/>
              </a:rPr>
              <a:t> </a:t>
            </a:r>
            <a:r>
              <a:rPr lang="en-US" sz="1600" dirty="0" err="1" smtClean="0">
                <a:latin typeface="Courier"/>
                <a:cs typeface="Courier"/>
              </a:rPr>
              <a:t>globk_vel.log</a:t>
            </a:r>
            <a:r>
              <a:rPr lang="en-US" sz="1600" dirty="0" smtClean="0">
                <a:latin typeface="Courier"/>
                <a:cs typeface="Courier"/>
              </a:rPr>
              <a:t> </a:t>
            </a:r>
            <a:r>
              <a:rPr lang="en-US" sz="1600" dirty="0" err="1" smtClean="0">
                <a:latin typeface="Courier"/>
                <a:cs typeface="Courier"/>
              </a:rPr>
              <a:t>globk_vel.gdl</a:t>
            </a:r>
            <a:r>
              <a:rPr lang="en-US" sz="1600" dirty="0" smtClean="0">
                <a:latin typeface="Courier"/>
                <a:cs typeface="Courier"/>
              </a:rPr>
              <a:t> </a:t>
            </a:r>
            <a:r>
              <a:rPr lang="en-US" sz="1600" dirty="0" err="1" smtClean="0">
                <a:latin typeface="Courier"/>
                <a:cs typeface="Courier"/>
              </a:rPr>
              <a:t>globk_vel.cmd</a:t>
            </a:r>
            <a:endParaRPr lang="en-US" sz="1600" dirty="0" smtClean="0">
              <a:latin typeface="Courier"/>
              <a:cs typeface="Courier"/>
            </a:endParaRPr>
          </a:p>
          <a:p>
            <a:r>
              <a:rPr lang="en-US" sz="1600" dirty="0" err="1">
                <a:latin typeface="Courier"/>
                <a:cs typeface="Courier"/>
              </a:rPr>
              <a:t>g</a:t>
            </a:r>
            <a:r>
              <a:rPr lang="en-US" sz="1600" dirty="0" err="1" smtClean="0">
                <a:latin typeface="Courier"/>
                <a:cs typeface="Courier"/>
              </a:rPr>
              <a:t>lorg</a:t>
            </a:r>
            <a:r>
              <a:rPr lang="en-US" sz="1600" dirty="0" smtClean="0">
                <a:latin typeface="Courier"/>
                <a:cs typeface="Courier"/>
              </a:rPr>
              <a:t> </a:t>
            </a:r>
            <a:r>
              <a:rPr lang="en-US" sz="1600" dirty="0" err="1" smtClean="0">
                <a:latin typeface="Courier"/>
                <a:cs typeface="Courier"/>
              </a:rPr>
              <a:t>globk_vel_noam.org</a:t>
            </a:r>
            <a:r>
              <a:rPr lang="en-US" sz="1600" dirty="0" smtClean="0">
                <a:latin typeface="Courier"/>
                <a:cs typeface="Courier"/>
              </a:rPr>
              <a:t> ERAS:… </a:t>
            </a:r>
            <a:r>
              <a:rPr lang="en-US" sz="1600" dirty="0" err="1" smtClean="0">
                <a:latin typeface="Courier"/>
                <a:cs typeface="Courier"/>
              </a:rPr>
              <a:t>glorg_vel.cmd</a:t>
            </a:r>
            <a:r>
              <a:rPr lang="en-US" sz="1600" dirty="0" smtClean="0">
                <a:latin typeface="Courier"/>
                <a:cs typeface="Courier"/>
              </a:rPr>
              <a:t> </a:t>
            </a:r>
            <a:r>
              <a:rPr lang="en-US" sz="1600" dirty="0" err="1" smtClean="0">
                <a:latin typeface="Courier"/>
                <a:cs typeface="Courier"/>
              </a:rPr>
              <a:t>vel.com</a:t>
            </a:r>
            <a:endParaRPr lang="en-US" sz="1900" dirty="0" smtClean="0">
              <a:latin typeface="Courier"/>
              <a:cs typeface="Courier"/>
            </a:endParaRPr>
          </a:p>
          <a:p>
            <a:r>
              <a:rPr lang="en-US" dirty="0" smtClean="0"/>
              <a:t>Must have saved the “.com”-file!</a:t>
            </a:r>
          </a:p>
          <a:p>
            <a:pPr lvl="1"/>
            <a:r>
              <a:rPr lang="en-US" dirty="0" smtClean="0"/>
              <a:t>e.g. “</a:t>
            </a:r>
            <a:r>
              <a:rPr lang="en-US" dirty="0" err="1" smtClean="0"/>
              <a:t>com_file</a:t>
            </a:r>
            <a:r>
              <a:rPr lang="en-US" dirty="0" smtClean="0"/>
              <a:t> @.com”</a:t>
            </a:r>
          </a:p>
          <a:p>
            <a:pPr lvl="1"/>
            <a:r>
              <a:rPr lang="en-US" dirty="0" smtClean="0"/>
              <a:t>Do not use “</a:t>
            </a:r>
            <a:r>
              <a:rPr lang="en-US" dirty="0" err="1" smtClean="0"/>
              <a:t>del_scra</a:t>
            </a:r>
            <a:r>
              <a:rPr lang="en-US" dirty="0" smtClean="0"/>
              <a:t> yes” in </a:t>
            </a:r>
            <a:r>
              <a:rPr lang="en-US" dirty="0" err="1" smtClean="0"/>
              <a:t>globk</a:t>
            </a:r>
            <a:r>
              <a:rPr lang="en-US" dirty="0" smtClean="0"/>
              <a:t> command file</a:t>
            </a:r>
          </a:p>
          <a:p>
            <a:pPr lvl="1"/>
            <a:endParaRPr lang="en-US" dirty="0"/>
          </a:p>
        </p:txBody>
      </p:sp>
    </p:spTree>
    <p:extLst>
      <p:ext uri="{BB962C8B-B14F-4D97-AF65-F5344CB8AC3E}">
        <p14:creationId xmlns:p14="http://schemas.microsoft.com/office/powerpoint/2010/main" val="119350647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999</TotalTime>
  <Words>778</Words>
  <Application>Microsoft Macintosh PowerPoint</Application>
  <PresentationFormat>On-screen Show (4:3)</PresentationFormat>
  <Paragraphs>58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Generating velocity solutions with globk</vt:lpstr>
      <vt:lpstr>GLOBK Velocity Solutions</vt:lpstr>
      <vt:lpstr>Velocity Solution Strategies</vt:lpstr>
      <vt:lpstr>Velocity strategies</vt:lpstr>
      <vt:lpstr>Before velocity runs</vt:lpstr>
      <vt:lpstr>Long-term time series</vt:lpstr>
      <vt:lpstr>Excluding outliers or segments of data</vt:lpstr>
      <vt:lpstr>Run globk</vt:lpstr>
      <vt:lpstr>glorg for different reference frames</vt:lpstr>
    </vt:vector>
  </TitlesOfParts>
  <Company>MIT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GPS for geodesy</dc:title>
  <dc:creator>M. Floyd</dc:creator>
  <cp:lastModifiedBy>M. Floyd</cp:lastModifiedBy>
  <cp:revision>24</cp:revision>
  <dcterms:created xsi:type="dcterms:W3CDTF">2014-11-13T20:18:27Z</dcterms:created>
  <dcterms:modified xsi:type="dcterms:W3CDTF">2015-01-20T19:57:18Z</dcterms:modified>
</cp:coreProperties>
</file>