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59" r:id="rId3"/>
    <p:sldId id="263" r:id="rId4"/>
    <p:sldId id="258" r:id="rId5"/>
    <p:sldId id="264" r:id="rId6"/>
    <p:sldId id="260" r:id="rId7"/>
    <p:sldId id="265" r:id="rId8"/>
    <p:sldId id="262" r:id="rId9"/>
    <p:sldId id="261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5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78E1F-59EC-F542-A088-1089F3BE13A4}" type="datetimeFigureOut">
              <a:rPr lang="en-US" smtClean="0"/>
              <a:t>2015/01/20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89573-82BC-7048-A401-F26007CB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2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SB4</a:t>
            </a:r>
            <a:r>
              <a:rPr lang="en-US" baseline="0" dirty="0" smtClean="0"/>
              <a:t> showing November 2013 fire (http://</a:t>
            </a:r>
            <a:r>
              <a:rPr lang="en-US" baseline="0" dirty="0" err="1" smtClean="0"/>
              <a:t>cdfdata.fire.ca.gov</a:t>
            </a:r>
            <a:r>
              <a:rPr lang="en-US" baseline="0" dirty="0" smtClean="0"/>
              <a:t>/incidents/</a:t>
            </a:r>
            <a:r>
              <a:rPr lang="en-US" baseline="0" dirty="0" err="1" smtClean="0"/>
              <a:t>incidents_details_info?incident_id</a:t>
            </a:r>
            <a:r>
              <a:rPr lang="en-US" baseline="0" dirty="0" smtClean="0"/>
              <a:t>=932). GPS antenna (TG01) in upper right.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95D7A-F93A-4E3E-90A8-914EEF8A44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55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6986-2620-4F48-84B7-0F592A6E4BB7}" type="datetimeFigureOut">
              <a:rPr lang="en-US" smtClean="0"/>
              <a:t>2015/01/20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34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6986-2620-4F48-84B7-0F592A6E4BB7}" type="datetimeFigureOut">
              <a:rPr lang="en-US" smtClean="0"/>
              <a:t>2015/01/20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65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6986-2620-4F48-84B7-0F592A6E4BB7}" type="datetimeFigureOut">
              <a:rPr lang="en-US" smtClean="0"/>
              <a:t>2015/01/20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65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6986-2620-4F48-84B7-0F592A6E4BB7}" type="datetimeFigureOut">
              <a:rPr lang="en-US" smtClean="0"/>
              <a:t>2015/01/20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2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6986-2620-4F48-84B7-0F592A6E4BB7}" type="datetimeFigureOut">
              <a:rPr lang="en-US" smtClean="0"/>
              <a:t>2015/01/20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48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6986-2620-4F48-84B7-0F592A6E4BB7}" type="datetimeFigureOut">
              <a:rPr lang="en-US" smtClean="0"/>
              <a:t>2015/01/20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69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6986-2620-4F48-84B7-0F592A6E4BB7}" type="datetimeFigureOut">
              <a:rPr lang="en-US" smtClean="0"/>
              <a:t>2015/01/20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86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6986-2620-4F48-84B7-0F592A6E4BB7}" type="datetimeFigureOut">
              <a:rPr lang="en-US" smtClean="0"/>
              <a:t>2015/01/20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2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6986-2620-4F48-84B7-0F592A6E4BB7}" type="datetimeFigureOut">
              <a:rPr lang="en-US" smtClean="0"/>
              <a:t>2015/01/20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7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6986-2620-4F48-84B7-0F592A6E4BB7}" type="datetimeFigureOut">
              <a:rPr lang="en-US" smtClean="0"/>
              <a:t>2015/01/20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75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6986-2620-4F48-84B7-0F592A6E4BB7}" type="datetimeFigureOut">
              <a:rPr lang="en-US" smtClean="0"/>
              <a:t>2015/01/20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16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C6986-2620-4F48-84B7-0F592A6E4BB7}" type="datetimeFigureOut">
              <a:rPr lang="en-US" smtClean="0"/>
              <a:t>2015/01/20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2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tif"/><Relationship Id="rId5" Type="http://schemas.openxmlformats.org/officeDocument/2006/relationships/image" Target="../media/image4.png"/><Relationship Id="rId6" Type="http://schemas.openxmlformats.org/officeDocument/2006/relationships/image" Target="../media/image5.gif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Data weighting, and dealing </a:t>
            </a:r>
            <a:r>
              <a:rPr lang="en-US" sz="3400" dirty="0" smtClean="0"/>
              <a:t>with</a:t>
            </a:r>
            <a:br>
              <a:rPr lang="en-US" sz="3400" dirty="0" smtClean="0"/>
            </a:br>
            <a:r>
              <a:rPr lang="en-US" sz="3400" dirty="0" smtClean="0"/>
              <a:t>earthquakes </a:t>
            </a:r>
            <a:r>
              <a:rPr lang="en-US" sz="3400" dirty="0"/>
              <a:t>and other non-linear motions</a:t>
            </a:r>
            <a:endParaRPr lang="en-US" sz="3400" dirty="0">
              <a:latin typeface="Courier"/>
              <a:cs typeface="Courier"/>
            </a:endParaRPr>
          </a:p>
        </p:txBody>
      </p:sp>
      <p:pic>
        <p:nvPicPr>
          <p:cNvPr id="11" name="Picture 10" descr="bg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359" y="130032"/>
            <a:ext cx="1155932" cy="558987"/>
          </a:xfrm>
          <a:prstGeom prst="rect">
            <a:avLst/>
          </a:prstGeom>
        </p:spPr>
      </p:pic>
      <p:pic>
        <p:nvPicPr>
          <p:cNvPr id="14" name="Picture 13" descr="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442" y="127537"/>
            <a:ext cx="665355" cy="604868"/>
          </a:xfrm>
          <a:prstGeom prst="rect">
            <a:avLst/>
          </a:prstGeom>
        </p:spPr>
      </p:pic>
      <p:pic>
        <p:nvPicPr>
          <p:cNvPr id="17" name="Picture 16" descr="logo-small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49" y="185527"/>
            <a:ext cx="1364702" cy="395663"/>
          </a:xfrm>
          <a:prstGeom prst="rect">
            <a:avLst/>
          </a:prstGeom>
        </p:spPr>
      </p:pic>
      <p:pic>
        <p:nvPicPr>
          <p:cNvPr id="18" name="Picture 17" descr="MIT-logo-with-spelling-web-red-gray-design1-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182761"/>
            <a:ext cx="1599993" cy="362429"/>
          </a:xfrm>
          <a:prstGeom prst="rect">
            <a:avLst/>
          </a:prstGeom>
        </p:spPr>
      </p:pic>
      <p:pic>
        <p:nvPicPr>
          <p:cNvPr id="19" name="Picture 18" descr="comet-log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828" y="127537"/>
            <a:ext cx="1553259" cy="54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5623" y="185190"/>
            <a:ext cx="1217118" cy="39600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371600" y="3886199"/>
            <a:ext cx="6400800" cy="24092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            M. Floyd                             K. Palamartchouk</a:t>
            </a:r>
          </a:p>
          <a:p>
            <a:pPr algn="l"/>
            <a:r>
              <a:rPr lang="en-US" sz="2400" i="1" smtClean="0"/>
              <a:t>Massachusetts Institute of Technology              Newcastle University</a:t>
            </a:r>
          </a:p>
          <a:p>
            <a:endParaRPr lang="en-US" sz="2400" smtClean="0"/>
          </a:p>
          <a:p>
            <a:r>
              <a:rPr lang="en-US" smtClean="0"/>
              <a:t>GAMIT-GLOBK course</a:t>
            </a:r>
            <a:br>
              <a:rPr lang="en-US" smtClean="0"/>
            </a:br>
            <a:r>
              <a:rPr lang="en-US" smtClean="0"/>
              <a:t>University of Bristol, UK</a:t>
            </a:r>
            <a:br>
              <a:rPr lang="en-US" smtClean="0"/>
            </a:br>
            <a:r>
              <a:rPr lang="en-US" smtClean="0"/>
              <a:t>12–16 January 2015</a:t>
            </a:r>
          </a:p>
          <a:p>
            <a:endParaRPr lang="en-US" smtClean="0"/>
          </a:p>
          <a:p>
            <a:r>
              <a:rPr lang="en-US" sz="2100" smtClean="0"/>
              <a:t>Material from R. King, T. Herring, M. Floyd (MIT) and S. McClusky (now ANU)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788401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tsfit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Time series fitting tool</a:t>
            </a:r>
          </a:p>
          <a:p>
            <a:r>
              <a:rPr lang="en-US" dirty="0" smtClean="0"/>
              <a:t>Works on “.</a:t>
            </a:r>
            <a:r>
              <a:rPr lang="en-US" dirty="0" err="1" smtClean="0"/>
              <a:t>pos</a:t>
            </a:r>
            <a:r>
              <a:rPr lang="en-US" dirty="0" smtClean="0"/>
              <a:t>”-files</a:t>
            </a:r>
          </a:p>
          <a:p>
            <a:r>
              <a:rPr lang="en-US" dirty="0" smtClean="0"/>
              <a:t>As requested, outputs</a:t>
            </a:r>
          </a:p>
          <a:p>
            <a:pPr lvl="1"/>
            <a:r>
              <a:rPr lang="en-US" dirty="0" smtClean="0"/>
              <a:t>files of residuals to fit (“.res”-files)</a:t>
            </a:r>
          </a:p>
          <a:p>
            <a:pPr lvl="1"/>
            <a:r>
              <a:rPr lang="en-US" dirty="0" smtClean="0"/>
              <a:t>“.</a:t>
            </a:r>
            <a:r>
              <a:rPr lang="en-US" dirty="0" err="1" smtClean="0"/>
              <a:t>vel</a:t>
            </a:r>
            <a:r>
              <a:rPr lang="en-US" dirty="0" smtClean="0"/>
              <a:t>”-file</a:t>
            </a:r>
          </a:p>
          <a:p>
            <a:pPr lvl="1"/>
            <a:r>
              <a:rPr lang="en-US" dirty="0" smtClean="0"/>
              <a:t>“.</a:t>
            </a:r>
            <a:r>
              <a:rPr lang="en-US" dirty="0" err="1" smtClean="0"/>
              <a:t>apr</a:t>
            </a:r>
            <a:r>
              <a:rPr lang="en-US" dirty="0" smtClean="0"/>
              <a:t>”-file</a:t>
            </a:r>
          </a:p>
          <a:p>
            <a:pPr lvl="1"/>
            <a:r>
              <a:rPr lang="en-US" dirty="0" smtClean="0"/>
              <a:t>Edits (“</a:t>
            </a:r>
            <a:r>
              <a:rPr lang="en-US" dirty="0" err="1" smtClean="0">
                <a:latin typeface="Courier"/>
                <a:cs typeface="Courier"/>
              </a:rPr>
              <a:t>rename</a:t>
            </a:r>
            <a:r>
              <a:rPr lang="en-US" dirty="0" err="1" smtClean="0"/>
              <a:t>”s</a:t>
            </a:r>
            <a:r>
              <a:rPr lang="en-US" dirty="0" smtClean="0"/>
              <a:t>) file</a:t>
            </a:r>
          </a:p>
          <a:p>
            <a:r>
              <a:rPr lang="en-US" dirty="0" smtClean="0"/>
              <a:t>Can perform</a:t>
            </a:r>
          </a:p>
          <a:p>
            <a:pPr lvl="1"/>
            <a:r>
              <a:rPr lang="en-US" dirty="0" smtClean="0"/>
              <a:t>Editing based on maximum sigma (</a:t>
            </a:r>
            <a:r>
              <a:rPr lang="en-US" dirty="0" err="1" smtClean="0">
                <a:latin typeface="Courier"/>
                <a:cs typeface="Courier"/>
              </a:rPr>
              <a:t>max_sigma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Editing based on misfit as a function of sigma (</a:t>
            </a:r>
            <a:r>
              <a:rPr lang="en-US" dirty="0" err="1" smtClean="0">
                <a:latin typeface="Courier"/>
                <a:cs typeface="Courier"/>
              </a:rPr>
              <a:t>nsigma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Estimation of periodic terms</a:t>
            </a:r>
          </a:p>
          <a:p>
            <a:pPr lvl="1"/>
            <a:r>
              <a:rPr lang="en-US" dirty="0" smtClean="0"/>
              <a:t>Estimation of discontinuities</a:t>
            </a:r>
          </a:p>
          <a:p>
            <a:pPr lvl="1"/>
            <a:r>
              <a:rPr lang="en-US" dirty="0" smtClean="0"/>
              <a:t>Estimation of post-seismic decays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eq_file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my_eq_file.eq</a:t>
            </a:r>
            <a:endParaRPr lang="en-US" dirty="0" smtClean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periodic 365.2425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periodic 182.62125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max_sigma</a:t>
            </a:r>
            <a:r>
              <a:rPr lang="en-US" dirty="0" smtClean="0">
                <a:latin typeface="Courier"/>
                <a:cs typeface="Courier"/>
              </a:rPr>
              <a:t> 0.01 0.01 0.03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nsigma</a:t>
            </a:r>
            <a:r>
              <a:rPr lang="en-US" dirty="0" smtClean="0">
                <a:latin typeface="Courier"/>
                <a:cs typeface="Courier"/>
              </a:rPr>
              <a:t> 3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velfile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my_vels.vel</a:t>
            </a:r>
            <a:endParaRPr lang="en-US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out_aprf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my_apr.apr</a:t>
            </a:r>
            <a:endParaRPr lang="en-US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rep_edits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my_edits.xcl</a:t>
            </a:r>
            <a:endParaRPr lang="en-US" dirty="0" smtClean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resroot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my_prefix</a:t>
            </a:r>
            <a:endParaRPr lang="en-US" dirty="0" smtClean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387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Previous lecture showed simple time series models</a:t>
            </a:r>
          </a:p>
          <a:p>
            <a:pPr lvl="1"/>
            <a:r>
              <a:rPr lang="en-US" dirty="0" smtClean="0"/>
              <a:t>Linear rate</a:t>
            </a:r>
          </a:p>
          <a:p>
            <a:pPr lvl="1"/>
            <a:r>
              <a:rPr lang="en-US" dirty="0" smtClean="0"/>
              <a:t>Seasonal terms</a:t>
            </a:r>
          </a:p>
          <a:p>
            <a:pPr lvl="1"/>
            <a:r>
              <a:rPr lang="en-US" dirty="0" smtClean="0"/>
              <a:t>Temporally correlated noise</a:t>
            </a:r>
          </a:p>
          <a:p>
            <a:r>
              <a:rPr lang="en-US" dirty="0" smtClean="0"/>
              <a:t>Perturbations to such model include</a:t>
            </a:r>
          </a:p>
          <a:p>
            <a:pPr lvl="1"/>
            <a:r>
              <a:rPr lang="en-US" dirty="0"/>
              <a:t>Discontinuities due to equipment or environment changes</a:t>
            </a:r>
          </a:p>
          <a:p>
            <a:pPr lvl="1"/>
            <a:r>
              <a:rPr lang="en-US" dirty="0"/>
              <a:t>Discontinuities due to earthquakes</a:t>
            </a:r>
          </a:p>
          <a:p>
            <a:pPr lvl="1"/>
            <a:r>
              <a:rPr lang="en-US" dirty="0"/>
              <a:t>Non-linear motions due to earthquakes</a:t>
            </a:r>
          </a:p>
          <a:p>
            <a:pPr lvl="1"/>
            <a:r>
              <a:rPr lang="en-US" dirty="0"/>
              <a:t>Non-linear motions due to transient events (e.g. volcanic inflation episodes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Recommended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054291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to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Antenna is </a:t>
            </a:r>
            <a:r>
              <a:rPr lang="en-US" dirty="0" smtClean="0"/>
              <a:t>main concern, although receiver may also affect continuity of calculated position</a:t>
            </a:r>
          </a:p>
          <a:p>
            <a:pPr lvl="1"/>
            <a:r>
              <a:rPr lang="en-US" dirty="0" smtClean="0"/>
              <a:t>Even antennas of the same model type may not be manufactured within acceptable geodetic tolerance</a:t>
            </a:r>
          </a:p>
          <a:p>
            <a:r>
              <a:rPr lang="en-US" dirty="0" err="1" smtClean="0"/>
              <a:t>stinf_to_rename</a:t>
            </a:r>
            <a:r>
              <a:rPr lang="en-US" dirty="0" smtClean="0"/>
              <a:t> useful for creating automatic list</a:t>
            </a:r>
          </a:p>
        </p:txBody>
      </p:sp>
      <p:pic>
        <p:nvPicPr>
          <p:cNvPr id="8" name="SNT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14071" y="2102813"/>
            <a:ext cx="3707997" cy="2471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7801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7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01" y="1813276"/>
            <a:ext cx="2700000" cy="2025001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pic>
        <p:nvPicPr>
          <p:cNvPr id="5" name="Picture 4" descr="DSCF07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163" y="1810897"/>
            <a:ext cx="2700000" cy="2025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in multipath environment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000163" y="3915507"/>
            <a:ext cx="2700000" cy="2028865"/>
            <a:chOff x="3083749" y="3915507"/>
            <a:chExt cx="2700000" cy="20288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749" y="3915507"/>
              <a:ext cx="2700000" cy="202499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083749" y="5643915"/>
              <a:ext cx="1966399" cy="300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Photograph by R. </a:t>
              </a:r>
              <a:r>
                <a:rPr lang="en-US" sz="14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Haught</a:t>
              </a:r>
              <a:endPara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6496" y="3915507"/>
            <a:ext cx="2698892" cy="2024169"/>
            <a:chOff x="1238542" y="4304974"/>
            <a:chExt cx="2698892" cy="202416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542" y="4304974"/>
              <a:ext cx="2698892" cy="20241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238542" y="6028809"/>
              <a:ext cx="1965592" cy="300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Photograph by R. </a:t>
              </a:r>
              <a:r>
                <a:rPr lang="en-US" sz="14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Haught</a:t>
              </a:r>
              <a:endPara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6496" y="3536587"/>
            <a:ext cx="1933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Photograph by M. Floyd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0163" y="3528120"/>
            <a:ext cx="1933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Photograph by M. Floyd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6" name="Picture 15" descr="ts.TG01.mit.final.re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54" y="1617394"/>
            <a:ext cx="3229746" cy="43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10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Rename scheme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Rename scheme uses first character of suffix</a:t>
            </a:r>
          </a:p>
          <a:p>
            <a:pPr lvl="1"/>
            <a:r>
              <a:rPr lang="en-US" dirty="0"/>
              <a:t>XXXX_GPS → XXXX_2PS → </a:t>
            </a:r>
            <a:r>
              <a:rPr lang="en-US" dirty="0" smtClean="0"/>
              <a:t>XXXX_3PS </a:t>
            </a:r>
            <a:r>
              <a:rPr lang="en-US" dirty="0"/>
              <a:t>→ </a:t>
            </a:r>
            <a:r>
              <a:rPr lang="en-US" dirty="0" smtClean="0"/>
              <a:t>… etc</a:t>
            </a:r>
            <a:r>
              <a:rPr lang="en-US" dirty="0"/>
              <a:t>.</a:t>
            </a:r>
          </a:p>
          <a:p>
            <a:r>
              <a:rPr lang="en-US" dirty="0"/>
              <a:t>Beyond “9PS”, convert to 10</a:t>
            </a:r>
            <a:r>
              <a:rPr lang="en-US" baseline="30000" dirty="0"/>
              <a:t>th</a:t>
            </a:r>
            <a:r>
              <a:rPr lang="en-US" dirty="0"/>
              <a:t> letter of alphabet (“JPS”) and beyond</a:t>
            </a:r>
          </a:p>
          <a:p>
            <a:pPr lvl="1"/>
            <a:r>
              <a:rPr lang="en-US" dirty="0" smtClean="0"/>
              <a:t>… </a:t>
            </a:r>
            <a:r>
              <a:rPr lang="en-US" dirty="0"/>
              <a:t>→ </a:t>
            </a:r>
            <a:r>
              <a:rPr lang="en-US" dirty="0" smtClean="0"/>
              <a:t>XXXX_9PS → XXXX_JPS → XXXX_KPS </a:t>
            </a:r>
            <a:r>
              <a:rPr lang="en-US" dirty="0"/>
              <a:t>→ </a:t>
            </a:r>
            <a:r>
              <a:rPr lang="en-US" dirty="0" smtClean="0"/>
              <a:t>… etc.</a:t>
            </a:r>
          </a:p>
          <a:p>
            <a:pPr lvl="1"/>
            <a:r>
              <a:rPr lang="en-US" dirty="0" smtClean="0"/>
              <a:t>But </a:t>
            </a:r>
            <a:r>
              <a:rPr lang="en-US" dirty="0"/>
              <a:t>remember “XPS” is a special case </a:t>
            </a:r>
            <a:r>
              <a:rPr lang="en-US" dirty="0" smtClean="0"/>
              <a:t>for excluding sites from </a:t>
            </a:r>
            <a:r>
              <a:rPr lang="en-US" dirty="0" err="1" smtClean="0"/>
              <a:t>globk</a:t>
            </a:r>
            <a:r>
              <a:rPr lang="en-US" dirty="0" smtClean="0"/>
              <a:t> runs</a:t>
            </a:r>
          </a:p>
          <a:p>
            <a:r>
              <a:rPr lang="en-US" dirty="0" smtClean="0"/>
              <a:t>For manual renames (e.g. due to manual inspection rather than known events), use letters in alphabet before “J”</a:t>
            </a:r>
          </a:p>
          <a:p>
            <a:pPr lvl="1"/>
            <a:r>
              <a:rPr lang="en-US" dirty="0" smtClean="0"/>
              <a:t>XXXX_APS, XXXX_BPS, etc.</a:t>
            </a:r>
          </a:p>
          <a:p>
            <a:pPr lvl="1"/>
            <a:r>
              <a:rPr lang="en-US" dirty="0" smtClean="0"/>
              <a:t>But remember “GPS” is a special case (the default)</a:t>
            </a:r>
          </a:p>
        </p:txBody>
      </p:sp>
    </p:spTree>
    <p:extLst>
      <p:ext uri="{BB962C8B-B14F-4D97-AF65-F5344CB8AC3E}">
        <p14:creationId xmlns:p14="http://schemas.microsoft.com/office/powerpoint/2010/main" val="3593167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Earthquakes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Earthquakes occur at known times</a:t>
            </a:r>
          </a:p>
          <a:p>
            <a:r>
              <a:rPr lang="en-US" dirty="0" smtClean="0"/>
              <a:t>May exhibit more than just discontinuity</a:t>
            </a:r>
          </a:p>
          <a:p>
            <a:r>
              <a:rPr lang="en-US" dirty="0" smtClean="0"/>
              <a:t>Take care when earthquake occurs in the middle of processing day</a:t>
            </a:r>
          </a:p>
          <a:p>
            <a:pPr lvl="1"/>
            <a:r>
              <a:rPr lang="en-US" dirty="0" smtClean="0"/>
              <a:t>Some data will fall before and some after ground displacement</a:t>
            </a:r>
          </a:p>
          <a:p>
            <a:pPr lvl="1"/>
            <a:r>
              <a:rPr lang="en-US" dirty="0" smtClean="0"/>
              <a:t>Time series point on day of earthquake may appear between pre-earthquake and post-earthquake position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7733" r="-77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9323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Radius of influence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7245" b="-148"/>
          <a:stretch/>
        </p:blipFill>
        <p:spPr>
          <a:xfrm>
            <a:off x="457200" y="1738001"/>
            <a:ext cx="4038600" cy="381023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eq_def</a:t>
            </a:r>
            <a:r>
              <a:rPr lang="en-US" dirty="0" smtClean="0"/>
              <a:t> line in </a:t>
            </a:r>
            <a:r>
              <a:rPr lang="en-US" dirty="0" err="1" smtClean="0"/>
              <a:t>eq</a:t>
            </a:r>
            <a:r>
              <a:rPr lang="en-US" dirty="0" smtClean="0"/>
              <a:t>-file contains earthquake ID (two characters), location, etc.</a:t>
            </a:r>
          </a:p>
          <a:p>
            <a:pPr lvl="1"/>
            <a:r>
              <a:rPr lang="en-US" dirty="0" smtClean="0"/>
              <a:t>ID is used to substitute last two characters of 8-character site name, e.g. XXXX_GPS → XXXX_GSN</a:t>
            </a:r>
          </a:p>
          <a:p>
            <a:r>
              <a:rPr lang="en-US" dirty="0" err="1" smtClean="0"/>
              <a:t>sh_makeeqdef</a:t>
            </a:r>
            <a:r>
              <a:rPr lang="en-US" dirty="0" smtClean="0"/>
              <a:t> will search archives </a:t>
            </a:r>
            <a:r>
              <a:rPr lang="en-US" dirty="0" smtClean="0"/>
              <a:t>(ANSS </a:t>
            </a:r>
            <a:r>
              <a:rPr lang="en-US" dirty="0" err="1" smtClean="0"/>
              <a:t>ComCat</a:t>
            </a:r>
            <a:r>
              <a:rPr lang="en-US" dirty="0" smtClean="0"/>
              <a:t> </a:t>
            </a:r>
            <a:r>
              <a:rPr lang="en-US" dirty="0" smtClean="0"/>
              <a:t>or ISC) to generate </a:t>
            </a:r>
            <a:r>
              <a:rPr lang="en-US" dirty="0" err="1" smtClean="0"/>
              <a:t>eq_def</a:t>
            </a:r>
            <a:r>
              <a:rPr lang="en-US" dirty="0" smtClean="0"/>
              <a:t> records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130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earthquakes…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Complications arise in a tectonically active area with multiple events</a:t>
            </a:r>
          </a:p>
          <a:p>
            <a:r>
              <a:rPr lang="en-US" dirty="0" smtClean="0"/>
              <a:t>Sites may be renamed several times and therefore have various two-character suffixes</a:t>
            </a:r>
          </a:p>
          <a:p>
            <a:r>
              <a:rPr lang="en-US" dirty="0" smtClean="0"/>
              <a:t>Non-linear motions may be included in </a:t>
            </a:r>
            <a:r>
              <a:rPr lang="en-US" dirty="0" err="1" smtClean="0"/>
              <a:t>apr</a:t>
            </a:r>
            <a:r>
              <a:rPr lang="en-US" dirty="0" smtClean="0"/>
              <a:t>-file with “</a:t>
            </a:r>
            <a:r>
              <a:rPr lang="en-US" dirty="0" smtClean="0">
                <a:latin typeface="Courier"/>
                <a:cs typeface="Courier"/>
              </a:rPr>
              <a:t>EXTENDED</a:t>
            </a:r>
            <a:r>
              <a:rPr lang="en-US" dirty="0" smtClean="0"/>
              <a:t>” records (see </a:t>
            </a:r>
            <a:r>
              <a:rPr lang="en-US" dirty="0" err="1" smtClean="0"/>
              <a:t>globk</a:t>
            </a:r>
            <a:r>
              <a:rPr lang="en-US" dirty="0" smtClean="0"/>
              <a:t> help)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7733" r="-77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9752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Undocumented effects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7733" r="-7733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Time series inspection is </a:t>
            </a:r>
            <a:r>
              <a:rPr lang="en-US" i="1" dirty="0" smtClean="0"/>
              <a:t>very</a:t>
            </a:r>
            <a:r>
              <a:rPr lang="en-US" dirty="0" smtClean="0"/>
              <a:t> important to catch undocumented effects</a:t>
            </a:r>
          </a:p>
          <a:p>
            <a:r>
              <a:rPr lang="en-US" dirty="0" smtClean="0"/>
              <a:t>Insert manually-determined discontinuities using letter for first character of suffix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90403" y="1683760"/>
            <a:ext cx="0" cy="109035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174710" y="3392443"/>
            <a:ext cx="0" cy="51805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28895" y="3023111"/>
            <a:ext cx="30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06017" y="1314428"/>
            <a:ext cx="196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2010-04-04 M</a:t>
            </a:r>
            <a:r>
              <a:rPr lang="en-US" baseline="-25000" dirty="0" smtClean="0">
                <a:solidFill>
                  <a:srgbClr val="FF0000"/>
                </a:solidFill>
              </a:rPr>
              <a:t>w</a:t>
            </a:r>
            <a:r>
              <a:rPr lang="en-US" dirty="0" smtClean="0">
                <a:solidFill>
                  <a:srgbClr val="FF0000"/>
                </a:solidFill>
              </a:rPr>
              <a:t>7.2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50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576</Words>
  <Application>Microsoft Macintosh PowerPoint</Application>
  <PresentationFormat>On-screen Show (4:3)</PresentationFormat>
  <Paragraphs>81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Data weighting, and dealing with earthquakes and other non-linear motions</vt:lpstr>
      <vt:lpstr>Outline</vt:lpstr>
      <vt:lpstr>Changes to equipment</vt:lpstr>
      <vt:lpstr>Changes in multipath environment</vt:lpstr>
      <vt:lpstr>Rename scheme</vt:lpstr>
      <vt:lpstr>Earthquakes</vt:lpstr>
      <vt:lpstr>Radius of influence</vt:lpstr>
      <vt:lpstr>Many earthquakes…</vt:lpstr>
      <vt:lpstr>Undocumented effects</vt:lpstr>
      <vt:lpstr>tsfit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GPS for geodesy</dc:title>
  <dc:creator>M. Floyd</dc:creator>
  <cp:lastModifiedBy>M. Floyd</cp:lastModifiedBy>
  <cp:revision>38</cp:revision>
  <dcterms:created xsi:type="dcterms:W3CDTF">2014-11-13T20:18:27Z</dcterms:created>
  <dcterms:modified xsi:type="dcterms:W3CDTF">2015-01-20T19:55:32Z</dcterms:modified>
</cp:coreProperties>
</file>