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tif" ContentType="image/tif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7" r:id="rId2"/>
    <p:sldId id="260" r:id="rId3"/>
    <p:sldId id="282" r:id="rId4"/>
    <p:sldId id="283" r:id="rId5"/>
    <p:sldId id="261" r:id="rId6"/>
    <p:sldId id="262" r:id="rId7"/>
    <p:sldId id="273" r:id="rId8"/>
    <p:sldId id="274" r:id="rId9"/>
    <p:sldId id="263" r:id="rId10"/>
    <p:sldId id="264" r:id="rId11"/>
    <p:sldId id="265" r:id="rId12"/>
    <p:sldId id="266" r:id="rId13"/>
    <p:sldId id="267" r:id="rId14"/>
    <p:sldId id="275" r:id="rId15"/>
    <p:sldId id="276" r:id="rId16"/>
    <p:sldId id="268" r:id="rId17"/>
    <p:sldId id="269" r:id="rId18"/>
    <p:sldId id="270" r:id="rId19"/>
    <p:sldId id="271" r:id="rId20"/>
    <p:sldId id="272" r:id="rId21"/>
    <p:sldId id="277" r:id="rId22"/>
    <p:sldId id="278" r:id="rId23"/>
    <p:sldId id="279" r:id="rId24"/>
    <p:sldId id="280" r:id="rId25"/>
    <p:sldId id="25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4214AB-ACCA-6244-B0EF-F9B43670C9BB}">
          <p14:sldIdLst>
            <p14:sldId id="257"/>
            <p14:sldId id="260"/>
            <p14:sldId id="282"/>
            <p14:sldId id="283"/>
            <p14:sldId id="261"/>
            <p14:sldId id="262"/>
            <p14:sldId id="273"/>
            <p14:sldId id="274"/>
            <p14:sldId id="263"/>
            <p14:sldId id="264"/>
            <p14:sldId id="265"/>
            <p14:sldId id="266"/>
            <p14:sldId id="267"/>
            <p14:sldId id="275"/>
            <p14:sldId id="276"/>
            <p14:sldId id="268"/>
            <p14:sldId id="269"/>
            <p14:sldId id="270"/>
            <p14:sldId id="271"/>
            <p14:sldId id="272"/>
            <p14:sldId id="277"/>
            <p14:sldId id="278"/>
            <p14:sldId id="279"/>
            <p14:sldId id="280"/>
            <p14:sldId id="25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6" autoAdjust="0"/>
    <p:restoredTop sz="94643" autoAdjust="0"/>
  </p:normalViewPr>
  <p:slideViewPr>
    <p:cSldViewPr snapToGrid="0" snapToObjects="1">
      <p:cViewPr varScale="1">
        <p:scale>
          <a:sx n="98" d="100"/>
          <a:sy n="98" d="100"/>
        </p:scale>
        <p:origin x="-1400" y="-104"/>
      </p:cViewPr>
      <p:guideLst>
        <p:guide orient="horz" pos="2160"/>
        <p:guide pos="2880"/>
      </p:guideLst>
    </p:cSldViewPr>
  </p:slideViewPr>
  <p:outlineViewPr>
    <p:cViewPr>
      <p:scale>
        <a:sx n="33" d="100"/>
        <a:sy n="33" d="100"/>
      </p:scale>
      <p:origin x="0" y="1273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8F9442-7569-BA41-B3BC-9C5C7D8B5EA2}" type="datetimeFigureOut">
              <a:rPr lang="en-US" smtClean="0"/>
              <a:t>2015/01/20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997BF8-4BCF-1E42-84E1-9045E79A0A17}" type="slidenum">
              <a:rPr lang="en-US" smtClean="0"/>
              <a:t>‹#›</a:t>
            </a:fld>
            <a:endParaRPr lang="en-US"/>
          </a:p>
        </p:txBody>
      </p:sp>
    </p:spTree>
    <p:extLst>
      <p:ext uri="{BB962C8B-B14F-4D97-AF65-F5344CB8AC3E}">
        <p14:creationId xmlns:p14="http://schemas.microsoft.com/office/powerpoint/2010/main" val="12486789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Density of water under International Standard Atmosphere surface conditions (</a:t>
            </a:r>
            <a:r>
              <a:rPr lang="en-US" dirty="0" smtClean="0"/>
              <a:t>101325 Pa</a:t>
            </a:r>
            <a:r>
              <a:rPr lang="en-US" baseline="0" dirty="0" smtClean="0"/>
              <a:t> at 15°C) is </a:t>
            </a:r>
            <a:r>
              <a:rPr lang="en-US" dirty="0" smtClean="0"/>
              <a:t>999.1026 kg/m</a:t>
            </a:r>
            <a:r>
              <a:rPr lang="en-US" baseline="30000" dirty="0" smtClean="0"/>
              <a:t>3</a:t>
            </a:r>
            <a:r>
              <a:rPr lang="en-US" dirty="0" smtClean="0"/>
              <a:t>.</a:t>
            </a:r>
            <a:r>
              <a:rPr lang="en-US" baseline="0" dirty="0" smtClean="0"/>
              <a:t> Therefore 1 inch of additional surface water due to rainfall is equivalent to a change in atmospheric pressure of 2.49 </a:t>
            </a:r>
            <a:r>
              <a:rPr lang="en-US" baseline="0" dirty="0" err="1" smtClean="0"/>
              <a:t>millibar</a:t>
            </a:r>
            <a:r>
              <a:rPr lang="en-US" baseline="0" dirty="0" smtClean="0"/>
              <a:t> (using the SI value of </a:t>
            </a:r>
            <a:r>
              <a:rPr lang="en-US" i="1" baseline="0" dirty="0" smtClean="0"/>
              <a:t>g</a:t>
            </a:r>
            <a:r>
              <a:rPr lang="en-US" baseline="0" dirty="0" smtClean="0"/>
              <a:t> = </a:t>
            </a:r>
            <a:r>
              <a:rPr lang="en-US" dirty="0" smtClean="0"/>
              <a:t>9.80665 m/s</a:t>
            </a:r>
            <a:r>
              <a:rPr lang="en-US" baseline="30000" dirty="0" smtClean="0"/>
              <a:t>2</a:t>
            </a:r>
            <a:r>
              <a:rPr lang="en-US" baseline="0" dirty="0" smtClean="0"/>
              <a:t>), which may induce ~ 1.25 mm of surface displacement (~ 0.5 mm/</a:t>
            </a:r>
            <a:r>
              <a:rPr lang="en-US" baseline="0" dirty="0" err="1" smtClean="0"/>
              <a:t>hPa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7997BF8-4BCF-1E42-84E1-9045E79A0A17}" type="slidenum">
              <a:rPr lang="en-US" smtClean="0"/>
              <a:t>3</a:t>
            </a:fld>
            <a:endParaRPr lang="en-US"/>
          </a:p>
        </p:txBody>
      </p:sp>
    </p:spTree>
    <p:extLst>
      <p:ext uri="{BB962C8B-B14F-4D97-AF65-F5344CB8AC3E}">
        <p14:creationId xmlns:p14="http://schemas.microsoft.com/office/powerpoint/2010/main" val="1429295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D906E8E-6E54-6144-BFDF-6A5176259722}" type="slidenum">
              <a:rPr lang="en-US" sz="1200"/>
              <a:pPr eaLnBrk="1" hangingPunct="1"/>
              <a:t>13</a:t>
            </a:fld>
            <a:endParaRPr lang="en-US" sz="1200"/>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 GPS research group at Harvard noticed that the height they estimated for the pillar at the Haystack Observatory (near Boston) was sensitive to the cutoff angle they used in their processing (upper right).  The phase vs elevation plot (upper left) show swhy: notice the bend in the curve, indicative of a poor model for the antenna phase center variations.  They related the pattern not the antenna itself but to the metal plate imbedded in the top of the concrete pillar. When they put microwave absorbing material beneath the antenna, the pattern flattened and the sensitivity to cutoff angle went away.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DD1C56A-DD0C-9843-8D42-605675410C58}" type="slidenum">
              <a:rPr lang="en-US" sz="1200"/>
              <a:pPr eaLnBrk="1" hangingPunct="1"/>
              <a:t>14</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1F4CF0D-469A-9A46-87FF-31D84701B245}" type="slidenum">
              <a:rPr lang="en-US" sz="1200"/>
              <a:pPr eaLnBrk="1" hangingPunct="1"/>
              <a:t>15</a:t>
            </a:fld>
            <a:endParaRPr lang="en-US" sz="1200"/>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10-day span of ZD estimates from GAMIT at 4 stations, showing…</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DIFFERENCES in ZTD (red) vs differences (ERROR) in pressure (black)</a:t>
            </a:r>
          </a:p>
          <a:p>
            <a:pPr eaLnBrk="1" hangingPunct="1"/>
            <a:r>
              <a:rPr lang="en-US">
                <a:ea typeface="ＭＳ Ｐゴシック" charset="0"/>
                <a:cs typeface="ＭＳ Ｐゴシック" charset="0"/>
              </a:rPr>
              <a:t> NOTE high correlation.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5B406A2-6D97-574C-BF48-7BB2688D7046}" type="slidenum">
              <a:rPr lang="en-US" sz="1200"/>
              <a:pPr eaLnBrk="1" hangingPunct="1"/>
              <a:t>16</a:t>
            </a:fld>
            <a:endParaRPr lang="en-US" sz="1200"/>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This model for the period of reflections as a function of height of the antenna illustrates the problem when an antenna is mounted within about a wavelength of a reflective surface. For an antenna mounted 1-2 m above the surface, the variations will be of the order of minutes, and tend to have low, though still significant correlatations with the signature of the station</a:t>
            </a:r>
            <a:r>
              <a:rPr lang="ja-JP" altLang="en-US">
                <a:ea typeface="ＭＳ Ｐゴシック" charset="0"/>
                <a:cs typeface="ＭＳ Ｐゴシック" charset="0"/>
              </a:rPr>
              <a:t>’</a:t>
            </a:r>
            <a:r>
              <a:rPr lang="en-US">
                <a:ea typeface="ＭＳ Ｐゴシック" charset="0"/>
                <a:cs typeface="ＭＳ Ｐゴシック" charset="0"/>
              </a:rPr>
              <a:t>s coordinates and the atmospheric delay.  Once you get within a half-meter, though, the longer period variations are a real problem.  And this is even without taking into account the interaction with the antenna structure.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WGS-84 Seminar and Workshop</a:t>
            </a:r>
          </a:p>
          <a:p>
            <a:pPr eaLnBrk="1" hangingPunct="1"/>
            <a:endParaRPr lang="en-GB" sz="1200"/>
          </a:p>
        </p:txBody>
      </p:sp>
      <p:sp>
        <p:nvSpPr>
          <p:cNvPr id="46083" name="Rectangle 5"/>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San Salvador</a:t>
            </a:r>
          </a:p>
          <a:p>
            <a:pPr eaLnBrk="1" hangingPunct="1"/>
            <a:endParaRPr lang="en-GB" sz="1200"/>
          </a:p>
        </p:txBody>
      </p:sp>
      <p:sp>
        <p:nvSpPr>
          <p:cNvPr id="46084"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Page No. </a:t>
            </a:r>
            <a:fld id="{83964B46-F2F3-1643-BBE6-A6A01548B66D}" type="slidenum">
              <a:rPr lang="en-GB" sz="1200"/>
              <a:pPr eaLnBrk="1" hangingPunct="1"/>
              <a:t>18</a:t>
            </a:fld>
            <a:endParaRPr lang="en-GB" sz="1200"/>
          </a:p>
        </p:txBody>
      </p:sp>
      <p:sp>
        <p:nvSpPr>
          <p:cNvPr id="46085" name="Text Box 2"/>
          <p:cNvSpPr txBox="1">
            <a:spLocks noChangeArrowheads="1"/>
          </p:cNvSpPr>
          <p:nvPr/>
        </p:nvSpPr>
        <p:spPr bwMode="auto">
          <a:xfrm>
            <a:off x="1152792" y="691953"/>
            <a:ext cx="4555592" cy="3418213"/>
          </a:xfrm>
          <a:prstGeom prst="rect">
            <a:avLst/>
          </a:prstGeom>
          <a:solidFill>
            <a:srgbClr val="FFFFFF"/>
          </a:solidFill>
          <a:ln w="9525">
            <a:solidFill>
              <a:srgbClr val="000000"/>
            </a:solidFill>
            <a:miter lim="800000"/>
            <a:headEnd/>
            <a:tailEnd/>
          </a:ln>
        </p:spPr>
        <p:txBody>
          <a:bodyPr wrap="none" lIns="91218" tIns="45610" rIns="91218" bIns="45610"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46086" name="Text Box 3"/>
          <p:cNvSpPr>
            <a:spLocks noGrp="1" noChangeArrowheads="1"/>
          </p:cNvSpPr>
          <p:nvPr>
            <p:ph type="body"/>
          </p:nvPr>
        </p:nvSpPr>
        <p:spPr>
          <a:xfrm>
            <a:off x="914612" y="4340284"/>
            <a:ext cx="5027188" cy="4118156"/>
          </a:xfrm>
          <a:solidFill>
            <a:srgbClr val="FFFFFF"/>
          </a:solidFill>
          <a:ln w="9360">
            <a:solidFill>
              <a:srgbClr val="000000"/>
            </a:solidFill>
          </a:ln>
        </p:spPr>
        <p:txBody>
          <a:bodyPr lIns="82042" tIns="41021" rIns="82042" bIns="41021"/>
          <a:lstStyle/>
          <a:p>
            <a:pPr>
              <a:spcBef>
                <a:spcPts val="452"/>
              </a:spcBef>
              <a:tabLst>
                <a:tab pos="0" algn="l"/>
                <a:tab pos="455750" algn="l"/>
                <a:tab pos="911501" algn="l"/>
                <a:tab pos="1367251" algn="l"/>
                <a:tab pos="1823001" algn="l"/>
                <a:tab pos="2280346" algn="l"/>
                <a:tab pos="2736096" algn="l"/>
                <a:tab pos="3191846" algn="l"/>
                <a:tab pos="3647596" algn="l"/>
                <a:tab pos="4103347" algn="l"/>
                <a:tab pos="4560690" algn="l"/>
                <a:tab pos="5016440" algn="l"/>
                <a:tab pos="5472191" algn="l"/>
                <a:tab pos="5927941" algn="l"/>
                <a:tab pos="6385285" algn="l"/>
                <a:tab pos="6841036" algn="l"/>
                <a:tab pos="7296786" algn="l"/>
                <a:tab pos="7752536" algn="l"/>
                <a:tab pos="8208286" algn="l"/>
                <a:tab pos="8665630" algn="l"/>
                <a:tab pos="9121380" algn="l"/>
              </a:tabLst>
            </a:pPr>
            <a:r>
              <a:rPr lang="en-US" sz="1300">
                <a:ea typeface="ＭＳ Ｐゴシック" charset="0"/>
                <a:cs typeface="DejaVu Sans" charset="0"/>
              </a:rPr>
              <a:t>The three figures on the left show time series of ZHD (bottom), ZWD (middle), and ZTD (top) simulated from a MM5 3-km model simulation of a squall line. The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WGS-84 Seminar and Workshop</a:t>
            </a:r>
          </a:p>
          <a:p>
            <a:pPr eaLnBrk="1" hangingPunct="1"/>
            <a:endParaRPr lang="en-GB" sz="1200"/>
          </a:p>
        </p:txBody>
      </p:sp>
      <p:sp>
        <p:nvSpPr>
          <p:cNvPr id="48131" name="Rectangle 5"/>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San Salvador</a:t>
            </a:r>
          </a:p>
          <a:p>
            <a:pPr eaLnBrk="1" hangingPunct="1"/>
            <a:endParaRPr lang="en-GB" sz="1200"/>
          </a:p>
        </p:txBody>
      </p:sp>
      <p:sp>
        <p:nvSpPr>
          <p:cNvPr id="48132"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Page No. </a:t>
            </a:r>
            <a:fld id="{431CA9F9-8409-F349-AD7B-BB355C889FB3}" type="slidenum">
              <a:rPr lang="en-GB" sz="1200"/>
              <a:pPr eaLnBrk="1" hangingPunct="1"/>
              <a:t>19</a:t>
            </a:fld>
            <a:endParaRPr lang="en-GB" sz="1200"/>
          </a:p>
        </p:txBody>
      </p:sp>
      <p:sp>
        <p:nvSpPr>
          <p:cNvPr id="48133" name="Text Box 1026"/>
          <p:cNvSpPr txBox="1">
            <a:spLocks noChangeArrowheads="1"/>
          </p:cNvSpPr>
          <p:nvPr/>
        </p:nvSpPr>
        <p:spPr bwMode="auto">
          <a:xfrm>
            <a:off x="1152792" y="691953"/>
            <a:ext cx="4555592" cy="3418213"/>
          </a:xfrm>
          <a:prstGeom prst="rect">
            <a:avLst/>
          </a:prstGeom>
          <a:solidFill>
            <a:srgbClr val="FFFFFF"/>
          </a:solidFill>
          <a:ln w="9525">
            <a:solidFill>
              <a:srgbClr val="000000"/>
            </a:solidFill>
            <a:miter lim="800000"/>
            <a:headEnd/>
            <a:tailEnd/>
          </a:ln>
        </p:spPr>
        <p:txBody>
          <a:bodyPr wrap="none" lIns="91218" tIns="45610" rIns="91218" bIns="45610"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48134" name="Text Box 1027"/>
          <p:cNvSpPr>
            <a:spLocks noGrp="1" noChangeArrowheads="1"/>
          </p:cNvSpPr>
          <p:nvPr>
            <p:ph type="body"/>
          </p:nvPr>
        </p:nvSpPr>
        <p:spPr>
          <a:xfrm>
            <a:off x="914612" y="4340284"/>
            <a:ext cx="5027188" cy="4118156"/>
          </a:xfrm>
          <a:solidFill>
            <a:srgbClr val="FFFFFF"/>
          </a:solidFill>
          <a:ln w="9360">
            <a:solidFill>
              <a:srgbClr val="000000"/>
            </a:solidFill>
          </a:ln>
        </p:spPr>
        <p:txBody>
          <a:bodyPr lIns="82042" tIns="41021" rIns="82042" bIns="41021"/>
          <a:lstStyle/>
          <a:p>
            <a:pPr>
              <a:spcBef>
                <a:spcPts val="452"/>
              </a:spcBef>
              <a:tabLst>
                <a:tab pos="721871" algn="l"/>
                <a:tab pos="1443740" algn="l"/>
                <a:tab pos="2165611" algn="l"/>
                <a:tab pos="2887481" algn="l"/>
                <a:tab pos="3609352" algn="l"/>
                <a:tab pos="4332815" algn="l"/>
                <a:tab pos="5054685" algn="l"/>
              </a:tabLst>
            </a:pPr>
            <a:r>
              <a:rPr lang="en-US" sz="2200">
                <a:latin typeface="Arial" charset="0"/>
                <a:ea typeface="ＭＳ Ｐゴシック" charset="0"/>
                <a:cs typeface="DejaVu Sans" charset="0"/>
              </a:rPr>
              <a:t>GOES 8 image at 1309 UTC  and GPS PW/SW for station BURB</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WGS-84 Seminar and Workshop</a:t>
            </a:r>
          </a:p>
          <a:p>
            <a:pPr eaLnBrk="1" hangingPunct="1"/>
            <a:endParaRPr lang="en-GB" sz="1200"/>
          </a:p>
        </p:txBody>
      </p:sp>
      <p:sp>
        <p:nvSpPr>
          <p:cNvPr id="50179" name="Rectangle 5"/>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San Salvador</a:t>
            </a:r>
          </a:p>
          <a:p>
            <a:pPr eaLnBrk="1" hangingPunct="1"/>
            <a:endParaRPr lang="en-GB" sz="1200"/>
          </a:p>
        </p:txBody>
      </p:sp>
      <p:sp>
        <p:nvSpPr>
          <p:cNvPr id="50180"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Page No. </a:t>
            </a:r>
            <a:fld id="{4C44340B-D3A4-7242-A4C3-98CF6AC8200F}" type="slidenum">
              <a:rPr lang="en-GB" sz="1200"/>
              <a:pPr eaLnBrk="1" hangingPunct="1"/>
              <a:t>20</a:t>
            </a:fld>
            <a:endParaRPr lang="en-GB" sz="1200"/>
          </a:p>
        </p:txBody>
      </p:sp>
      <p:sp>
        <p:nvSpPr>
          <p:cNvPr id="50181" name="Text Box 2"/>
          <p:cNvSpPr txBox="1">
            <a:spLocks noChangeArrowheads="1"/>
          </p:cNvSpPr>
          <p:nvPr/>
        </p:nvSpPr>
        <p:spPr bwMode="auto">
          <a:xfrm>
            <a:off x="3885512" y="8686960"/>
            <a:ext cx="2972488" cy="45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0750" tIns="41990" rIns="80750" bIns="41990" anchor="b"/>
          <a:lstStyle>
            <a:lvl1pPr defTabSz="407988" eaLnBrk="0" hangingPunct="0">
              <a:tabLst>
                <a:tab pos="646113" algn="l"/>
                <a:tab pos="1292225" algn="l"/>
                <a:tab pos="1939925" algn="l"/>
                <a:tab pos="2587625" algn="l"/>
              </a:tabLst>
              <a:defRPr sz="2400">
                <a:solidFill>
                  <a:schemeClr val="tx1"/>
                </a:solidFill>
                <a:latin typeface="Times New Roman" charset="0"/>
                <a:ea typeface="ＭＳ Ｐゴシック" charset="0"/>
                <a:cs typeface="ＭＳ Ｐゴシック" charset="0"/>
              </a:defRPr>
            </a:lvl1pPr>
            <a:lvl2pPr marL="37931725" indent="-37474525" defTabSz="407988" eaLnBrk="0" hangingPunct="0">
              <a:tabLst>
                <a:tab pos="646113" algn="l"/>
                <a:tab pos="1292225" algn="l"/>
                <a:tab pos="1939925" algn="l"/>
                <a:tab pos="2587625" algn="l"/>
              </a:tabLst>
              <a:defRPr sz="2400">
                <a:solidFill>
                  <a:schemeClr val="tx1"/>
                </a:solidFill>
                <a:latin typeface="Times New Roman" charset="0"/>
                <a:ea typeface="ＭＳ Ｐゴシック" charset="0"/>
              </a:defRPr>
            </a:lvl2pPr>
            <a:lvl3pPr eaLnBrk="0" hangingPunct="0">
              <a:tabLst>
                <a:tab pos="646113" algn="l"/>
                <a:tab pos="1292225" algn="l"/>
                <a:tab pos="1939925" algn="l"/>
                <a:tab pos="2587625" algn="l"/>
              </a:tabLst>
              <a:defRPr sz="2400">
                <a:solidFill>
                  <a:schemeClr val="tx1"/>
                </a:solidFill>
                <a:latin typeface="Times New Roman" charset="0"/>
                <a:ea typeface="ＭＳ Ｐゴシック" charset="0"/>
              </a:defRPr>
            </a:lvl3pPr>
            <a:lvl4pPr eaLnBrk="0" hangingPunct="0">
              <a:tabLst>
                <a:tab pos="646113" algn="l"/>
                <a:tab pos="1292225" algn="l"/>
                <a:tab pos="1939925" algn="l"/>
                <a:tab pos="2587625" algn="l"/>
              </a:tabLst>
              <a:defRPr sz="2400">
                <a:solidFill>
                  <a:schemeClr val="tx1"/>
                </a:solidFill>
                <a:latin typeface="Times New Roman" charset="0"/>
                <a:ea typeface="ＭＳ Ｐゴシック" charset="0"/>
              </a:defRPr>
            </a:lvl4pPr>
            <a:lvl5pPr eaLnBrk="0" hangingPunct="0">
              <a:tabLst>
                <a:tab pos="646113" algn="l"/>
                <a:tab pos="1292225" algn="l"/>
                <a:tab pos="1939925" algn="l"/>
                <a:tab pos="2587625"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646113" algn="l"/>
                <a:tab pos="1292225" algn="l"/>
                <a:tab pos="1939925" algn="l"/>
                <a:tab pos="2587625"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646113" algn="l"/>
                <a:tab pos="1292225" algn="l"/>
                <a:tab pos="1939925" algn="l"/>
                <a:tab pos="2587625"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646113" algn="l"/>
                <a:tab pos="1292225" algn="l"/>
                <a:tab pos="1939925" algn="l"/>
                <a:tab pos="2587625"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646113" algn="l"/>
                <a:tab pos="1292225" algn="l"/>
                <a:tab pos="1939925" algn="l"/>
                <a:tab pos="2587625" algn="l"/>
              </a:tabLst>
              <a:defRPr sz="2400">
                <a:solidFill>
                  <a:schemeClr val="tx1"/>
                </a:solidFill>
                <a:latin typeface="Times New Roman" charset="0"/>
                <a:ea typeface="ＭＳ Ｐゴシック" charset="0"/>
              </a:defRPr>
            </a:lvl9pPr>
          </a:lstStyle>
          <a:p>
            <a:pPr algn="r" eaLnBrk="1" hangingPunct="1"/>
            <a:fld id="{0FEE8E4D-CFD0-A849-9AAD-9407084CFD5E}" type="slidenum">
              <a:rPr lang="en-US" sz="1100">
                <a:solidFill>
                  <a:srgbClr val="000000"/>
                </a:solidFill>
                <a:latin typeface="Arial" charset="0"/>
                <a:cs typeface="DejaVu Sans" charset="0"/>
              </a:rPr>
              <a:pPr algn="r" eaLnBrk="1" hangingPunct="1"/>
              <a:t>20</a:t>
            </a:fld>
            <a:endParaRPr lang="en-US" sz="1100">
              <a:solidFill>
                <a:srgbClr val="000000"/>
              </a:solidFill>
              <a:latin typeface="Arial" charset="0"/>
              <a:cs typeface="DejaVu Sans" charset="0"/>
            </a:endParaRPr>
          </a:p>
        </p:txBody>
      </p:sp>
      <p:sp>
        <p:nvSpPr>
          <p:cNvPr id="50182" name="Text Box 3"/>
          <p:cNvSpPr txBox="1">
            <a:spLocks noChangeArrowheads="1"/>
          </p:cNvSpPr>
          <p:nvPr/>
        </p:nvSpPr>
        <p:spPr bwMode="auto">
          <a:xfrm>
            <a:off x="1143265" y="685561"/>
            <a:ext cx="4571471" cy="3429400"/>
          </a:xfrm>
          <a:prstGeom prst="rect">
            <a:avLst/>
          </a:prstGeom>
          <a:solidFill>
            <a:srgbClr val="FFFFFF"/>
          </a:solidFill>
          <a:ln w="9525">
            <a:solidFill>
              <a:srgbClr val="000000"/>
            </a:solidFill>
            <a:miter lim="800000"/>
            <a:headEnd/>
            <a:tailEnd/>
          </a:ln>
        </p:spPr>
        <p:txBody>
          <a:bodyPr wrap="none" lIns="91218" tIns="45610" rIns="91218" bIns="45610"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50183" name="Text Box 4"/>
          <p:cNvSpPr>
            <a:spLocks noGrp="1" noChangeArrowheads="1"/>
          </p:cNvSpPr>
          <p:nvPr>
            <p:ph type="body"/>
          </p:nvPr>
        </p:nvSpPr>
        <p:spPr>
          <a:xfrm>
            <a:off x="914612" y="4341882"/>
            <a:ext cx="5028777" cy="4116558"/>
          </a:xfrm>
          <a:solidFill>
            <a:srgbClr val="FFFFFF"/>
          </a:solidFill>
          <a:ln w="9360">
            <a:solidFill>
              <a:srgbClr val="000000"/>
            </a:solidFill>
          </a:ln>
        </p:spPr>
        <p:txBody>
          <a:bodyPr lIns="82042" tIns="41021" rIns="82042" bIns="41021"/>
          <a:lstStyle/>
          <a:p>
            <a:pPr>
              <a:spcBef>
                <a:spcPts val="452"/>
              </a:spcBef>
              <a:tabLst>
                <a:tab pos="721871" algn="l"/>
                <a:tab pos="1443740" algn="l"/>
                <a:tab pos="2165611" algn="l"/>
                <a:tab pos="2887481" algn="l"/>
                <a:tab pos="3609352" algn="l"/>
                <a:tab pos="4332815" algn="l"/>
                <a:tab pos="5054685" algn="l"/>
              </a:tabLst>
            </a:pPr>
            <a:r>
              <a:rPr lang="en-US" sz="2200" dirty="0">
                <a:latin typeface="Arial" charset="0"/>
                <a:ea typeface="ＭＳ Ｐゴシック" charset="0"/>
                <a:cs typeface="DejaVu Sans" charset="0"/>
              </a:rPr>
              <a:t>The map on the lower left shows </a:t>
            </a:r>
            <a:r>
              <a:rPr lang="en-US" sz="2200" dirty="0" err="1">
                <a:latin typeface="Arial" charset="0"/>
                <a:ea typeface="ＭＳ Ｐゴシック" charset="0"/>
                <a:cs typeface="DejaVu Sans" charset="0"/>
              </a:rPr>
              <a:t>Suominet</a:t>
            </a:r>
            <a:r>
              <a:rPr lang="en-US" sz="2200" dirty="0">
                <a:latin typeface="Arial" charset="0"/>
                <a:ea typeface="ＭＳ Ｐゴシック" charset="0"/>
                <a:cs typeface="DejaVu Sans" charset="0"/>
              </a:rPr>
              <a:t> GPS stations (in blue), and locations of hurricane landfall from 2003-2005. The scatterplot on the upper right shows the correlation between GPS PW and drop in surface pressure (1013 - </a:t>
            </a:r>
            <a:r>
              <a:rPr lang="en-US" sz="2200" dirty="0" err="1">
                <a:latin typeface="Arial" charset="0"/>
                <a:ea typeface="ＭＳ Ｐゴシック" charset="0"/>
                <a:cs typeface="DejaVu Sans" charset="0"/>
              </a:rPr>
              <a:t>Surf_Press</a:t>
            </a:r>
            <a:r>
              <a:rPr lang="en-US" sz="2200" dirty="0">
                <a:latin typeface="Arial" charset="0"/>
                <a:ea typeface="ＭＳ Ｐゴシック" charset="0"/>
                <a:cs typeface="DejaVu Sans" charset="0"/>
              </a:rPr>
              <a:t>) for stations within 200km of hurricane landfall. The correlation between PW and surface pressure is -0.71. This high correlation is a positive sign that GPS PW can be  used to improve intensity forecasts.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B3FCE8F-5F39-DF48-9622-038F13F634B2}" type="slidenum">
              <a:rPr lang="en-US" sz="1200"/>
              <a:pPr eaLnBrk="1" hangingPunct="1"/>
              <a:t>21</a:t>
            </a:fld>
            <a:endParaRPr lang="en-US" sz="1200"/>
          </a:p>
        </p:txBody>
      </p:sp>
      <p:sp>
        <p:nvSpPr>
          <p:cNvPr id="60419"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lIns="91775" tIns="45888" rIns="91775" bIns="45888"/>
          <a:lstStyle/>
          <a:p>
            <a:pPr eaLnBrk="1" hangingPunct="1"/>
            <a:r>
              <a:rPr lang="en-US">
                <a:ea typeface="ＭＳ Ｐゴシック" charset="0"/>
                <a:cs typeface="ＭＳ Ｐゴシック" charset="0"/>
              </a:rPr>
              <a:t>The only loading effect we currently account for in our processing are those from ocean tides.   For these the current models are quite good for most parts of the world, but probably inadequate for high latitudes (above the TOPEX altimeter coverage) and around some complicated shorelines.   (High local tides do not mean large errors, however, because it</a:t>
            </a:r>
            <a:r>
              <a:rPr lang="ja-JP" altLang="en-US">
                <a:ea typeface="ＭＳ Ｐゴシック" charset="0"/>
                <a:cs typeface="ＭＳ Ｐゴシック" charset="0"/>
              </a:rPr>
              <a:t>’</a:t>
            </a:r>
            <a:r>
              <a:rPr lang="en-US">
                <a:ea typeface="ＭＳ Ｐゴシック" charset="0"/>
                <a:cs typeface="ＭＳ Ｐゴシック" charset="0"/>
              </a:rPr>
              <a:t>s the total mass of the water that matters.)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This map is taken from a paper by Danan Dong (former MIT student) and his colleagues at JPL, Scripps, and GSI in Japan.  They estimated annual and semi-annual terms in vertical GPS station position and attempted to match these with predicted motions derived from a variety of sources.  They could not obtain sufficient correlation overall to validate the models, but they</a:t>
            </a:r>
            <a:r>
              <a:rPr lang="ja-JP" altLang="en-US">
                <a:ea typeface="ＭＳ Ｐゴシック" charset="0"/>
                <a:cs typeface="ＭＳ Ｐゴシック" charset="0"/>
              </a:rPr>
              <a:t>’</a:t>
            </a:r>
            <a:r>
              <a:rPr lang="en-US">
                <a:ea typeface="ＭＳ Ｐゴシック" charset="0"/>
                <a:cs typeface="ＭＳ Ｐゴシック" charset="0"/>
              </a:rPr>
              <a:t>ve given us rough estimates of the amplitudes and geographical distribution of the induced displacements.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Tom Herring, with Tonie VanDam first detected atmospheric loading effects in VLBI data 10 years ago but neither the global pressure fields nor the data coverage were sufficient to develop and test good models.   There</a:t>
            </a:r>
            <a:r>
              <a:rPr lang="ja-JP" altLang="en-US">
                <a:ea typeface="ＭＳ Ｐゴシック" charset="0"/>
                <a:cs typeface="ＭＳ Ｐゴシック" charset="0"/>
              </a:rPr>
              <a:t>’</a:t>
            </a:r>
            <a:r>
              <a:rPr lang="en-US">
                <a:ea typeface="ＭＳ Ｐゴシック" charset="0"/>
                <a:cs typeface="ＭＳ Ｐゴシック" charset="0"/>
              </a:rPr>
              <a:t>s now an operational program to use the NCEP and European Center analyses to compute loading corrections on a global grid and we</a:t>
            </a:r>
            <a:r>
              <a:rPr lang="ja-JP" altLang="en-US">
                <a:ea typeface="ＭＳ Ｐゴシック" charset="0"/>
                <a:cs typeface="ＭＳ Ｐゴシック" charset="0"/>
              </a:rPr>
              <a:t>’</a:t>
            </a:r>
            <a:r>
              <a:rPr lang="en-US">
                <a:ea typeface="ＭＳ Ｐゴシック" charset="0"/>
                <a:cs typeface="ＭＳ Ｐゴシック" charset="0"/>
              </a:rPr>
              <a:t>re planning to test these in our GPS analyses over the next few months.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4F754C9-3728-7B4A-B399-B2964A37560F}" type="slidenum">
              <a:rPr lang="en-US" sz="1200"/>
              <a:pPr eaLnBrk="1" hangingPunct="1"/>
              <a:t>22</a:t>
            </a:fld>
            <a:endParaRPr lang="en-US" sz="120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 next three slides are from a study by Leonid Petrov and Jean-Paul Boy at Goddard to repeat the Herring and VanDam study with current pressure fields and VLBI data.  This slide shows a 3-year time series  and spectra for vertical and horizontal loading at </a:t>
            </a:r>
            <a:r>
              <a:rPr lang="en-US" b="1">
                <a:ea typeface="ＭＳ Ｐゴシック" charset="0"/>
                <a:cs typeface="ＭＳ Ｐゴシック" charset="0"/>
              </a:rPr>
              <a:t>low latitudes</a:t>
            </a:r>
            <a:r>
              <a:rPr lang="en-US">
                <a:ea typeface="ＭＳ Ｐゴシック" charset="0"/>
                <a:cs typeface="ＭＳ Ｐゴシック" charset="0"/>
              </a:rPr>
              <a:t>  The horizontal signal is quite small, the vertical is quite detectable with GPS or VLBI measurements.  The dominant signals are diurnal and semi-diurnal (narrow spikes to right), and wide-band annual and semiannual.  There is relatively little power at periods below 10 days.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C2370D4-D634-134D-B3CB-DB5C69A81D4A}" type="slidenum">
              <a:rPr lang="en-US" sz="1200"/>
              <a:pPr eaLnBrk="1" hangingPunct="1"/>
              <a:t>23</a:t>
            </a:fld>
            <a:endParaRPr lang="en-US" sz="120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At mid-latitudes, the circulation of low and high pressure systems with periods of 5-10 days is typical, and the annual and semiannual signal is relatively weak.  (The inverted barometer assumption for the oceanic response may not be valid at these short periods.)  Effect larger and the horizontal signal can be significant.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E117C4E-1AB5-EF49-984F-342B5D3F3349}" type="slidenum">
              <a:rPr lang="en-US" sz="1200"/>
              <a:pPr eaLnBrk="1" hangingPunct="1"/>
              <a:t>5</a:t>
            </a:fld>
            <a:endParaRPr lang="en-US" sz="120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ea typeface="ＭＳ Ｐゴシック" charset="0"/>
                <a:cs typeface="ＭＳ Ｐゴシック" charset="0"/>
              </a:rPr>
              <a:t>Signal prop affects show up in phase residuals – motions do not.</a:t>
            </a:r>
          </a:p>
          <a:p>
            <a:pPr eaLnBrk="1" hangingPunct="1"/>
            <a:r>
              <a:rPr lang="en-US" b="1">
                <a:ea typeface="ＭＳ Ｐゴシック" charset="0"/>
                <a:cs typeface="ＭＳ Ｐゴシック" charset="0"/>
              </a:rPr>
              <a:t>Any of these CAN be dominant in height estimates; also can be negligible</a:t>
            </a:r>
          </a:p>
          <a:p>
            <a:pPr eaLnBrk="1" hangingPunct="1"/>
            <a:r>
              <a:rPr lang="en-US" b="1">
                <a:ea typeface="ＭＳ Ｐゴシック" charset="0"/>
                <a:cs typeface="ＭＳ Ｐゴシック" charset="0"/>
              </a:rPr>
              <a:t>     all also show up in horizontal </a:t>
            </a:r>
          </a:p>
          <a:p>
            <a:pPr eaLnBrk="1" hangingPunct="1"/>
            <a:endParaRPr lang="en-US" b="1">
              <a:ea typeface="ＭＳ Ｐゴシック" charset="0"/>
              <a:cs typeface="ＭＳ Ｐゴシック" charset="0"/>
            </a:endParaRPr>
          </a:p>
          <a:p>
            <a:pPr eaLnBrk="1" hangingPunct="1"/>
            <a:r>
              <a:rPr lang="en-US" b="1">
                <a:ea typeface="ＭＳ Ｐゴシック" charset="0"/>
                <a:cs typeface="ＭＳ Ｐゴシック" charset="0"/>
              </a:rPr>
              <a:t>Scattering and monument instability influence site selection</a:t>
            </a:r>
          </a:p>
          <a:p>
            <a:pPr eaLnBrk="1" hangingPunct="1"/>
            <a:r>
              <a:rPr lang="en-US" b="1">
                <a:ea typeface="ＭＳ Ｐゴシック" charset="0"/>
                <a:cs typeface="ＭＳ Ｐゴシック" charset="0"/>
              </a:rPr>
              <a:t>Atm and loading influence modeling approach.</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56BA365-4046-B342-9796-58329EF77C97}" type="slidenum">
              <a:rPr lang="en-US" sz="1200"/>
              <a:pPr eaLnBrk="1" hangingPunct="1"/>
              <a:t>24</a:t>
            </a:fld>
            <a:endParaRPr lang="en-US" sz="120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 autocorrelation functions tell us a lot about what we should see in the data and how to design our measurements.  We expect to get a lot of cancellation when we</a:t>
            </a:r>
            <a:r>
              <a:rPr lang="ja-JP" altLang="en-US">
                <a:ea typeface="ＭＳ Ｐゴシック" charset="0"/>
                <a:cs typeface="ＭＳ Ｐゴシック" charset="0"/>
              </a:rPr>
              <a:t>’</a:t>
            </a:r>
            <a:r>
              <a:rPr lang="en-US">
                <a:ea typeface="ＭＳ Ｐゴシック" charset="0"/>
                <a:cs typeface="ＭＳ Ｐゴシック" charset="0"/>
              </a:rPr>
              <a:t>re measuring regional networks of less than 1000 km.  And we will expect to average out a lot of the temporal variation (at mid-latitudes) if we separate measurements of a given station by more than two days.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LAST SLIDE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EB6171D-CC3F-304C-8E5F-690B95EF6EBB}" type="slidenum">
              <a:rPr lang="en-US" sz="1200"/>
              <a:pPr eaLnBrk="1" hangingPunct="1"/>
              <a:t>6</a:t>
            </a:fld>
            <a:endParaRPr lang="en-US" sz="1200"/>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Typical time series for a moderately well-behaved continuous site: eastern Oregon (low rainfaill)</a:t>
            </a:r>
          </a:p>
          <a:p>
            <a:pPr eaLnBrk="1" hangingPunct="1"/>
            <a:r>
              <a:rPr lang="en-US">
                <a:ea typeface="ＭＳ Ｐゴシック" charset="0"/>
                <a:cs typeface="ＭＳ Ｐゴシック" charset="0"/>
              </a:rPr>
              <a:t>      2 mm horz (best are &lt; 1 mm)   5.5 mm vertical (best are &lt; 3 mm).  </a:t>
            </a:r>
          </a:p>
          <a:p>
            <a:pPr eaLnBrk="1" hangingPunct="1"/>
            <a:r>
              <a:rPr lang="en-US">
                <a:ea typeface="ＭＳ Ｐゴシック" charset="0"/>
                <a:cs typeface="ＭＳ Ｐゴシック" charset="0"/>
              </a:rPr>
              <a:t>Height noise could be any combination of the four effects we</a:t>
            </a:r>
            <a:r>
              <a:rPr lang="ja-JP" altLang="en-US">
                <a:ea typeface="ＭＳ Ｐゴシック" charset="0"/>
                <a:cs typeface="ＭＳ Ｐゴシック" charset="0"/>
              </a:rPr>
              <a:t>’</a:t>
            </a:r>
            <a:r>
              <a:rPr lang="en-US">
                <a:ea typeface="ＭＳ Ｐゴシック" charset="0"/>
                <a:cs typeface="ＭＳ Ｐゴシック" charset="0"/>
              </a:rPr>
              <a:t>re considering . </a:t>
            </a:r>
          </a:p>
          <a:p>
            <a:pPr eaLnBrk="1" hangingPunct="1"/>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Ignore here:</a:t>
            </a:r>
          </a:p>
          <a:p>
            <a:pPr eaLnBrk="1" hangingPunct="1"/>
            <a:r>
              <a:rPr lang="en-US">
                <a:ea typeface="ＭＳ Ｐゴシック" charset="0"/>
                <a:cs typeface="ＭＳ Ｐゴシック" charset="0"/>
              </a:rPr>
              <a:t>Nearly full continuous time series for BURN (4.5 yrs).  Note the formal (white noise) rate uncertainties are less than 0.1 mm/yr, but the residuals are not random.  We</a:t>
            </a:r>
            <a:r>
              <a:rPr lang="ja-JP" altLang="en-US">
                <a:ea typeface="ＭＳ Ｐゴシック" charset="0"/>
                <a:cs typeface="ＭＳ Ｐゴシック" charset="0"/>
              </a:rPr>
              <a:t>’</a:t>
            </a:r>
            <a:r>
              <a:rPr lang="en-US">
                <a:ea typeface="ＭＳ Ｐゴシック" charset="0"/>
                <a:cs typeface="ＭＳ Ｐゴシック" charset="0"/>
              </a:rPr>
              <a:t>ll compare these rates with those estimated from a 2-yr subset of the data in the next slide.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8926A3C-BAE6-424F-880A-3ADDD26A7369}" type="slidenum">
              <a:rPr lang="en-US" sz="1200"/>
              <a:pPr eaLnBrk="1" hangingPunct="1"/>
              <a:t>7</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C068934-6D30-2C45-B642-9129335D29BB}" type="slidenum">
              <a:rPr lang="en-US" sz="1200"/>
              <a:pPr eaLnBrk="1" hangingPunct="1"/>
              <a:t>8</a:t>
            </a:fld>
            <a:endParaRPr lang="en-US" sz="1200"/>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Problem is that the distribution of satellites on sky for different latitudes creates a bias in H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Difference between hydrostatic and wet mapping functions (expressed as a percentage of the hydrostatic mapping function) for the Niell Mapping Functions (red) at high latitude site (Davis, 67</a:t>
            </a:r>
            <a:r>
              <a:rPr lang="en-US" i="1">
                <a:ea typeface="ＭＳ Ｐゴシック" charset="0"/>
                <a:cs typeface="ＭＳ Ｐゴシック" charset="0"/>
              </a:rPr>
              <a:t>±</a:t>
            </a:r>
            <a:r>
              <a:rPr lang="en-US">
                <a:ea typeface="ＭＳ Ｐゴシック" charset="0"/>
                <a:cs typeface="ＭＳ Ｐゴシック" charset="0"/>
              </a:rPr>
              <a:t>S) and mid-latitude site (North Liberty, 41</a:t>
            </a:r>
            <a:r>
              <a:rPr lang="en-US" i="1">
                <a:ea typeface="ＭＳ Ｐゴシック" charset="0"/>
                <a:cs typeface="ＭＳ Ｐゴシック" charset="0"/>
              </a:rPr>
              <a:t>±</a:t>
            </a:r>
            <a:r>
              <a:rPr lang="en-US">
                <a:ea typeface="ＭＳ Ｐゴシック" charset="0"/>
                <a:cs typeface="ＭＳ Ｐゴシック" charset="0"/>
              </a:rPr>
              <a:t>N). The percentage of observations at each elevation angle for a typical 24 hour period is shown in blue.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20C19F9-B9AE-AF4A-A1CC-D087A526741F}" type="slidenum">
              <a:rPr lang="en-US" sz="1200"/>
              <a:pPr eaLnBrk="1" hangingPunct="1"/>
              <a:t>9</a:t>
            </a:fld>
            <a:endParaRPr lang="en-US" sz="1200"/>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 first problem we have is that the phase-response pattern of any physical antenna is not spherical.  So the effective phase center ---the point to which you want to refer the location of the ground monument---varies as a function of elevation angle, and hence changes if you use a different minimum cutoff—which can happen when you change receivers or cables because of the change in SNR.  Sometimes, the patterns also vary with azimuth, as with the Leica and Rascal antennas here, but most of the antennas used for high precision work have symmetric patterns.  L1 phase variations for antennas tested by UNAVCO.  Zenith values at the center and values for 10 degrees elevation at the edges.  10 deg L1 phase = 5 mm.  From Rocken et a.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60BDE5A-A713-BC4F-AF7C-FE187C16A6CE}" type="slidenum">
              <a:rPr lang="en-US" sz="1200"/>
              <a:pPr eaLnBrk="1" hangingPunct="1"/>
              <a:t>10</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D46C3E6-CB39-5E49-9AB2-5B8814B0E5F3}" type="slidenum">
              <a:rPr lang="en-US" sz="1200"/>
              <a:pPr eaLnBrk="1" hangingPunct="1"/>
              <a:t>11</a:t>
            </a:fld>
            <a:endParaRPr lang="en-US" sz="1200"/>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ＭＳ Ｐゴシック" charset="0"/>
                <a:cs typeface="ＭＳ Ｐゴシック" charset="0"/>
              </a:rPr>
              <a:t>Review of sky plots:  North to the right; red lines are satellite paths in the sky; green and </a:t>
            </a:r>
            <a:r>
              <a:rPr lang="en-US" dirty="0" smtClean="0">
                <a:ea typeface="ＭＳ Ｐゴシック" charset="0"/>
                <a:cs typeface="ＭＳ Ｐゴシック" charset="0"/>
              </a:rPr>
              <a:t>yellow for </a:t>
            </a:r>
            <a:r>
              <a:rPr lang="en-US" dirty="0">
                <a:ea typeface="ＭＳ Ｐゴシック" charset="0"/>
                <a:cs typeface="ＭＳ Ｐゴシック" charset="0"/>
              </a:rPr>
              <a:t>positive and negative residuals (sign not important, visual aid); red bar is scale (10 mm).  Plots are for the same 12-hour period on two successive days. Repeating high-frequency patterns are multipath; patterns that do not repeat are water vapor.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0816CF1-E434-9349-BBFE-FBD0FBE50C02}" type="slidenum">
              <a:rPr lang="en-US" sz="1200"/>
              <a:pPr eaLnBrk="1" hangingPunct="1"/>
              <a:t>12</a:t>
            </a:fld>
            <a:endParaRPr lang="en-US" sz="1200"/>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Review of phase vs elevation plots: black dots are the residuals (as in last slide) with all satellites lumped together and plotted versus height above the horizon.  Red line is the mean; green lines are GAMIT</a:t>
            </a:r>
            <a:r>
              <a:rPr lang="ja-JP" altLang="en-US">
                <a:ea typeface="ＭＳ Ｐゴシック" charset="0"/>
                <a:cs typeface="ＭＳ Ｐゴシック" charset="0"/>
              </a:rPr>
              <a:t>’</a:t>
            </a:r>
            <a:r>
              <a:rPr lang="en-US">
                <a:ea typeface="ＭＳ Ｐゴシック" charset="0"/>
                <a:cs typeface="ＭＳ Ｐゴシック" charset="0"/>
              </a:rPr>
              <a:t>s model for weighting the observations. Mutlipath and lower-frequency signal scattering (reflections within the antenna + mount) are a function of the type of mount, height above the ground, and the reflective environment around the antenna. We now routinely create phase vs elevation plots in all of our processing.  Here are two examples from continuous stations from the west US,  The top one is a new PBO station in Eastern Washington.  Except for the thin rods supporting the antenna, the support and the area around the antenna is </a:t>
            </a:r>
            <a:r>
              <a:rPr lang="ja-JP" altLang="en-US">
                <a:ea typeface="ＭＳ Ｐゴシック" charset="0"/>
                <a:cs typeface="ＭＳ Ｐゴシック" charset="0"/>
              </a:rPr>
              <a:t>“</a:t>
            </a:r>
            <a:r>
              <a:rPr lang="en-US">
                <a:ea typeface="ＭＳ Ｐゴシック" charset="0"/>
                <a:cs typeface="ＭＳ Ｐゴシック" charset="0"/>
              </a:rPr>
              <a:t>clean</a:t>
            </a:r>
            <a:r>
              <a:rPr lang="ja-JP" altLang="en-US">
                <a:ea typeface="ＭＳ Ｐゴシック" charset="0"/>
                <a:cs typeface="ＭＳ Ｐゴシック" charset="0"/>
              </a:rPr>
              <a:t>”</a:t>
            </a:r>
            <a:r>
              <a:rPr lang="en-US">
                <a:ea typeface="ＭＳ Ｐゴシック" charset="0"/>
                <a:cs typeface="ＭＳ Ｐゴシック" charset="0"/>
              </a:rPr>
              <a:t>, and the phase pattern quite flat.  An older continuous station, mounted on a pillar. Note the low-frequency reflections at low elevation angles, indicative of higher multipath and/or an inadequate model for the antenna (+ mount) phase center variations. </a:t>
            </a:r>
          </a:p>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85EAA2B-A1D7-374B-B5E4-F002D2F3292D}" type="datetimeFigureOut">
              <a:rPr lang="en-US" smtClean="0"/>
              <a:t>2015/01/20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1011872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85EAA2B-A1D7-374B-B5E4-F002D2F3292D}" type="datetimeFigureOut">
              <a:rPr lang="en-US" smtClean="0"/>
              <a:t>2015/01/20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3683491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85EAA2B-A1D7-374B-B5E4-F002D2F3292D}" type="datetimeFigureOut">
              <a:rPr lang="en-US" smtClean="0"/>
              <a:t>2015/01/20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359904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85EAA2B-A1D7-374B-B5E4-F002D2F3292D}" type="datetimeFigureOut">
              <a:rPr lang="en-US" smtClean="0"/>
              <a:t>2015/01/20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2481322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85EAA2B-A1D7-374B-B5E4-F002D2F3292D}" type="datetimeFigureOut">
              <a:rPr lang="en-US" smtClean="0"/>
              <a:t>2015/01/20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246092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85EAA2B-A1D7-374B-B5E4-F002D2F3292D}" type="datetimeFigureOut">
              <a:rPr lang="en-US" smtClean="0"/>
              <a:t>2015/01/20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3097540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85EAA2B-A1D7-374B-B5E4-F002D2F3292D}" type="datetimeFigureOut">
              <a:rPr lang="en-US" smtClean="0"/>
              <a:t>2015/01/20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99790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85EAA2B-A1D7-374B-B5E4-F002D2F3292D}" type="datetimeFigureOut">
              <a:rPr lang="en-US" smtClean="0"/>
              <a:t>2015/01/20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57968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EAA2B-A1D7-374B-B5E4-F002D2F3292D}" type="datetimeFigureOut">
              <a:rPr lang="en-US" smtClean="0"/>
              <a:t>2015/01/20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1863185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85EAA2B-A1D7-374B-B5E4-F002D2F3292D}" type="datetimeFigureOut">
              <a:rPr lang="en-US" smtClean="0"/>
              <a:t>2015/01/20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993064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85EAA2B-A1D7-374B-B5E4-F002D2F3292D}" type="datetimeFigureOut">
              <a:rPr lang="en-US" smtClean="0"/>
              <a:t>2015/01/20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1615203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EAA2B-A1D7-374B-B5E4-F002D2F3292D}" type="datetimeFigureOut">
              <a:rPr lang="en-US" smtClean="0"/>
              <a:t>2015/01/20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27882-E4F4-1747-9FEA-3D9D1287DFE9}" type="slidenum">
              <a:rPr lang="en-US" smtClean="0"/>
              <a:t>‹#›</a:t>
            </a:fld>
            <a:endParaRPr lang="en-US"/>
          </a:p>
        </p:txBody>
      </p:sp>
    </p:spTree>
    <p:extLst>
      <p:ext uri="{BB962C8B-B14F-4D97-AF65-F5344CB8AC3E}">
        <p14:creationId xmlns:p14="http://schemas.microsoft.com/office/powerpoint/2010/main" val="848522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tif"/><Relationship Id="rId5" Type="http://schemas.openxmlformats.org/officeDocument/2006/relationships/image" Target="../media/image4.png"/><Relationship Id="rId6" Type="http://schemas.openxmlformats.org/officeDocument/2006/relationships/image" Target="../media/image5.gif"/><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hyperlink" Target="https://dx.doi.org/10.1007/s10291-007-0076-6" TargetMode="External"/><Relationship Id="rId4" Type="http://schemas.openxmlformats.org/officeDocument/2006/relationships/hyperlink" Target="https://dx.doi.org/10.1029/2008GL036013" TargetMode="External"/><Relationship Id="rId5" Type="http://schemas.openxmlformats.org/officeDocument/2006/relationships/hyperlink" Target="https://dx.doi.org/10.1029/2006GL027706" TargetMode="External"/><Relationship Id="rId6" Type="http://schemas.openxmlformats.org/officeDocument/2006/relationships/hyperlink" Target="https://dx.doi.org/10.1175/1520-0426(2000)017%3C0426:DAOSBG%3E2.0.CO;2" TargetMode="External"/><Relationship Id="rId1" Type="http://schemas.openxmlformats.org/officeDocument/2006/relationships/slideLayout" Target="../slideLayouts/slideLayout2.xml"/><Relationship Id="rId2" Type="http://schemas.openxmlformats.org/officeDocument/2006/relationships/hyperlink" Target="https://dx.doi.org/10.1029/2009GL0394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xenon.colorado.edu/porta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Extraction of</a:t>
            </a:r>
            <a:br>
              <a:rPr lang="en-US" dirty="0" smtClean="0"/>
            </a:br>
            <a:r>
              <a:rPr lang="en-US" dirty="0" smtClean="0"/>
              <a:t>atmospheric parameters</a:t>
            </a:r>
            <a:endParaRPr lang="en-US" dirty="0"/>
          </a:p>
        </p:txBody>
      </p:sp>
      <p:pic>
        <p:nvPicPr>
          <p:cNvPr id="11" name="Picture 10" descr="bga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8359" y="130032"/>
            <a:ext cx="1155932" cy="558987"/>
          </a:xfrm>
          <a:prstGeom prst="rect">
            <a:avLst/>
          </a:prstGeom>
        </p:spPr>
      </p:pic>
      <p:pic>
        <p:nvPicPr>
          <p:cNvPr id="14" name="Picture 13" descr="log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4442" y="127537"/>
            <a:ext cx="665355" cy="604868"/>
          </a:xfrm>
          <a:prstGeom prst="rect">
            <a:avLst/>
          </a:prstGeom>
        </p:spPr>
      </p:pic>
      <p:pic>
        <p:nvPicPr>
          <p:cNvPr id="17" name="Picture 16" descr="logo-small.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9649" y="185527"/>
            <a:ext cx="1364702" cy="395663"/>
          </a:xfrm>
          <a:prstGeom prst="rect">
            <a:avLst/>
          </a:prstGeom>
        </p:spPr>
      </p:pic>
      <p:pic>
        <p:nvPicPr>
          <p:cNvPr id="18" name="Picture 17" descr="MIT-logo-with-spelling-web-red-gray-design1-larg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250" y="182761"/>
            <a:ext cx="1599993" cy="362429"/>
          </a:xfrm>
          <a:prstGeom prst="rect">
            <a:avLst/>
          </a:prstGeom>
        </p:spPr>
      </p:pic>
      <p:pic>
        <p:nvPicPr>
          <p:cNvPr id="19" name="Picture 18" descr="comet-logo.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9828" y="127537"/>
            <a:ext cx="1553259" cy="540000"/>
          </a:xfrm>
          <a:prstGeom prst="rect">
            <a:avLst/>
          </a:prstGeom>
        </p:spPr>
      </p:pic>
      <p:pic>
        <p:nvPicPr>
          <p:cNvPr id="20" name="Picture 19"/>
          <p:cNvPicPr>
            <a:picLocks noChangeAspect="1"/>
          </p:cNvPicPr>
          <p:nvPr/>
        </p:nvPicPr>
        <p:blipFill>
          <a:blip r:embed="rId7"/>
          <a:stretch>
            <a:fillRect/>
          </a:stretch>
        </p:blipFill>
        <p:spPr>
          <a:xfrm>
            <a:off x="1915623" y="185190"/>
            <a:ext cx="1217118" cy="396000"/>
          </a:xfrm>
          <a:prstGeom prst="rect">
            <a:avLst/>
          </a:prstGeom>
        </p:spPr>
      </p:pic>
      <p:sp>
        <p:nvSpPr>
          <p:cNvPr id="12" name="Subtitle 2"/>
          <p:cNvSpPr txBox="1">
            <a:spLocks/>
          </p:cNvSpPr>
          <p:nvPr/>
        </p:nvSpPr>
        <p:spPr>
          <a:xfrm>
            <a:off x="1371600" y="3886199"/>
            <a:ext cx="6400800" cy="2409217"/>
          </a:xfrm>
          <a:prstGeom prst="rect">
            <a:avLst/>
          </a:prstGeom>
        </p:spPr>
        <p:txBody>
          <a:bodyPr vert="horz" lIns="91440" tIns="45720" rIns="91440" bIns="45720" rtlCol="0">
            <a:normAutofit fontScale="7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mtClean="0"/>
              <a:t>             M. Floyd                             K. Palamartchouk</a:t>
            </a:r>
          </a:p>
          <a:p>
            <a:pPr algn="l"/>
            <a:r>
              <a:rPr lang="en-US" sz="2400" i="1" smtClean="0"/>
              <a:t>Massachusetts Institute of Technology              Newcastle University</a:t>
            </a:r>
          </a:p>
          <a:p>
            <a:endParaRPr lang="en-US" sz="2400" smtClean="0"/>
          </a:p>
          <a:p>
            <a:r>
              <a:rPr lang="en-US" smtClean="0"/>
              <a:t>GAMIT-GLOBK course</a:t>
            </a:r>
            <a:br>
              <a:rPr lang="en-US" smtClean="0"/>
            </a:br>
            <a:r>
              <a:rPr lang="en-US" smtClean="0"/>
              <a:t>University of Bristol, UK</a:t>
            </a:r>
            <a:br>
              <a:rPr lang="en-US" smtClean="0"/>
            </a:br>
            <a:r>
              <a:rPr lang="en-US" smtClean="0"/>
              <a:t>12–16 January 2015</a:t>
            </a:r>
          </a:p>
          <a:p>
            <a:endParaRPr lang="en-US" smtClean="0"/>
          </a:p>
          <a:p>
            <a:r>
              <a:rPr lang="en-US" sz="2100" smtClean="0"/>
              <a:t>Material from R. King, T. Herring, M. Floyd (MIT) and S. McClusky (now ANU)</a:t>
            </a:r>
            <a:endParaRPr lang="en-US" sz="2100" dirty="0"/>
          </a:p>
        </p:txBody>
      </p:sp>
    </p:spTree>
    <p:extLst>
      <p:ext uri="{BB962C8B-B14F-4D97-AF65-F5344CB8AC3E}">
        <p14:creationId xmlns:p14="http://schemas.microsoft.com/office/powerpoint/2010/main" val="13193505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2600" dirty="0">
                <a:solidFill>
                  <a:srgbClr val="000000"/>
                </a:solidFill>
                <a:ea typeface="ＭＳ Ｐゴシック" charset="0"/>
                <a:cs typeface="ＭＳ Ｐゴシック" charset="0"/>
              </a:rPr>
              <a:t>Modeling Antenna Phase-center Variations (PCVs)</a:t>
            </a:r>
            <a:r>
              <a:rPr lang="en-US" sz="3200" dirty="0">
                <a:solidFill>
                  <a:srgbClr val="000000"/>
                </a:solidFill>
                <a:ea typeface="ＭＳ Ｐゴシック" charset="0"/>
                <a:cs typeface="ＭＳ Ｐゴシック" charset="0"/>
              </a:rPr>
              <a:t> </a:t>
            </a:r>
          </a:p>
        </p:txBody>
      </p:sp>
      <p:sp>
        <p:nvSpPr>
          <p:cNvPr id="33795" name="Rectangle 3"/>
          <p:cNvSpPr>
            <a:spLocks noGrp="1" noChangeArrowheads="1"/>
          </p:cNvSpPr>
          <p:nvPr>
            <p:ph idx="1"/>
          </p:nvPr>
        </p:nvSpPr>
        <p:spPr/>
        <p:txBody>
          <a:bodyPr/>
          <a:lstStyle/>
          <a:p>
            <a:pPr eaLnBrk="1" hangingPunct="1">
              <a:lnSpc>
                <a:spcPct val="90000"/>
              </a:lnSpc>
            </a:pPr>
            <a:r>
              <a:rPr lang="en-US" sz="1800" dirty="0">
                <a:solidFill>
                  <a:srgbClr val="000000"/>
                </a:solidFill>
                <a:ea typeface="ＭＳ Ｐゴシック" charset="0"/>
                <a:cs typeface="ＭＳ Ｐゴシック" charset="0"/>
              </a:rPr>
              <a:t>Ground antennas</a:t>
            </a:r>
          </a:p>
          <a:p>
            <a:pPr lvl="1" eaLnBrk="1" hangingPunct="1">
              <a:lnSpc>
                <a:spcPct val="90000"/>
              </a:lnSpc>
            </a:pPr>
            <a:r>
              <a:rPr lang="en-US" sz="1800" dirty="0">
                <a:solidFill>
                  <a:srgbClr val="000000"/>
                </a:solidFill>
                <a:ea typeface="ＭＳ Ｐゴシック" charset="0"/>
              </a:rPr>
              <a:t>Relative calibrations by comparison with a </a:t>
            </a:r>
            <a:r>
              <a:rPr lang="ja-JP" altLang="en-US" sz="1800" dirty="0">
                <a:solidFill>
                  <a:srgbClr val="000000"/>
                </a:solidFill>
                <a:ea typeface="ＭＳ Ｐゴシック" charset="0"/>
              </a:rPr>
              <a:t>‘</a:t>
            </a:r>
            <a:r>
              <a:rPr lang="en-US" sz="1800" dirty="0">
                <a:solidFill>
                  <a:srgbClr val="000000"/>
                </a:solidFill>
                <a:ea typeface="ＭＳ Ｐゴシック" charset="0"/>
              </a:rPr>
              <a:t>standard</a:t>
            </a:r>
            <a:r>
              <a:rPr lang="ja-JP" altLang="en-US" sz="1800" dirty="0">
                <a:solidFill>
                  <a:srgbClr val="000000"/>
                </a:solidFill>
                <a:ea typeface="ＭＳ Ｐゴシック" charset="0"/>
              </a:rPr>
              <a:t>’</a:t>
            </a:r>
            <a:r>
              <a:rPr lang="en-US" sz="1800" dirty="0">
                <a:solidFill>
                  <a:srgbClr val="000000"/>
                </a:solidFill>
                <a:ea typeface="ＭＳ Ｐゴシック" charset="0"/>
              </a:rPr>
              <a:t> antenna (NGS, used by the IGS prior to November 2006)</a:t>
            </a:r>
          </a:p>
          <a:p>
            <a:pPr lvl="1" eaLnBrk="1" hangingPunct="1">
              <a:lnSpc>
                <a:spcPct val="90000"/>
              </a:lnSpc>
            </a:pPr>
            <a:r>
              <a:rPr lang="en-US" sz="1800" dirty="0">
                <a:solidFill>
                  <a:srgbClr val="000000"/>
                </a:solidFill>
                <a:ea typeface="ＭＳ Ｐゴシック" charset="0"/>
              </a:rPr>
              <a:t>Absolute calibrations with mechanical arm (GEO++) or anechoic chamber </a:t>
            </a:r>
          </a:p>
          <a:p>
            <a:pPr lvl="1" eaLnBrk="1" hangingPunct="1">
              <a:lnSpc>
                <a:spcPct val="90000"/>
              </a:lnSpc>
            </a:pPr>
            <a:r>
              <a:rPr lang="en-US" sz="1800" dirty="0">
                <a:solidFill>
                  <a:srgbClr val="000000"/>
                </a:solidFill>
                <a:ea typeface="ＭＳ Ｐゴシック" charset="0"/>
              </a:rPr>
              <a:t>May depend on elevation angle only or elevation and azimuth</a:t>
            </a:r>
          </a:p>
          <a:p>
            <a:pPr lvl="1" eaLnBrk="1" hangingPunct="1">
              <a:lnSpc>
                <a:spcPct val="90000"/>
              </a:lnSpc>
            </a:pPr>
            <a:r>
              <a:rPr lang="en-US" sz="1800" dirty="0">
                <a:solidFill>
                  <a:srgbClr val="000000"/>
                </a:solidFill>
                <a:ea typeface="ＭＳ Ｐゴシック" charset="0"/>
              </a:rPr>
              <a:t>Current models are </a:t>
            </a:r>
            <a:r>
              <a:rPr lang="en-US" sz="1800" dirty="0" err="1">
                <a:solidFill>
                  <a:srgbClr val="000000"/>
                </a:solidFill>
                <a:ea typeface="ＭＳ Ｐゴシック" charset="0"/>
              </a:rPr>
              <a:t>radome</a:t>
            </a:r>
            <a:r>
              <a:rPr lang="en-US" sz="1800" dirty="0">
                <a:solidFill>
                  <a:srgbClr val="000000"/>
                </a:solidFill>
                <a:ea typeface="ＭＳ Ｐゴシック" charset="0"/>
              </a:rPr>
              <a:t>-dependent</a:t>
            </a:r>
          </a:p>
          <a:p>
            <a:pPr lvl="1" eaLnBrk="1" hangingPunct="1">
              <a:lnSpc>
                <a:spcPct val="90000"/>
              </a:lnSpc>
            </a:pPr>
            <a:r>
              <a:rPr lang="en-US" sz="1800" dirty="0">
                <a:solidFill>
                  <a:srgbClr val="000000"/>
                </a:solidFill>
                <a:ea typeface="ＭＳ Ｐゴシック" charset="0"/>
              </a:rPr>
              <a:t>Errors for some antennas can be several cm in height estimates</a:t>
            </a:r>
          </a:p>
          <a:p>
            <a:pPr eaLnBrk="1" hangingPunct="1">
              <a:lnSpc>
                <a:spcPct val="90000"/>
              </a:lnSpc>
              <a:spcBef>
                <a:spcPct val="80000"/>
              </a:spcBef>
            </a:pPr>
            <a:r>
              <a:rPr lang="en-US" sz="1800" dirty="0">
                <a:solidFill>
                  <a:srgbClr val="000000"/>
                </a:solidFill>
                <a:ea typeface="ＭＳ Ｐゴシック" charset="0"/>
                <a:cs typeface="ＭＳ Ｐゴシック" charset="0"/>
              </a:rPr>
              <a:t>Satellite antennas (absolute)</a:t>
            </a:r>
          </a:p>
          <a:p>
            <a:pPr lvl="1" eaLnBrk="1" hangingPunct="1">
              <a:lnSpc>
                <a:spcPct val="90000"/>
              </a:lnSpc>
            </a:pPr>
            <a:r>
              <a:rPr lang="en-US" sz="1800" dirty="0">
                <a:solidFill>
                  <a:srgbClr val="000000"/>
                </a:solidFill>
                <a:ea typeface="ＭＳ Ｐゴシック" charset="0"/>
              </a:rPr>
              <a:t>Estimated from global observations (T U Munich)</a:t>
            </a:r>
          </a:p>
          <a:p>
            <a:pPr lvl="1" eaLnBrk="1" hangingPunct="1">
              <a:lnSpc>
                <a:spcPct val="90000"/>
              </a:lnSpc>
            </a:pPr>
            <a:r>
              <a:rPr lang="en-US" sz="1800" dirty="0">
                <a:solidFill>
                  <a:srgbClr val="000000"/>
                </a:solidFill>
                <a:ea typeface="ＭＳ Ｐゴシック" charset="0"/>
              </a:rPr>
              <a:t>Differences with evolution of SV constellation mimic scale change</a:t>
            </a:r>
          </a:p>
          <a:p>
            <a:pPr lvl="1" eaLnBrk="1" hangingPunct="1">
              <a:lnSpc>
                <a:spcPct val="90000"/>
              </a:lnSpc>
            </a:pPr>
            <a:endParaRPr lang="en-US" sz="1800" dirty="0">
              <a:solidFill>
                <a:srgbClr val="000000"/>
              </a:solidFill>
              <a:ea typeface="ＭＳ Ｐゴシック" charset="0"/>
            </a:endParaRPr>
          </a:p>
          <a:p>
            <a:pPr lvl="1" eaLnBrk="1" hangingPunct="1">
              <a:lnSpc>
                <a:spcPct val="90000"/>
              </a:lnSpc>
              <a:buFontTx/>
              <a:buNone/>
            </a:pPr>
            <a:r>
              <a:rPr lang="en-US" sz="1800" i="1" dirty="0">
                <a:solidFill>
                  <a:srgbClr val="000000"/>
                </a:solidFill>
                <a:ea typeface="ＭＳ Ｐゴシック" charset="0"/>
              </a:rPr>
              <a:t>Recommendation for GAMIT</a:t>
            </a:r>
            <a:r>
              <a:rPr lang="en-US" sz="1800" dirty="0">
                <a:solidFill>
                  <a:srgbClr val="000000"/>
                </a:solidFill>
                <a:ea typeface="ＭＳ Ｐゴシック" charset="0"/>
              </a:rPr>
              <a:t>:  Use latest IGS absolute ANTEX file (absolute) with AZ/EL for ground antennas and ELEV (nadir angle) for SV antennas</a:t>
            </a:r>
          </a:p>
          <a:p>
            <a:pPr lvl="1" eaLnBrk="1" hangingPunct="1">
              <a:lnSpc>
                <a:spcPct val="90000"/>
              </a:lnSpc>
              <a:buFontTx/>
              <a:buNone/>
            </a:pPr>
            <a:r>
              <a:rPr lang="en-US" sz="1800" dirty="0">
                <a:solidFill>
                  <a:srgbClr val="000000"/>
                </a:solidFill>
                <a:ea typeface="ＭＳ Ｐゴシック" charset="0"/>
              </a:rPr>
              <a:t>	(MIT file augmented with NGS values for antennas missing from IGS)</a:t>
            </a:r>
          </a:p>
          <a:p>
            <a:pPr lvl="1" eaLnBrk="1" hangingPunct="1">
              <a:lnSpc>
                <a:spcPct val="90000"/>
              </a:lnSpc>
              <a:buFontTx/>
              <a:buNone/>
            </a:pPr>
            <a:endParaRPr lang="en-US" sz="1800" dirty="0">
              <a:solidFill>
                <a:srgbClr val="000000"/>
              </a:solidFill>
              <a:ea typeface="ＭＳ Ｐゴシック" charset="0"/>
            </a:endParaRPr>
          </a:p>
          <a:p>
            <a:pPr lvl="1" eaLnBrk="1" hangingPunct="1">
              <a:lnSpc>
                <a:spcPct val="90000"/>
              </a:lnSpc>
              <a:buFontTx/>
              <a:buNone/>
            </a:pPr>
            <a:endParaRPr lang="en-US" sz="1800" dirty="0">
              <a:solidFill>
                <a:srgbClr val="000000"/>
              </a:solidFill>
              <a:ea typeface="ＭＳ Ｐゴシック" charset="0"/>
            </a:endParaRPr>
          </a:p>
          <a:p>
            <a:pPr lvl="1" eaLnBrk="1" hangingPunct="1">
              <a:lnSpc>
                <a:spcPct val="90000"/>
              </a:lnSpc>
            </a:pPr>
            <a:endParaRPr lang="en-US" sz="1800" dirty="0">
              <a:solidFill>
                <a:srgbClr val="000000"/>
              </a:solidFill>
              <a:ea typeface="ＭＳ Ｐゴシック" charset="0"/>
            </a:endParaRPr>
          </a:p>
          <a:p>
            <a:pPr lvl="1" eaLnBrk="1" hangingPunct="1">
              <a:lnSpc>
                <a:spcPct val="90000"/>
              </a:lnSpc>
            </a:pPr>
            <a:endParaRPr lang="en-US" sz="2000" dirty="0">
              <a:solidFill>
                <a:srgbClr val="000000"/>
              </a:solidFill>
              <a:ea typeface="ＭＳ Ｐゴシック" charset="0"/>
            </a:endParaRPr>
          </a:p>
        </p:txBody>
      </p:sp>
    </p:spTree>
    <p:extLst>
      <p:ext uri="{BB962C8B-B14F-4D97-AF65-F5344CB8AC3E}">
        <p14:creationId xmlns:p14="http://schemas.microsoft.com/office/powerpoint/2010/main" val="12174436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842" name="Picture 2" descr="YBHB"/>
          <p:cNvPicPr>
            <a:picLocks noChangeAspect="1" noChangeArrowheads="1"/>
          </p:cNvPicPr>
          <p:nvPr/>
        </p:nvPicPr>
        <p:blipFill>
          <a:blip r:embed="rId3">
            <a:extLst>
              <a:ext uri="{28A0092B-C50C-407E-A947-70E740481C1C}">
                <a14:useLocalDpi xmlns:a14="http://schemas.microsoft.com/office/drawing/2010/main" val="0"/>
              </a:ext>
            </a:extLst>
          </a:blip>
          <a:srcRect t="46246" b="2275"/>
          <a:stretch>
            <a:fillRect/>
          </a:stretch>
        </p:blipFill>
        <p:spPr bwMode="auto">
          <a:xfrm>
            <a:off x="609600" y="3733800"/>
            <a:ext cx="79136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YBHB"/>
          <p:cNvPicPr>
            <a:picLocks noChangeAspect="1" noChangeArrowheads="1"/>
          </p:cNvPicPr>
          <p:nvPr/>
        </p:nvPicPr>
        <p:blipFill>
          <a:blip r:embed="rId4">
            <a:extLst>
              <a:ext uri="{28A0092B-C50C-407E-A947-70E740481C1C}">
                <a14:useLocalDpi xmlns:a14="http://schemas.microsoft.com/office/drawing/2010/main" val="0"/>
              </a:ext>
            </a:extLst>
          </a:blip>
          <a:srcRect l="-2678" t="46373" b="3326"/>
          <a:stretch>
            <a:fillRect/>
          </a:stretch>
        </p:blipFill>
        <p:spPr bwMode="auto">
          <a:xfrm>
            <a:off x="381000" y="838200"/>
            <a:ext cx="81534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nchor="t">
            <a:normAutofit/>
          </a:bodyPr>
          <a:lstStyle/>
          <a:p>
            <a:r>
              <a:rPr lang="en-US" sz="2400" dirty="0">
                <a:solidFill>
                  <a:srgbClr val="000000"/>
                </a:solidFill>
              </a:rPr>
              <a:t>Multipath and Water Vapor Can be Seen in the Phase </a:t>
            </a:r>
            <a:r>
              <a:rPr lang="en-US" sz="2400" dirty="0" smtClean="0">
                <a:solidFill>
                  <a:srgbClr val="000000"/>
                </a:solidFill>
              </a:rPr>
              <a:t>Residuals</a:t>
            </a:r>
            <a:endParaRPr lang="en-US" sz="2400" dirty="0"/>
          </a:p>
        </p:txBody>
      </p:sp>
      <p:sp>
        <p:nvSpPr>
          <p:cNvPr id="4" name="Oval 3"/>
          <p:cNvSpPr/>
          <p:nvPr/>
        </p:nvSpPr>
        <p:spPr>
          <a:xfrm>
            <a:off x="1315849" y="1402338"/>
            <a:ext cx="540000" cy="5400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315849" y="4323945"/>
            <a:ext cx="540000" cy="5400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401583" y="5302518"/>
            <a:ext cx="540000" cy="5400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401583" y="2379719"/>
            <a:ext cx="540000" cy="5400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734306" y="4387442"/>
            <a:ext cx="899997" cy="899997"/>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734306" y="1492839"/>
            <a:ext cx="899997" cy="899997"/>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614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7890" name="Picture 2" descr="CMBB"/>
          <p:cNvPicPr>
            <a:picLocks noChangeAspect="1" noChangeArrowheads="1"/>
          </p:cNvPicPr>
          <p:nvPr/>
        </p:nvPicPr>
        <p:blipFill>
          <a:blip r:embed="rId3">
            <a:extLst>
              <a:ext uri="{28A0092B-C50C-407E-A947-70E740481C1C}">
                <a14:useLocalDpi xmlns:a14="http://schemas.microsoft.com/office/drawing/2010/main" val="0"/>
              </a:ext>
            </a:extLst>
          </a:blip>
          <a:srcRect t="58827"/>
          <a:stretch>
            <a:fillRect/>
          </a:stretch>
        </p:blipFill>
        <p:spPr bwMode="auto">
          <a:xfrm>
            <a:off x="838200" y="3505200"/>
            <a:ext cx="504825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P020"/>
          <p:cNvPicPr>
            <a:picLocks noChangeAspect="1" noChangeArrowheads="1"/>
          </p:cNvPicPr>
          <p:nvPr/>
        </p:nvPicPr>
        <p:blipFill>
          <a:blip r:embed="rId4">
            <a:extLst>
              <a:ext uri="{28A0092B-C50C-407E-A947-70E740481C1C}">
                <a14:useLocalDpi xmlns:a14="http://schemas.microsoft.com/office/drawing/2010/main" val="0"/>
              </a:ext>
            </a:extLst>
          </a:blip>
          <a:srcRect t="58827"/>
          <a:stretch>
            <a:fillRect/>
          </a:stretch>
        </p:blipFill>
        <p:spPr bwMode="auto">
          <a:xfrm>
            <a:off x="838200" y="381000"/>
            <a:ext cx="504825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descr="P0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533400"/>
            <a:ext cx="21685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5"/>
          <p:cNvSpPr txBox="1">
            <a:spLocks noChangeArrowheads="1"/>
          </p:cNvSpPr>
          <p:nvPr/>
        </p:nvSpPr>
        <p:spPr bwMode="auto">
          <a:xfrm>
            <a:off x="6172200" y="4114800"/>
            <a:ext cx="26670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i="1" dirty="0">
                <a:latin typeface="+mn-lt"/>
              </a:rPr>
              <a:t>Top</a:t>
            </a:r>
            <a:r>
              <a:rPr lang="en-US" sz="1600" dirty="0">
                <a:latin typeface="+mn-lt"/>
              </a:rPr>
              <a:t>: PBO station near Lind, Washington.</a:t>
            </a:r>
          </a:p>
          <a:p>
            <a:pPr eaLnBrk="1" hangingPunct="1"/>
            <a:endParaRPr lang="en-US" sz="1600" dirty="0">
              <a:latin typeface="+mn-lt"/>
            </a:endParaRPr>
          </a:p>
          <a:p>
            <a:pPr eaLnBrk="1" hangingPunct="1"/>
            <a:r>
              <a:rPr lang="en-US" sz="1600" i="1" dirty="0">
                <a:latin typeface="+mn-lt"/>
              </a:rPr>
              <a:t>Bottom:</a:t>
            </a:r>
            <a:r>
              <a:rPr lang="en-US" sz="1600" dirty="0">
                <a:latin typeface="+mn-lt"/>
              </a:rPr>
              <a:t> BARD station CMBB at Columbia College, California</a:t>
            </a:r>
          </a:p>
        </p:txBody>
      </p:sp>
    </p:spTree>
    <p:extLst>
      <p:ext uri="{BB962C8B-B14F-4D97-AF65-F5344CB8AC3E}">
        <p14:creationId xmlns:p14="http://schemas.microsoft.com/office/powerpoint/2010/main" val="12649549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762000" y="3962400"/>
            <a:ext cx="4876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i="1" dirty="0">
                <a:solidFill>
                  <a:srgbClr val="000000"/>
                </a:solidFill>
                <a:latin typeface="+mn-lt"/>
              </a:rPr>
              <a:t>Left</a:t>
            </a:r>
            <a:r>
              <a:rPr lang="en-US" sz="1600" dirty="0">
                <a:solidFill>
                  <a:srgbClr val="000000"/>
                </a:solidFill>
                <a:latin typeface="+mn-lt"/>
              </a:rPr>
              <a:t>: Phase residuals versus elevation for Westford pillar, without (top) and with (bottom) microwave absorber.</a:t>
            </a:r>
          </a:p>
          <a:p>
            <a:pPr eaLnBrk="1" hangingPunct="1"/>
            <a:endParaRPr lang="en-US" sz="1600" dirty="0">
              <a:solidFill>
                <a:srgbClr val="000000"/>
              </a:solidFill>
              <a:latin typeface="+mn-lt"/>
            </a:endParaRPr>
          </a:p>
          <a:p>
            <a:pPr eaLnBrk="1" hangingPunct="1"/>
            <a:r>
              <a:rPr lang="en-US" sz="1600" i="1" dirty="0">
                <a:solidFill>
                  <a:srgbClr val="000000"/>
                </a:solidFill>
                <a:latin typeface="+mn-lt"/>
              </a:rPr>
              <a:t>Right</a:t>
            </a:r>
            <a:r>
              <a:rPr lang="en-US" sz="1600" dirty="0">
                <a:solidFill>
                  <a:srgbClr val="000000"/>
                </a:solidFill>
                <a:latin typeface="+mn-lt"/>
              </a:rPr>
              <a:t>: Change in height estimate as a function of minimum elevation angle of observations; solid line is with the unmodified pillar, dashed with microwave absorber </a:t>
            </a:r>
            <a:r>
              <a:rPr lang="en-US" sz="1600" dirty="0" smtClean="0">
                <a:solidFill>
                  <a:srgbClr val="000000"/>
                </a:solidFill>
                <a:latin typeface="+mn-lt"/>
              </a:rPr>
              <a:t>added.</a:t>
            </a:r>
            <a:endParaRPr lang="en-US" sz="1600" dirty="0">
              <a:solidFill>
                <a:srgbClr val="000000"/>
              </a:solidFill>
              <a:latin typeface="+mn-lt"/>
            </a:endParaRPr>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694" y="381000"/>
            <a:ext cx="4606219" cy="247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4201" y="2962929"/>
            <a:ext cx="2318705" cy="34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81000"/>
            <a:ext cx="3624494" cy="34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 Box 6"/>
          <p:cNvSpPr txBox="1">
            <a:spLocks noChangeArrowheads="1"/>
          </p:cNvSpPr>
          <p:nvPr/>
        </p:nvSpPr>
        <p:spPr bwMode="auto">
          <a:xfrm>
            <a:off x="746125" y="6137275"/>
            <a:ext cx="24143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solidFill>
                  <a:srgbClr val="000000"/>
                </a:solidFill>
                <a:latin typeface="+mn-lt"/>
              </a:rPr>
              <a:t>[From </a:t>
            </a:r>
            <a:r>
              <a:rPr lang="en-US" sz="1600" i="1" dirty="0" err="1">
                <a:solidFill>
                  <a:srgbClr val="000000"/>
                </a:solidFill>
                <a:latin typeface="+mn-lt"/>
              </a:rPr>
              <a:t>Elosequi</a:t>
            </a:r>
            <a:r>
              <a:rPr lang="en-US" sz="1600" i="1" dirty="0">
                <a:solidFill>
                  <a:srgbClr val="000000"/>
                </a:solidFill>
                <a:latin typeface="+mn-lt"/>
              </a:rPr>
              <a:t> et al</a:t>
            </a:r>
            <a:r>
              <a:rPr lang="en-US" sz="1600" dirty="0">
                <a:solidFill>
                  <a:srgbClr val="000000"/>
                </a:solidFill>
                <a:latin typeface="+mn-lt"/>
              </a:rPr>
              <a:t>.,1995]</a:t>
            </a:r>
            <a:r>
              <a:rPr lang="en-US" dirty="0">
                <a:solidFill>
                  <a:srgbClr val="000000"/>
                </a:solidFill>
                <a:latin typeface="+mn-lt"/>
              </a:rPr>
              <a:t> </a:t>
            </a:r>
          </a:p>
        </p:txBody>
      </p:sp>
    </p:spTree>
    <p:extLst>
      <p:ext uri="{BB962C8B-B14F-4D97-AF65-F5344CB8AC3E}">
        <p14:creationId xmlns:p14="http://schemas.microsoft.com/office/powerpoint/2010/main" val="1960449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chor="ctr">
            <a:noAutofit/>
          </a:bodyPr>
          <a:lstStyle/>
          <a:p>
            <a:pPr>
              <a:lnSpc>
                <a:spcPct val="120000"/>
              </a:lnSpc>
              <a:spcAft>
                <a:spcPct val="160000"/>
              </a:spcAft>
            </a:pPr>
            <a:r>
              <a:rPr lang="en-US" dirty="0">
                <a:solidFill>
                  <a:srgbClr val="000000"/>
                </a:solidFill>
              </a:rPr>
              <a:t>Effect of error in </a:t>
            </a:r>
            <a:r>
              <a:rPr lang="en-US" i="1" dirty="0">
                <a:solidFill>
                  <a:srgbClr val="000000"/>
                </a:solidFill>
              </a:rPr>
              <a:t>a priori</a:t>
            </a:r>
            <a:r>
              <a:rPr lang="en-US" dirty="0">
                <a:solidFill>
                  <a:srgbClr val="000000"/>
                </a:solidFill>
              </a:rPr>
              <a:t> </a:t>
            </a:r>
            <a:r>
              <a:rPr lang="en-US" dirty="0" smtClean="0">
                <a:solidFill>
                  <a:srgbClr val="000000"/>
                </a:solidFill>
              </a:rPr>
              <a:t>ZHD</a:t>
            </a:r>
            <a:endParaRPr lang="en-US" dirty="0">
              <a:solidFill>
                <a:srgbClr val="000000"/>
              </a:solidFill>
              <a:latin typeface="+mn-lt"/>
              <a:ea typeface="ＭＳ Ｐゴシック" charset="0"/>
              <a:cs typeface="ＭＳ Ｐゴシック" charset="0"/>
            </a:endParaRPr>
          </a:p>
        </p:txBody>
      </p:sp>
      <p:pic>
        <p:nvPicPr>
          <p:cNvPr id="55299" name="Picture 3" descr="Tregoning &amp; Herring 17"/>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37504" r="-37504"/>
          <a:stretch>
            <a:fillRect/>
          </a:stretch>
        </p:blipFill>
        <p:spPr/>
      </p:pic>
      <p:sp>
        <p:nvSpPr>
          <p:cNvPr id="2" name="Content Placeholder 1"/>
          <p:cNvSpPr>
            <a:spLocks noGrp="1"/>
          </p:cNvSpPr>
          <p:nvPr>
            <p:ph sz="half" idx="2"/>
          </p:nvPr>
        </p:nvSpPr>
        <p:spPr/>
        <p:txBody>
          <a:bodyPr>
            <a:normAutofit fontScale="77500" lnSpcReduction="20000"/>
          </a:bodyPr>
          <a:lstStyle/>
          <a:p>
            <a:pPr marL="0" indent="0">
              <a:buNone/>
            </a:pPr>
            <a:r>
              <a:rPr lang="en-US" dirty="0" smtClean="0">
                <a:solidFill>
                  <a:srgbClr val="000000"/>
                </a:solidFill>
                <a:ea typeface="ＭＳ Ｐゴシック" charset="0"/>
                <a:cs typeface="ＭＳ Ｐゴシック" charset="0"/>
              </a:rPr>
              <a:t>Difference between:</a:t>
            </a:r>
          </a:p>
          <a:p>
            <a:pPr marL="514350" indent="-514350">
              <a:buFont typeface="+mj-lt"/>
              <a:buAutoNum type="alphaLcParenR"/>
            </a:pPr>
            <a:r>
              <a:rPr lang="en-US" dirty="0">
                <a:solidFill>
                  <a:srgbClr val="000000"/>
                </a:solidFill>
                <a:ea typeface="ＭＳ Ｐゴシック" charset="0"/>
                <a:cs typeface="ＭＳ Ｐゴシック" charset="0"/>
              </a:rPr>
              <a:t>S</a:t>
            </a:r>
            <a:r>
              <a:rPr lang="en-US" dirty="0" smtClean="0">
                <a:solidFill>
                  <a:srgbClr val="000000"/>
                </a:solidFill>
                <a:ea typeface="ＭＳ Ｐゴシック" charset="0"/>
                <a:cs typeface="ＭＳ Ｐゴシック" charset="0"/>
              </a:rPr>
              <a:t>urface </a:t>
            </a:r>
            <a:r>
              <a:rPr lang="en-US" dirty="0">
                <a:solidFill>
                  <a:srgbClr val="000000"/>
                </a:solidFill>
                <a:ea typeface="ＭＳ Ｐゴシック" charset="0"/>
                <a:cs typeface="ＭＳ Ｐゴシック" charset="0"/>
              </a:rPr>
              <a:t>pressure derived from </a:t>
            </a:r>
            <a:r>
              <a:rPr lang="en-GB" dirty="0" smtClean="0">
                <a:solidFill>
                  <a:srgbClr val="000000"/>
                </a:solidFill>
                <a:ea typeface="ＭＳ Ｐゴシック" charset="0"/>
                <a:cs typeface="ＭＳ Ｐゴシック" charset="0"/>
              </a:rPr>
              <a:t>“</a:t>
            </a:r>
            <a:r>
              <a:rPr lang="en-US" dirty="0" smtClean="0">
                <a:solidFill>
                  <a:srgbClr val="000000"/>
                </a:solidFill>
                <a:ea typeface="ＭＳ Ｐゴシック" charset="0"/>
                <a:cs typeface="ＭＳ Ｐゴシック" charset="0"/>
              </a:rPr>
              <a:t>standard</a:t>
            </a:r>
            <a:r>
              <a:rPr lang="en-GB" dirty="0" smtClean="0">
                <a:solidFill>
                  <a:srgbClr val="000000"/>
                </a:solidFill>
                <a:ea typeface="ＭＳ Ｐゴシック" charset="0"/>
                <a:cs typeface="ＭＳ Ｐゴシック" charset="0"/>
              </a:rPr>
              <a:t>”</a:t>
            </a:r>
            <a:r>
              <a:rPr lang="en-US" dirty="0" smtClean="0">
                <a:solidFill>
                  <a:srgbClr val="000000"/>
                </a:solidFill>
                <a:ea typeface="ＭＳ Ｐゴシック" charset="0"/>
                <a:cs typeface="ＭＳ Ｐゴシック" charset="0"/>
              </a:rPr>
              <a:t> </a:t>
            </a:r>
            <a:r>
              <a:rPr lang="en-US" dirty="0">
                <a:solidFill>
                  <a:srgbClr val="000000"/>
                </a:solidFill>
                <a:ea typeface="ＭＳ Ｐゴシック" charset="0"/>
                <a:cs typeface="ＭＳ Ｐゴシック" charset="0"/>
              </a:rPr>
              <a:t>sea level pressure and the mean surface pressure derived from the GPT </a:t>
            </a:r>
            <a:r>
              <a:rPr lang="en-US" dirty="0" smtClean="0">
                <a:solidFill>
                  <a:srgbClr val="000000"/>
                </a:solidFill>
                <a:ea typeface="ＭＳ Ｐゴシック" charset="0"/>
                <a:cs typeface="ＭＳ Ｐゴシック" charset="0"/>
              </a:rPr>
              <a:t>model</a:t>
            </a:r>
          </a:p>
          <a:p>
            <a:pPr marL="514350" indent="-514350">
              <a:buFont typeface="+mj-lt"/>
              <a:buAutoNum type="alphaLcParenR"/>
            </a:pPr>
            <a:r>
              <a:rPr lang="en-US" dirty="0">
                <a:solidFill>
                  <a:srgbClr val="000000"/>
                </a:solidFill>
                <a:ea typeface="ＭＳ Ｐゴシック" charset="0"/>
                <a:cs typeface="ＭＳ Ｐゴシック" charset="0"/>
              </a:rPr>
              <a:t>S</a:t>
            </a:r>
            <a:r>
              <a:rPr lang="en-US" dirty="0" smtClean="0">
                <a:solidFill>
                  <a:srgbClr val="000000"/>
                </a:solidFill>
                <a:ea typeface="ＭＳ Ｐゴシック" charset="0"/>
                <a:cs typeface="ＭＳ Ｐゴシック" charset="0"/>
              </a:rPr>
              <a:t>tation </a:t>
            </a:r>
            <a:r>
              <a:rPr lang="en-US" dirty="0">
                <a:solidFill>
                  <a:srgbClr val="000000"/>
                </a:solidFill>
                <a:ea typeface="ＭＳ Ｐゴシック" charset="0"/>
                <a:cs typeface="ＭＳ Ｐゴシック" charset="0"/>
              </a:rPr>
              <a:t>heights using the two sources of a priori </a:t>
            </a:r>
            <a:r>
              <a:rPr lang="en-US" dirty="0" smtClean="0">
                <a:solidFill>
                  <a:srgbClr val="000000"/>
                </a:solidFill>
                <a:ea typeface="ＭＳ Ｐゴシック" charset="0"/>
                <a:cs typeface="ＭＳ Ｐゴシック" charset="0"/>
              </a:rPr>
              <a:t>pressure</a:t>
            </a:r>
          </a:p>
          <a:p>
            <a:pPr marL="514350" indent="-514350">
              <a:buFont typeface="+mj-lt"/>
              <a:buAutoNum type="alphaLcParenR"/>
            </a:pPr>
            <a:r>
              <a:rPr lang="en-US" dirty="0" smtClean="0">
                <a:solidFill>
                  <a:srgbClr val="000000"/>
                </a:solidFill>
                <a:ea typeface="ＭＳ Ｐゴシック" charset="0"/>
                <a:cs typeface="ＭＳ Ｐゴシック" charset="0"/>
              </a:rPr>
              <a:t>Relation </a:t>
            </a:r>
            <a:r>
              <a:rPr lang="en-US" dirty="0">
                <a:solidFill>
                  <a:srgbClr val="000000"/>
                </a:solidFill>
                <a:ea typeface="ＭＳ Ｐゴシック" charset="0"/>
                <a:cs typeface="ＭＳ Ｐゴシック" charset="0"/>
              </a:rPr>
              <a:t>between a priori pressure differences and height differences. Elevation-dependent weighting was used in the GPS analysis with a minimum elevation angle of </a:t>
            </a:r>
            <a:r>
              <a:rPr lang="en-US" dirty="0" smtClean="0">
                <a:solidFill>
                  <a:srgbClr val="000000"/>
                </a:solidFill>
                <a:ea typeface="ＭＳ Ｐゴシック" charset="0"/>
                <a:cs typeface="ＭＳ Ｐゴシック" charset="0"/>
              </a:rPr>
              <a:t>7°</a:t>
            </a:r>
            <a:endParaRPr lang="en-US" dirty="0"/>
          </a:p>
        </p:txBody>
      </p:sp>
    </p:spTree>
    <p:extLst>
      <p:ext uri="{BB962C8B-B14F-4D97-AF65-F5344CB8AC3E}">
        <p14:creationId xmlns:p14="http://schemas.microsoft.com/office/powerpoint/2010/main" val="8826540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267200" y="2057400"/>
            <a:ext cx="3733800" cy="3429000"/>
          </a:xfrm>
        </p:spPr>
        <p:txBody>
          <a:bodyPr/>
          <a:lstStyle/>
          <a:p>
            <a:pPr algn="l" eaLnBrk="1" hangingPunct="1">
              <a:lnSpc>
                <a:spcPct val="130000"/>
              </a:lnSpc>
            </a:pPr>
            <a:r>
              <a:rPr lang="en-US" sz="1800" dirty="0">
                <a:latin typeface="Times New Roman" charset="0"/>
                <a:ea typeface="ＭＳ Ｐゴシック" charset="0"/>
                <a:cs typeface="ＭＳ Ｐゴシック" charset="0"/>
              </a:rPr>
              <a:t>Differences in GPS estimates of ZTD at Algonquin, </a:t>
            </a:r>
            <a:r>
              <a:rPr lang="en-US" sz="1800" dirty="0" err="1">
                <a:latin typeface="Times New Roman" charset="0"/>
                <a:ea typeface="ＭＳ Ｐゴシック" charset="0"/>
                <a:cs typeface="ＭＳ Ｐゴシック" charset="0"/>
              </a:rPr>
              <a:t>Ny</a:t>
            </a:r>
            <a:r>
              <a:rPr lang="en-US" sz="1800" dirty="0">
                <a:latin typeface="Times New Roman" charset="0"/>
                <a:ea typeface="ＭＳ Ｐゴシック" charset="0"/>
                <a:cs typeface="ＭＳ Ｐゴシック" charset="0"/>
              </a:rPr>
              <a:t> </a:t>
            </a:r>
            <a:r>
              <a:rPr lang="en-US" sz="1800" dirty="0" err="1">
                <a:latin typeface="Times New Roman" charset="0"/>
                <a:ea typeface="ＭＳ Ｐゴシック" charset="0"/>
                <a:cs typeface="ＭＳ Ｐゴシック" charset="0"/>
              </a:rPr>
              <a:t>Alessund</a:t>
            </a:r>
            <a:r>
              <a:rPr lang="en-US" sz="1800" dirty="0">
                <a:latin typeface="Times New Roman" charset="0"/>
                <a:ea typeface="ＭＳ Ｐゴシック" charset="0"/>
                <a:cs typeface="ＭＳ Ｐゴシック" charset="0"/>
              </a:rPr>
              <a:t>, </a:t>
            </a:r>
            <a:r>
              <a:rPr lang="en-US" sz="1800" dirty="0" err="1">
                <a:latin typeface="Times New Roman" charset="0"/>
                <a:ea typeface="ＭＳ Ｐゴシック" charset="0"/>
                <a:cs typeface="ＭＳ Ｐゴシック" charset="0"/>
              </a:rPr>
              <a:t>Wettzell</a:t>
            </a:r>
            <a:r>
              <a:rPr lang="en-US" sz="1800" dirty="0">
                <a:latin typeface="Times New Roman" charset="0"/>
                <a:ea typeface="ＭＳ Ｐゴシック" charset="0"/>
                <a:cs typeface="ＭＳ Ｐゴシック" charset="0"/>
              </a:rPr>
              <a:t> and Westford computed using static or observed surface pressure to derive the a priori.  Height differences will be about twice as large.  (Elevation-dependent weighting used). </a:t>
            </a:r>
            <a:br>
              <a:rPr lang="en-US" sz="1800" dirty="0">
                <a:latin typeface="Times New Roman" charset="0"/>
                <a:ea typeface="ＭＳ Ｐゴシック" charset="0"/>
                <a:cs typeface="ＭＳ Ｐゴシック" charset="0"/>
              </a:rPr>
            </a:br>
            <a:endParaRPr lang="en-US" sz="1800" dirty="0">
              <a:latin typeface="Times New Roman" charset="0"/>
              <a:ea typeface="ＭＳ Ｐゴシック" charset="0"/>
              <a:cs typeface="ＭＳ Ｐゴシック" charset="0"/>
            </a:endParaRPr>
          </a:p>
        </p:txBody>
      </p:sp>
      <p:pic>
        <p:nvPicPr>
          <p:cNvPr id="57347" name="Picture 3" descr="Tregoning &amp; Herring 2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676400"/>
            <a:ext cx="2979738" cy="4114800"/>
          </a:xfrm>
        </p:spPr>
      </p:pic>
      <p:sp>
        <p:nvSpPr>
          <p:cNvPr id="57348" name="TextBox 4"/>
          <p:cNvSpPr txBox="1">
            <a:spLocks noChangeArrowheads="1"/>
          </p:cNvSpPr>
          <p:nvPr/>
        </p:nvSpPr>
        <p:spPr bwMode="auto">
          <a:xfrm>
            <a:off x="533400" y="609600"/>
            <a:ext cx="8310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smtClean="0"/>
              <a:t>Short</a:t>
            </a:r>
            <a:r>
              <a:rPr lang="en-US" dirty="0"/>
              <a:t>-period Variations in Surface Pressure not Modeled by GPT </a:t>
            </a:r>
          </a:p>
        </p:txBody>
      </p:sp>
    </p:spTree>
    <p:extLst>
      <p:ext uri="{BB962C8B-B14F-4D97-AF65-F5344CB8AC3E}">
        <p14:creationId xmlns:p14="http://schemas.microsoft.com/office/powerpoint/2010/main" val="38002959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309562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28600"/>
            <a:ext cx="320992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4"/>
          <p:cNvSpPr txBox="1">
            <a:spLocks noChangeArrowheads="1"/>
          </p:cNvSpPr>
          <p:nvPr/>
        </p:nvSpPr>
        <p:spPr bwMode="auto">
          <a:xfrm>
            <a:off x="609600" y="3048000"/>
            <a:ext cx="28352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latin typeface="+mn-lt"/>
              </a:rPr>
              <a:t>Simple geometry for incidence of a direct and reflected signal</a:t>
            </a:r>
            <a:r>
              <a:rPr lang="en-US" dirty="0">
                <a:latin typeface="+mn-lt"/>
              </a:rPr>
              <a:t> </a:t>
            </a:r>
          </a:p>
        </p:txBody>
      </p:sp>
      <p:sp>
        <p:nvSpPr>
          <p:cNvPr id="41989" name="Text Box 5"/>
          <p:cNvSpPr txBox="1">
            <a:spLocks noChangeArrowheads="1"/>
          </p:cNvSpPr>
          <p:nvPr/>
        </p:nvSpPr>
        <p:spPr bwMode="auto">
          <a:xfrm>
            <a:off x="898525" y="4994275"/>
            <a:ext cx="6950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latin typeface="+mn-lt"/>
              </a:rPr>
              <a:t>Multipath contributions to observed phase for three different antenna heights  [From </a:t>
            </a:r>
            <a:r>
              <a:rPr lang="en-US" sz="1800" i="1">
                <a:latin typeface="+mn-lt"/>
              </a:rPr>
              <a:t>Elosegui et al</a:t>
            </a:r>
            <a:r>
              <a:rPr lang="en-US" sz="1800">
                <a:latin typeface="+mn-lt"/>
              </a:rPr>
              <a:t>, 1995]</a:t>
            </a:r>
          </a:p>
        </p:txBody>
      </p:sp>
      <p:sp>
        <p:nvSpPr>
          <p:cNvPr id="41990" name="Text Box 6"/>
          <p:cNvSpPr txBox="1">
            <a:spLocks noChangeArrowheads="1"/>
          </p:cNvSpPr>
          <p:nvPr/>
        </p:nvSpPr>
        <p:spPr bwMode="auto">
          <a:xfrm>
            <a:off x="6934200" y="914400"/>
            <a:ext cx="7587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latin typeface="+mn-lt"/>
              </a:rPr>
              <a:t>0.15 m</a:t>
            </a:r>
            <a:endParaRPr lang="en-US">
              <a:latin typeface="+mn-lt"/>
            </a:endParaRPr>
          </a:p>
        </p:txBody>
      </p:sp>
      <p:sp>
        <p:nvSpPr>
          <p:cNvPr id="41991" name="Text Box 7"/>
          <p:cNvSpPr txBox="1">
            <a:spLocks noChangeArrowheads="1"/>
          </p:cNvSpPr>
          <p:nvPr/>
        </p:nvSpPr>
        <p:spPr bwMode="auto">
          <a:xfrm>
            <a:off x="6934200" y="228600"/>
            <a:ext cx="11388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latin typeface="+mn-lt"/>
              </a:rPr>
              <a:t>Antenna Ht</a:t>
            </a:r>
            <a:endParaRPr lang="en-US">
              <a:latin typeface="+mn-lt"/>
            </a:endParaRPr>
          </a:p>
        </p:txBody>
      </p:sp>
      <p:sp>
        <p:nvSpPr>
          <p:cNvPr id="41992" name="Text Box 8"/>
          <p:cNvSpPr txBox="1">
            <a:spLocks noChangeArrowheads="1"/>
          </p:cNvSpPr>
          <p:nvPr/>
        </p:nvSpPr>
        <p:spPr bwMode="auto">
          <a:xfrm>
            <a:off x="7010400" y="2362200"/>
            <a:ext cx="6547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latin typeface="+mn-lt"/>
              </a:rPr>
              <a:t>0.6 m</a:t>
            </a:r>
          </a:p>
        </p:txBody>
      </p:sp>
      <p:sp>
        <p:nvSpPr>
          <p:cNvPr id="41993" name="Text Box 9"/>
          <p:cNvSpPr txBox="1">
            <a:spLocks noChangeArrowheads="1"/>
          </p:cNvSpPr>
          <p:nvPr/>
        </p:nvSpPr>
        <p:spPr bwMode="auto">
          <a:xfrm>
            <a:off x="7086600" y="3581400"/>
            <a:ext cx="495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latin typeface="+mn-lt"/>
              </a:rPr>
              <a:t>1 m</a:t>
            </a:r>
            <a:endParaRPr lang="en-US">
              <a:latin typeface="+mn-lt"/>
            </a:endParaRPr>
          </a:p>
        </p:txBody>
      </p:sp>
    </p:spTree>
    <p:extLst>
      <p:ext uri="{BB962C8B-B14F-4D97-AF65-F5344CB8AC3E}">
        <p14:creationId xmlns:p14="http://schemas.microsoft.com/office/powerpoint/2010/main" val="27544817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5" name="Picture 3" descr="Slant_Zeni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4851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4"/>
          <p:cNvSpPr txBox="1">
            <a:spLocks noChangeArrowheads="1"/>
          </p:cNvSpPr>
          <p:nvPr/>
        </p:nvSpPr>
        <p:spPr bwMode="auto">
          <a:xfrm>
            <a:off x="1752600" y="533400"/>
            <a:ext cx="37364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dirty="0">
                <a:latin typeface="+mn-lt"/>
              </a:rPr>
              <a:t>Sensing Atmospheric Delay the</a:t>
            </a:r>
            <a:endParaRPr lang="en-US" sz="1800" dirty="0">
              <a:latin typeface="+mn-lt"/>
            </a:endParaRPr>
          </a:p>
        </p:txBody>
      </p:sp>
      <p:sp>
        <p:nvSpPr>
          <p:cNvPr id="44037" name="Text Box 5"/>
          <p:cNvSpPr txBox="1">
            <a:spLocks noChangeArrowheads="1"/>
          </p:cNvSpPr>
          <p:nvPr/>
        </p:nvSpPr>
        <p:spPr bwMode="auto">
          <a:xfrm>
            <a:off x="4572000" y="1676400"/>
            <a:ext cx="18466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atin typeface="+mn-lt"/>
              </a:rPr>
              <a:t>        </a:t>
            </a:r>
          </a:p>
        </p:txBody>
      </p:sp>
      <p:sp>
        <p:nvSpPr>
          <p:cNvPr id="44038" name="Text Box 6"/>
          <p:cNvSpPr txBox="1">
            <a:spLocks noChangeArrowheads="1"/>
          </p:cNvSpPr>
          <p:nvPr/>
        </p:nvSpPr>
        <p:spPr bwMode="auto">
          <a:xfrm>
            <a:off x="6477000" y="2895600"/>
            <a:ext cx="609600" cy="461665"/>
          </a:xfrm>
          <a:prstGeom prst="rect">
            <a:avLst/>
          </a:prstGeom>
          <a:solidFill>
            <a:srgbClr val="680E6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atin typeface="+mn-lt"/>
              </a:rPr>
              <a:t>          </a:t>
            </a:r>
          </a:p>
        </p:txBody>
      </p:sp>
      <p:sp>
        <p:nvSpPr>
          <p:cNvPr id="44039" name="Text Box 7"/>
          <p:cNvSpPr txBox="1">
            <a:spLocks noChangeArrowheads="1"/>
          </p:cNvSpPr>
          <p:nvPr/>
        </p:nvSpPr>
        <p:spPr bwMode="auto">
          <a:xfrm>
            <a:off x="1066800" y="5181600"/>
            <a:ext cx="7467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latin typeface="+mn-lt"/>
              </a:rPr>
              <a:t>The signal from each GPS satellite is delayed by an amount dependent on the pressure and humidity and its elevation above the horizon.  We invert the measurements to estimate the average delay at the zenith (green bar).</a:t>
            </a:r>
          </a:p>
          <a:p>
            <a:pPr eaLnBrk="1" hangingPunct="1"/>
            <a:r>
              <a:rPr lang="en-US" sz="1800">
                <a:latin typeface="+mn-lt"/>
              </a:rPr>
              <a:t>                                                                ( </a:t>
            </a:r>
            <a:r>
              <a:rPr lang="en-US" sz="1400">
                <a:latin typeface="+mn-lt"/>
              </a:rPr>
              <a:t>Figure courtesy of COSMIC Program </a:t>
            </a:r>
            <a:r>
              <a:rPr lang="en-US" sz="1800">
                <a:latin typeface="+mn-lt"/>
              </a:rPr>
              <a:t>)</a:t>
            </a:r>
          </a:p>
        </p:txBody>
      </p:sp>
    </p:spTree>
    <p:extLst>
      <p:ext uri="{BB962C8B-B14F-4D97-AF65-F5344CB8AC3E}">
        <p14:creationId xmlns:p14="http://schemas.microsoft.com/office/powerpoint/2010/main" val="41499171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62" name="Text Box 6"/>
          <p:cNvSpPr txBox="1">
            <a:spLocks noChangeArrowheads="1"/>
          </p:cNvSpPr>
          <p:nvPr/>
        </p:nvSpPr>
        <p:spPr bwMode="auto">
          <a:xfrm>
            <a:off x="5334000" y="2743200"/>
            <a:ext cx="33528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2452" rIns="81639" bIns="42452">
            <a:spAutoFit/>
          </a:bodyPr>
          <a:lstStyle>
            <a:lvl1pPr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Times New Roman" charset="0"/>
                <a:ea typeface="ＭＳ Ｐゴシック" charset="0"/>
                <a:cs typeface="ＭＳ Ｐゴシック" charset="0"/>
              </a:defRPr>
            </a:lvl1pPr>
            <a:lvl2pPr marL="37931725" indent="-37474525" defTabSz="414338"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Times New Roman" charset="0"/>
                <a:ea typeface="ＭＳ Ｐゴシック" charset="0"/>
              </a:defRPr>
            </a:lvl2pPr>
            <a:lvl3pPr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Times New Roman" charset="0"/>
                <a:ea typeface="ＭＳ Ｐゴシック" charset="0"/>
              </a:defRPr>
            </a:lvl3pPr>
            <a:lvl4pPr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Times New Roman" charset="0"/>
                <a:ea typeface="ＭＳ Ｐゴシック" charset="0"/>
              </a:defRPr>
            </a:lvl4pPr>
            <a:lvl5pPr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sz="2400">
                <a:solidFill>
                  <a:schemeClr val="tx1"/>
                </a:solidFill>
                <a:latin typeface="Times New Roman" charset="0"/>
                <a:ea typeface="ＭＳ Ｐゴシック" charset="0"/>
              </a:defRPr>
            </a:lvl9pPr>
          </a:lstStyle>
          <a:p>
            <a:pPr eaLnBrk="1" hangingPunct="1">
              <a:lnSpc>
                <a:spcPct val="104000"/>
              </a:lnSpc>
            </a:pPr>
            <a:r>
              <a:rPr lang="en-US" sz="1800">
                <a:latin typeface="+mn-lt"/>
              </a:rPr>
              <a:t>Wet delay is ~0.2 meters</a:t>
            </a:r>
          </a:p>
          <a:p>
            <a:pPr eaLnBrk="1" hangingPunct="1">
              <a:lnSpc>
                <a:spcPct val="104000"/>
              </a:lnSpc>
            </a:pPr>
            <a:r>
              <a:rPr lang="en-US" sz="1800">
                <a:latin typeface="+mn-lt"/>
              </a:rPr>
              <a:t>Obtained by subtracting the hydrostatic (dry) delay. </a:t>
            </a:r>
          </a:p>
          <a:p>
            <a:pPr eaLnBrk="1" hangingPunct="1">
              <a:lnSpc>
                <a:spcPct val="104000"/>
              </a:lnSpc>
            </a:pPr>
            <a:endParaRPr lang="en-US" sz="1800">
              <a:latin typeface="+mn-lt"/>
            </a:endParaRPr>
          </a:p>
        </p:txBody>
      </p:sp>
      <p:sp>
        <p:nvSpPr>
          <p:cNvPr id="45064" name="Text Box 8"/>
          <p:cNvSpPr txBox="1">
            <a:spLocks noChangeArrowheads="1"/>
          </p:cNvSpPr>
          <p:nvPr/>
        </p:nvSpPr>
        <p:spPr bwMode="auto">
          <a:xfrm>
            <a:off x="4648200" y="6211888"/>
            <a:ext cx="3214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a:latin typeface="+mn-lt"/>
              </a:rPr>
              <a:t>Colors are for different satellites</a:t>
            </a:r>
            <a:r>
              <a:rPr lang="en-US" dirty="0">
                <a:latin typeface="+mn-lt"/>
              </a:rPr>
              <a:t> </a:t>
            </a:r>
          </a:p>
        </p:txBody>
      </p:sp>
      <p:sp>
        <p:nvSpPr>
          <p:cNvPr id="45065" name="Text Box 9"/>
          <p:cNvSpPr txBox="1">
            <a:spLocks noChangeArrowheads="1"/>
          </p:cNvSpPr>
          <p:nvPr/>
        </p:nvSpPr>
        <p:spPr bwMode="auto">
          <a:xfrm>
            <a:off x="1203325" y="6211888"/>
            <a:ext cx="2491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smtClean="0">
                <a:latin typeface="+mn-lt"/>
              </a:rPr>
              <a:t>Courtesy of </a:t>
            </a:r>
            <a:r>
              <a:rPr lang="en-US" sz="1600" dirty="0">
                <a:latin typeface="+mn-lt"/>
              </a:rPr>
              <a:t>J. </a:t>
            </a:r>
            <a:r>
              <a:rPr lang="en-US" sz="1600" dirty="0" smtClean="0">
                <a:latin typeface="+mn-lt"/>
              </a:rPr>
              <a:t>Braun</a:t>
            </a:r>
            <a:r>
              <a:rPr lang="en-US" sz="1600" dirty="0">
                <a:latin typeface="+mn-lt"/>
              </a:rPr>
              <a:t> </a:t>
            </a:r>
            <a:r>
              <a:rPr lang="en-US" sz="1600" dirty="0" smtClean="0">
                <a:latin typeface="+mn-lt"/>
              </a:rPr>
              <a:t>(UCAR)</a:t>
            </a:r>
            <a:r>
              <a:rPr lang="en-US" dirty="0" smtClean="0">
                <a:latin typeface="+mn-lt"/>
              </a:rPr>
              <a:t> </a:t>
            </a:r>
            <a:endParaRPr lang="en-US" dirty="0">
              <a:latin typeface="+mn-lt"/>
            </a:endParaRPr>
          </a:p>
        </p:txBody>
      </p:sp>
      <p:sp>
        <p:nvSpPr>
          <p:cNvPr id="2" name="Title 1"/>
          <p:cNvSpPr>
            <a:spLocks noGrp="1"/>
          </p:cNvSpPr>
          <p:nvPr>
            <p:ph type="title"/>
          </p:nvPr>
        </p:nvSpPr>
        <p:spPr/>
        <p:txBody>
          <a:bodyPr>
            <a:normAutofit fontScale="90000"/>
          </a:bodyPr>
          <a:lstStyle/>
          <a:p>
            <a:r>
              <a:rPr lang="en-US" dirty="0"/>
              <a:t>Zenith delay from wet and dry components of the atmosphere </a:t>
            </a:r>
            <a:r>
              <a:rPr lang="en-US" sz="3600" dirty="0"/>
              <a:t>  </a:t>
            </a:r>
            <a:endParaRPr lang="en-US" dirty="0"/>
          </a:p>
        </p:txBody>
      </p:sp>
      <p:sp>
        <p:nvSpPr>
          <p:cNvPr id="4" name="Content Placeholder 3"/>
          <p:cNvSpPr>
            <a:spLocks noGrp="1"/>
          </p:cNvSpPr>
          <p:nvPr>
            <p:ph sz="half" idx="2"/>
          </p:nvPr>
        </p:nvSpPr>
        <p:spPr/>
        <p:txBody>
          <a:bodyPr>
            <a:normAutofit/>
          </a:bodyPr>
          <a:lstStyle/>
          <a:p>
            <a:pPr>
              <a:lnSpc>
                <a:spcPct val="104000"/>
              </a:lnSpc>
            </a:pPr>
            <a:r>
              <a:rPr lang="en-US" dirty="0"/>
              <a:t>Total delay is ~</a:t>
            </a:r>
            <a:r>
              <a:rPr lang="en-US" dirty="0" smtClean="0"/>
              <a:t>2.5 m</a:t>
            </a:r>
            <a:br>
              <a:rPr lang="en-US" dirty="0" smtClean="0"/>
            </a:br>
            <a:r>
              <a:rPr lang="en-US" dirty="0" smtClean="0"/>
              <a:t>Variability </a:t>
            </a:r>
            <a:r>
              <a:rPr lang="en-US" dirty="0"/>
              <a:t>mostly caused by wet </a:t>
            </a:r>
            <a:r>
              <a:rPr lang="en-US" dirty="0" smtClean="0"/>
              <a:t>component</a:t>
            </a:r>
          </a:p>
          <a:p>
            <a:pPr>
              <a:lnSpc>
                <a:spcPct val="104000"/>
              </a:lnSpc>
            </a:pPr>
            <a:r>
              <a:rPr lang="en-US" dirty="0"/>
              <a:t>Hydrostatic delay is ~2.2 </a:t>
            </a:r>
            <a:r>
              <a:rPr lang="en-US" dirty="0" smtClean="0"/>
              <a:t>m</a:t>
            </a:r>
            <a:endParaRPr lang="en-US" dirty="0"/>
          </a:p>
          <a:p>
            <a:pPr lvl="1">
              <a:lnSpc>
                <a:spcPct val="104000"/>
              </a:lnSpc>
            </a:pPr>
            <a:r>
              <a:rPr lang="en-US" dirty="0" smtClean="0"/>
              <a:t>Little </a:t>
            </a:r>
            <a:r>
              <a:rPr lang="en-US" dirty="0"/>
              <a:t>variability between satellites or over </a:t>
            </a:r>
            <a:r>
              <a:rPr lang="en-US" dirty="0" smtClean="0"/>
              <a:t>time</a:t>
            </a:r>
          </a:p>
          <a:p>
            <a:pPr lvl="1">
              <a:lnSpc>
                <a:spcPct val="104000"/>
              </a:lnSpc>
            </a:pPr>
            <a:r>
              <a:rPr lang="en-US" dirty="0" smtClean="0"/>
              <a:t>Well </a:t>
            </a:r>
            <a:r>
              <a:rPr lang="en-US" dirty="0"/>
              <a:t>calibrated by surface pressure.</a:t>
            </a:r>
          </a:p>
          <a:p>
            <a:pPr>
              <a:lnSpc>
                <a:spcPct val="104000"/>
              </a:lnSpc>
            </a:pPr>
            <a:endParaRPr lang="en-US" dirty="0"/>
          </a:p>
          <a:p>
            <a:endParaRPr lang="en-US" dirty="0"/>
          </a:p>
        </p:txBody>
      </p:sp>
      <p:pic>
        <p:nvPicPr>
          <p:cNvPr id="13" name="Picture 4"/>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4549" b="4549"/>
          <a:stretch/>
        </p:blipFill>
        <p:spPr bwMode="auto">
          <a:xfrm>
            <a:off x="385657" y="1538903"/>
            <a:ext cx="4262543" cy="458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35689761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Example of GPS </a:t>
            </a:r>
            <a:r>
              <a:rPr lang="en-US" sz="3600" dirty="0" smtClean="0"/>
              <a:t>water vapor time series</a:t>
            </a:r>
            <a:endParaRPr lang="en-US" sz="3600" dirty="0"/>
          </a:p>
        </p:txBody>
      </p:sp>
      <p:sp>
        <p:nvSpPr>
          <p:cNvPr id="13" name="Content Placeholder 12"/>
          <p:cNvSpPr>
            <a:spLocks noGrp="1"/>
          </p:cNvSpPr>
          <p:nvPr>
            <p:ph sz="half" idx="1"/>
          </p:nvPr>
        </p:nvSpPr>
        <p:spPr/>
        <p:txBody>
          <a:bodyPr/>
          <a:lstStyle/>
          <a:p>
            <a:endParaRPr lang="en-US"/>
          </a:p>
        </p:txBody>
      </p:sp>
      <p:sp>
        <p:nvSpPr>
          <p:cNvPr id="14" name="Content Placeholder 13"/>
          <p:cNvSpPr>
            <a:spLocks noGrp="1"/>
          </p:cNvSpPr>
          <p:nvPr>
            <p:ph sz="half" idx="2"/>
          </p:nvPr>
        </p:nvSpPr>
        <p:spPr/>
        <p:txBody>
          <a:bodyPr/>
          <a:lstStyle/>
          <a:p>
            <a:endParaRPr lang="en-US"/>
          </a:p>
        </p:txBody>
      </p:sp>
      <p:grpSp>
        <p:nvGrpSpPr>
          <p:cNvPr id="24" name="Group 3"/>
          <p:cNvGrpSpPr>
            <a:grpSpLocks/>
          </p:cNvGrpSpPr>
          <p:nvPr/>
        </p:nvGrpSpPr>
        <p:grpSpPr bwMode="auto">
          <a:xfrm>
            <a:off x="292100" y="1520825"/>
            <a:ext cx="4356100" cy="4117975"/>
            <a:chOff x="144" y="741"/>
            <a:chExt cx="3026" cy="2859"/>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741"/>
              <a:ext cx="3027" cy="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 name="AutoShape 5"/>
            <p:cNvSpPr>
              <a:spLocks noChangeArrowheads="1"/>
            </p:cNvSpPr>
            <p:nvPr/>
          </p:nvSpPr>
          <p:spPr bwMode="auto">
            <a:xfrm>
              <a:off x="2218" y="2039"/>
              <a:ext cx="138" cy="167"/>
            </a:xfrm>
            <a:custGeom>
              <a:avLst/>
              <a:gdLst>
                <a:gd name="T0" fmla="*/ 85 w 125"/>
                <a:gd name="T1" fmla="*/ 0 h 152"/>
                <a:gd name="T2" fmla="*/ 0 w 125"/>
                <a:gd name="T3" fmla="*/ 77 h 152"/>
                <a:gd name="T4" fmla="*/ 32 w 125"/>
                <a:gd name="T5" fmla="*/ 201 h 152"/>
                <a:gd name="T6" fmla="*/ 137 w 125"/>
                <a:gd name="T7" fmla="*/ 201 h 152"/>
                <a:gd name="T8" fmla="*/ 168 w 125"/>
                <a:gd name="T9" fmla="*/ 77 h 152"/>
                <a:gd name="T10" fmla="*/ 0 60000 65536"/>
                <a:gd name="T11" fmla="*/ 0 60000 65536"/>
                <a:gd name="T12" fmla="*/ 0 60000 65536"/>
                <a:gd name="T13" fmla="*/ 0 60000 65536"/>
                <a:gd name="T14" fmla="*/ 0 60000 65536"/>
                <a:gd name="T15" fmla="*/ 39 w 125"/>
                <a:gd name="T16" fmla="*/ 58 h 152"/>
                <a:gd name="T17" fmla="*/ 86 w 125"/>
                <a:gd name="T18" fmla="*/ 116 h 152"/>
              </a:gdLst>
              <a:ahLst/>
              <a:cxnLst>
                <a:cxn ang="T10">
                  <a:pos x="T0" y="T1"/>
                </a:cxn>
                <a:cxn ang="T11">
                  <a:pos x="T2" y="T3"/>
                </a:cxn>
                <a:cxn ang="T12">
                  <a:pos x="T4" y="T5"/>
                </a:cxn>
                <a:cxn ang="T13">
                  <a:pos x="T6" y="T7"/>
                </a:cxn>
                <a:cxn ang="T14">
                  <a:pos x="T8" y="T9"/>
                </a:cxn>
              </a:cxnLst>
              <a:rect l="T15" t="T16" r="T17" b="T18"/>
              <a:pathLst>
                <a:path w="125" h="152">
                  <a:moveTo>
                    <a:pt x="0" y="58"/>
                  </a:moveTo>
                  <a:lnTo>
                    <a:pt x="48" y="58"/>
                  </a:lnTo>
                  <a:lnTo>
                    <a:pt x="63" y="0"/>
                  </a:lnTo>
                  <a:lnTo>
                    <a:pt x="77" y="58"/>
                  </a:lnTo>
                  <a:lnTo>
                    <a:pt x="125" y="58"/>
                  </a:lnTo>
                  <a:lnTo>
                    <a:pt x="86" y="94"/>
                  </a:lnTo>
                  <a:lnTo>
                    <a:pt x="101" y="152"/>
                  </a:lnTo>
                  <a:lnTo>
                    <a:pt x="63" y="116"/>
                  </a:lnTo>
                  <a:lnTo>
                    <a:pt x="24" y="152"/>
                  </a:lnTo>
                  <a:lnTo>
                    <a:pt x="39" y="94"/>
                  </a:lnTo>
                  <a:close/>
                </a:path>
              </a:pathLst>
            </a:custGeom>
            <a:solidFill>
              <a:srgbClr val="FF0000"/>
            </a:solidFill>
            <a:ln w="12600">
              <a:solidFill>
                <a:srgbClr val="FF0000"/>
              </a:solidFill>
              <a:miter lim="800000"/>
              <a:headEnd/>
              <a:tailEnd/>
            </a:ln>
          </p:spPr>
          <p:txBody>
            <a:bodyPr wrap="none" anchor="ctr"/>
            <a:lstStyle/>
            <a:p>
              <a:endParaRPr lang="en-US"/>
            </a:p>
          </p:txBody>
        </p:sp>
      </p:grpSp>
      <p:grpSp>
        <p:nvGrpSpPr>
          <p:cNvPr id="27" name="Group 6"/>
          <p:cNvGrpSpPr>
            <a:grpSpLocks/>
          </p:cNvGrpSpPr>
          <p:nvPr/>
        </p:nvGrpSpPr>
        <p:grpSpPr bwMode="auto">
          <a:xfrm>
            <a:off x="4800600" y="838200"/>
            <a:ext cx="4191000" cy="4724400"/>
            <a:chOff x="3264" y="635"/>
            <a:chExt cx="2953" cy="3372"/>
          </a:xfrm>
        </p:grpSpPr>
        <p:grpSp>
          <p:nvGrpSpPr>
            <p:cNvPr id="28" name="Group 7"/>
            <p:cNvGrpSpPr>
              <a:grpSpLocks/>
            </p:cNvGrpSpPr>
            <p:nvPr/>
          </p:nvGrpSpPr>
          <p:grpSpPr bwMode="auto">
            <a:xfrm>
              <a:off x="3264" y="635"/>
              <a:ext cx="2953" cy="3372"/>
              <a:chOff x="3264" y="635"/>
              <a:chExt cx="2953" cy="3372"/>
            </a:xfrm>
          </p:grpSpPr>
          <p:pic>
            <p:nvPicPr>
              <p:cNvPr id="30" name="Picture 8"/>
              <p:cNvPicPr>
                <a:picLocks noChangeAspect="1" noChangeArrowheads="1"/>
              </p:cNvPicPr>
              <p:nvPr/>
            </p:nvPicPr>
            <p:blipFill>
              <a:blip r:embed="rId4">
                <a:extLst>
                  <a:ext uri="{28A0092B-C50C-407E-A947-70E740481C1C}">
                    <a14:useLocalDpi xmlns:a14="http://schemas.microsoft.com/office/drawing/2010/main" val="0"/>
                  </a:ext>
                </a:extLst>
              </a:blip>
              <a:srcRect t="20604"/>
              <a:stretch>
                <a:fillRect/>
              </a:stretch>
            </p:blipFill>
            <p:spPr bwMode="auto">
              <a:xfrm>
                <a:off x="3264" y="635"/>
                <a:ext cx="2954" cy="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1" name="Picture 9"/>
              <p:cNvPicPr>
                <a:picLocks noChangeAspect="1" noChangeArrowheads="1"/>
              </p:cNvPicPr>
              <p:nvPr/>
            </p:nvPicPr>
            <p:blipFill>
              <a:blip r:embed="rId5">
                <a:extLst>
                  <a:ext uri="{28A0092B-C50C-407E-A947-70E740481C1C}">
                    <a14:useLocalDpi xmlns:a14="http://schemas.microsoft.com/office/drawing/2010/main" val="0"/>
                  </a:ext>
                </a:extLst>
              </a:blip>
              <a:srcRect t="17589"/>
              <a:stretch>
                <a:fillRect/>
              </a:stretch>
            </p:blipFill>
            <p:spPr bwMode="auto">
              <a:xfrm>
                <a:off x="3264" y="1957"/>
                <a:ext cx="2596" cy="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29" name="Line 10"/>
            <p:cNvSpPr>
              <a:spLocks noChangeShapeType="1"/>
            </p:cNvSpPr>
            <p:nvPr/>
          </p:nvSpPr>
          <p:spPr bwMode="auto">
            <a:xfrm>
              <a:off x="4839" y="1989"/>
              <a:ext cx="1" cy="216"/>
            </a:xfrm>
            <a:prstGeom prst="line">
              <a:avLst/>
            </a:prstGeom>
            <a:noFill/>
            <a:ln w="126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2" name="Text Box 11"/>
          <p:cNvSpPr txBox="1">
            <a:spLocks noChangeArrowheads="1"/>
          </p:cNvSpPr>
          <p:nvPr/>
        </p:nvSpPr>
        <p:spPr bwMode="auto">
          <a:xfrm>
            <a:off x="150813" y="5638800"/>
            <a:ext cx="89916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2452" rIns="81639" bIns="42452">
            <a:spAutoFit/>
          </a:bodyPr>
          <a:lstStyle>
            <a:lvl1pPr defTabSz="414338"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cs typeface="ＭＳ Ｐゴシック" charset="0"/>
              </a:defRPr>
            </a:lvl1pPr>
            <a:lvl2pPr marL="37931725" indent="-37474525" defTabSz="414338"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2pPr>
            <a:lvl3pPr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3pPr>
            <a:lvl4pPr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4pPr>
            <a:lvl5pPr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9pPr>
          </a:lstStyle>
          <a:p>
            <a:pPr eaLnBrk="1" hangingPunct="1"/>
            <a:r>
              <a:rPr lang="en-US" sz="1600" dirty="0">
                <a:latin typeface="+mn-lt"/>
              </a:rPr>
              <a:t>GOES IR satellite image of central US on left with location of GPS station shown as red star. </a:t>
            </a:r>
          </a:p>
          <a:p>
            <a:pPr eaLnBrk="1" hangingPunct="1"/>
            <a:r>
              <a:rPr lang="en-US" sz="1600" dirty="0">
                <a:latin typeface="+mn-lt"/>
              </a:rPr>
              <a:t>Time series of temperature, dew point, wind speed, and accumulated rain shown in top right. GPS PW is shown in bottom right. Increase in PW of more than 20mm due to convective system shown in satellite image. </a:t>
            </a:r>
          </a:p>
        </p:txBody>
      </p:sp>
    </p:spTree>
    <p:extLst>
      <p:ext uri="{BB962C8B-B14F-4D97-AF65-F5344CB8AC3E}">
        <p14:creationId xmlns:p14="http://schemas.microsoft.com/office/powerpoint/2010/main" val="187834697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Severe meteorological conditions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a:t>Other factors to consider:</a:t>
            </a:r>
          </a:p>
          <a:p>
            <a:pPr lvl="1"/>
            <a:r>
              <a:rPr lang="en-US" dirty="0"/>
              <a:t>Rapid change in atmospheric </a:t>
            </a:r>
            <a:r>
              <a:rPr lang="en-US" dirty="0" smtClean="0"/>
              <a:t>pressure affects </a:t>
            </a:r>
            <a:r>
              <a:rPr lang="en-US" dirty="0"/>
              <a:t>(dry) hydrostatic delay (mostly function of pressure and temperature)</a:t>
            </a:r>
          </a:p>
          <a:p>
            <a:pPr lvl="2"/>
            <a:r>
              <a:rPr lang="en-US" dirty="0"/>
              <a:t>L</a:t>
            </a:r>
            <a:r>
              <a:rPr lang="en-US" dirty="0" smtClean="0"/>
              <a:t>ow </a:t>
            </a:r>
            <a:r>
              <a:rPr lang="en-US" dirty="0"/>
              <a:t>pressure reduces ZHD, possibly making site </a:t>
            </a:r>
            <a:r>
              <a:rPr lang="en-US" i="1" dirty="0"/>
              <a:t>appear</a:t>
            </a:r>
            <a:r>
              <a:rPr lang="en-US" dirty="0"/>
              <a:t> higher (consider position constraint)</a:t>
            </a:r>
          </a:p>
          <a:p>
            <a:pPr lvl="2"/>
            <a:r>
              <a:rPr lang="en-US" dirty="0" smtClean="0"/>
              <a:t>BUT, </a:t>
            </a:r>
            <a:r>
              <a:rPr lang="en-US" dirty="0"/>
              <a:t>also reduces atmospheric loading, which </a:t>
            </a:r>
            <a:r>
              <a:rPr lang="en-US" i="1" dirty="0"/>
              <a:t>physically raises</a:t>
            </a:r>
            <a:r>
              <a:rPr lang="en-US" dirty="0"/>
              <a:t> site </a:t>
            </a:r>
            <a:r>
              <a:rPr lang="en-US" dirty="0" smtClean="0"/>
              <a:t>position (~ 0.5 mm/</a:t>
            </a:r>
            <a:r>
              <a:rPr lang="en-US" dirty="0" err="1" smtClean="0"/>
              <a:t>hPa</a:t>
            </a:r>
            <a:r>
              <a:rPr lang="en-US" dirty="0" smtClean="0"/>
              <a:t>)</a:t>
            </a:r>
          </a:p>
          <a:p>
            <a:pPr lvl="2"/>
            <a:r>
              <a:rPr lang="en-US" dirty="0" smtClean="0"/>
              <a:t>BUT, additional loading due to raised sea-level (“inverted barometer”) </a:t>
            </a:r>
            <a:r>
              <a:rPr lang="en-US" i="1" dirty="0" smtClean="0"/>
              <a:t>physically lowers</a:t>
            </a:r>
            <a:r>
              <a:rPr lang="en-US" dirty="0" smtClean="0"/>
              <a:t> site position proportionally near coasts</a:t>
            </a:r>
          </a:p>
          <a:p>
            <a:pPr lvl="1"/>
            <a:r>
              <a:rPr lang="en-US" dirty="0"/>
              <a:t>Heavy rainfall creates short-term, </a:t>
            </a:r>
            <a:r>
              <a:rPr lang="en-US" dirty="0" err="1" smtClean="0"/>
              <a:t>unmodelled</a:t>
            </a:r>
            <a:r>
              <a:rPr lang="en-US" dirty="0" smtClean="0"/>
              <a:t> surface </a:t>
            </a:r>
            <a:r>
              <a:rPr lang="en-US" dirty="0"/>
              <a:t>loading</a:t>
            </a:r>
            <a:endParaRPr lang="en-US" dirty="0" smtClean="0"/>
          </a:p>
          <a:p>
            <a:pPr lvl="1"/>
            <a:r>
              <a:rPr lang="en-US" dirty="0" smtClean="0"/>
              <a:t>Storm </a:t>
            </a:r>
            <a:r>
              <a:rPr lang="en-US" dirty="0"/>
              <a:t>surge </a:t>
            </a:r>
            <a:r>
              <a:rPr lang="en-US" dirty="0" smtClean="0"/>
              <a:t>creates </a:t>
            </a:r>
            <a:r>
              <a:rPr lang="en-US" dirty="0"/>
              <a:t>short-term, </a:t>
            </a:r>
            <a:r>
              <a:rPr lang="en-US" dirty="0" err="1"/>
              <a:t>unmodelled</a:t>
            </a:r>
            <a:r>
              <a:rPr lang="en-US" dirty="0"/>
              <a:t> </a:t>
            </a:r>
            <a:r>
              <a:rPr lang="en-US" dirty="0" smtClean="0"/>
              <a:t>ocean loading</a:t>
            </a:r>
          </a:p>
          <a:p>
            <a:pPr lvl="2"/>
            <a:r>
              <a:rPr lang="en-US" dirty="0" smtClean="0"/>
              <a:t>Additional </a:t>
            </a:r>
            <a:r>
              <a:rPr lang="en-US" dirty="0"/>
              <a:t>loading </a:t>
            </a:r>
            <a:r>
              <a:rPr lang="en-US" i="1" dirty="0"/>
              <a:t>physically lowers</a:t>
            </a:r>
            <a:r>
              <a:rPr lang="en-US" dirty="0"/>
              <a:t> site </a:t>
            </a:r>
            <a:r>
              <a:rPr lang="en-US" dirty="0" smtClean="0"/>
              <a:t>position</a:t>
            </a:r>
          </a:p>
          <a:p>
            <a:r>
              <a:rPr lang="en-US" dirty="0" smtClean="0"/>
              <a:t>How to </a:t>
            </a:r>
            <a:r>
              <a:rPr lang="en-US" dirty="0" err="1" smtClean="0"/>
              <a:t>deconvolve</a:t>
            </a:r>
            <a:r>
              <a:rPr lang="en-US" dirty="0" smtClean="0"/>
              <a:t> competing physical and apparent effects?</a:t>
            </a:r>
          </a:p>
        </p:txBody>
      </p:sp>
    </p:spTree>
    <p:extLst>
      <p:ext uri="{BB962C8B-B14F-4D97-AF65-F5344CB8AC3E}">
        <p14:creationId xmlns:p14="http://schemas.microsoft.com/office/powerpoint/2010/main" val="20322244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l="5556" t="17360" r="5724" b="6931"/>
          <a:stretch>
            <a:fillRect/>
          </a:stretch>
        </p:blipFill>
        <p:spPr bwMode="auto">
          <a:xfrm>
            <a:off x="228600" y="1219200"/>
            <a:ext cx="4724400"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9156" name="Picture 4"/>
          <p:cNvPicPr>
            <a:picLocks noChangeAspect="1" noChangeArrowheads="1"/>
          </p:cNvPicPr>
          <p:nvPr/>
        </p:nvPicPr>
        <p:blipFill>
          <a:blip r:embed="rId4">
            <a:extLst>
              <a:ext uri="{28A0092B-C50C-407E-A947-70E740481C1C}">
                <a14:useLocalDpi xmlns:a14="http://schemas.microsoft.com/office/drawing/2010/main" val="0"/>
              </a:ext>
            </a:extLst>
          </a:blip>
          <a:srcRect l="4198" t="16949" b="5083"/>
          <a:stretch>
            <a:fillRect/>
          </a:stretch>
        </p:blipFill>
        <p:spPr bwMode="auto">
          <a:xfrm>
            <a:off x="5257800" y="1219200"/>
            <a:ext cx="34766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9157" name="Text Box 6"/>
          <p:cNvSpPr txBox="1">
            <a:spLocks noChangeArrowheads="1"/>
          </p:cNvSpPr>
          <p:nvPr/>
        </p:nvSpPr>
        <p:spPr bwMode="auto">
          <a:xfrm>
            <a:off x="685800" y="5257800"/>
            <a:ext cx="359727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90000"/>
              </a:lnSpc>
            </a:pPr>
            <a:r>
              <a:rPr lang="en-US" sz="1800">
                <a:solidFill>
                  <a:srgbClr val="000000"/>
                </a:solidFill>
                <a:latin typeface="+mn-lt"/>
              </a:rPr>
              <a:t>GPS stations (blue) and locations of hurricane landfalls</a:t>
            </a:r>
            <a:endParaRPr lang="en-US" sz="1400">
              <a:solidFill>
                <a:srgbClr val="000000"/>
              </a:solidFill>
              <a:latin typeface="+mn-lt"/>
            </a:endParaRPr>
          </a:p>
        </p:txBody>
      </p:sp>
      <p:sp>
        <p:nvSpPr>
          <p:cNvPr id="49158" name="Text Box 7"/>
          <p:cNvSpPr txBox="1">
            <a:spLocks noChangeArrowheads="1"/>
          </p:cNvSpPr>
          <p:nvPr/>
        </p:nvSpPr>
        <p:spPr bwMode="auto">
          <a:xfrm>
            <a:off x="5562600" y="5181600"/>
            <a:ext cx="30638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90000"/>
              </a:lnSpc>
            </a:pPr>
            <a:r>
              <a:rPr lang="en-US" sz="1800">
                <a:solidFill>
                  <a:srgbClr val="000000"/>
                </a:solidFill>
                <a:latin typeface="+mn-lt"/>
              </a:rPr>
              <a:t>Correlation (75%) between GPS-measured precipitable water and drop in surface pressure for stations within 200 km of landfall.</a:t>
            </a:r>
            <a:r>
              <a:rPr lang="en-US" sz="1600">
                <a:solidFill>
                  <a:srgbClr val="000000"/>
                </a:solidFill>
                <a:latin typeface="+mn-lt"/>
              </a:rPr>
              <a:t>   </a:t>
            </a:r>
          </a:p>
        </p:txBody>
      </p:sp>
      <p:sp>
        <p:nvSpPr>
          <p:cNvPr id="49159" name="Text Box 8"/>
          <p:cNvSpPr txBox="1">
            <a:spLocks noChangeArrowheads="1"/>
          </p:cNvSpPr>
          <p:nvPr/>
        </p:nvSpPr>
        <p:spPr bwMode="auto">
          <a:xfrm>
            <a:off x="457200" y="6324600"/>
            <a:ext cx="1367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a:solidFill>
                  <a:srgbClr val="000000"/>
                </a:solidFill>
                <a:latin typeface="+mn-lt"/>
              </a:rPr>
              <a:t>J.Braun, UCAR</a:t>
            </a:r>
            <a:r>
              <a:rPr lang="en-US">
                <a:solidFill>
                  <a:srgbClr val="000000"/>
                </a:solidFill>
                <a:latin typeface="+mn-lt"/>
              </a:rPr>
              <a:t> </a:t>
            </a:r>
          </a:p>
        </p:txBody>
      </p:sp>
      <p:sp>
        <p:nvSpPr>
          <p:cNvPr id="8" name="Title 7"/>
          <p:cNvSpPr>
            <a:spLocks noGrp="1"/>
          </p:cNvSpPr>
          <p:nvPr>
            <p:ph type="title"/>
          </p:nvPr>
        </p:nvSpPr>
        <p:spPr/>
        <p:txBody>
          <a:bodyPr anchor="ctr">
            <a:normAutofit fontScale="90000"/>
          </a:bodyPr>
          <a:lstStyle/>
          <a:p>
            <a:r>
              <a:rPr lang="en-US" dirty="0">
                <a:solidFill>
                  <a:srgbClr val="000000"/>
                </a:solidFill>
              </a:rPr>
              <a:t>Water vapor as a proxy for pressure in storm </a:t>
            </a:r>
            <a:r>
              <a:rPr lang="en-US" dirty="0" smtClean="0">
                <a:solidFill>
                  <a:srgbClr val="000000"/>
                </a:solidFill>
              </a:rPr>
              <a:t>prediction</a:t>
            </a:r>
            <a:endParaRPr lang="en-US" dirty="0"/>
          </a:p>
        </p:txBody>
      </p:sp>
      <p:sp>
        <p:nvSpPr>
          <p:cNvPr id="9" name="Content Placeholder 8"/>
          <p:cNvSpPr>
            <a:spLocks noGrp="1"/>
          </p:cNvSpPr>
          <p:nvPr>
            <p:ph sz="half" idx="1"/>
          </p:nvPr>
        </p:nvSpPr>
        <p:spPr/>
        <p:txBody>
          <a:bodyPr/>
          <a:lstStyle/>
          <a:p>
            <a:endParaRPr lang="en-US"/>
          </a:p>
        </p:txBody>
      </p:sp>
      <p:sp>
        <p:nvSpPr>
          <p:cNvPr id="10" name="Content Placeholder 9"/>
          <p:cNvSpPr>
            <a:spLocks noGrp="1"/>
          </p:cNvSpPr>
          <p:nvPr>
            <p:ph sz="half" idx="2"/>
          </p:nvPr>
        </p:nvSpPr>
        <p:spPr/>
        <p:txBody>
          <a:bodyPr/>
          <a:lstStyle/>
          <a:p>
            <a:endParaRPr lang="en-US"/>
          </a:p>
        </p:txBody>
      </p:sp>
    </p:spTree>
    <p:extLst>
      <p:ext uri="{BB962C8B-B14F-4D97-AF65-F5344CB8AC3E}">
        <p14:creationId xmlns:p14="http://schemas.microsoft.com/office/powerpoint/2010/main" val="172843492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r="3703" b="11111"/>
          <a:stretch>
            <a:fillRect/>
          </a:stretch>
        </p:blipFill>
        <p:spPr bwMode="auto">
          <a:xfrm>
            <a:off x="304800" y="1524000"/>
            <a:ext cx="6477000"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3"/>
          <p:cNvSpPr txBox="1">
            <a:spLocks noChangeArrowheads="1"/>
          </p:cNvSpPr>
          <p:nvPr/>
        </p:nvSpPr>
        <p:spPr bwMode="auto">
          <a:xfrm>
            <a:off x="914400" y="5715000"/>
            <a:ext cx="472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2000">
              <a:solidFill>
                <a:srgbClr val="000000"/>
              </a:solidFill>
              <a:cs typeface="DejaVu Sans" charset="0"/>
            </a:endParaRPr>
          </a:p>
          <a:p>
            <a:pPr eaLnBrk="1" hangingPunct="1"/>
            <a:r>
              <a:rPr lang="en-US" sz="1600">
                <a:solidFill>
                  <a:srgbClr val="000000"/>
                </a:solidFill>
                <a:cs typeface="DejaVu Sans" charset="0"/>
              </a:rPr>
              <a:t>From Dong et al. J</a:t>
            </a:r>
            <a:r>
              <a:rPr lang="en-US" sz="1600" i="1">
                <a:solidFill>
                  <a:srgbClr val="000000"/>
                </a:solidFill>
                <a:cs typeface="DejaVu Sans" charset="0"/>
              </a:rPr>
              <a:t>. Geophys. Res., 107</a:t>
            </a:r>
            <a:r>
              <a:rPr lang="en-US" sz="1600">
                <a:solidFill>
                  <a:srgbClr val="000000"/>
                </a:solidFill>
                <a:cs typeface="DejaVu Sans" charset="0"/>
              </a:rPr>
              <a:t>, 2075, 2002</a:t>
            </a:r>
          </a:p>
        </p:txBody>
      </p:sp>
      <p:sp>
        <p:nvSpPr>
          <p:cNvPr id="59396" name="Text Box 4"/>
          <p:cNvSpPr txBox="1">
            <a:spLocks noChangeArrowheads="1"/>
          </p:cNvSpPr>
          <p:nvPr/>
        </p:nvSpPr>
        <p:spPr bwMode="auto">
          <a:xfrm>
            <a:off x="6934200" y="2505075"/>
            <a:ext cx="2126879"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000000"/>
                </a:solidFill>
                <a:cs typeface="DejaVu Sans" charset="0"/>
              </a:rPr>
              <a:t>Atmosphere (purple)</a:t>
            </a:r>
          </a:p>
          <a:p>
            <a:pPr eaLnBrk="1" hangingPunct="1"/>
            <a:r>
              <a:rPr lang="en-US" sz="1800">
                <a:solidFill>
                  <a:srgbClr val="000000"/>
                </a:solidFill>
                <a:cs typeface="DejaVu Sans" charset="0"/>
              </a:rPr>
              <a:t>  2-5 mm</a:t>
            </a:r>
          </a:p>
          <a:p>
            <a:pPr eaLnBrk="1" hangingPunct="1"/>
            <a:endParaRPr lang="en-US" sz="1800">
              <a:solidFill>
                <a:srgbClr val="000000"/>
              </a:solidFill>
              <a:cs typeface="DejaVu Sans" charset="0"/>
            </a:endParaRPr>
          </a:p>
          <a:p>
            <a:pPr eaLnBrk="1" hangingPunct="1"/>
            <a:r>
              <a:rPr lang="en-US" sz="1800">
                <a:solidFill>
                  <a:srgbClr val="000000"/>
                </a:solidFill>
                <a:cs typeface="DejaVu Sans" charset="0"/>
              </a:rPr>
              <a:t>Snow/water (blue)</a:t>
            </a:r>
          </a:p>
          <a:p>
            <a:pPr eaLnBrk="1" hangingPunct="1"/>
            <a:r>
              <a:rPr lang="en-US" sz="1800">
                <a:solidFill>
                  <a:srgbClr val="000000"/>
                </a:solidFill>
                <a:cs typeface="DejaVu Sans" charset="0"/>
              </a:rPr>
              <a:t>  2-10 mm </a:t>
            </a:r>
          </a:p>
          <a:p>
            <a:pPr eaLnBrk="1" hangingPunct="1"/>
            <a:endParaRPr lang="en-US" sz="1800">
              <a:solidFill>
                <a:srgbClr val="000000"/>
              </a:solidFill>
              <a:cs typeface="DejaVu Sans" charset="0"/>
            </a:endParaRPr>
          </a:p>
          <a:p>
            <a:pPr eaLnBrk="1" hangingPunct="1"/>
            <a:r>
              <a:rPr lang="en-US" sz="1800">
                <a:solidFill>
                  <a:srgbClr val="000000"/>
                </a:solidFill>
                <a:cs typeface="DejaVu Sans" charset="0"/>
              </a:rPr>
              <a:t>Nontidal ocean (red)</a:t>
            </a:r>
          </a:p>
          <a:p>
            <a:pPr eaLnBrk="1" hangingPunct="1"/>
            <a:r>
              <a:rPr lang="en-US" sz="1800">
                <a:solidFill>
                  <a:srgbClr val="000000"/>
                </a:solidFill>
                <a:cs typeface="DejaVu Sans" charset="0"/>
              </a:rPr>
              <a:t>   2-3 mm</a:t>
            </a:r>
          </a:p>
          <a:p>
            <a:pPr eaLnBrk="1" hangingPunct="1"/>
            <a:endParaRPr lang="en-US" sz="1800">
              <a:solidFill>
                <a:srgbClr val="000000"/>
              </a:solidFill>
              <a:cs typeface="DejaVu Sans" charset="0"/>
            </a:endParaRPr>
          </a:p>
        </p:txBody>
      </p:sp>
      <p:sp>
        <p:nvSpPr>
          <p:cNvPr id="59397" name="Text Box 5"/>
          <p:cNvSpPr txBox="1">
            <a:spLocks noChangeArrowheads="1"/>
          </p:cNvSpPr>
          <p:nvPr/>
        </p:nvSpPr>
        <p:spPr bwMode="auto">
          <a:xfrm>
            <a:off x="1828800" y="522288"/>
            <a:ext cx="55483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nSpc>
                <a:spcPct val="80000"/>
              </a:lnSpc>
              <a:buClr>
                <a:srgbClr val="000000"/>
              </a:buClr>
              <a:buSzPct val="100000"/>
              <a:buFont typeface="Times New Roman" charset="0"/>
              <a:buNone/>
            </a:pPr>
            <a:r>
              <a:rPr lang="en-US" sz="2500">
                <a:solidFill>
                  <a:srgbClr val="000000"/>
                </a:solidFill>
                <a:cs typeface="DejaVu Sans" charset="0"/>
              </a:rPr>
              <a:t>Annual Component of  Vertical Loading</a:t>
            </a:r>
          </a:p>
        </p:txBody>
      </p:sp>
    </p:spTree>
    <p:extLst>
      <p:ext uri="{BB962C8B-B14F-4D97-AF65-F5344CB8AC3E}">
        <p14:creationId xmlns:p14="http://schemas.microsoft.com/office/powerpoint/2010/main" val="292048455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14400"/>
            <a:ext cx="5705475"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3"/>
          <p:cNvSpPr txBox="1">
            <a:spLocks noChangeArrowheads="1"/>
          </p:cNvSpPr>
          <p:nvPr/>
        </p:nvSpPr>
        <p:spPr bwMode="auto">
          <a:xfrm>
            <a:off x="990600" y="5334000"/>
            <a:ext cx="68580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000000"/>
                </a:solidFill>
              </a:rPr>
              <a:t>Vertical (a) and north (b) displacements from pressure loading at a site in South Africa.  Bottom is power spectrum.   Dominant signal is annual.  From </a:t>
            </a:r>
            <a:r>
              <a:rPr lang="en-US" sz="1800" i="1">
                <a:solidFill>
                  <a:srgbClr val="000000"/>
                </a:solidFill>
              </a:rPr>
              <a:t>Petrov and Boy</a:t>
            </a:r>
            <a:r>
              <a:rPr lang="en-US" sz="1800">
                <a:solidFill>
                  <a:srgbClr val="000000"/>
                </a:solidFill>
              </a:rPr>
              <a:t> (2004)</a:t>
            </a:r>
          </a:p>
          <a:p>
            <a:pPr eaLnBrk="1" hangingPunct="1"/>
            <a:endParaRPr lang="en-US">
              <a:solidFill>
                <a:srgbClr val="000000"/>
              </a:solidFill>
            </a:endParaRPr>
          </a:p>
        </p:txBody>
      </p:sp>
      <p:sp>
        <p:nvSpPr>
          <p:cNvPr id="61444" name="Text Box 4"/>
          <p:cNvSpPr txBox="1">
            <a:spLocks noChangeArrowheads="1"/>
          </p:cNvSpPr>
          <p:nvPr/>
        </p:nvSpPr>
        <p:spPr bwMode="auto">
          <a:xfrm>
            <a:off x="1676400" y="228600"/>
            <a:ext cx="49942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a:solidFill>
                  <a:srgbClr val="000000"/>
                </a:solidFill>
              </a:rPr>
              <a:t>Atmospheric pressure loading near equator</a:t>
            </a:r>
            <a:endParaRPr lang="en-US">
              <a:solidFill>
                <a:srgbClr val="000000"/>
              </a:solidFill>
            </a:endParaRPr>
          </a:p>
        </p:txBody>
      </p:sp>
    </p:spTree>
    <p:extLst>
      <p:ext uri="{BB962C8B-B14F-4D97-AF65-F5344CB8AC3E}">
        <p14:creationId xmlns:p14="http://schemas.microsoft.com/office/powerpoint/2010/main" val="36631934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a:lum bright="-6000" contrast="48000"/>
            <a:extLst>
              <a:ext uri="{28A0092B-C50C-407E-A947-70E740481C1C}">
                <a14:useLocalDpi xmlns:a14="http://schemas.microsoft.com/office/drawing/2010/main" val="0"/>
              </a:ext>
            </a:extLst>
          </a:blip>
          <a:srcRect t="4373" b="5893"/>
          <a:stretch>
            <a:fillRect/>
          </a:stretch>
        </p:blipFill>
        <p:spPr bwMode="auto">
          <a:xfrm>
            <a:off x="1447800" y="1219200"/>
            <a:ext cx="57340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3"/>
          <p:cNvSpPr txBox="1">
            <a:spLocks noChangeArrowheads="1"/>
          </p:cNvSpPr>
          <p:nvPr/>
        </p:nvSpPr>
        <p:spPr bwMode="auto">
          <a:xfrm>
            <a:off x="1066800" y="5715000"/>
            <a:ext cx="6858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00000"/>
                </a:solidFill>
              </a:rPr>
              <a:t> </a:t>
            </a:r>
            <a:r>
              <a:rPr lang="en-US" sz="1800">
                <a:solidFill>
                  <a:srgbClr val="000000"/>
                </a:solidFill>
              </a:rPr>
              <a:t>Vertical (a) and north (b) displacements from pressure loading at a site in Germany.  Bottom is power spectrum.  Dominant signal is short-period.  </a:t>
            </a:r>
          </a:p>
        </p:txBody>
      </p:sp>
      <p:sp>
        <p:nvSpPr>
          <p:cNvPr id="63492" name="Rectangle 4"/>
          <p:cNvSpPr>
            <a:spLocks noChangeArrowheads="1"/>
          </p:cNvSpPr>
          <p:nvPr/>
        </p:nvSpPr>
        <p:spPr bwMode="auto">
          <a:xfrm>
            <a:off x="1676400" y="381000"/>
            <a:ext cx="54916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200">
                <a:solidFill>
                  <a:srgbClr val="000000"/>
                </a:solidFill>
              </a:rPr>
              <a:t>Atmospheric pressure loading at mid-latitudes</a:t>
            </a:r>
          </a:p>
        </p:txBody>
      </p:sp>
    </p:spTree>
    <p:extLst>
      <p:ext uri="{BB962C8B-B14F-4D97-AF65-F5344CB8AC3E}">
        <p14:creationId xmlns:p14="http://schemas.microsoft.com/office/powerpoint/2010/main" val="2779181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b="16667"/>
          <a:stretch>
            <a:fillRect/>
          </a:stretch>
        </p:blipFill>
        <p:spPr bwMode="auto">
          <a:xfrm>
            <a:off x="381000" y="381000"/>
            <a:ext cx="3124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3"/>
          <p:cNvPicPr>
            <a:picLocks noChangeAspect="1" noChangeArrowheads="1"/>
          </p:cNvPicPr>
          <p:nvPr/>
        </p:nvPicPr>
        <p:blipFill>
          <a:blip r:embed="rId4">
            <a:extLst>
              <a:ext uri="{28A0092B-C50C-407E-A947-70E740481C1C}">
                <a14:useLocalDpi xmlns:a14="http://schemas.microsoft.com/office/drawing/2010/main" val="0"/>
              </a:ext>
            </a:extLst>
          </a:blip>
          <a:srcRect t="7143" r="46097"/>
          <a:stretch>
            <a:fillRect/>
          </a:stretch>
        </p:blipFill>
        <p:spPr bwMode="auto">
          <a:xfrm>
            <a:off x="457200" y="2514600"/>
            <a:ext cx="31575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 Box 4"/>
          <p:cNvSpPr txBox="1">
            <a:spLocks noChangeArrowheads="1"/>
          </p:cNvSpPr>
          <p:nvPr/>
        </p:nvSpPr>
        <p:spPr bwMode="auto">
          <a:xfrm>
            <a:off x="4572000" y="498475"/>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1" name="Text Box 5"/>
          <p:cNvSpPr txBox="1">
            <a:spLocks noChangeArrowheads="1"/>
          </p:cNvSpPr>
          <p:nvPr/>
        </p:nvSpPr>
        <p:spPr bwMode="auto">
          <a:xfrm>
            <a:off x="6156325" y="1260475"/>
            <a:ext cx="283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2" name="Text Box 6"/>
          <p:cNvSpPr txBox="1">
            <a:spLocks noChangeArrowheads="1"/>
          </p:cNvSpPr>
          <p:nvPr/>
        </p:nvSpPr>
        <p:spPr bwMode="auto">
          <a:xfrm>
            <a:off x="4114800" y="914400"/>
            <a:ext cx="3444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3" name="Text Box 7"/>
          <p:cNvSpPr txBox="1">
            <a:spLocks noChangeArrowheads="1"/>
          </p:cNvSpPr>
          <p:nvPr/>
        </p:nvSpPr>
        <p:spPr bwMode="auto">
          <a:xfrm>
            <a:off x="1660525" y="5527675"/>
            <a:ext cx="6340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4" name="Text Box 8"/>
          <p:cNvSpPr txBox="1">
            <a:spLocks noChangeArrowheads="1"/>
          </p:cNvSpPr>
          <p:nvPr/>
        </p:nvSpPr>
        <p:spPr bwMode="auto">
          <a:xfrm>
            <a:off x="1127125" y="5299075"/>
            <a:ext cx="6721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5" name="Text Box 9"/>
          <p:cNvSpPr txBox="1">
            <a:spLocks noChangeArrowheads="1"/>
          </p:cNvSpPr>
          <p:nvPr/>
        </p:nvSpPr>
        <p:spPr bwMode="auto">
          <a:xfrm>
            <a:off x="1127125" y="5451475"/>
            <a:ext cx="717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6" name="Text Box 10"/>
          <p:cNvSpPr txBox="1">
            <a:spLocks noChangeArrowheads="1"/>
          </p:cNvSpPr>
          <p:nvPr/>
        </p:nvSpPr>
        <p:spPr bwMode="auto">
          <a:xfrm>
            <a:off x="5089525" y="574675"/>
            <a:ext cx="275907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30000"/>
              </a:lnSpc>
            </a:pPr>
            <a:r>
              <a:rPr lang="en-US" sz="1800">
                <a:solidFill>
                  <a:srgbClr val="000000"/>
                </a:solidFill>
              </a:rPr>
              <a:t>Spatial and temporal autocorrelation of atmospheric pressure loading</a:t>
            </a:r>
            <a:r>
              <a:rPr lang="en-US" sz="1600">
                <a:solidFill>
                  <a:srgbClr val="000000"/>
                </a:solidFill>
              </a:rPr>
              <a:t> </a:t>
            </a:r>
          </a:p>
        </p:txBody>
      </p:sp>
      <p:sp>
        <p:nvSpPr>
          <p:cNvPr id="65547" name="Text Box 11"/>
          <p:cNvSpPr txBox="1">
            <a:spLocks noChangeArrowheads="1"/>
          </p:cNvSpPr>
          <p:nvPr/>
        </p:nvSpPr>
        <p:spPr bwMode="auto">
          <a:xfrm>
            <a:off x="1066800" y="5867400"/>
            <a:ext cx="5049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solidFill>
                  <a:srgbClr val="000000"/>
                </a:solidFill>
              </a:rPr>
              <a:t>From Petrov and Boy, </a:t>
            </a:r>
            <a:r>
              <a:rPr lang="en-US" sz="1600" i="1">
                <a:solidFill>
                  <a:srgbClr val="000000"/>
                </a:solidFill>
              </a:rPr>
              <a:t>J. Geophys. Res.,</a:t>
            </a:r>
            <a:r>
              <a:rPr lang="en-US" sz="1600">
                <a:solidFill>
                  <a:srgbClr val="000000"/>
                </a:solidFill>
              </a:rPr>
              <a:t> </a:t>
            </a:r>
            <a:r>
              <a:rPr lang="en-US" sz="1600" i="1">
                <a:solidFill>
                  <a:srgbClr val="000000"/>
                </a:solidFill>
              </a:rPr>
              <a:t>109,</a:t>
            </a:r>
            <a:r>
              <a:rPr lang="en-US" sz="1600">
                <a:solidFill>
                  <a:srgbClr val="000000"/>
                </a:solidFill>
              </a:rPr>
              <a:t> B03405, 2004</a:t>
            </a:r>
          </a:p>
        </p:txBody>
      </p:sp>
    </p:spTree>
    <p:extLst>
      <p:ext uri="{BB962C8B-B14F-4D97-AF65-F5344CB8AC3E}">
        <p14:creationId xmlns:p14="http://schemas.microsoft.com/office/powerpoint/2010/main" val="7380343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References</a:t>
            </a:r>
            <a:endParaRPr lang="en-US" dirty="0"/>
          </a:p>
        </p:txBody>
      </p:sp>
      <p:sp>
        <p:nvSpPr>
          <p:cNvPr id="7" name="Content Placeholder 6"/>
          <p:cNvSpPr>
            <a:spLocks noGrp="1"/>
          </p:cNvSpPr>
          <p:nvPr>
            <p:ph idx="1"/>
          </p:nvPr>
        </p:nvSpPr>
        <p:spPr/>
        <p:txBody>
          <a:bodyPr>
            <a:normAutofit fontScale="92500" lnSpcReduction="10000"/>
          </a:bodyPr>
          <a:lstStyle/>
          <a:p>
            <a:r>
              <a:rPr lang="en-US" sz="2000" dirty="0"/>
              <a:t>Larson, K. M., E. </a:t>
            </a:r>
            <a:r>
              <a:rPr lang="en-US" sz="2000" dirty="0" err="1"/>
              <a:t>Gutmann</a:t>
            </a:r>
            <a:r>
              <a:rPr lang="en-US" sz="2000" dirty="0"/>
              <a:t>, V. </a:t>
            </a:r>
            <a:r>
              <a:rPr lang="en-US" sz="2000" dirty="0" err="1"/>
              <a:t>Zavorotny</a:t>
            </a:r>
            <a:r>
              <a:rPr lang="en-US" sz="2000" dirty="0"/>
              <a:t>, J. Braun, M. Williams</a:t>
            </a:r>
            <a:r>
              <a:rPr lang="en-US" sz="2000" dirty="0" smtClean="0"/>
              <a:t>, and </a:t>
            </a:r>
            <a:r>
              <a:rPr lang="en-US" sz="2000" dirty="0"/>
              <a:t>F. G. </a:t>
            </a:r>
            <a:r>
              <a:rPr lang="en-US" sz="2000" dirty="0" err="1" smtClean="0"/>
              <a:t>Nievinski</a:t>
            </a:r>
            <a:r>
              <a:rPr lang="en-US" sz="2000" dirty="0" smtClean="0"/>
              <a:t> (2009), </a:t>
            </a:r>
            <a:r>
              <a:rPr lang="en-US" sz="2000" dirty="0"/>
              <a:t>Can We Measure Snow Depth with GPS Receivers?, </a:t>
            </a:r>
            <a:r>
              <a:rPr lang="en-US" sz="2000" i="1" dirty="0" err="1" smtClean="0"/>
              <a:t>Geophys</a:t>
            </a:r>
            <a:r>
              <a:rPr lang="en-US" sz="2000" i="1" dirty="0" smtClean="0"/>
              <a:t>. Res. </a:t>
            </a:r>
            <a:r>
              <a:rPr lang="en-US" sz="2000" i="1" dirty="0" err="1" smtClean="0"/>
              <a:t>Lett</a:t>
            </a:r>
            <a:r>
              <a:rPr lang="en-US" sz="2000" i="1" dirty="0" smtClean="0"/>
              <a:t>.</a:t>
            </a:r>
            <a:r>
              <a:rPr lang="en-US" sz="2000" dirty="0" smtClean="0"/>
              <a:t>, </a:t>
            </a:r>
            <a:r>
              <a:rPr lang="en-US" sz="2000" i="1" dirty="0" smtClean="0"/>
              <a:t>36</a:t>
            </a:r>
            <a:r>
              <a:rPr lang="en-US" sz="2000" dirty="0" smtClean="0"/>
              <a:t>, L17502, </a:t>
            </a:r>
            <a:r>
              <a:rPr lang="en-US" sz="2000" dirty="0">
                <a:hlinkClick r:id="rId2"/>
              </a:rPr>
              <a:t>doi:10.1029/</a:t>
            </a:r>
            <a:r>
              <a:rPr lang="en-US" sz="2000" dirty="0" smtClean="0">
                <a:hlinkClick r:id="rId2"/>
              </a:rPr>
              <a:t>2009GL039430</a:t>
            </a:r>
            <a:r>
              <a:rPr lang="en-US" sz="2000" dirty="0" smtClean="0"/>
              <a:t>.</a:t>
            </a:r>
            <a:endParaRPr lang="en-US" sz="2000" dirty="0"/>
          </a:p>
          <a:p>
            <a:r>
              <a:rPr lang="en-US" sz="2000" dirty="0"/>
              <a:t>Larson, K. M., E. E. Small, E. </a:t>
            </a:r>
            <a:r>
              <a:rPr lang="en-US" sz="2000" dirty="0" err="1"/>
              <a:t>Gutmann</a:t>
            </a:r>
            <a:r>
              <a:rPr lang="en-US" sz="2000" dirty="0"/>
              <a:t>, A. </a:t>
            </a:r>
            <a:r>
              <a:rPr lang="en-US" sz="2000" dirty="0" err="1"/>
              <a:t>Bilich</a:t>
            </a:r>
            <a:r>
              <a:rPr lang="en-US" sz="2000" dirty="0"/>
              <a:t>, P. </a:t>
            </a:r>
            <a:r>
              <a:rPr lang="en-US" sz="2000" dirty="0" err="1"/>
              <a:t>Axelrad</a:t>
            </a:r>
            <a:r>
              <a:rPr lang="en-US" sz="2000" dirty="0" smtClean="0"/>
              <a:t>, and </a:t>
            </a:r>
            <a:r>
              <a:rPr lang="en-US" sz="2000" dirty="0"/>
              <a:t>J. </a:t>
            </a:r>
            <a:r>
              <a:rPr lang="en-US" sz="2000" dirty="0" smtClean="0"/>
              <a:t>Braun (2008), </a:t>
            </a:r>
            <a:r>
              <a:rPr lang="en-US" sz="2000" dirty="0"/>
              <a:t>Using GPS multipath to measure soil moisture fluctuations: initial results, </a:t>
            </a:r>
            <a:r>
              <a:rPr lang="en-US" sz="2000" i="1" dirty="0"/>
              <a:t>GPS </a:t>
            </a:r>
            <a:r>
              <a:rPr lang="en-US" sz="2000" i="1" dirty="0" err="1" smtClean="0"/>
              <a:t>Solut</a:t>
            </a:r>
            <a:r>
              <a:rPr lang="en-US" sz="2000" i="1" dirty="0" smtClean="0"/>
              <a:t>.</a:t>
            </a:r>
            <a:r>
              <a:rPr lang="en-US" sz="2000" dirty="0" smtClean="0"/>
              <a:t>, </a:t>
            </a:r>
            <a:r>
              <a:rPr lang="en-US" sz="2000" i="1" dirty="0" smtClean="0"/>
              <a:t>12</a:t>
            </a:r>
            <a:r>
              <a:rPr lang="en-US" sz="2000" dirty="0" smtClean="0"/>
              <a:t>, </a:t>
            </a:r>
            <a:r>
              <a:rPr lang="en-US" sz="2000" dirty="0">
                <a:hlinkClick r:id="rId3"/>
              </a:rPr>
              <a:t>doi:10.1007/s10291-007-0076-</a:t>
            </a:r>
            <a:r>
              <a:rPr lang="en-US" sz="2000" dirty="0" smtClean="0">
                <a:hlinkClick r:id="rId3"/>
              </a:rPr>
              <a:t>6</a:t>
            </a:r>
            <a:r>
              <a:rPr lang="en-US" sz="2000" dirty="0" smtClean="0"/>
              <a:t>.</a:t>
            </a:r>
            <a:endParaRPr lang="en-US" sz="2000" dirty="0"/>
          </a:p>
          <a:p>
            <a:r>
              <a:rPr lang="en-US" sz="2000" dirty="0"/>
              <a:t>Larson, K. M., E. E. Small, E. </a:t>
            </a:r>
            <a:r>
              <a:rPr lang="en-US" sz="2000" dirty="0" err="1"/>
              <a:t>Gutmann</a:t>
            </a:r>
            <a:r>
              <a:rPr lang="en-US" sz="2000" dirty="0"/>
              <a:t>, A. </a:t>
            </a:r>
            <a:r>
              <a:rPr lang="en-US" sz="2000" dirty="0" err="1"/>
              <a:t>Bilich</a:t>
            </a:r>
            <a:r>
              <a:rPr lang="en-US" sz="2000" dirty="0"/>
              <a:t>, J. Braun, </a:t>
            </a:r>
            <a:r>
              <a:rPr lang="en-US" sz="2000" dirty="0" smtClean="0"/>
              <a:t>and V</a:t>
            </a:r>
            <a:r>
              <a:rPr lang="en-US" sz="2000" dirty="0"/>
              <a:t>. </a:t>
            </a:r>
            <a:r>
              <a:rPr lang="en-US" sz="2000" dirty="0" err="1" smtClean="0"/>
              <a:t>Zavorotny</a:t>
            </a:r>
            <a:r>
              <a:rPr lang="en-US" sz="2000" dirty="0" smtClean="0"/>
              <a:t> (2008), </a:t>
            </a:r>
            <a:r>
              <a:rPr lang="en-US" sz="2000" dirty="0"/>
              <a:t>Use of GPS receivers as a soil moisture network for water cycle studies, </a:t>
            </a:r>
            <a:r>
              <a:rPr lang="en-US" sz="2000" i="1" dirty="0" err="1" smtClean="0"/>
              <a:t>Geophys</a:t>
            </a:r>
            <a:r>
              <a:rPr lang="en-US" sz="2000" i="1" dirty="0" smtClean="0"/>
              <a:t>. Res. </a:t>
            </a:r>
            <a:r>
              <a:rPr lang="en-US" sz="2000" i="1" dirty="0" err="1" smtClean="0"/>
              <a:t>Lett</a:t>
            </a:r>
            <a:r>
              <a:rPr lang="en-US" sz="2000" i="1" dirty="0" smtClean="0"/>
              <a:t>.</a:t>
            </a:r>
            <a:r>
              <a:rPr lang="en-US" sz="2000" dirty="0" smtClean="0"/>
              <a:t>, </a:t>
            </a:r>
            <a:r>
              <a:rPr lang="en-US" sz="2000" i="1" dirty="0" smtClean="0"/>
              <a:t>35</a:t>
            </a:r>
            <a:r>
              <a:rPr lang="en-US" sz="2000" dirty="0" smtClean="0"/>
              <a:t>, L24405, </a:t>
            </a:r>
            <a:r>
              <a:rPr lang="en-US" sz="2000" dirty="0">
                <a:hlinkClick r:id="rId4"/>
              </a:rPr>
              <a:t>doi:10.1029/</a:t>
            </a:r>
            <a:r>
              <a:rPr lang="en-US" sz="2000" dirty="0" smtClean="0">
                <a:hlinkClick r:id="rId4"/>
              </a:rPr>
              <a:t>2008GL036013</a:t>
            </a:r>
            <a:r>
              <a:rPr lang="en-US" sz="2000" dirty="0" smtClean="0"/>
              <a:t>.</a:t>
            </a:r>
          </a:p>
          <a:p>
            <a:r>
              <a:rPr lang="en-US" sz="2000" dirty="0" err="1" smtClean="0"/>
              <a:t>Tregoning</a:t>
            </a:r>
            <a:r>
              <a:rPr lang="en-US" sz="2000" dirty="0" smtClean="0"/>
              <a:t>, P., and T. A. Herring </a:t>
            </a:r>
            <a:r>
              <a:rPr lang="en-US" sz="2000" dirty="0"/>
              <a:t>(</a:t>
            </a:r>
            <a:r>
              <a:rPr lang="en-US" sz="2000" dirty="0" smtClean="0"/>
              <a:t>2006)</a:t>
            </a:r>
            <a:r>
              <a:rPr lang="en-US" sz="2000" dirty="0"/>
              <a:t>, </a:t>
            </a:r>
            <a:r>
              <a:rPr lang="en-US" sz="2000" dirty="0" smtClean="0"/>
              <a:t>Impact of a priori zenith hydrostatic delay errors on GPS estimates of station heights and zenith total delays, </a:t>
            </a:r>
            <a:r>
              <a:rPr lang="en-US" sz="2000" i="1" dirty="0" smtClean="0"/>
              <a:t>J. </a:t>
            </a:r>
            <a:r>
              <a:rPr lang="en-US" sz="2000" i="1" dirty="0" err="1" smtClean="0"/>
              <a:t>Geophys</a:t>
            </a:r>
            <a:r>
              <a:rPr lang="en-US" sz="2000" i="1" dirty="0" smtClean="0"/>
              <a:t>. Res.</a:t>
            </a:r>
            <a:r>
              <a:rPr lang="en-US" sz="2000" dirty="0"/>
              <a:t>, </a:t>
            </a:r>
            <a:r>
              <a:rPr lang="en-US" sz="2000" i="1" dirty="0" smtClean="0"/>
              <a:t>33</a:t>
            </a:r>
            <a:r>
              <a:rPr lang="en-US" sz="2000" dirty="0" smtClean="0"/>
              <a:t>, L23303, </a:t>
            </a:r>
            <a:r>
              <a:rPr lang="en-US" sz="2000" dirty="0" smtClean="0">
                <a:hlinkClick r:id="rId5"/>
              </a:rPr>
              <a:t>doi</a:t>
            </a:r>
            <a:r>
              <a:rPr lang="en-US" sz="2000" dirty="0">
                <a:hlinkClick r:id="rId5"/>
              </a:rPr>
              <a:t>:</a:t>
            </a:r>
            <a:r>
              <a:rPr lang="en-US" sz="2000" dirty="0" smtClean="0">
                <a:hlinkClick r:id="rId5"/>
              </a:rPr>
              <a:t>10.1029/2006GL027706</a:t>
            </a:r>
            <a:r>
              <a:rPr lang="en-US" sz="2000" dirty="0" smtClean="0"/>
              <a:t>.</a:t>
            </a:r>
          </a:p>
          <a:p>
            <a:r>
              <a:rPr lang="en-US" sz="2000" dirty="0" smtClean="0"/>
              <a:t>Wolfe, D. E., and S. I. </a:t>
            </a:r>
            <a:r>
              <a:rPr lang="en-US" sz="2000" dirty="0" err="1" smtClean="0"/>
              <a:t>Gutman</a:t>
            </a:r>
            <a:r>
              <a:rPr lang="en-US" sz="2000" dirty="0"/>
              <a:t> (2000), Developing an Operational, Surface-Based, GPS, Water Vapor Observing System </a:t>
            </a:r>
            <a:r>
              <a:rPr lang="en-US" sz="2000" dirty="0" smtClean="0"/>
              <a:t>for NOAA</a:t>
            </a:r>
            <a:r>
              <a:rPr lang="en-US" sz="2000" dirty="0"/>
              <a:t>: Network Design and </a:t>
            </a:r>
            <a:r>
              <a:rPr lang="en-US" sz="2000" dirty="0" smtClean="0"/>
              <a:t>Results, </a:t>
            </a:r>
            <a:r>
              <a:rPr lang="en-US" sz="2000" i="1" dirty="0" smtClean="0"/>
              <a:t>J. Atmos. Ocean. Technol.</a:t>
            </a:r>
            <a:r>
              <a:rPr lang="en-US" sz="2000" dirty="0" smtClean="0"/>
              <a:t>, </a:t>
            </a:r>
            <a:r>
              <a:rPr lang="en-US" sz="2000" i="1" dirty="0" smtClean="0"/>
              <a:t>17</a:t>
            </a:r>
            <a:r>
              <a:rPr lang="en-US" sz="2000" dirty="0" smtClean="0"/>
              <a:t>, 426–440, </a:t>
            </a:r>
            <a:r>
              <a:rPr lang="en-US" sz="2000" dirty="0" err="1" smtClean="0">
                <a:hlinkClick r:id="rId6"/>
              </a:rPr>
              <a:t>doi</a:t>
            </a:r>
            <a:r>
              <a:rPr lang="en-US" sz="2000" dirty="0" smtClean="0">
                <a:hlinkClick r:id="rId6"/>
              </a:rPr>
              <a:t>:</a:t>
            </a:r>
            <a:r>
              <a:rPr lang="ro-RO" sz="2000" dirty="0" smtClean="0">
                <a:hlinkClick r:id="rId6"/>
              </a:rPr>
              <a:t>10.1175</a:t>
            </a:r>
            <a:r>
              <a:rPr lang="ro-RO" sz="2000" dirty="0">
                <a:hlinkClick r:id="rId6"/>
              </a:rPr>
              <a:t>/1520-0426(2000)017%3C0426:DAOSBG%3E2.0.CO;2</a:t>
            </a:r>
            <a:r>
              <a:rPr lang="en-US" sz="2000" dirty="0" smtClean="0"/>
              <a:t>.</a:t>
            </a:r>
          </a:p>
        </p:txBody>
      </p:sp>
    </p:spTree>
    <p:extLst>
      <p:ext uri="{BB962C8B-B14F-4D97-AF65-F5344CB8AC3E}">
        <p14:creationId xmlns:p14="http://schemas.microsoft.com/office/powerpoint/2010/main" val="7176161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Impacts of extreme weather on GPS</a:t>
            </a:r>
            <a:endParaRPr lang="en-US" dirty="0"/>
          </a:p>
        </p:txBody>
      </p:sp>
      <p:sp>
        <p:nvSpPr>
          <p:cNvPr id="5" name="Text Placeholder 4"/>
          <p:cNvSpPr>
            <a:spLocks noGrp="1"/>
          </p:cNvSpPr>
          <p:nvPr>
            <p:ph type="body" idx="1"/>
          </p:nvPr>
        </p:nvSpPr>
        <p:spPr/>
        <p:txBody>
          <a:bodyPr>
            <a:noAutofit/>
          </a:bodyPr>
          <a:lstStyle/>
          <a:p>
            <a:r>
              <a:rPr lang="en-US" sz="1800" b="0" dirty="0" smtClean="0"/>
              <a:t>Rainfall load (negligible unless extreme:</a:t>
            </a:r>
            <a:br>
              <a:rPr lang="en-US" sz="1800" b="0" dirty="0" smtClean="0"/>
            </a:br>
            <a:r>
              <a:rPr lang="en-US" sz="1800" b="0" dirty="0" smtClean="0"/>
              <a:t>4 inches equivalent to 10 </a:t>
            </a:r>
            <a:r>
              <a:rPr lang="en-US" sz="1800" b="0" dirty="0" err="1" smtClean="0"/>
              <a:t>millibar</a:t>
            </a:r>
            <a:r>
              <a:rPr lang="en-US" sz="1800" b="0" dirty="0" smtClean="0"/>
              <a:t>, or 5 mm vertical displacement)</a:t>
            </a:r>
            <a:endParaRPr lang="en-US" sz="1800" b="0" dirty="0"/>
          </a:p>
        </p:txBody>
      </p:sp>
      <p:pic>
        <p:nvPicPr>
          <p:cNvPr id="9" name="Content Placeholder 8"/>
          <p:cNvPicPr>
            <a:picLocks noGrp="1" noChangeAspect="1"/>
          </p:cNvPicPr>
          <p:nvPr>
            <p:ph sz="half" idx="2"/>
          </p:nvPr>
        </p:nvPicPr>
        <p:blipFill>
          <a:blip r:embed="rId3"/>
          <a:srcRect t="-15200" b="-15200"/>
          <a:stretch>
            <a:fillRect/>
          </a:stretch>
        </p:blipFill>
        <p:spPr/>
      </p:pic>
      <p:sp>
        <p:nvSpPr>
          <p:cNvPr id="7" name="Text Placeholder 6"/>
          <p:cNvSpPr>
            <a:spLocks noGrp="1"/>
          </p:cNvSpPr>
          <p:nvPr>
            <p:ph type="body" sz="quarter" idx="3"/>
          </p:nvPr>
        </p:nvSpPr>
        <p:spPr/>
        <p:txBody>
          <a:bodyPr/>
          <a:lstStyle/>
          <a:p>
            <a:r>
              <a:rPr lang="en-US" dirty="0" smtClean="0"/>
              <a:t>PWV </a:t>
            </a:r>
            <a:endParaRPr lang="en-US" dirty="0"/>
          </a:p>
        </p:txBody>
      </p:sp>
      <p:sp>
        <p:nvSpPr>
          <p:cNvPr id="8" name="Content Placeholder 7"/>
          <p:cNvSpPr>
            <a:spLocks noGrp="1"/>
          </p:cNvSpPr>
          <p:nvPr>
            <p:ph sz="quarter" idx="4"/>
          </p:nvPr>
        </p:nvSpPr>
        <p:spPr/>
        <p:txBody>
          <a:bodyPr/>
          <a:lstStyle/>
          <a:p>
            <a:endParaRPr lang="en-US"/>
          </a:p>
        </p:txBody>
      </p:sp>
    </p:spTree>
    <p:extLst>
      <p:ext uri="{BB962C8B-B14F-4D97-AF65-F5344CB8AC3E}">
        <p14:creationId xmlns:p14="http://schemas.microsoft.com/office/powerpoint/2010/main" val="27794108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for surface hydrology</a:t>
            </a:r>
            <a:endParaRPr lang="en-US" dirty="0"/>
          </a:p>
        </p:txBody>
      </p:sp>
      <p:sp>
        <p:nvSpPr>
          <p:cNvPr id="3" name="Content Placeholder 2"/>
          <p:cNvSpPr>
            <a:spLocks noGrp="1"/>
          </p:cNvSpPr>
          <p:nvPr>
            <p:ph idx="1"/>
          </p:nvPr>
        </p:nvSpPr>
        <p:spPr/>
        <p:txBody>
          <a:bodyPr/>
          <a:lstStyle/>
          <a:p>
            <a:r>
              <a:rPr lang="en-US" dirty="0" smtClean="0"/>
              <a:t>Possible to use direct surface multipath signal to infer local vegetation growth and decay, soil moisture and snow depth.</a:t>
            </a:r>
          </a:p>
          <a:p>
            <a:r>
              <a:rPr lang="en-US" dirty="0">
                <a:hlinkClick r:id="rId2"/>
              </a:rPr>
              <a:t>http://xenon.colorado.edu/portal/</a:t>
            </a:r>
            <a:endParaRPr lang="en-US" dirty="0"/>
          </a:p>
          <a:p>
            <a:endParaRPr lang="en-US" dirty="0"/>
          </a:p>
          <a:p>
            <a:endParaRPr lang="en-US" dirty="0"/>
          </a:p>
        </p:txBody>
      </p:sp>
    </p:spTree>
    <p:extLst>
      <p:ext uri="{BB962C8B-B14F-4D97-AF65-F5344CB8AC3E}">
        <p14:creationId xmlns:p14="http://schemas.microsoft.com/office/powerpoint/2010/main" val="18070687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2400" dirty="0">
                <a:ea typeface="ＭＳ Ｐゴシック" charset="0"/>
                <a:cs typeface="ＭＳ Ｐゴシック" charset="0"/>
              </a:rPr>
              <a:t>Challenges and Opportunities in GPS Vertical Measurements </a:t>
            </a:r>
          </a:p>
        </p:txBody>
      </p:sp>
      <p:sp>
        <p:nvSpPr>
          <p:cNvPr id="27651" name="Rectangle 3"/>
          <p:cNvSpPr>
            <a:spLocks noGrp="1" noChangeArrowheads="1"/>
          </p:cNvSpPr>
          <p:nvPr>
            <p:ph idx="1"/>
          </p:nvPr>
        </p:nvSpPr>
        <p:spPr/>
        <p:txBody>
          <a:bodyPr/>
          <a:lstStyle/>
          <a:p>
            <a:pPr marL="342900" lvl="1" indent="-342900" eaLnBrk="1" hangingPunct="1">
              <a:lnSpc>
                <a:spcPct val="90000"/>
              </a:lnSpc>
              <a:spcBef>
                <a:spcPts val="1038"/>
              </a:spcBef>
              <a:buFontTx/>
              <a:buChar char="•"/>
            </a:pPr>
            <a:r>
              <a:rPr lang="ja-JP" altLang="en-US" sz="1800" dirty="0">
                <a:ea typeface="ＭＳ Ｐゴシック" charset="0"/>
              </a:rPr>
              <a:t>“</a:t>
            </a:r>
            <a:r>
              <a:rPr lang="en-US" sz="1800" dirty="0">
                <a:ea typeface="ＭＳ Ｐゴシック" charset="0"/>
              </a:rPr>
              <a:t>One-sided</a:t>
            </a:r>
            <a:r>
              <a:rPr lang="ja-JP" altLang="en-US" sz="1800" dirty="0">
                <a:ea typeface="ＭＳ Ｐゴシック" charset="0"/>
              </a:rPr>
              <a:t>”</a:t>
            </a:r>
            <a:r>
              <a:rPr lang="en-US" sz="1800" dirty="0">
                <a:ea typeface="ＭＳ Ｐゴシック" charset="0"/>
              </a:rPr>
              <a:t> geometry increases vertical uncertainties relative to horizontal and makes the vertical more sensitive to session length</a:t>
            </a:r>
          </a:p>
          <a:p>
            <a:pPr eaLnBrk="1" hangingPunct="1">
              <a:lnSpc>
                <a:spcPct val="90000"/>
              </a:lnSpc>
              <a:spcBef>
                <a:spcPts val="1038"/>
              </a:spcBef>
            </a:pPr>
            <a:r>
              <a:rPr lang="en-US" sz="1800" dirty="0">
                <a:ea typeface="ＭＳ Ｐゴシック" charset="0"/>
                <a:cs typeface="ＭＳ Ｐゴシック" charset="0"/>
              </a:rPr>
              <a:t>For geophysical measurements the atmospheric delay and signal scattering are unwanted sources of noise</a:t>
            </a:r>
          </a:p>
          <a:p>
            <a:pPr eaLnBrk="1" hangingPunct="1">
              <a:lnSpc>
                <a:spcPct val="90000"/>
              </a:lnSpc>
              <a:spcBef>
                <a:spcPts val="1038"/>
              </a:spcBef>
            </a:pPr>
            <a:r>
              <a:rPr lang="en-US" sz="1800" dirty="0">
                <a:ea typeface="ＭＳ Ｐゴシック" charset="0"/>
                <a:cs typeface="ＭＳ Ｐゴシック" charset="0"/>
              </a:rPr>
              <a:t>For meteorological applications, the atmospheric delay due to water vapor is an important signal; the hydrostatic delay and signal scattering are sources of noise</a:t>
            </a:r>
          </a:p>
          <a:p>
            <a:pPr eaLnBrk="1" hangingPunct="1">
              <a:lnSpc>
                <a:spcPct val="90000"/>
              </a:lnSpc>
              <a:spcBef>
                <a:spcPts val="1038"/>
              </a:spcBef>
            </a:pPr>
            <a:r>
              <a:rPr lang="en-US" sz="1800" dirty="0">
                <a:ea typeface="ＭＳ Ｐゴシック" charset="0"/>
                <a:cs typeface="ＭＳ Ｐゴシック" charset="0"/>
              </a:rPr>
              <a:t>Loading of the crust by the oceans, atmosphere, and water can be either signal or noise</a:t>
            </a:r>
          </a:p>
          <a:p>
            <a:pPr eaLnBrk="1" hangingPunct="1">
              <a:lnSpc>
                <a:spcPct val="90000"/>
              </a:lnSpc>
              <a:spcBef>
                <a:spcPts val="1038"/>
              </a:spcBef>
            </a:pPr>
            <a:r>
              <a:rPr lang="en-US" sz="1800" dirty="0">
                <a:ea typeface="ＭＳ Ｐゴシック" charset="0"/>
                <a:cs typeface="ＭＳ Ｐゴシック" charset="0"/>
              </a:rPr>
              <a:t>Local hydrological uplift or subsidence can be either signal or noise</a:t>
            </a:r>
          </a:p>
          <a:p>
            <a:pPr eaLnBrk="1" hangingPunct="1">
              <a:lnSpc>
                <a:spcPct val="90000"/>
              </a:lnSpc>
              <a:spcBef>
                <a:spcPts val="1038"/>
              </a:spcBef>
            </a:pPr>
            <a:r>
              <a:rPr lang="en-US" sz="1800" dirty="0">
                <a:ea typeface="ＭＳ Ｐゴシック" charset="0"/>
                <a:cs typeface="ＭＳ Ｐゴシック" charset="0"/>
              </a:rPr>
              <a:t>Changes in instrumentation are to be avoided</a:t>
            </a:r>
          </a:p>
          <a:p>
            <a:pPr marL="342900" lvl="1" indent="-342900" eaLnBrk="1" hangingPunct="1">
              <a:lnSpc>
                <a:spcPct val="90000"/>
              </a:lnSpc>
              <a:buFontTx/>
              <a:buNone/>
            </a:pPr>
            <a:endParaRPr lang="en-US" sz="1800" dirty="0">
              <a:ea typeface="ＭＳ Ｐゴシック" charset="0"/>
            </a:endParaRPr>
          </a:p>
          <a:p>
            <a:pPr marL="342900" lvl="1" indent="-342900" eaLnBrk="1" hangingPunct="1">
              <a:lnSpc>
                <a:spcPct val="90000"/>
              </a:lnSpc>
              <a:buFontTx/>
              <a:buNone/>
            </a:pPr>
            <a:endParaRPr lang="en-US" sz="1800" dirty="0">
              <a:ea typeface="ＭＳ Ｐゴシック" charset="0"/>
            </a:endParaRPr>
          </a:p>
          <a:p>
            <a:pPr marL="342900" lvl="1" indent="-342900" eaLnBrk="1" hangingPunct="1">
              <a:lnSpc>
                <a:spcPct val="90000"/>
              </a:lnSpc>
            </a:pPr>
            <a:endParaRPr lang="en-US" sz="1800" dirty="0">
              <a:ea typeface="ＭＳ Ｐゴシック" charset="0"/>
            </a:endParaRPr>
          </a:p>
          <a:p>
            <a:pPr marL="342900" lvl="1" indent="-342900" eaLnBrk="1" hangingPunct="1">
              <a:lnSpc>
                <a:spcPct val="90000"/>
              </a:lnSpc>
            </a:pPr>
            <a:endParaRPr lang="en-US" sz="2000" dirty="0">
              <a:ea typeface="ＭＳ Ｐゴシック" charset="0"/>
            </a:endParaRPr>
          </a:p>
        </p:txBody>
      </p:sp>
    </p:spTree>
    <p:extLst>
      <p:ext uri="{BB962C8B-B14F-4D97-AF65-F5344CB8AC3E}">
        <p14:creationId xmlns:p14="http://schemas.microsoft.com/office/powerpoint/2010/main" val="6712760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psbase_5yr"/>
          <p:cNvPicPr>
            <a:picLocks noChangeAspect="1" noChangeArrowheads="1"/>
          </p:cNvPicPr>
          <p:nvPr/>
        </p:nvPicPr>
        <p:blipFill>
          <a:blip r:embed="rId3">
            <a:extLst>
              <a:ext uri="{28A0092B-C50C-407E-A947-70E740481C1C}">
                <a14:useLocalDpi xmlns:a14="http://schemas.microsoft.com/office/drawing/2010/main" val="0"/>
              </a:ext>
            </a:extLst>
          </a:blip>
          <a:srcRect b="3175"/>
          <a:stretch>
            <a:fillRect/>
          </a:stretch>
        </p:blipFill>
        <p:spPr bwMode="auto">
          <a:xfrm>
            <a:off x="228600" y="228600"/>
            <a:ext cx="500538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6232525" y="1570038"/>
            <a:ext cx="2378075"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15000"/>
              </a:lnSpc>
            </a:pPr>
            <a:r>
              <a:rPr lang="en-US" sz="2000" dirty="0">
                <a:solidFill>
                  <a:srgbClr val="000000"/>
                </a:solidFill>
                <a:latin typeface="+mn-lt"/>
              </a:rPr>
              <a:t>Time series for continuous station in (dry) eastern Oregon</a:t>
            </a:r>
          </a:p>
          <a:p>
            <a:pPr eaLnBrk="1" hangingPunct="1">
              <a:lnSpc>
                <a:spcPct val="120000"/>
              </a:lnSpc>
            </a:pPr>
            <a:endParaRPr lang="en-US" sz="1800" dirty="0">
              <a:solidFill>
                <a:srgbClr val="000000"/>
              </a:solidFill>
              <a:latin typeface="+mn-lt"/>
            </a:endParaRPr>
          </a:p>
          <a:p>
            <a:pPr eaLnBrk="1" hangingPunct="1">
              <a:lnSpc>
                <a:spcPct val="120000"/>
              </a:lnSpc>
            </a:pPr>
            <a:r>
              <a:rPr lang="en-US" sz="1800" dirty="0">
                <a:solidFill>
                  <a:srgbClr val="000000"/>
                </a:solidFill>
                <a:latin typeface="+mn-lt"/>
              </a:rPr>
              <a:t>Vertical </a:t>
            </a:r>
            <a:r>
              <a:rPr lang="en-US" sz="1800" dirty="0" err="1">
                <a:solidFill>
                  <a:srgbClr val="000000"/>
                </a:solidFill>
                <a:latin typeface="+mn-lt"/>
              </a:rPr>
              <a:t>wrms</a:t>
            </a:r>
            <a:r>
              <a:rPr lang="en-US" sz="1800" dirty="0">
                <a:solidFill>
                  <a:srgbClr val="000000"/>
                </a:solidFill>
                <a:latin typeface="+mn-lt"/>
              </a:rPr>
              <a:t> 5.5 mm, higher than the best stations.   Systematics may be atmospheric or</a:t>
            </a:r>
          </a:p>
          <a:p>
            <a:pPr eaLnBrk="1" hangingPunct="1">
              <a:lnSpc>
                <a:spcPct val="120000"/>
              </a:lnSpc>
            </a:pPr>
            <a:r>
              <a:rPr lang="en-US" sz="1800" dirty="0">
                <a:solidFill>
                  <a:srgbClr val="000000"/>
                </a:solidFill>
                <a:latin typeface="+mn-lt"/>
              </a:rPr>
              <a:t>hydrological loading, </a:t>
            </a:r>
          </a:p>
          <a:p>
            <a:pPr eaLnBrk="1" hangingPunct="1">
              <a:lnSpc>
                <a:spcPct val="120000"/>
              </a:lnSpc>
            </a:pPr>
            <a:r>
              <a:rPr lang="en-US" sz="1800" dirty="0">
                <a:solidFill>
                  <a:srgbClr val="000000"/>
                </a:solidFill>
                <a:latin typeface="+mn-lt"/>
              </a:rPr>
              <a:t>Local </a:t>
            </a:r>
            <a:r>
              <a:rPr lang="en-US" sz="1800" dirty="0" err="1">
                <a:solidFill>
                  <a:srgbClr val="000000"/>
                </a:solidFill>
                <a:latin typeface="+mn-lt"/>
              </a:rPr>
              <a:t>hydrolology</a:t>
            </a:r>
            <a:r>
              <a:rPr lang="en-US" sz="1800" dirty="0">
                <a:solidFill>
                  <a:srgbClr val="000000"/>
                </a:solidFill>
                <a:latin typeface="+mn-lt"/>
              </a:rPr>
              <a:t>, or Instrumental effects</a:t>
            </a:r>
          </a:p>
        </p:txBody>
      </p:sp>
    </p:spTree>
    <p:extLst>
      <p:ext uri="{BB962C8B-B14F-4D97-AF65-F5344CB8AC3E}">
        <p14:creationId xmlns:p14="http://schemas.microsoft.com/office/powerpoint/2010/main" val="9930504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457200" y="685800"/>
            <a:ext cx="8077200" cy="5430838"/>
          </a:xfrm>
          <a:prstGeom prst="rect">
            <a:avLst/>
          </a:prstGeom>
          <a:noFill/>
          <a:ln w="9525">
            <a:no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120000"/>
              </a:lnSpc>
            </a:pPr>
            <a:r>
              <a:rPr lang="en-US" dirty="0">
                <a:solidFill>
                  <a:srgbClr val="000000"/>
                </a:solidFill>
                <a:latin typeface="+mn-lt"/>
              </a:rPr>
              <a:t>Effect </a:t>
            </a:r>
            <a:r>
              <a:rPr lang="en-US" dirty="0" smtClean="0">
                <a:solidFill>
                  <a:srgbClr val="000000"/>
                </a:solidFill>
                <a:latin typeface="+mn-lt"/>
              </a:rPr>
              <a:t>of </a:t>
            </a:r>
            <a:r>
              <a:rPr lang="en-US" dirty="0">
                <a:solidFill>
                  <a:srgbClr val="000000"/>
                </a:solidFill>
                <a:latin typeface="+mn-lt"/>
              </a:rPr>
              <a:t>the Neutral Atmosphere on GPS Measurements</a:t>
            </a:r>
          </a:p>
          <a:p>
            <a:pPr eaLnBrk="1" hangingPunct="1">
              <a:lnSpc>
                <a:spcPct val="120000"/>
              </a:lnSpc>
            </a:pPr>
            <a:endParaRPr lang="en-US" sz="1800" dirty="0">
              <a:solidFill>
                <a:srgbClr val="000000"/>
              </a:solidFill>
              <a:latin typeface="+mn-lt"/>
            </a:endParaRPr>
          </a:p>
          <a:p>
            <a:pPr eaLnBrk="1" hangingPunct="1">
              <a:lnSpc>
                <a:spcPct val="120000"/>
              </a:lnSpc>
            </a:pPr>
            <a:r>
              <a:rPr lang="en-US" sz="1800" dirty="0">
                <a:solidFill>
                  <a:srgbClr val="000000"/>
                </a:solidFill>
                <a:latin typeface="+mn-lt"/>
              </a:rPr>
              <a:t>Slant delay = (Zenith Hydrostatic Delay) * (</a:t>
            </a:r>
            <a:r>
              <a:rPr lang="ja-JP" altLang="en-US" sz="1800" dirty="0">
                <a:solidFill>
                  <a:srgbClr val="000000"/>
                </a:solidFill>
                <a:latin typeface="+mn-lt"/>
              </a:rPr>
              <a:t>“</a:t>
            </a:r>
            <a:r>
              <a:rPr lang="en-US" sz="1800" dirty="0">
                <a:solidFill>
                  <a:srgbClr val="000000"/>
                </a:solidFill>
                <a:latin typeface="+mn-lt"/>
              </a:rPr>
              <a:t>Dry</a:t>
            </a:r>
            <a:r>
              <a:rPr lang="ja-JP" altLang="en-US" sz="1800" dirty="0">
                <a:solidFill>
                  <a:srgbClr val="000000"/>
                </a:solidFill>
                <a:latin typeface="+mn-lt"/>
              </a:rPr>
              <a:t>”</a:t>
            </a:r>
            <a:r>
              <a:rPr lang="en-US" sz="1800" dirty="0">
                <a:solidFill>
                  <a:srgbClr val="000000"/>
                </a:solidFill>
                <a:latin typeface="+mn-lt"/>
              </a:rPr>
              <a:t> Mapping Function)  +</a:t>
            </a:r>
          </a:p>
          <a:p>
            <a:pPr eaLnBrk="1" hangingPunct="1">
              <a:lnSpc>
                <a:spcPct val="120000"/>
              </a:lnSpc>
            </a:pPr>
            <a:r>
              <a:rPr lang="en-US" sz="1800" dirty="0">
                <a:solidFill>
                  <a:srgbClr val="000000"/>
                </a:solidFill>
                <a:latin typeface="+mn-lt"/>
              </a:rPr>
              <a:t>                      (Zenith Wet Delay) * (Wet Mapping Function)</a:t>
            </a:r>
          </a:p>
          <a:p>
            <a:pPr eaLnBrk="1" hangingPunct="1">
              <a:lnSpc>
                <a:spcPct val="120000"/>
              </a:lnSpc>
            </a:pPr>
            <a:endParaRPr lang="en-US" sz="1800" dirty="0">
              <a:solidFill>
                <a:srgbClr val="000000"/>
              </a:solidFill>
              <a:latin typeface="+mn-lt"/>
            </a:endParaRPr>
          </a:p>
          <a:p>
            <a:pPr eaLnBrk="1" hangingPunct="1">
              <a:lnSpc>
                <a:spcPct val="115000"/>
              </a:lnSpc>
              <a:spcBef>
                <a:spcPts val="1138"/>
              </a:spcBef>
            </a:pPr>
            <a:r>
              <a:rPr lang="en-US" sz="1800" dirty="0">
                <a:solidFill>
                  <a:srgbClr val="000000"/>
                </a:solidFill>
                <a:latin typeface="+mn-lt"/>
              </a:rPr>
              <a:t>•	To recover the water vapor (ZWD) for meteorological studies, you must have a very accurate measure of the hydrostatic delay (ZHD) from a barometer at the site.</a:t>
            </a:r>
          </a:p>
          <a:p>
            <a:pPr eaLnBrk="1" hangingPunct="1">
              <a:lnSpc>
                <a:spcPct val="115000"/>
              </a:lnSpc>
              <a:spcBef>
                <a:spcPts val="1138"/>
              </a:spcBef>
            </a:pPr>
            <a:r>
              <a:rPr lang="en-US" sz="1800" dirty="0">
                <a:solidFill>
                  <a:srgbClr val="000000"/>
                </a:solidFill>
                <a:latin typeface="+mn-lt"/>
              </a:rPr>
              <a:t>•  For height studies, a less accurate model for the ZHD is acceptable, but still important because the wet and dry mapping functions are different (see next slides)</a:t>
            </a:r>
          </a:p>
          <a:p>
            <a:pPr eaLnBrk="1" hangingPunct="1">
              <a:lnSpc>
                <a:spcPct val="115000"/>
              </a:lnSpc>
              <a:spcBef>
                <a:spcPts val="1138"/>
              </a:spcBef>
            </a:pPr>
            <a:r>
              <a:rPr lang="en-US" sz="1800" dirty="0">
                <a:solidFill>
                  <a:srgbClr val="000000"/>
                </a:solidFill>
                <a:latin typeface="+mn-lt"/>
              </a:rPr>
              <a:t>• The mapping functions used can also be important for low elevation angles</a:t>
            </a:r>
          </a:p>
          <a:p>
            <a:pPr eaLnBrk="1" hangingPunct="1">
              <a:lnSpc>
                <a:spcPct val="115000"/>
              </a:lnSpc>
              <a:spcBef>
                <a:spcPts val="1138"/>
              </a:spcBef>
            </a:pPr>
            <a:r>
              <a:rPr lang="en-US" sz="1800" dirty="0">
                <a:solidFill>
                  <a:srgbClr val="000000"/>
                </a:solidFill>
                <a:latin typeface="+mn-lt"/>
              </a:rPr>
              <a:t>• For both a priori ZHD and mapping functions, you have a choice in GAMIT of using values computed at 6-hr intervals from numerical weather models (VMF1 grids) or an analytical fit to 20-years of VMF1 values, GPT and GMF (defaults)</a:t>
            </a:r>
          </a:p>
          <a:p>
            <a:pPr eaLnBrk="1" hangingPunct="1">
              <a:lnSpc>
                <a:spcPct val="115000"/>
              </a:lnSpc>
              <a:spcBef>
                <a:spcPts val="1138"/>
              </a:spcBef>
            </a:pPr>
            <a:endParaRPr lang="en-US" sz="1800" dirty="0">
              <a:solidFill>
                <a:srgbClr val="000000"/>
              </a:solidFill>
              <a:latin typeface="+mn-lt"/>
            </a:endParaRPr>
          </a:p>
        </p:txBody>
      </p:sp>
    </p:spTree>
    <p:extLst>
      <p:ext uri="{BB962C8B-B14F-4D97-AF65-F5344CB8AC3E}">
        <p14:creationId xmlns:p14="http://schemas.microsoft.com/office/powerpoint/2010/main" val="28176006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447800" y="5181600"/>
            <a:ext cx="5943600" cy="1066800"/>
          </a:xfrm>
        </p:spPr>
        <p:txBody>
          <a:bodyPr>
            <a:normAutofit fontScale="90000"/>
          </a:bodyPr>
          <a:lstStyle/>
          <a:p>
            <a:pPr algn="l" eaLnBrk="1" hangingPunct="1">
              <a:lnSpc>
                <a:spcPct val="120000"/>
              </a:lnSpc>
            </a:pPr>
            <a:r>
              <a:rPr lang="en-US" sz="1600" dirty="0">
                <a:solidFill>
                  <a:srgbClr val="000000"/>
                </a:solidFill>
                <a:latin typeface="+mn-lt"/>
                <a:ea typeface="ＭＳ Ｐゴシック" charset="0"/>
                <a:cs typeface="ＭＳ Ｐゴシック" charset="0"/>
              </a:rPr>
              <a:t>Percent difference (red) between hydrostatic and wet mapping functions for a high latitude (dav1) and mid-latitude site (</a:t>
            </a:r>
            <a:r>
              <a:rPr lang="en-US" sz="1600" dirty="0" err="1">
                <a:solidFill>
                  <a:srgbClr val="000000"/>
                </a:solidFill>
                <a:latin typeface="+mn-lt"/>
                <a:ea typeface="ＭＳ Ｐゴシック" charset="0"/>
                <a:cs typeface="ＭＳ Ｐゴシック" charset="0"/>
              </a:rPr>
              <a:t>nlib</a:t>
            </a:r>
            <a:r>
              <a:rPr lang="en-US" sz="1600" dirty="0">
                <a:solidFill>
                  <a:srgbClr val="000000"/>
                </a:solidFill>
                <a:latin typeface="+mn-lt"/>
                <a:ea typeface="ＭＳ Ｐゴシック" charset="0"/>
                <a:cs typeface="ＭＳ Ｐゴシック" charset="0"/>
              </a:rPr>
              <a:t>).  Blue shows percentage of observations at each elevation angle.  From </a:t>
            </a:r>
            <a:r>
              <a:rPr lang="en-US" sz="1600" i="1" dirty="0" err="1">
                <a:solidFill>
                  <a:srgbClr val="000000"/>
                </a:solidFill>
                <a:latin typeface="+mn-lt"/>
                <a:ea typeface="ＭＳ Ｐゴシック" charset="0"/>
                <a:cs typeface="ＭＳ Ｐゴシック" charset="0"/>
              </a:rPr>
              <a:t>Tregoning</a:t>
            </a:r>
            <a:r>
              <a:rPr lang="en-US" sz="1600" i="1" dirty="0">
                <a:solidFill>
                  <a:srgbClr val="000000"/>
                </a:solidFill>
                <a:latin typeface="+mn-lt"/>
                <a:ea typeface="ＭＳ Ｐゴシック" charset="0"/>
                <a:cs typeface="ＭＳ Ｐゴシック" charset="0"/>
              </a:rPr>
              <a:t> and Herring</a:t>
            </a:r>
            <a:r>
              <a:rPr lang="en-US" sz="1600" dirty="0">
                <a:solidFill>
                  <a:srgbClr val="000000"/>
                </a:solidFill>
                <a:latin typeface="+mn-lt"/>
                <a:ea typeface="ＭＳ Ｐゴシック" charset="0"/>
                <a:cs typeface="ＭＳ Ｐゴシック" charset="0"/>
              </a:rPr>
              <a:t> [2006].</a:t>
            </a:r>
            <a:endParaRPr lang="en-US" sz="1400" dirty="0">
              <a:solidFill>
                <a:srgbClr val="000000"/>
              </a:solidFill>
              <a:latin typeface="+mn-lt"/>
              <a:ea typeface="ＭＳ Ｐゴシック" charset="0"/>
              <a:cs typeface="ＭＳ Ｐゴシック" charset="0"/>
            </a:endParaRPr>
          </a:p>
        </p:txBody>
      </p:sp>
      <p:pic>
        <p:nvPicPr>
          <p:cNvPr id="53251" name="Picture 3" descr="Tregoning &amp; Herring 1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14600" y="1143000"/>
            <a:ext cx="3548063" cy="3776663"/>
          </a:xfrm>
        </p:spPr>
      </p:pic>
    </p:spTree>
    <p:extLst>
      <p:ext uri="{BB962C8B-B14F-4D97-AF65-F5344CB8AC3E}">
        <p14:creationId xmlns:p14="http://schemas.microsoft.com/office/powerpoint/2010/main" val="36417067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atsL1_300"/>
          <p:cNvPicPr>
            <a:picLocks noChangeAspect="1" noChangeArrowheads="1"/>
          </p:cNvPicPr>
          <p:nvPr/>
        </p:nvPicPr>
        <p:blipFill>
          <a:blip r:embed="rId3">
            <a:lum bright="-6000" contrast="30000"/>
            <a:extLst>
              <a:ext uri="{28A0092B-C50C-407E-A947-70E740481C1C}">
                <a14:useLocalDpi xmlns:a14="http://schemas.microsoft.com/office/drawing/2010/main" val="0"/>
              </a:ext>
            </a:extLst>
          </a:blip>
          <a:srcRect l="4903" t="9848" b="35606"/>
          <a:stretch>
            <a:fillRect/>
          </a:stretch>
        </p:blipFill>
        <p:spPr bwMode="auto">
          <a:xfrm>
            <a:off x="838200" y="228600"/>
            <a:ext cx="7391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p:cNvSpPr txBox="1">
            <a:spLocks noChangeArrowheads="1"/>
          </p:cNvSpPr>
          <p:nvPr/>
        </p:nvSpPr>
        <p:spPr bwMode="auto">
          <a:xfrm>
            <a:off x="2637610" y="60960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dirty="0">
                <a:solidFill>
                  <a:srgbClr val="000000"/>
                </a:solidFill>
                <a:latin typeface="+mn-lt"/>
              </a:rPr>
              <a:t>Antenna Phase Patterns</a:t>
            </a:r>
          </a:p>
        </p:txBody>
      </p:sp>
    </p:spTree>
    <p:extLst>
      <p:ext uri="{BB962C8B-B14F-4D97-AF65-F5344CB8AC3E}">
        <p14:creationId xmlns:p14="http://schemas.microsoft.com/office/powerpoint/2010/main" val="14707932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635</TotalTime>
  <Words>3151</Words>
  <Application>Microsoft Macintosh PowerPoint</Application>
  <PresentationFormat>On-screen Show (4:3)</PresentationFormat>
  <Paragraphs>199</Paragraphs>
  <Slides>25</Slides>
  <Notes>20</Notes>
  <HiddenSlides>9</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Extraction of atmospheric parameters</vt:lpstr>
      <vt:lpstr>Severe meteorological conditions</vt:lpstr>
      <vt:lpstr>Impacts of extreme weather on GPS</vt:lpstr>
      <vt:lpstr>GPS for surface hydrology</vt:lpstr>
      <vt:lpstr>Challenges and Opportunities in GPS Vertical Measurements </vt:lpstr>
      <vt:lpstr>PowerPoint Presentation</vt:lpstr>
      <vt:lpstr>PowerPoint Presentation</vt:lpstr>
      <vt:lpstr>Percent difference (red) between hydrostatic and wet mapping functions for a high latitude (dav1) and mid-latitude site (nlib).  Blue shows percentage of observations at each elevation angle.  From Tregoning and Herring [2006].</vt:lpstr>
      <vt:lpstr>PowerPoint Presentation</vt:lpstr>
      <vt:lpstr>Modeling Antenna Phase-center Variations (PCVs) </vt:lpstr>
      <vt:lpstr>Multipath and Water Vapor Can be Seen in the Phase Residuals</vt:lpstr>
      <vt:lpstr>PowerPoint Presentation</vt:lpstr>
      <vt:lpstr>PowerPoint Presentation</vt:lpstr>
      <vt:lpstr>Effect of error in a priori ZHD</vt:lpstr>
      <vt:lpstr>Differences in GPS estimates of ZTD at Algonquin, Ny Alessund, Wettzell and Westford computed using static or observed surface pressure to derive the a priori.  Height differences will be about twice as large.  (Elevation-dependent weighting used).  </vt:lpstr>
      <vt:lpstr>PowerPoint Presentation</vt:lpstr>
      <vt:lpstr>PowerPoint Presentation</vt:lpstr>
      <vt:lpstr>Zenith delay from wet and dry components of the atmosphere   </vt:lpstr>
      <vt:lpstr>Example of GPS water vapor time series</vt:lpstr>
      <vt:lpstr>Water vapor as a proxy for pressure in storm prediction</vt:lpstr>
      <vt:lpstr>PowerPoint Presentation</vt:lpstr>
      <vt:lpstr>PowerPoint Presentation</vt:lpstr>
      <vt:lpstr>PowerPoint Presentation</vt:lpstr>
      <vt:lpstr>PowerPoint Presentation</vt:lpstr>
      <vt:lpstr>References</vt:lpstr>
    </vt:vector>
  </TitlesOfParts>
  <Manager/>
  <Company>MIT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Extraction of atmospheric parameters</dc:title>
  <dc:subject/>
  <dc:creator>M. Floyd</dc:creator>
  <cp:keywords/>
  <dc:description/>
  <cp:lastModifiedBy>M. Floyd</cp:lastModifiedBy>
  <cp:revision>33</cp:revision>
  <dcterms:created xsi:type="dcterms:W3CDTF">2014-11-07T20:21:22Z</dcterms:created>
  <dcterms:modified xsi:type="dcterms:W3CDTF">2015-01-20T19:53:02Z</dcterms:modified>
  <cp:category/>
</cp:coreProperties>
</file>