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68" r:id="rId18"/>
    <p:sldId id="267" r:id="rId19"/>
    <p:sldId id="263" r:id="rId20"/>
    <p:sldId id="281" r:id="rId21"/>
    <p:sldId id="257" r:id="rId22"/>
    <p:sldId id="258" r:id="rId23"/>
    <p:sldId id="259" r:id="rId24"/>
    <p:sldId id="283" r:id="rId25"/>
    <p:sldId id="282" r:id="rId26"/>
    <p:sldId id="264"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60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538EC6-2EBD-964E-8A8C-BF28ABE7AEFD}" type="datetimeFigureOut">
              <a:rPr lang="en-US" smtClean="0"/>
              <a:t>2015/01/20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04F600-51A6-0A4F-A358-3B58CE2843EF}" type="datetimeFigureOut">
              <a:rPr lang="en-US" smtClean="0"/>
              <a:t>2015/01/20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a:t>
            </a:fld>
            <a:endParaRPr lang="en-US"/>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2000 and 2001</a:t>
            </a:r>
            <a:r>
              <a:rPr lang="en-US" baseline="0" dirty="0" smtClean="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20</a:t>
            </a:fld>
            <a:endParaRPr lang="en-US"/>
          </a:p>
        </p:txBody>
      </p:sp>
    </p:spTree>
    <p:extLst>
      <p:ext uri="{BB962C8B-B14F-4D97-AF65-F5344CB8AC3E}">
        <p14:creationId xmlns:p14="http://schemas.microsoft.com/office/powerpoint/2010/main" val="166762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Photographs courtesy of Gareth Funning (University of California, Riverside)</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21</a:t>
            </a:fld>
            <a:endParaRPr lang="en-US"/>
          </a:p>
        </p:txBody>
      </p:sp>
    </p:spTree>
    <p:extLst>
      <p:ext uri="{BB962C8B-B14F-4D97-AF65-F5344CB8AC3E}">
        <p14:creationId xmlns:p14="http://schemas.microsoft.com/office/powerpoint/2010/main" val="2588011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tripod at the site pictured in the previous slide (6908, off I-680 south of </a:t>
            </a:r>
            <a:r>
              <a:rPr lang="en-US" sz="1200" kern="1200" dirty="0" err="1" smtClean="0">
                <a:solidFill>
                  <a:schemeClr val="tx1"/>
                </a:solidFill>
                <a:latin typeface="+mn-lt"/>
                <a:ea typeface="+mn-ea"/>
                <a:cs typeface="+mn-cs"/>
              </a:rPr>
              <a:t>Cordelia</a:t>
            </a:r>
            <a:r>
              <a:rPr lang="en-US" sz="1200" kern="1200" dirty="0" smtClean="0">
                <a:solidFill>
                  <a:schemeClr val="tx1"/>
                </a:solidFill>
                <a:latin typeface="+mn-lt"/>
                <a:ea typeface="+mn-ea"/>
                <a:cs typeface="+mn-cs"/>
              </a:rPr>
              <a:t>, CA) appears to have been knocked over or collapsed</a:t>
            </a:r>
            <a:r>
              <a:rPr lang="en-US" sz="1200" kern="1200" baseline="0" dirty="0" smtClean="0">
                <a:solidFill>
                  <a:schemeClr val="tx1"/>
                </a:solidFill>
                <a:latin typeface="+mn-lt"/>
                <a:ea typeface="+mn-ea"/>
                <a:cs typeface="+mn-cs"/>
              </a:rPr>
              <a:t> after </a:t>
            </a:r>
            <a:r>
              <a:rPr lang="en-US" sz="1200" kern="1200" dirty="0" smtClean="0">
                <a:solidFill>
                  <a:schemeClr val="tx1"/>
                </a:solidFill>
                <a:latin typeface="+mn-lt"/>
                <a:ea typeface="+mn-ea"/>
                <a:cs typeface="+mn-cs"/>
              </a:rPr>
              <a:t>2014-08-25T02:36:30Z. This still leaves ~ 5 hours of “untouched” GPS data</a:t>
            </a:r>
            <a:r>
              <a:rPr lang="en-US" sz="1200" kern="1200" baseline="0" dirty="0" smtClean="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Tree>
    <p:extLst>
      <p:ext uri="{BB962C8B-B14F-4D97-AF65-F5344CB8AC3E}">
        <p14:creationId xmlns:p14="http://schemas.microsoft.com/office/powerpoint/2010/main" val="48462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a:t>
            </a:r>
            <a:r>
              <a:rPr lang="en-US" dirty="0" smtClean="0"/>
              <a:t>ite, 04LF, is within Maxwell</a:t>
            </a:r>
            <a:r>
              <a:rPr lang="en-US" baseline="0" dirty="0" smtClean="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smtClean="0">
                <a:solidFill>
                  <a:schemeClr val="tx1"/>
                </a:solidFill>
                <a:latin typeface="+mn-lt"/>
                <a:ea typeface="+mn-ea"/>
                <a:cs typeface="+mn-cs"/>
              </a:rPr>
              <a:t>14:21:30</a:t>
            </a:r>
            <a:r>
              <a:rPr lang="en-US" baseline="0" dirty="0" smtClean="0"/>
              <a:t> UTC (07:21:30 local time) the next day, it is approximately (but not exactly) replaced over the mark. Ground truth measurements were taken when the antenna was retrieved showing the replaced tripod to be</a:t>
            </a:r>
            <a:r>
              <a:rPr lang="en-US" sz="1200" kern="1200" dirty="0" smtClean="0">
                <a:solidFill>
                  <a:schemeClr val="tx1"/>
                </a:solidFill>
                <a:latin typeface="+mn-lt"/>
                <a:ea typeface="+mn-ea"/>
                <a:cs typeface="+mn-cs"/>
              </a:rPr>
              <a:t> ~ 70 mm</a:t>
            </a:r>
            <a:r>
              <a:rPr lang="en-US" baseline="0" dirty="0" smtClean="0"/>
              <a:t> away from the mark on true azimuth ~ 050° at a height of </a:t>
            </a:r>
            <a:r>
              <a:rPr lang="en-US" sz="1200" kern="1200" dirty="0" smtClean="0">
                <a:solidFill>
                  <a:schemeClr val="tx1"/>
                </a:solidFill>
                <a:latin typeface="+mn-lt"/>
                <a:ea typeface="+mn-ea"/>
                <a:cs typeface="+mn-cs"/>
              </a:rPr>
              <a:t>1.0063 m, 38.7 mm lower than before</a:t>
            </a:r>
            <a:r>
              <a:rPr lang="en-US" baseline="0" dirty="0" smtClean="0"/>
              <a:t>. While this data may be used with the ground-</a:t>
            </a:r>
            <a:r>
              <a:rPr lang="en-US" baseline="0" dirty="0" err="1" smtClean="0"/>
              <a:t>truthed</a:t>
            </a:r>
            <a:r>
              <a:rPr lang="en-US" baseline="0" dirty="0" smtClean="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3</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P494, P496 P500 P066 P473 P472</a:t>
            </a:r>
            <a:r>
              <a:rPr lang="en-US" baseline="0" dirty="0" smtClean="0"/>
              <a:t> sequence in next slides.</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rate data from distance reference</a:t>
            </a:r>
            <a:r>
              <a:rPr lang="en-US" baseline="0" dirty="0" smtClean="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Roving</a:t>
            </a:r>
            <a:r>
              <a:rPr lang="en-US" baseline="0" dirty="0" smtClean="0"/>
              <a:t> GPS p</a:t>
            </a:r>
            <a:r>
              <a:rPr lang="en-US" dirty="0" smtClean="0"/>
              <a:t>rofiles traversing </a:t>
            </a:r>
            <a:r>
              <a:rPr lang="en-US" baseline="0" dirty="0" smtClean="0"/>
              <a:t>lake terraces allow us to determine the height and position of </a:t>
            </a:r>
            <a:r>
              <a:rPr lang="en-US" baseline="0" dirty="0" err="1" smtClean="0"/>
              <a:t>paleo</a:t>
            </a:r>
            <a:r>
              <a:rPr lang="en-US" baseline="0" dirty="0" smtClean="0"/>
              <a:t>-shorelines, here around lakes in southern Tibet (England et al., 2013). Static base stations are seen as triangles marked “</a:t>
            </a:r>
            <a:r>
              <a:rPr lang="en-US" baseline="0" dirty="0" err="1" smtClean="0"/>
              <a:t>BSnn</a:t>
            </a:r>
            <a:r>
              <a:rPr lang="en-US" baseline="0" dirty="0" smtClean="0"/>
              <a:t>”. The GPS receiver was left on while driving between localities in the field area (note 22.5 km scale bar in bottom left corner of left-hand figure), hence the long tracks (</a:t>
            </a:r>
            <a:r>
              <a:rPr lang="en-US" baseline="0" dirty="0" err="1" smtClean="0"/>
              <a:t>coloured</a:t>
            </a:r>
            <a:r>
              <a:rPr lang="en-US" baseline="0" dirty="0" smtClean="0"/>
              <a:t> by elevation). Specific high-resolution profiles and were taken on foot at many tens of locations, such as those seen in the right-hand figures. Ellipsoid heights converted to geoid heights using EGM2008 model (</a:t>
            </a:r>
            <a:r>
              <a:rPr lang="en-US" baseline="0" dirty="0" err="1" smtClean="0"/>
              <a:t>Pavlis</a:t>
            </a:r>
            <a:r>
              <a:rPr lang="en-US" baseline="0" dirty="0" smtClean="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16</a:t>
            </a:fld>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en-GB" smtClean="0"/>
              <a:t>07/11/2013</a:t>
            </a:r>
            <a:endParaRPr lang="en-US"/>
          </a:p>
        </p:txBody>
      </p:sp>
      <p:sp>
        <p:nvSpPr>
          <p:cNvPr id="5" name="Footer Placeholder 4"/>
          <p:cNvSpPr>
            <a:spLocks noGrp="1"/>
          </p:cNvSpPr>
          <p:nvPr>
            <p:ph type="ftr" sz="quarter" idx="11"/>
          </p:nvPr>
        </p:nvSpPr>
        <p:spPr/>
        <p:txBody>
          <a:bodyPr/>
          <a:lstStyle/>
          <a:p>
            <a:r>
              <a:rPr lang="en-US" smtClean="0"/>
              <a:t>Track Kinematic</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51525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07/11/2013</a:t>
            </a:r>
            <a:endParaRPr lang="en-US"/>
          </a:p>
        </p:txBody>
      </p:sp>
      <p:sp>
        <p:nvSpPr>
          <p:cNvPr id="5" name="Footer Placeholder 4"/>
          <p:cNvSpPr>
            <a:spLocks noGrp="1"/>
          </p:cNvSpPr>
          <p:nvPr>
            <p:ph type="ftr" sz="quarter" idx="11"/>
          </p:nvPr>
        </p:nvSpPr>
        <p:spPr/>
        <p:txBody>
          <a:bodyPr/>
          <a:lstStyle/>
          <a:p>
            <a:r>
              <a:rPr lang="en-US" smtClean="0"/>
              <a:t>Track Kinematic</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71580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07/11/2013</a:t>
            </a:r>
            <a:endParaRPr lang="en-US"/>
          </a:p>
        </p:txBody>
      </p:sp>
      <p:sp>
        <p:nvSpPr>
          <p:cNvPr id="5" name="Footer Placeholder 4"/>
          <p:cNvSpPr>
            <a:spLocks noGrp="1"/>
          </p:cNvSpPr>
          <p:nvPr>
            <p:ph type="ftr" sz="quarter" idx="11"/>
          </p:nvPr>
        </p:nvSpPr>
        <p:spPr/>
        <p:txBody>
          <a:bodyPr/>
          <a:lstStyle/>
          <a:p>
            <a:r>
              <a:rPr lang="en-US" smtClean="0"/>
              <a:t>Track Kinematic</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91703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en-GB" smtClean="0"/>
              <a:t>07/11/2013</a:t>
            </a:r>
            <a:endParaRPr lang="en-US"/>
          </a:p>
        </p:txBody>
      </p:sp>
      <p:sp>
        <p:nvSpPr>
          <p:cNvPr id="5" name="Footer Placeholder 4"/>
          <p:cNvSpPr>
            <a:spLocks noGrp="1"/>
          </p:cNvSpPr>
          <p:nvPr>
            <p:ph type="ftr" sz="quarter" idx="11"/>
          </p:nvPr>
        </p:nvSpPr>
        <p:spPr/>
        <p:txBody>
          <a:bodyPr/>
          <a:lstStyle/>
          <a:p>
            <a:r>
              <a:rPr lang="en-US" smtClean="0"/>
              <a:t>Track Kinematic</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3540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en-GB" smtClean="0"/>
              <a:t>07/11/2013</a:t>
            </a:r>
            <a:endParaRPr lang="en-US"/>
          </a:p>
        </p:txBody>
      </p:sp>
      <p:sp>
        <p:nvSpPr>
          <p:cNvPr id="5" name="Footer Placeholder 4"/>
          <p:cNvSpPr>
            <a:spLocks noGrp="1"/>
          </p:cNvSpPr>
          <p:nvPr>
            <p:ph type="ftr" sz="quarter" idx="11"/>
          </p:nvPr>
        </p:nvSpPr>
        <p:spPr/>
        <p:txBody>
          <a:bodyPr/>
          <a:lstStyle/>
          <a:p>
            <a:r>
              <a:rPr lang="en-US" smtClean="0"/>
              <a:t>Track Kinematic</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34826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en-GB" smtClean="0"/>
              <a:t>07/11/2013</a:t>
            </a:r>
            <a:endParaRPr lang="en-US"/>
          </a:p>
        </p:txBody>
      </p:sp>
      <p:sp>
        <p:nvSpPr>
          <p:cNvPr id="6" name="Footer Placeholder 5"/>
          <p:cNvSpPr>
            <a:spLocks noGrp="1"/>
          </p:cNvSpPr>
          <p:nvPr>
            <p:ph type="ftr" sz="quarter" idx="11"/>
          </p:nvPr>
        </p:nvSpPr>
        <p:spPr/>
        <p:txBody>
          <a:bodyPr/>
          <a:lstStyle/>
          <a:p>
            <a:r>
              <a:rPr lang="en-US" smtClean="0"/>
              <a:t>Track Kinematic</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70634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en-GB" smtClean="0"/>
              <a:t>07/11/2013</a:t>
            </a:r>
            <a:endParaRPr lang="en-US"/>
          </a:p>
        </p:txBody>
      </p:sp>
      <p:sp>
        <p:nvSpPr>
          <p:cNvPr id="8" name="Footer Placeholder 7"/>
          <p:cNvSpPr>
            <a:spLocks noGrp="1"/>
          </p:cNvSpPr>
          <p:nvPr>
            <p:ph type="ftr" sz="quarter" idx="11"/>
          </p:nvPr>
        </p:nvSpPr>
        <p:spPr/>
        <p:txBody>
          <a:bodyPr/>
          <a:lstStyle/>
          <a:p>
            <a:r>
              <a:rPr lang="en-US" smtClean="0"/>
              <a:t>Track Kinematic</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6741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en-GB" smtClean="0"/>
              <a:t>07/11/2013</a:t>
            </a:r>
            <a:endParaRPr lang="en-US"/>
          </a:p>
        </p:txBody>
      </p:sp>
      <p:sp>
        <p:nvSpPr>
          <p:cNvPr id="4" name="Footer Placeholder 3"/>
          <p:cNvSpPr>
            <a:spLocks noGrp="1"/>
          </p:cNvSpPr>
          <p:nvPr>
            <p:ph type="ftr" sz="quarter" idx="11"/>
          </p:nvPr>
        </p:nvSpPr>
        <p:spPr/>
        <p:txBody>
          <a:bodyPr/>
          <a:lstStyle/>
          <a:p>
            <a:r>
              <a:rPr lang="en-US" smtClean="0"/>
              <a:t>Track Kinematic</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6756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07/11/2013</a:t>
            </a:r>
            <a:endParaRPr lang="en-US"/>
          </a:p>
        </p:txBody>
      </p:sp>
      <p:sp>
        <p:nvSpPr>
          <p:cNvPr id="3" name="Footer Placeholder 2"/>
          <p:cNvSpPr>
            <a:spLocks noGrp="1"/>
          </p:cNvSpPr>
          <p:nvPr>
            <p:ph type="ftr" sz="quarter" idx="11"/>
          </p:nvPr>
        </p:nvSpPr>
        <p:spPr/>
        <p:txBody>
          <a:bodyPr/>
          <a:lstStyle/>
          <a:p>
            <a:r>
              <a:rPr lang="en-US" smtClean="0"/>
              <a:t>Track Kinematic</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4579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07/11/2013</a:t>
            </a:r>
            <a:endParaRPr lang="en-US"/>
          </a:p>
        </p:txBody>
      </p:sp>
      <p:sp>
        <p:nvSpPr>
          <p:cNvPr id="6" name="Footer Placeholder 5"/>
          <p:cNvSpPr>
            <a:spLocks noGrp="1"/>
          </p:cNvSpPr>
          <p:nvPr>
            <p:ph type="ftr" sz="quarter" idx="11"/>
          </p:nvPr>
        </p:nvSpPr>
        <p:spPr/>
        <p:txBody>
          <a:bodyPr/>
          <a:lstStyle/>
          <a:p>
            <a:r>
              <a:rPr lang="en-US" smtClean="0"/>
              <a:t>Track Kinematic</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3843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en-GB" smtClean="0"/>
              <a:t>07/11/2013</a:t>
            </a:r>
            <a:endParaRPr lang="en-US"/>
          </a:p>
        </p:txBody>
      </p:sp>
      <p:sp>
        <p:nvSpPr>
          <p:cNvPr id="6" name="Footer Placeholder 5"/>
          <p:cNvSpPr>
            <a:spLocks noGrp="1"/>
          </p:cNvSpPr>
          <p:nvPr>
            <p:ph type="ftr" sz="quarter" idx="11"/>
          </p:nvPr>
        </p:nvSpPr>
        <p:spPr/>
        <p:txBody>
          <a:bodyPr/>
          <a:lstStyle/>
          <a:p>
            <a:r>
              <a:rPr lang="en-US" smtClean="0"/>
              <a:t>Track Kinematic</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8606746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07/11/2013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Track Kinematic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3698347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tif"/><Relationship Id="rId5" Type="http://schemas.openxmlformats.org/officeDocument/2006/relationships/image" Target="../media/image4.png"/><Relationship Id="rId6" Type="http://schemas.openxmlformats.org/officeDocument/2006/relationships/image" Target="../media/image5.gif"/><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x.doi.org/10.1016/j.epsl.2013.05.001" TargetMode="External"/><Relationship Id="rId3" Type="http://schemas.openxmlformats.org/officeDocument/2006/relationships/hyperlink" Target="https://dx.doi.org/10.1111/j.1365-246X.2011.05321.x"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of </a:t>
            </a:r>
            <a:r>
              <a:rPr lang="en-US" dirty="0" smtClean="0">
                <a:latin typeface="Courier New"/>
                <a:cs typeface="Courier New"/>
              </a:rPr>
              <a:t>track</a:t>
            </a:r>
            <a:r>
              <a:rPr lang="en-US" dirty="0" smtClean="0"/>
              <a:t> use</a:t>
            </a:r>
            <a:endParaRPr lang="en-US" dirty="0"/>
          </a:p>
        </p:txBody>
      </p:sp>
      <p:pic>
        <p:nvPicPr>
          <p:cNvPr id="11" name="Picture 10" descr="bga_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359" y="130032"/>
            <a:ext cx="1155932" cy="558987"/>
          </a:xfrm>
          <a:prstGeom prst="rect">
            <a:avLst/>
          </a:prstGeom>
        </p:spPr>
      </p:pic>
      <p:pic>
        <p:nvPicPr>
          <p:cNvPr id="14" name="Picture 13" descr="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442" y="127537"/>
            <a:ext cx="665355" cy="604868"/>
          </a:xfrm>
          <a:prstGeom prst="rect">
            <a:avLst/>
          </a:prstGeom>
        </p:spPr>
      </p:pic>
      <p:pic>
        <p:nvPicPr>
          <p:cNvPr id="17" name="Picture 16" descr="logo-small.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649" y="185527"/>
            <a:ext cx="1364702" cy="395663"/>
          </a:xfrm>
          <a:prstGeom prst="rect">
            <a:avLst/>
          </a:prstGeom>
        </p:spPr>
      </p:pic>
      <p:pic>
        <p:nvPicPr>
          <p:cNvPr id="18" name="Picture 17" descr="MIT-logo-with-spelling-web-red-gray-design1-lar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50" y="182761"/>
            <a:ext cx="1599993" cy="362429"/>
          </a:xfrm>
          <a:prstGeom prst="rect">
            <a:avLst/>
          </a:prstGeom>
        </p:spPr>
      </p:pic>
      <p:pic>
        <p:nvPicPr>
          <p:cNvPr id="19" name="Picture 18" descr="comet-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9828" y="127537"/>
            <a:ext cx="1553259" cy="540000"/>
          </a:xfrm>
          <a:prstGeom prst="rect">
            <a:avLst/>
          </a:prstGeom>
        </p:spPr>
      </p:pic>
      <p:pic>
        <p:nvPicPr>
          <p:cNvPr id="20" name="Picture 19"/>
          <p:cNvPicPr>
            <a:picLocks noChangeAspect="1"/>
          </p:cNvPicPr>
          <p:nvPr/>
        </p:nvPicPr>
        <p:blipFill>
          <a:blip r:embed="rId7"/>
          <a:stretch>
            <a:fillRect/>
          </a:stretch>
        </p:blipFill>
        <p:spPr>
          <a:xfrm>
            <a:off x="1915623" y="185190"/>
            <a:ext cx="1217118" cy="396000"/>
          </a:xfrm>
          <a:prstGeom prst="rect">
            <a:avLst/>
          </a:prstGeom>
        </p:spPr>
      </p:pic>
      <p:sp>
        <p:nvSpPr>
          <p:cNvPr id="12" name="Subtitle 2"/>
          <p:cNvSpPr txBox="1">
            <a:spLocks/>
          </p:cNvSpPr>
          <p:nvPr/>
        </p:nvSpPr>
        <p:spPr>
          <a:xfrm>
            <a:off x="1371600" y="3886199"/>
            <a:ext cx="6400800" cy="2409217"/>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t>             M. Floyd                             K. Palamartchouk</a:t>
            </a:r>
          </a:p>
          <a:p>
            <a:pPr algn="l"/>
            <a:r>
              <a:rPr lang="en-US" sz="2400" i="1" smtClean="0"/>
              <a:t>Massachusetts Institute of Technology              Newcastle University</a:t>
            </a:r>
          </a:p>
          <a:p>
            <a:endParaRPr lang="en-US" sz="2400" smtClean="0"/>
          </a:p>
          <a:p>
            <a:r>
              <a:rPr lang="en-US" smtClean="0"/>
              <a:t>GAMIT-GLOBK course</a:t>
            </a:r>
            <a:br>
              <a:rPr lang="en-US" smtClean="0"/>
            </a:br>
            <a:r>
              <a:rPr lang="en-US" smtClean="0"/>
              <a:t>University of Bristol, UK</a:t>
            </a:r>
            <a:br>
              <a:rPr lang="en-US" smtClean="0"/>
            </a:br>
            <a:r>
              <a:rPr lang="en-US" smtClean="0"/>
              <a:t>12–16 January 2015</a:t>
            </a:r>
          </a:p>
          <a:p>
            <a:endParaRPr lang="en-US" smtClean="0"/>
          </a:p>
          <a:p>
            <a:r>
              <a:rPr lang="en-US" sz="2100" smtClean="0"/>
              <a:t>Material from R. King, T. Herring, M. Floyd (MIT) and S. McClusky (now ANU)</a:t>
            </a:r>
            <a:endParaRPr lang="en-US" sz="2100" dirty="0"/>
          </a:p>
        </p:txBody>
      </p:sp>
    </p:spTree>
    <p:extLst>
      <p:ext uri="{BB962C8B-B14F-4D97-AF65-F5344CB8AC3E}">
        <p14:creationId xmlns:p14="http://schemas.microsoft.com/office/powerpoint/2010/main" val="2247990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P500</a:t>
            </a:r>
            <a:endParaRPr lang="en-US" dirty="0"/>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P066</a:t>
            </a:r>
            <a:endParaRPr lang="en-US" dirty="0"/>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P473</a:t>
            </a:r>
            <a:endParaRPr lang="en-US" dirty="0"/>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P742</a:t>
            </a:r>
            <a:endParaRPr lang="en-US" dirty="0"/>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r>
              <a:rPr lang="en-US" dirty="0" smtClean="0"/>
              <a:t>Surface wave arrival at P725</a:t>
            </a:r>
            <a:endParaRPr lang="en-US" dirty="0"/>
          </a:p>
        </p:txBody>
      </p:sp>
      <p:sp>
        <p:nvSpPr>
          <p:cNvPr id="3" name="Content Placeholder 2"/>
          <p:cNvSpPr>
            <a:spLocks noGrp="1"/>
          </p:cNvSpPr>
          <p:nvPr>
            <p:ph idx="1"/>
          </p:nvPr>
        </p:nvSpPr>
        <p:spPr>
          <a:xfrm>
            <a:off x="696258" y="646206"/>
            <a:ext cx="7380942" cy="1625600"/>
          </a:xfrm>
        </p:spPr>
        <p:txBody>
          <a:bodyPr/>
          <a:lstStyle/>
          <a:p>
            <a:pPr>
              <a:buClr>
                <a:schemeClr val="accent2"/>
              </a:buClr>
            </a:pPr>
            <a:r>
              <a:rPr lang="en-US" sz="1800" dirty="0" smtClean="0"/>
              <a:t>P725 is ~600 km from epicenter.  This signal common to sites is the arrival at the “reference site”</a:t>
            </a:r>
            <a:endParaRPr lang="en-US" sz="1800" dirty="0"/>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2: Roving GPS</a:t>
            </a:r>
            <a:r>
              <a:rPr lang="en-US" dirty="0" smtClean="0"/>
              <a:t/>
            </a:r>
            <a:br>
              <a:rPr lang="en-US" dirty="0" smtClean="0"/>
            </a:br>
            <a:r>
              <a:rPr lang="en-US" sz="3100" dirty="0" smtClean="0"/>
              <a:t>(from England et al., 2013)</a:t>
            </a:r>
            <a:endParaRPr lang="en-US" sz="3100" dirty="0"/>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rcRect l="-836" r="-836"/>
          <a:stretch>
            <a:fillRect/>
          </a:stretch>
        </p:blipFill>
        <p:spPr/>
      </p:pic>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smtClean="0"/>
              <a:t>Disclaimer: </a:t>
            </a:r>
            <a:r>
              <a:rPr lang="en-US" sz="1600" dirty="0"/>
              <a:t>T</a:t>
            </a:r>
            <a:r>
              <a:rPr lang="en-US" sz="1600" dirty="0" smtClean="0"/>
              <a:t>his example was </a:t>
            </a:r>
            <a:r>
              <a:rPr lang="en-US" sz="1600" i="1" dirty="0" smtClean="0"/>
              <a:t>not</a:t>
            </a:r>
            <a:r>
              <a:rPr lang="en-US" sz="1600" dirty="0" smtClean="0"/>
              <a:t> processed using TRACK because the kinematic equipment was single-frequency, i.e. L1-only, and TRACK requires dual-frequency data</a:t>
            </a:r>
            <a:endParaRPr lang="en-US" sz="1600" dirty="0"/>
          </a:p>
        </p:txBody>
      </p:sp>
    </p:spTree>
    <p:extLst>
      <p:ext uri="{BB962C8B-B14F-4D97-AF65-F5344CB8AC3E}">
        <p14:creationId xmlns:p14="http://schemas.microsoft.com/office/powerpoint/2010/main" val="1521606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3: Rapid deformation</a:t>
            </a:r>
            <a:r>
              <a:rPr lang="en-US" dirty="0" smtClean="0"/>
              <a:t/>
            </a:r>
            <a:br>
              <a:rPr lang="en-US" dirty="0" smtClean="0"/>
            </a:br>
            <a:r>
              <a:rPr lang="en-US" sz="3100" dirty="0" smtClean="0"/>
              <a:t>(from Ryder et al., 2012)</a:t>
            </a:r>
            <a:endParaRPr lang="en-US" sz="3100" dirty="0"/>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smtClean="0"/>
              <a:t>Two earthquakes within 15 minutes of one another</a:t>
            </a:r>
          </a:p>
          <a:p>
            <a:r>
              <a:rPr lang="en-US" dirty="0" err="1" smtClean="0"/>
              <a:t>InSAR</a:t>
            </a:r>
            <a:r>
              <a:rPr lang="en-US" dirty="0" smtClean="0"/>
              <a:t> shows cumulative deformation but no way to separate events</a:t>
            </a:r>
          </a:p>
          <a:p>
            <a:r>
              <a:rPr lang="en-US" dirty="0" smtClean="0"/>
              <a:t>Epoch-by-epoch (rather than batch) GPS processing may help...</a:t>
            </a:r>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smtClean="0"/>
              <a:t>Ryder et al. (2012), Figure 1</a:t>
            </a:r>
            <a:endParaRPr lang="en-US" dirty="0"/>
          </a:p>
        </p:txBody>
      </p:sp>
    </p:spTree>
    <p:extLst>
      <p:ext uri="{BB962C8B-B14F-4D97-AF65-F5344CB8AC3E}">
        <p14:creationId xmlns:p14="http://schemas.microsoft.com/office/powerpoint/2010/main" val="9696342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Example 3: First run</a:t>
            </a:r>
            <a:endParaRPr lang="en-US" sz="3100" dirty="0"/>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5" name="Content Placeholder 4"/>
          <p:cNvSpPr>
            <a:spLocks noGrp="1"/>
          </p:cNvSpPr>
          <p:nvPr>
            <p:ph sz="half" idx="1"/>
          </p:nvPr>
        </p:nvSpPr>
        <p:spPr/>
        <p:txBody>
          <a:bodyPr>
            <a:normAutofit lnSpcReduction="10000"/>
          </a:bodyPr>
          <a:lstStyle/>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0.5 0.5 0.5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smtClean="0">
                <a:latin typeface="Courier"/>
                <a:cs typeface="Courier"/>
              </a:rPr>
              <a:t>0.5 0.5 0.5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smtClean="0">
                <a:latin typeface="Courier"/>
                <a:cs typeface="Courier"/>
              </a:rPr>
              <a:t>0.5 0.5 0.5 </a:t>
            </a:r>
            <a:r>
              <a:rPr lang="fr-FR" sz="900" dirty="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a:latin typeface="Courier"/>
                <a:cs typeface="Courier"/>
              </a:rPr>
              <a:t>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2010 03 11 14 55 35 2010 03 11 14 56 00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2010 03 11 14 55 35 2010 03 11 14 56 00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2010 03 11 14 55 35 2010 03 11 14 56 </a:t>
            </a:r>
            <a:r>
              <a:rPr lang="ro-RO" sz="900" dirty="0" smtClean="0">
                <a:latin typeface="Courier"/>
                <a:cs typeface="Courier"/>
              </a:rPr>
              <a:t>00</a:t>
            </a:r>
          </a:p>
          <a:p>
            <a:pPr marL="0" indent="0">
              <a:buNone/>
            </a:pPr>
            <a:r>
              <a:rPr lang="en-GB" dirty="0" smtClean="0"/>
              <a:t>Second run (updated </a:t>
            </a:r>
            <a:r>
              <a:rPr lang="en-GB" dirty="0" err="1" smtClean="0"/>
              <a:t>apr</a:t>
            </a:r>
            <a:r>
              <a:rPr lang="en-GB" dirty="0" smtClean="0"/>
              <a:t>):</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2010 03 11 14 55 35 2010 03 11 14 56 00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2010 03 11 14 55 35 2010 03 11 14 56 00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2010 03 11 14 55 35 2010 03 11 14 56 00</a:t>
            </a:r>
          </a:p>
          <a:p>
            <a:pPr marL="0" indent="0">
              <a:buNone/>
            </a:pPr>
            <a:r>
              <a:rPr lang="ro-RO" sz="900" dirty="0" smtClean="0">
                <a:latin typeface="Courier"/>
                <a:cs typeface="Courier"/>
              </a:rPr>
              <a:t> site_pos</a:t>
            </a:r>
            <a:r>
              <a:rPr lang="ro-RO" sz="900" dirty="0">
                <a:latin typeface="Courier"/>
                <a:cs typeface="Courier"/>
              </a:rPr>
              <a:t> </a:t>
            </a:r>
            <a:r>
              <a:rPr lang="ro-RO" sz="900" dirty="0" smtClean="0">
                <a:latin typeface="Courier"/>
                <a:cs typeface="Courier"/>
              </a:rPr>
              <a:t>...</a:t>
            </a:r>
          </a:p>
        </p:txBody>
      </p:sp>
    </p:spTree>
    <p:extLst>
      <p:ext uri="{BB962C8B-B14F-4D97-AF65-F5344CB8AC3E}">
        <p14:creationId xmlns:p14="http://schemas.microsoft.com/office/powerpoint/2010/main" val="39211737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Example 3: Final run</a:t>
            </a:r>
            <a:endParaRPr lang="en-US" sz="3100" dirty="0"/>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5" name="Content Placeholder 4"/>
          <p:cNvSpPr>
            <a:spLocks noGrp="1"/>
          </p:cNvSpPr>
          <p:nvPr>
            <p:ph sz="half" idx="1"/>
          </p:nvPr>
        </p:nvSpPr>
        <p:spPr/>
        <p:txBody>
          <a:bodyPr>
            <a:normAutofit/>
          </a:bodyPr>
          <a:lstStyle/>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0.02 0.02 0.02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0.02 0.02 0.02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0.02 0.02 0.02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1</a:t>
            </a:r>
            <a:endParaRPr lang="ro-RO" sz="900" dirty="0" smtClean="0">
              <a:latin typeface="Courier"/>
              <a:cs typeface="Courier"/>
            </a:endParaRPr>
          </a:p>
          <a:p>
            <a:pPr marL="0" indent="0">
              <a:buNone/>
            </a:pPr>
            <a:r>
              <a:rPr lang="ro-RO" sz="900" dirty="0">
                <a:latin typeface="Courier"/>
                <a:cs typeface="Courier"/>
              </a:rPr>
              <a:t>#</a:t>
            </a:r>
            <a:r>
              <a:rPr lang="ro-RO" sz="900" dirty="0" smtClean="0">
                <a:latin typeface="Courier"/>
                <a:cs typeface="Courier"/>
              </a:rPr>
              <a:t>timedep_procns</a:t>
            </a:r>
            <a:endParaRPr lang="ro-RO" sz="900" dirty="0">
              <a:latin typeface="Courier"/>
              <a:cs typeface="Courier"/>
            </a:endParaRPr>
          </a:p>
          <a:p>
            <a:pPr marL="0" indent="0">
              <a:buNone/>
            </a:pPr>
            <a:r>
              <a:rPr lang="ro-RO" sz="900" dirty="0">
                <a:latin typeface="Courier"/>
                <a:cs typeface="Courier"/>
              </a:rPr>
              <a:t>#</a:t>
            </a:r>
            <a:r>
              <a:rPr lang="ro-RO" sz="900" dirty="0" smtClean="0">
                <a:latin typeface="Courier"/>
                <a:cs typeface="Courier"/>
              </a:rPr>
              <a:t> </a:t>
            </a:r>
            <a:r>
              <a:rPr lang="ro-RO" sz="900" dirty="0">
                <a:latin typeface="Courier"/>
                <a:cs typeface="Courier"/>
              </a:rPr>
              <a:t>iloc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a:t>
            </a:r>
            <a:r>
              <a:rPr lang="ro-RO" sz="900" dirty="0" smtClean="0">
                <a:latin typeface="Courier"/>
                <a:cs typeface="Courier"/>
              </a:rPr>
              <a:t> </a:t>
            </a:r>
            <a:r>
              <a:rPr lang="ro-RO" sz="900" dirty="0">
                <a:latin typeface="Courier"/>
                <a:cs typeface="Courier"/>
              </a:rPr>
              <a:t>lemu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a:t>
            </a:r>
            <a:r>
              <a:rPr lang="ro-RO" sz="900" dirty="0" smtClean="0">
                <a:latin typeface="Courier"/>
                <a:cs typeface="Courier"/>
              </a:rPr>
              <a:t> </a:t>
            </a:r>
            <a:r>
              <a:rPr lang="ro-RO" sz="900" dirty="0">
                <a:latin typeface="Courier"/>
                <a:cs typeface="Courier"/>
              </a:rPr>
              <a:t>navi </a:t>
            </a:r>
            <a:r>
              <a:rPr lang="ro-RO" sz="900" dirty="0">
                <a:solidFill>
                  <a:srgbClr val="FF0000"/>
                </a:solidFill>
                <a:latin typeface="Courier"/>
                <a:cs typeface="Courier"/>
              </a:rPr>
              <a:t>1 1 1</a:t>
            </a:r>
            <a:r>
              <a:rPr lang="ro-RO" sz="900" dirty="0">
                <a:latin typeface="Courier"/>
                <a:cs typeface="Courier"/>
              </a:rPr>
              <a:t> 2010 03 11 14 39 52 2010 03 11 14 40 00</a:t>
            </a:r>
          </a:p>
          <a:p>
            <a:pPr marL="0" indent="0">
              <a:buNone/>
            </a:pPr>
            <a:r>
              <a:rPr lang="ro-RO" sz="900" dirty="0">
                <a:latin typeface="Courier"/>
                <a:cs typeface="Courier"/>
              </a:rPr>
              <a:t>#</a:t>
            </a:r>
            <a:r>
              <a:rPr lang="ro-RO" sz="900" dirty="0" smtClean="0">
                <a:latin typeface="Courier"/>
                <a:cs typeface="Courier"/>
              </a:rPr>
              <a:t> </a:t>
            </a:r>
            <a:r>
              <a:rPr lang="ro-RO" sz="900" dirty="0">
                <a:latin typeface="Courier"/>
                <a:cs typeface="Courier"/>
              </a:rPr>
              <a:t>iloc </a:t>
            </a:r>
            <a:r>
              <a:rPr lang="ro-RO" sz="900" dirty="0">
                <a:solidFill>
                  <a:srgbClr val="FF0000"/>
                </a:solidFill>
                <a:latin typeface="Courier"/>
                <a:cs typeface="Courier"/>
              </a:rPr>
              <a:t>1 1 1</a:t>
            </a:r>
            <a:r>
              <a:rPr lang="ro-RO" sz="900" dirty="0">
                <a:latin typeface="Courier"/>
                <a:cs typeface="Courier"/>
              </a:rPr>
              <a:t> 2010 03 11 14 55 35 2010 03 11 14 56 00</a:t>
            </a:r>
          </a:p>
          <a:p>
            <a:pPr marL="0" indent="0">
              <a:buNone/>
            </a:pPr>
            <a:r>
              <a:rPr lang="ro-RO" sz="900" dirty="0">
                <a:latin typeface="Courier"/>
                <a:cs typeface="Courier"/>
              </a:rPr>
              <a:t>#</a:t>
            </a:r>
            <a:r>
              <a:rPr lang="ro-RO" sz="900" dirty="0" smtClean="0">
                <a:latin typeface="Courier"/>
                <a:cs typeface="Courier"/>
              </a:rPr>
              <a:t> </a:t>
            </a:r>
            <a:r>
              <a:rPr lang="ro-RO" sz="900" dirty="0">
                <a:latin typeface="Courier"/>
                <a:cs typeface="Courier"/>
              </a:rPr>
              <a:t>lemu </a:t>
            </a:r>
            <a:r>
              <a:rPr lang="ro-RO" sz="900" dirty="0">
                <a:solidFill>
                  <a:srgbClr val="FF0000"/>
                </a:solidFill>
                <a:latin typeface="Courier"/>
                <a:cs typeface="Courier"/>
              </a:rPr>
              <a:t>1 1 1</a:t>
            </a:r>
            <a:r>
              <a:rPr lang="ro-RO" sz="900" dirty="0">
                <a:latin typeface="Courier"/>
                <a:cs typeface="Courier"/>
              </a:rPr>
              <a:t> 2010 03 11 14 55 35 2010 03 11 14 56 00</a:t>
            </a:r>
          </a:p>
          <a:p>
            <a:pPr marL="0" indent="0">
              <a:buNone/>
            </a:pPr>
            <a:r>
              <a:rPr lang="ro-RO" sz="900" dirty="0">
                <a:latin typeface="Courier"/>
                <a:cs typeface="Courier"/>
              </a:rPr>
              <a:t>#</a:t>
            </a:r>
            <a:r>
              <a:rPr lang="ro-RO" sz="900" dirty="0" smtClean="0">
                <a:latin typeface="Courier"/>
                <a:cs typeface="Courier"/>
              </a:rPr>
              <a:t> </a:t>
            </a:r>
            <a:r>
              <a:rPr lang="ro-RO" sz="900" dirty="0">
                <a:latin typeface="Courier"/>
                <a:cs typeface="Courier"/>
              </a:rPr>
              <a:t>navi </a:t>
            </a:r>
            <a:r>
              <a:rPr lang="ro-RO" sz="900" dirty="0">
                <a:solidFill>
                  <a:srgbClr val="FF0000"/>
                </a:solidFill>
                <a:latin typeface="Courier"/>
                <a:cs typeface="Courier"/>
              </a:rPr>
              <a:t>1 1 1</a:t>
            </a:r>
            <a:r>
              <a:rPr lang="ro-RO" sz="900" dirty="0">
                <a:latin typeface="Courier"/>
                <a:cs typeface="Courier"/>
              </a:rPr>
              <a:t> 2010 03 11 14 55 35 2010 03 11 14 56 </a:t>
            </a:r>
            <a:r>
              <a:rPr lang="ro-RO" sz="900" dirty="0" smtClean="0">
                <a:latin typeface="Courier"/>
                <a:cs typeface="Courier"/>
              </a:rPr>
              <a:t>00</a:t>
            </a:r>
          </a:p>
          <a:p>
            <a:pPr marL="0" indent="0">
              <a:buNone/>
            </a:pPr>
            <a:r>
              <a:rPr lang="ro-RO" sz="900" dirty="0">
                <a:latin typeface="Courier"/>
                <a:cs typeface="Courier"/>
              </a:rPr>
              <a:t> </a:t>
            </a:r>
            <a:r>
              <a:rPr lang="ro-RO" sz="900" dirty="0" smtClean="0">
                <a:latin typeface="Courier"/>
                <a:cs typeface="Courier"/>
              </a:rPr>
              <a:t>ambin_file </a:t>
            </a:r>
            <a:endParaRPr lang="ro-RO" sz="900" dirty="0">
              <a:latin typeface="Courier"/>
              <a:cs typeface="Courier"/>
            </a:endParaRPr>
          </a:p>
          <a:p>
            <a:pPr marL="0" indent="0">
              <a:buNone/>
            </a:pPr>
            <a:endParaRPr lang="en-US" sz="1600" dirty="0">
              <a:latin typeface="Courier"/>
              <a:cs typeface="Courier"/>
            </a:endParaRPr>
          </a:p>
        </p:txBody>
      </p:sp>
    </p:spTree>
    <p:extLst>
      <p:ext uri="{BB962C8B-B14F-4D97-AF65-F5344CB8AC3E}">
        <p14:creationId xmlns:p14="http://schemas.microsoft.com/office/powerpoint/2010/main" val="10862230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4: Short-static occupations</a:t>
            </a:r>
            <a:endParaRPr lang="en-US" dirty="0"/>
          </a:p>
        </p:txBody>
      </p:sp>
      <p:sp>
        <p:nvSpPr>
          <p:cNvPr id="6" name="Content Placeholder 5"/>
          <p:cNvSpPr>
            <a:spLocks noGrp="1"/>
          </p:cNvSpPr>
          <p:nvPr>
            <p:ph sz="half" idx="1"/>
          </p:nvPr>
        </p:nvSpPr>
        <p:spPr/>
        <p:txBody>
          <a:bodyPr>
            <a:normAutofit fontScale="92500" lnSpcReduction="20000"/>
          </a:bodyPr>
          <a:lstStyle/>
          <a:p>
            <a:r>
              <a:rPr lang="en-US" dirty="0" smtClean="0"/>
              <a:t>Short spans of data (e.g. 30 minutes) may be processed with GAMIT</a:t>
            </a:r>
          </a:p>
          <a:p>
            <a:r>
              <a:rPr lang="en-US" dirty="0"/>
              <a:t>R</a:t>
            </a:r>
            <a:r>
              <a:rPr lang="en-US" dirty="0" smtClean="0"/>
              <a:t>isk of all data being removed during cleaning (AUTCLN) if not high quality</a:t>
            </a:r>
          </a:p>
          <a:p>
            <a:r>
              <a:rPr lang="en-US" dirty="0" smtClean="0"/>
              <a:t>TRACK may be used in “short-static” approach with fixed, continuously recording and well positioned base site</a:t>
            </a:r>
            <a:endParaRPr lang="en-US" dirty="0"/>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smtClean="0"/>
              <a:t>Long session base site with accurate a priori coordinate calculated using GAMIT</a:t>
            </a:r>
            <a:endParaRPr lang="en-US" dirty="0"/>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529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Kinematic examples</a:t>
            </a:r>
          </a:p>
          <a:p>
            <a:pPr marL="971550" lvl="1" indent="-514350">
              <a:buFont typeface="+mj-lt"/>
              <a:buAutoNum type="arabicPeriod"/>
            </a:pPr>
            <a:r>
              <a:rPr lang="en-US" dirty="0" smtClean="0"/>
              <a:t>GPS seismology</a:t>
            </a:r>
          </a:p>
          <a:p>
            <a:pPr marL="971550" lvl="1" indent="-514350">
              <a:buFont typeface="+mj-lt"/>
              <a:buAutoNum type="arabicPeriod"/>
            </a:pPr>
            <a:r>
              <a:rPr lang="en-US" dirty="0" smtClean="0"/>
              <a:t>Roving GPS</a:t>
            </a:r>
          </a:p>
          <a:p>
            <a:pPr marL="971550" lvl="1" indent="-514350">
              <a:buFont typeface="+mj-lt"/>
              <a:buAutoNum type="arabicPeriod"/>
            </a:pPr>
            <a:r>
              <a:rPr lang="en-US" dirty="0" smtClean="0"/>
              <a:t>Rapid deformation</a:t>
            </a:r>
          </a:p>
          <a:p>
            <a:r>
              <a:rPr lang="en-US" dirty="0"/>
              <a:t>Static examples</a:t>
            </a:r>
          </a:p>
          <a:p>
            <a:pPr marL="971550" lvl="1" indent="-514350">
              <a:buFont typeface="+mj-lt"/>
              <a:buAutoNum type="arabicPeriod" startAt="4"/>
            </a:pPr>
            <a:r>
              <a:rPr lang="en-US" dirty="0"/>
              <a:t>Short-static occupations</a:t>
            </a:r>
          </a:p>
          <a:p>
            <a:pPr marL="971550" lvl="1" indent="-514350">
              <a:buFont typeface="+mj-lt"/>
              <a:buAutoNum type="arabicPeriod" startAt="4"/>
            </a:pPr>
            <a:r>
              <a:rPr lang="en-US" dirty="0"/>
              <a:t>Deciphering </a:t>
            </a:r>
            <a:r>
              <a:rPr lang="en-US" dirty="0" smtClean="0"/>
              <a:t>interference</a:t>
            </a:r>
          </a:p>
          <a:p>
            <a:r>
              <a:rPr lang="en-US" dirty="0" smtClean="0"/>
              <a:t>Remember the rule-of-thumb for proportional errors:</a:t>
            </a:r>
          </a:p>
          <a:p>
            <a:pPr marL="457200" lvl="1" indent="0" algn="ctr">
              <a:buNone/>
            </a:pPr>
            <a:r>
              <a:rPr lang="en-US" i="1" dirty="0" err="1" smtClean="0"/>
              <a:t>ε</a:t>
            </a:r>
            <a:r>
              <a:rPr lang="en-US" i="1" baseline="-25000" dirty="0" err="1" smtClean="0"/>
              <a:t>BL</a:t>
            </a:r>
            <a:r>
              <a:rPr lang="en-US" dirty="0" smtClean="0"/>
              <a:t> ~ </a:t>
            </a:r>
            <a:r>
              <a:rPr lang="en-US" i="1" dirty="0" err="1"/>
              <a:t>ε</a:t>
            </a:r>
            <a:r>
              <a:rPr lang="en-US" baseline="-25000" dirty="0" err="1" smtClean="0"/>
              <a:t>SV</a:t>
            </a:r>
            <a:r>
              <a:rPr lang="en-US" baseline="-25000" dirty="0" smtClean="0"/>
              <a:t> </a:t>
            </a:r>
            <a:r>
              <a:rPr lang="en-US" dirty="0"/>
              <a:t>×</a:t>
            </a:r>
            <a:r>
              <a:rPr lang="en-US" dirty="0" smtClean="0"/>
              <a:t> </a:t>
            </a:r>
            <a:r>
              <a:rPr lang="en-US" i="1" dirty="0" smtClean="0"/>
              <a:t>BL</a:t>
            </a:r>
            <a:r>
              <a:rPr lang="en-US" dirty="0" smtClean="0"/>
              <a:t>/</a:t>
            </a:r>
            <a:r>
              <a:rPr lang="en-US" i="1" dirty="0" err="1" smtClean="0"/>
              <a:t>h</a:t>
            </a:r>
            <a:r>
              <a:rPr lang="en-US" baseline="-25000" dirty="0" err="1" smtClean="0"/>
              <a:t>SV</a:t>
            </a:r>
            <a:endParaRPr lang="en-US" baseline="-25000" dirty="0" smtClean="0"/>
          </a:p>
        </p:txBody>
      </p:sp>
    </p:spTree>
    <p:extLst>
      <p:ext uri="{BB962C8B-B14F-4D97-AF65-F5344CB8AC3E}">
        <p14:creationId xmlns:p14="http://schemas.microsoft.com/office/powerpoint/2010/main" val="2590002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4: Short-static occupations</a:t>
            </a:r>
            <a:endParaRPr lang="en-US" dirty="0"/>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Tree>
    <p:extLst>
      <p:ext uri="{BB962C8B-B14F-4D97-AF65-F5344CB8AC3E}">
        <p14:creationId xmlns:p14="http://schemas.microsoft.com/office/powerpoint/2010/main" val="39032086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3383389" y="0"/>
            <a:ext cx="5760611" cy="707886"/>
          </a:xfrm>
          <a:prstGeom prst="rect">
            <a:avLst/>
          </a:prstGeom>
          <a:noFill/>
        </p:spPr>
        <p:txBody>
          <a:bodyPr wrap="none" rtlCol="0">
            <a:spAutoFit/>
          </a:bodyPr>
          <a:lstStyle/>
          <a:p>
            <a:r>
              <a:rPr lang="en-US" sz="4000" dirty="0" smtClean="0">
                <a:solidFill>
                  <a:schemeClr val="bg1"/>
                </a:solidFill>
                <a:effectLst>
                  <a:outerShdw blurRad="50800" dist="38100" dir="2700000" algn="tl" rotWithShape="0">
                    <a:prstClr val="black">
                      <a:alpha val="40000"/>
                    </a:prstClr>
                  </a:outerShdw>
                </a:effectLst>
              </a:rPr>
              <a:t>Sometimes, this happens…</a:t>
            </a:r>
            <a:endParaRPr lang="en-US" sz="4000" dirty="0">
              <a:solidFill>
                <a:schemeClr val="bg1"/>
              </a:solidFill>
              <a:effectLst>
                <a:outerShdw blurRad="50800" dist="38100" dir="2700000" algn="tl" rotWithShape="0">
                  <a:prstClr val="black">
                    <a:alpha val="40000"/>
                  </a:prstClr>
                </a:outerShdw>
              </a:effectLst>
            </a:endParaRP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smtClean="0">
                  <a:solidFill>
                    <a:schemeClr val="bg1"/>
                  </a:solidFill>
                </a:rPr>
                <a:t>1.2810 m</a:t>
              </a:r>
              <a:endParaRPr lang="en-US" dirty="0">
                <a:solidFill>
                  <a:schemeClr val="bg1"/>
                </a:solidFill>
              </a:endParaRP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94285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i="1" dirty="0" smtClean="0">
                  <a:solidFill>
                    <a:schemeClr val="bg1"/>
                  </a:solidFill>
                  <a:latin typeface="Lucida Calligraphy"/>
                  <a:cs typeface="Lucida Calligraphy"/>
                </a:rPr>
                <a:t>N</a:t>
              </a:r>
              <a:endParaRPr lang="en-US" sz="3600" b="1" i="1" dirty="0">
                <a:solidFill>
                  <a:schemeClr val="bg1"/>
                </a:solidFill>
                <a:latin typeface="Lucida Calligraphy"/>
                <a:cs typeface="Lucida Calligraphy"/>
              </a:endParaRP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smtClean="0">
                <a:solidFill>
                  <a:schemeClr val="bg1"/>
                </a:solidFill>
              </a:rPr>
              <a:t>Photographs courtesy of Gareth Funning (University of California, Riverside)</a:t>
            </a:r>
            <a:endParaRPr lang="en-US" sz="1600" dirty="0">
              <a:solidFill>
                <a:schemeClr val="bg1"/>
              </a:solidFill>
            </a:endParaRPr>
          </a:p>
        </p:txBody>
      </p:sp>
    </p:spTree>
    <p:extLst>
      <p:ext uri="{BB962C8B-B14F-4D97-AF65-F5344CB8AC3E}">
        <p14:creationId xmlns:p14="http://schemas.microsoft.com/office/powerpoint/2010/main" val="45399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5: Deciphering interference</a:t>
            </a:r>
            <a:endParaRPr lang="en-US" dirty="0"/>
          </a:p>
        </p:txBody>
      </p:sp>
      <p:sp>
        <p:nvSpPr>
          <p:cNvPr id="3" name="Content Placeholder 2"/>
          <p:cNvSpPr>
            <a:spLocks noGrp="1"/>
          </p:cNvSpPr>
          <p:nvPr>
            <p:ph sz="half" idx="1"/>
          </p:nvPr>
        </p:nvSpPr>
        <p:spPr/>
        <p:txBody>
          <a:bodyPr/>
          <a:lstStyle/>
          <a:p>
            <a:r>
              <a:rPr lang="en-US" dirty="0" smtClean="0"/>
              <a:t>First TRACK run with </a:t>
            </a:r>
          </a:p>
          <a:p>
            <a:r>
              <a:rPr lang="en-US" dirty="0" smtClean="0"/>
              <a:t>Re-run </a:t>
            </a:r>
            <a:r>
              <a:rPr lang="en-US" dirty="0" err="1" smtClean="0"/>
              <a:t>teqc</a:t>
            </a:r>
            <a:r>
              <a:rPr lang="en-US" dirty="0" smtClean="0"/>
              <a:t> with “-e” option to truncate RINEX file at epoch of disturbance so as not to propagate bad data</a:t>
            </a:r>
            <a:endParaRPr lang="en-US" dirty="0"/>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rcRect l="-417" r="-417"/>
          <a:stretch>
            <a:fillRect/>
          </a:stretch>
        </p:blipFill>
        <p:spPr/>
      </p:pic>
      <p:grpSp>
        <p:nvGrpSpPr>
          <p:cNvPr id="8" name="Group 7"/>
          <p:cNvGrpSpPr/>
          <p:nvPr/>
        </p:nvGrpSpPr>
        <p:grpSpPr>
          <a:xfrm>
            <a:off x="5276137" y="4575823"/>
            <a:ext cx="988594" cy="1012193"/>
            <a:chOff x="5483210" y="4845814"/>
            <a:chExt cx="988594" cy="1012193"/>
          </a:xfrm>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19:36</a:t>
              </a:r>
              <a:endParaRPr lang="en-US" dirty="0"/>
            </a:p>
            <a:p>
              <a:pPr algn="ctr"/>
              <a:r>
                <a:rPr lang="en-US" dirty="0"/>
                <a:t>l</a:t>
              </a:r>
              <a:r>
                <a:rPr lang="en-US" dirty="0" smtClean="0"/>
                <a:t>ocal time</a:t>
              </a:r>
              <a:endParaRPr lang="en-US" dirty="0"/>
            </a:p>
          </p:txBody>
        </p:sp>
      </p:grpSp>
      <p:sp>
        <p:nvSpPr>
          <p:cNvPr id="4" name="TextBox 3"/>
          <p:cNvSpPr txBox="1"/>
          <p:nvPr/>
        </p:nvSpPr>
        <p:spPr>
          <a:xfrm>
            <a:off x="4811889" y="1278845"/>
            <a:ext cx="725454" cy="369332"/>
          </a:xfrm>
          <a:prstGeom prst="rect">
            <a:avLst/>
          </a:prstGeom>
          <a:solidFill>
            <a:schemeClr val="bg1"/>
          </a:solidFill>
          <a:ln>
            <a:solidFill>
              <a:schemeClr val="tx1"/>
            </a:solidFill>
          </a:ln>
        </p:spPr>
        <p:txBody>
          <a:bodyPr wrap="none" rtlCol="0">
            <a:spAutoFit/>
          </a:bodyPr>
          <a:lstStyle/>
          <a:p>
            <a:r>
              <a:rPr lang="en-US" dirty="0" smtClean="0"/>
              <a:t>Setup</a:t>
            </a:r>
            <a:endParaRPr lang="en-US" dirty="0"/>
          </a:p>
        </p:txBody>
      </p:sp>
      <p:cxnSp>
        <p:nvCxnSpPr>
          <p:cNvPr id="11" name="Straight Arrow Connector 10"/>
          <p:cNvCxnSpPr/>
          <p:nvPr/>
        </p:nvCxnSpPr>
        <p:spPr>
          <a:xfrm flipV="1">
            <a:off x="5160835" y="1648178"/>
            <a:ext cx="0" cy="251995"/>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075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Example 5: A complex example</a:t>
            </a:r>
            <a:endParaRPr lang="en-US" dirty="0"/>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rcRect t="-24712" b="-24712"/>
          <a:stretch>
            <a:fillRect/>
          </a:stretch>
        </p:blipFill>
        <p:spPr>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rcRect l="-435" r="-435"/>
          <a:stretch>
            <a:fillRect/>
          </a:stretch>
        </p:blipFill>
        <p:spPr/>
      </p:pic>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20:34</a:t>
              </a:r>
              <a:endParaRPr lang="en-US" dirty="0"/>
            </a:p>
            <a:p>
              <a:pPr algn="ctr"/>
              <a:r>
                <a:rPr lang="en-US" dirty="0"/>
                <a:t>l</a:t>
              </a:r>
              <a:r>
                <a:rPr lang="en-US" dirty="0" smtClean="0"/>
                <a:t>ocal time</a:t>
              </a:r>
              <a:endParaRPr lang="en-US" dirty="0"/>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smtClean="0">
                  <a:solidFill>
                    <a:schemeClr val="bg1"/>
                  </a:solidFill>
                </a:rPr>
                <a:t>1.0450 m</a:t>
              </a:r>
              <a:endParaRPr lang="en-US" dirty="0">
                <a:solidFill>
                  <a:schemeClr val="bg1"/>
                </a:solidFill>
              </a:endParaRPr>
            </a:p>
          </p:txBody>
        </p:sp>
      </p:grpSp>
      <p:grpSp>
        <p:nvGrpSpPr>
          <p:cNvPr id="22" name="Group 21"/>
          <p:cNvGrpSpPr/>
          <p:nvPr/>
        </p:nvGrpSpPr>
        <p:grpSpPr>
          <a:xfrm>
            <a:off x="6499414"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07:21</a:t>
              </a:r>
              <a:endParaRPr lang="en-US" dirty="0"/>
            </a:p>
            <a:p>
              <a:pPr algn="ctr"/>
              <a:r>
                <a:rPr lang="en-US" dirty="0"/>
                <a:t>l</a:t>
              </a:r>
              <a:r>
                <a:rPr lang="en-US" dirty="0" smtClean="0"/>
                <a:t>ocal time</a:t>
              </a:r>
              <a:endParaRPr lang="en-US" dirty="0"/>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rPr>
              <a:t>~ 9 </a:t>
            </a:r>
            <a:r>
              <a:rPr lang="en-US" dirty="0" err="1" smtClean="0">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6600"/>
                </a:solidFill>
              </a:rPr>
              <a:t>???</a:t>
            </a:r>
            <a:endParaRPr lang="en-US" dirty="0">
              <a:solidFill>
                <a:srgbClr val="FF6600"/>
              </a:solidFill>
            </a:endParaRPr>
          </a:p>
        </p:txBody>
      </p:sp>
    </p:spTree>
    <p:extLst>
      <p:ext uri="{BB962C8B-B14F-4D97-AF65-F5344CB8AC3E}">
        <p14:creationId xmlns:p14="http://schemas.microsoft.com/office/powerpoint/2010/main" val="2885863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urier"/>
                <a:cs typeface="Courier"/>
              </a:rPr>
              <a:t>s</a:t>
            </a:r>
            <a:r>
              <a:rPr lang="en-US" dirty="0" err="1" smtClean="0">
                <a:latin typeface="Courier"/>
                <a:cs typeface="Courier"/>
              </a:rPr>
              <a:t>h_plot_track</a:t>
            </a:r>
            <a:endParaRPr lang="en-US" dirty="0">
              <a:latin typeface="Courier"/>
              <a:cs typeface="Courier"/>
            </a:endParaRPr>
          </a:p>
        </p:txBody>
      </p:sp>
      <p:sp>
        <p:nvSpPr>
          <p:cNvPr id="3" name="Content Placeholder 2"/>
          <p:cNvSpPr>
            <a:spLocks noGrp="1"/>
          </p:cNvSpPr>
          <p:nvPr>
            <p:ph idx="1"/>
          </p:nvPr>
        </p:nvSpPr>
        <p:spPr/>
        <p:txBody>
          <a:bodyPr/>
          <a:lstStyle/>
          <a:p>
            <a:r>
              <a:rPr lang="en-US" dirty="0" smtClean="0"/>
              <a:t>Reads track “NEU”, “DHU” </a:t>
            </a:r>
            <a:r>
              <a:rPr lang="en-US" dirty="0"/>
              <a:t>or </a:t>
            </a:r>
            <a:r>
              <a:rPr lang="en-US" dirty="0" smtClean="0"/>
              <a:t>“XYZ” output file</a:t>
            </a:r>
          </a:p>
          <a:p>
            <a:r>
              <a:rPr lang="en-US" dirty="0" smtClean="0"/>
              <a:t>May add plot to view evolution of </a:t>
            </a:r>
            <a:r>
              <a:rPr lang="en-US" dirty="0"/>
              <a:t>atmospheric delay</a:t>
            </a:r>
          </a:p>
        </p:txBody>
      </p:sp>
    </p:spTree>
    <p:extLst>
      <p:ext uri="{BB962C8B-B14F-4D97-AF65-F5344CB8AC3E}">
        <p14:creationId xmlns:p14="http://schemas.microsoft.com/office/powerpoint/2010/main" val="13311122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ourier"/>
                <a:cs typeface="Courier"/>
              </a:rPr>
              <a:t>s</a:t>
            </a:r>
            <a:r>
              <a:rPr lang="en-US" dirty="0" err="1" smtClean="0">
                <a:latin typeface="Courier"/>
                <a:cs typeface="Courier"/>
              </a:rPr>
              <a:t>h_kml</a:t>
            </a:r>
            <a:endParaRPr lang="en-US" dirty="0">
              <a:latin typeface="Courier"/>
              <a:cs typeface="Courier"/>
            </a:endParaRPr>
          </a:p>
        </p:txBody>
      </p:sp>
      <p:sp>
        <p:nvSpPr>
          <p:cNvPr id="3" name="Content Placeholder 2"/>
          <p:cNvSpPr>
            <a:spLocks noGrp="1"/>
          </p:cNvSpPr>
          <p:nvPr>
            <p:ph sz="half" idx="1"/>
          </p:nvPr>
        </p:nvSpPr>
        <p:spPr/>
        <p:txBody>
          <a:bodyPr/>
          <a:lstStyle/>
          <a:p>
            <a:r>
              <a:rPr lang="en-US" dirty="0" smtClean="0"/>
              <a:t>Script for converting several formats of result into KML format for viewing in Google Earth</a:t>
            </a:r>
          </a:p>
          <a:p>
            <a:pPr lvl="1"/>
            <a:r>
              <a:rPr lang="en-US" dirty="0" err="1" smtClean="0"/>
              <a:t>glist</a:t>
            </a:r>
            <a:r>
              <a:rPr lang="en-US" dirty="0" smtClean="0"/>
              <a:t> (may also be used with time slider)</a:t>
            </a:r>
          </a:p>
          <a:p>
            <a:pPr lvl="1"/>
            <a:r>
              <a:rPr lang="en-US" dirty="0" smtClean="0"/>
              <a:t>“.org”-file / “.</a:t>
            </a:r>
            <a:r>
              <a:rPr lang="en-US" dirty="0" err="1" smtClean="0"/>
              <a:t>vel</a:t>
            </a:r>
            <a:r>
              <a:rPr lang="en-US" dirty="0" smtClean="0"/>
              <a:t>”-file</a:t>
            </a:r>
          </a:p>
          <a:p>
            <a:pPr lvl="1"/>
            <a:r>
              <a:rPr lang="en-US" dirty="0"/>
              <a:t>t</a:t>
            </a:r>
            <a:r>
              <a:rPr lang="en-US" dirty="0" smtClean="0"/>
              <a:t>rack “GEOD”-format output file</a:t>
            </a:r>
            <a:endParaRPr lang="en-US" dirty="0"/>
          </a:p>
        </p:txBody>
      </p:sp>
      <p:pic>
        <p:nvPicPr>
          <p:cNvPr id="5" name="Content Placeholder 4"/>
          <p:cNvPicPr>
            <a:picLocks noGrp="1" noChangeAspect="1"/>
          </p:cNvPicPr>
          <p:nvPr>
            <p:ph sz="half" idx="2"/>
          </p:nvPr>
        </p:nvPicPr>
        <p:blipFill>
          <a:blip r:embed="rId2"/>
          <a:srcRect t="-30380" b="-30380"/>
          <a:stretch>
            <a:fillRect/>
          </a:stretch>
        </p:blipFill>
        <p:spPr/>
      </p:pic>
    </p:spTree>
    <p:extLst>
      <p:ext uri="{BB962C8B-B14F-4D97-AF65-F5344CB8AC3E}">
        <p14:creationId xmlns:p14="http://schemas.microsoft.com/office/powerpoint/2010/main" val="39414655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p:txBody>
          <a:bodyPr>
            <a:normAutofit/>
          </a:bodyPr>
          <a:lstStyle/>
          <a:p>
            <a:r>
              <a:rPr lang="en-US" sz="2000" dirty="0"/>
              <a:t>England, P. C., R. T. Walker, B. Fu and M. A. Floyd (2013), A bound on the viscosity of the Tibetan crust from the horizontality of </a:t>
            </a:r>
            <a:r>
              <a:rPr lang="en-US" sz="2000" dirty="0" err="1"/>
              <a:t>palaeolake</a:t>
            </a:r>
            <a:r>
              <a:rPr lang="en-US" sz="2000" dirty="0"/>
              <a:t> shorelines, </a:t>
            </a:r>
            <a:r>
              <a:rPr lang="en-US" sz="2000" i="1" dirty="0"/>
              <a:t>Earth Planet. Sci. </a:t>
            </a:r>
            <a:r>
              <a:rPr lang="en-US" sz="2000" i="1" dirty="0" err="1"/>
              <a:t>Lett</a:t>
            </a:r>
            <a:r>
              <a:rPr lang="en-US" sz="2000" i="1" dirty="0"/>
              <a:t>.</a:t>
            </a:r>
            <a:r>
              <a:rPr lang="en-US" sz="2000" dirty="0"/>
              <a:t>, </a:t>
            </a:r>
            <a:r>
              <a:rPr lang="en-US" sz="2000" i="1" dirty="0"/>
              <a:t>375</a:t>
            </a:r>
            <a:r>
              <a:rPr lang="en-US" sz="2000" dirty="0"/>
              <a:t>, 44–56, </a:t>
            </a:r>
            <a:r>
              <a:rPr lang="en-US" sz="2000" dirty="0">
                <a:hlinkClick r:id="rId2"/>
              </a:rPr>
              <a:t>doi:</a:t>
            </a:r>
            <a:r>
              <a:rPr lang="hr-HR" sz="2000" dirty="0">
                <a:hlinkClick r:id="rId2"/>
              </a:rPr>
              <a:t>10.1016/j.epsl.</a:t>
            </a:r>
            <a:r>
              <a:rPr lang="hr-HR" sz="2000" dirty="0" smtClean="0">
                <a:hlinkClick r:id="rId2"/>
              </a:rPr>
              <a:t>2013.05.001</a:t>
            </a:r>
            <a:endParaRPr lang="hr-HR" sz="2000" dirty="0" smtClean="0"/>
          </a:p>
          <a:p>
            <a:r>
              <a:rPr lang="hr-HR" sz="2000" dirty="0" smtClean="0"/>
              <a:t>Ryder</a:t>
            </a:r>
            <a:r>
              <a:rPr lang="hr-HR" sz="2000" dirty="0"/>
              <a:t>, I., </a:t>
            </a:r>
            <a:r>
              <a:rPr lang="en-US" sz="2000" dirty="0"/>
              <a:t>A. </a:t>
            </a:r>
            <a:r>
              <a:rPr lang="en-US" sz="2000" dirty="0" err="1"/>
              <a:t>Rietbrock</a:t>
            </a:r>
            <a:r>
              <a:rPr lang="en-US" sz="2000" dirty="0"/>
              <a:t>, K. </a:t>
            </a:r>
            <a:r>
              <a:rPr lang="en-US" sz="2000" dirty="0" err="1"/>
              <a:t>Kelson</a:t>
            </a:r>
            <a:r>
              <a:rPr lang="en-US" sz="2000" dirty="0"/>
              <a:t>, R. </a:t>
            </a:r>
            <a:r>
              <a:rPr lang="en-US" sz="2000" dirty="0" err="1"/>
              <a:t>Bürgmann</a:t>
            </a:r>
            <a:r>
              <a:rPr lang="en-US" sz="2000" dirty="0"/>
              <a:t>, M. Floyd, A. </a:t>
            </a:r>
            <a:r>
              <a:rPr lang="en-US" sz="2000" dirty="0" err="1"/>
              <a:t>Socquet</a:t>
            </a:r>
            <a:r>
              <a:rPr lang="en-US" sz="2000" dirty="0"/>
              <a:t>, C. Vigny and D. Carrizo (2012), Large extensional aftershocks in the continental </a:t>
            </a:r>
            <a:r>
              <a:rPr lang="en-US" sz="2000" dirty="0" err="1"/>
              <a:t>forearc</a:t>
            </a:r>
            <a:r>
              <a:rPr lang="en-US" sz="2000" dirty="0"/>
              <a:t> triggered by the 2010 Maule earthquake, Chile, </a:t>
            </a:r>
            <a:r>
              <a:rPr lang="en-US" sz="2000" i="1" dirty="0" err="1"/>
              <a:t>Geophys</a:t>
            </a:r>
            <a:r>
              <a:rPr lang="en-US" sz="2000" i="1" dirty="0"/>
              <a:t>. J. Int.</a:t>
            </a:r>
            <a:r>
              <a:rPr lang="en-US" sz="2000" dirty="0"/>
              <a:t>, </a:t>
            </a:r>
            <a:r>
              <a:rPr lang="en-US" sz="2000" i="1" dirty="0"/>
              <a:t>188</a:t>
            </a:r>
            <a:r>
              <a:rPr lang="en-US" sz="2000" dirty="0"/>
              <a:t>, 879–890, </a:t>
            </a:r>
            <a:r>
              <a:rPr lang="hr-HR" sz="2000" dirty="0">
                <a:hlinkClick r:id="rId3"/>
              </a:rPr>
              <a:t>doi:10.1111/j.1365-246X.2011.05321.x</a:t>
            </a:r>
            <a:endParaRPr lang="en-US" sz="2000" dirty="0"/>
          </a:p>
          <a:p>
            <a:endParaRPr lang="en-US" sz="2000" dirty="0"/>
          </a:p>
        </p:txBody>
      </p:sp>
    </p:spTree>
    <p:extLst>
      <p:ext uri="{BB962C8B-B14F-4D97-AF65-F5344CB8AC3E}">
        <p14:creationId xmlns:p14="http://schemas.microsoft.com/office/powerpoint/2010/main" val="256978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8874"/>
            <a:ext cx="8229600" cy="1143000"/>
          </a:xfrm>
        </p:spPr>
        <p:txBody>
          <a:bodyPr/>
          <a:lstStyle/>
          <a:p>
            <a:r>
              <a:rPr lang="en-US" dirty="0" err="1"/>
              <a:t>g</a:t>
            </a:r>
            <a:r>
              <a:rPr lang="en-US" dirty="0" err="1" smtClean="0"/>
              <a:t>oo.gl</a:t>
            </a:r>
            <a:r>
              <a:rPr lang="en-US" dirty="0" smtClean="0"/>
              <a:t>/CoqQZ0</a:t>
            </a:r>
            <a:endParaRPr lang="en-US" dirty="0"/>
          </a:p>
        </p:txBody>
      </p:sp>
    </p:spTree>
    <p:extLst>
      <p:ext uri="{BB962C8B-B14F-4D97-AF65-F5344CB8AC3E}">
        <p14:creationId xmlns:p14="http://schemas.microsoft.com/office/powerpoint/2010/main" val="27522421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r>
              <a:rPr lang="en-US" dirty="0"/>
              <a:t>Example 1: GPS seismology</a:t>
            </a:r>
          </a:p>
        </p:txBody>
      </p:sp>
      <p:sp>
        <p:nvSpPr>
          <p:cNvPr id="38918" name="Rectangle 5"/>
          <p:cNvSpPr>
            <a:spLocks noGrp="1" noChangeArrowheads="1"/>
          </p:cNvSpPr>
          <p:nvPr>
            <p:ph type="body" idx="1"/>
          </p:nvPr>
        </p:nvSpPr>
        <p:spPr/>
        <p:txBody>
          <a:bodyPr>
            <a:normAutofit fontScale="92500" lnSpcReduction="20000"/>
          </a:bodyPr>
          <a:lstStyle/>
          <a:p>
            <a:pPr eaLnBrk="1" hangingPunct="1">
              <a:lnSpc>
                <a:spcPct val="90000"/>
              </a:lnSpc>
            </a:pPr>
            <a:r>
              <a:rPr lang="en-US" dirty="0" smtClean="0"/>
              <a:t>Examine the short baseline MIT results: Look at this example in more detail later</a:t>
            </a:r>
          </a:p>
          <a:p>
            <a:pPr eaLnBrk="1" hangingPunct="1">
              <a:lnSpc>
                <a:spcPct val="90000"/>
              </a:lnSpc>
            </a:pPr>
            <a:r>
              <a:rPr lang="en-US" kern="1200" dirty="0" smtClean="0"/>
              <a:t>April 4, 2010 El-Mayor </a:t>
            </a:r>
            <a:r>
              <a:rPr lang="en-US" kern="1200" dirty="0" err="1" smtClean="0"/>
              <a:t>Cucapah</a:t>
            </a:r>
            <a:r>
              <a:rPr lang="en-US" kern="1200" dirty="0" smtClean="0"/>
              <a:t> earthquake in Baja California: 5-Hz results.  Look later at long baseline processing for these sites.</a:t>
            </a:r>
          </a:p>
          <a:p>
            <a:pPr eaLnBrk="1" hangingPunct="1">
              <a:lnSpc>
                <a:spcPct val="90000"/>
              </a:lnSpc>
            </a:pPr>
            <a:r>
              <a:rPr lang="en-US" dirty="0" smtClean="0"/>
              <a:t>Track results are generated in two steps:</a:t>
            </a:r>
          </a:p>
          <a:p>
            <a:pPr lvl="1">
              <a:lnSpc>
                <a:spcPct val="90000"/>
              </a:lnSpc>
            </a:pPr>
            <a:r>
              <a:rPr lang="en-US" dirty="0" smtClean="0"/>
              <a:t>First solution uses zero process noise except during time of earthquake (long baseline solution)</a:t>
            </a:r>
          </a:p>
          <a:p>
            <a:pPr lvl="1">
              <a:lnSpc>
                <a:spcPct val="90000"/>
              </a:lnSpc>
            </a:pPr>
            <a:r>
              <a:rPr lang="en-US" dirty="0" smtClean="0"/>
              <a:t>Final results generated with fixed ambiguities from first solution read in (-a option).  </a:t>
            </a:r>
          </a:p>
          <a:p>
            <a:pPr lvl="1">
              <a:lnSpc>
                <a:spcPct val="90000"/>
              </a:lnSpc>
            </a:pPr>
            <a:r>
              <a:rPr lang="en-US" dirty="0" smtClean="0"/>
              <a:t>Long baseline ambiguity resolution with stochastic site coordinates needs LC estimate which can noisy due to </a:t>
            </a:r>
            <a:r>
              <a:rPr lang="en-US" dirty="0" err="1" smtClean="0"/>
              <a:t>stochastics</a:t>
            </a:r>
            <a:r>
              <a:rPr lang="en-US" dirty="0" smtClean="0"/>
              <a:t>.</a:t>
            </a:r>
            <a:endParaRPr lang="en-US" dirty="0"/>
          </a:p>
        </p:txBody>
      </p:sp>
    </p:spTree>
    <p:extLst>
      <p:ext uri="{BB962C8B-B14F-4D97-AF65-F5344CB8AC3E}">
        <p14:creationId xmlns:p14="http://schemas.microsoft.com/office/powerpoint/2010/main" val="326040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dirty="0" smtClean="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fontScale="70000" lnSpcReduction="20000"/>
          </a:bodyPr>
          <a:lstStyle/>
          <a:p>
            <a:pPr marL="177800" indent="-177800">
              <a:spcBef>
                <a:spcPts val="0"/>
              </a:spcBef>
              <a:buClr>
                <a:schemeClr val="accent2"/>
              </a:buClr>
            </a:pPr>
            <a:r>
              <a:rPr lang="en-US" dirty="0" smtClean="0"/>
              <a:t>Offsets based on 2-days before and after earthquake.</a:t>
            </a:r>
          </a:p>
          <a:p>
            <a:pPr marL="177800" indent="-177800">
              <a:spcBef>
                <a:spcPts val="0"/>
              </a:spcBef>
              <a:buClr>
                <a:schemeClr val="accent2"/>
              </a:buClr>
            </a:pPr>
            <a:r>
              <a:rPr lang="en-US" dirty="0" smtClean="0"/>
              <a:t>Two days used is reduce leakage of postseismic motions.</a:t>
            </a:r>
          </a:p>
          <a:p>
            <a:pPr marL="177800" indent="-177800">
              <a:spcBef>
                <a:spcPts val="0"/>
              </a:spcBef>
              <a:buClr>
                <a:schemeClr val="accent2"/>
              </a:buClr>
            </a:pPr>
            <a:r>
              <a:rPr lang="en-US" dirty="0" smtClean="0"/>
              <a:t>Red Star is epicenter; blue circle is 60 km (15-20 seconds surface wave speed)</a:t>
            </a:r>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Tree>
    <p:extLst>
      <p:ext uri="{BB962C8B-B14F-4D97-AF65-F5344CB8AC3E}">
        <p14:creationId xmlns:p14="http://schemas.microsoft.com/office/powerpoint/2010/main" val="91526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dirty="0" smtClean="0"/>
              <a:t>Zoom around border</a:t>
            </a:r>
            <a:endParaRPr lang="en-US" sz="3200" dirty="0"/>
          </a:p>
        </p:txBody>
      </p:sp>
      <p:sp>
        <p:nvSpPr>
          <p:cNvPr id="3" name="Content Placeholder 2"/>
          <p:cNvSpPr>
            <a:spLocks noGrp="1"/>
          </p:cNvSpPr>
          <p:nvPr>
            <p:ph idx="1"/>
          </p:nvPr>
        </p:nvSpPr>
        <p:spPr>
          <a:xfrm>
            <a:off x="6934200" y="2209800"/>
            <a:ext cx="2112962" cy="4081463"/>
          </a:xfrm>
        </p:spPr>
        <p:txBody>
          <a:bodyPr>
            <a:normAutofit fontScale="70000" lnSpcReduction="20000"/>
          </a:bodyPr>
          <a:lstStyle/>
          <a:p>
            <a:pPr>
              <a:spcBef>
                <a:spcPts val="0"/>
              </a:spcBef>
            </a:pPr>
            <a:r>
              <a:rPr lang="en-US" dirty="0" smtClean="0"/>
              <a:t>Sites near the epicenter. </a:t>
            </a:r>
          </a:p>
          <a:p>
            <a:pPr>
              <a:spcBef>
                <a:spcPts val="0"/>
              </a:spcBef>
            </a:pPr>
            <a:r>
              <a:rPr lang="en-US" dirty="0" smtClean="0"/>
              <a:t>Blue circle is 60 km radius</a:t>
            </a:r>
          </a:p>
          <a:p>
            <a:pPr>
              <a:spcBef>
                <a:spcPts val="0"/>
              </a:spcBef>
            </a:pPr>
            <a:r>
              <a:rPr lang="en-US" dirty="0" smtClean="0"/>
              <a:t>Displacements</a:t>
            </a:r>
            <a:br>
              <a:rPr lang="en-US" dirty="0" smtClean="0"/>
            </a:br>
            <a:r>
              <a:rPr lang="en-US" dirty="0" smtClean="0"/>
              <a:t>P494 200 mm</a:t>
            </a:r>
            <a:br>
              <a:rPr lang="en-US" dirty="0" smtClean="0"/>
            </a:br>
            <a:r>
              <a:rPr lang="en-US" dirty="0" smtClean="0"/>
              <a:t>P496 182 mm</a:t>
            </a:r>
            <a:br>
              <a:rPr lang="en-US" dirty="0" smtClean="0"/>
            </a:br>
            <a:r>
              <a:rPr lang="en-US" dirty="0" smtClean="0"/>
              <a:t>P497   97 mm</a:t>
            </a:r>
            <a:br>
              <a:rPr lang="en-US" dirty="0" smtClean="0"/>
            </a:br>
            <a:r>
              <a:rPr lang="en-US" dirty="0" smtClean="0"/>
              <a:t>…</a:t>
            </a:r>
            <a:br>
              <a:rPr lang="en-US" dirty="0" smtClean="0"/>
            </a:br>
            <a:r>
              <a:rPr lang="en-US" dirty="0" smtClean="0"/>
              <a:t>P491     9 mm</a:t>
            </a:r>
            <a:endParaRPr lang="en-US" dirty="0"/>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Tree>
    <p:extLst>
      <p:ext uri="{BB962C8B-B14F-4D97-AF65-F5344CB8AC3E}">
        <p14:creationId xmlns:p14="http://schemas.microsoft.com/office/powerpoint/2010/main" val="7223235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dirty="0" smtClean="0"/>
              <a:t>High-rate GPS site download</a:t>
            </a:r>
            <a:endParaRPr lang="en-US" sz="3200" dirty="0"/>
          </a:p>
        </p:txBody>
      </p:sp>
      <p:sp>
        <p:nvSpPr>
          <p:cNvPr id="3" name="Content Placeholder 2"/>
          <p:cNvSpPr>
            <a:spLocks noGrp="1"/>
          </p:cNvSpPr>
          <p:nvPr>
            <p:ph idx="1"/>
          </p:nvPr>
        </p:nvSpPr>
        <p:spPr>
          <a:xfrm>
            <a:off x="6654800" y="2324100"/>
            <a:ext cx="2311400" cy="3802063"/>
          </a:xfrm>
        </p:spPr>
        <p:txBody>
          <a:bodyPr>
            <a:normAutofit fontScale="85000" lnSpcReduction="20000"/>
          </a:bodyPr>
          <a:lstStyle/>
          <a:p>
            <a:pPr>
              <a:buClr>
                <a:schemeClr val="accent2"/>
              </a:buClr>
            </a:pPr>
            <a:r>
              <a:rPr lang="en-US" dirty="0" smtClean="0"/>
              <a:t>High rate data from these sites downloaded after event.</a:t>
            </a:r>
          </a:p>
          <a:p>
            <a:pPr>
              <a:buClr>
                <a:schemeClr val="accent2"/>
              </a:buClr>
            </a:pPr>
            <a:r>
              <a:rPr lang="en-US" dirty="0" smtClean="0"/>
              <a:t>Most sites are 5-Hz; more distant sites are 1-Hz.</a:t>
            </a:r>
            <a:endParaRPr lang="en-US" dirty="0"/>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smtClean="0">
                <a:solidFill>
                  <a:srgbClr val="000000"/>
                </a:solidFill>
              </a:rPr>
              <a:t>Reference site for high rate positioning</a:t>
            </a:r>
            <a:endParaRPr lang="en-US" sz="1600" dirty="0">
              <a:solidFill>
                <a:srgbClr val="000000"/>
              </a:solidFill>
            </a:endParaRP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smtClean="0">
                <a:solidFill>
                  <a:srgbClr val="000000"/>
                </a:solidFill>
              </a:rPr>
              <a:t>1Hz reference site</a:t>
            </a:r>
            <a:endParaRPr lang="en-US" dirty="0">
              <a:solidFill>
                <a:srgbClr val="000000"/>
              </a:solidFill>
            </a:endParaRP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fontScale="90000"/>
          </a:bodyPr>
          <a:lstStyle/>
          <a:p>
            <a:r>
              <a:rPr lang="en-US" sz="3200" dirty="0" smtClean="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fontScale="77500" lnSpcReduction="20000"/>
          </a:bodyPr>
          <a:lstStyle/>
          <a:p>
            <a:pPr marL="114300" indent="-114300">
              <a:spcBef>
                <a:spcPts val="0"/>
              </a:spcBef>
              <a:buClr>
                <a:schemeClr val="accent2"/>
              </a:buClr>
            </a:pPr>
            <a:r>
              <a:rPr lang="en-US" dirty="0" smtClean="0"/>
              <a:t>Sites shown have 5-Hz data for 3-days before and after the earthquake</a:t>
            </a:r>
          </a:p>
          <a:p>
            <a:pPr marL="114300" indent="-114300">
              <a:spcBef>
                <a:spcPts val="0"/>
              </a:spcBef>
              <a:buClr>
                <a:schemeClr val="accent2"/>
              </a:buClr>
            </a:pPr>
            <a:r>
              <a:rPr lang="en-US" dirty="0" smtClean="0"/>
              <a:t>Examine sequence of sites along US/Mexico border and North</a:t>
            </a:r>
            <a:endParaRPr lang="en-US" dirty="0"/>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P496</a:t>
            </a:r>
            <a:endParaRPr lang="en-US" dirty="0"/>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P494</a:t>
            </a:r>
            <a:endParaRPr lang="en-US" dirty="0"/>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3717</TotalTime>
  <Words>2289</Words>
  <Application>Microsoft Macintosh PowerPoint</Application>
  <PresentationFormat>On-screen Show (4:3)</PresentationFormat>
  <Paragraphs>159</Paragraphs>
  <Slides>27</Slides>
  <Notes>13</Notes>
  <HiddenSlides>3</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Examples of track use</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First run</vt:lpstr>
      <vt:lpstr>Example 3: Final run</vt:lpstr>
      <vt:lpstr>Example 4: Short-static occupations</vt:lpstr>
      <vt:lpstr>Example 4: Short-static occupations</vt:lpstr>
      <vt:lpstr>PowerPoint Presentation</vt:lpstr>
      <vt:lpstr>Example 5: Deciphering interference</vt:lpstr>
      <vt:lpstr>Example 5: A complex example</vt:lpstr>
      <vt:lpstr>sh_plot_track</vt:lpstr>
      <vt:lpstr>sh_kml</vt:lpstr>
      <vt:lpstr>References</vt:lpstr>
      <vt:lpstr>goo.gl/CoqQZ0</vt:lpstr>
    </vt:vector>
  </TitlesOfParts>
  <Manager/>
  <Company>MIT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TRACK use</dc:title>
  <dc:subject/>
  <dc:creator>M. Floyd</dc:creator>
  <cp:keywords/>
  <dc:description/>
  <cp:lastModifiedBy>M. Floyd</cp:lastModifiedBy>
  <cp:revision>78</cp:revision>
  <dcterms:created xsi:type="dcterms:W3CDTF">2014-11-03T22:09:23Z</dcterms:created>
  <dcterms:modified xsi:type="dcterms:W3CDTF">2015-01-20T19:52:06Z</dcterms:modified>
  <cp:category/>
</cp:coreProperties>
</file>