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289" r:id="rId3"/>
    <p:sldId id="290" r:id="rId4"/>
    <p:sldId id="257" r:id="rId5"/>
    <p:sldId id="294" r:id="rId6"/>
    <p:sldId id="258" r:id="rId7"/>
    <p:sldId id="293" r:id="rId8"/>
    <p:sldId id="291" r:id="rId9"/>
    <p:sldId id="259" r:id="rId10"/>
    <p:sldId id="260" r:id="rId11"/>
    <p:sldId id="261" r:id="rId12"/>
    <p:sldId id="262" r:id="rId13"/>
    <p:sldId id="263" r:id="rId14"/>
    <p:sldId id="266" r:id="rId15"/>
    <p:sldId id="267" r:id="rId16"/>
    <p:sldId id="268" r:id="rId17"/>
    <p:sldId id="269" r:id="rId18"/>
    <p:sldId id="270" r:id="rId19"/>
    <p:sldId id="271" r:id="rId20"/>
    <p:sldId id="275" r:id="rId21"/>
    <p:sldId id="276" r:id="rId22"/>
    <p:sldId id="277" r:id="rId23"/>
    <p:sldId id="278" r:id="rId24"/>
    <p:sldId id="279" r:id="rId25"/>
    <p:sldId id="29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2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115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24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program names are lower</a:t>
            </a:r>
            <a:r>
              <a:rPr lang="en-US" baseline="0" dirty="0" smtClean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 smtClean="0">
                <a:effectLst/>
              </a:rPr>
              <a:t> </a:t>
            </a:r>
            <a:br>
              <a:rPr lang="en-US" dirty="0" smtClean="0">
                <a:effectLst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</a:t>
            </a:r>
            <a:r>
              <a:rPr lang="en-US" dirty="0" smtClean="0"/>
              <a:t>processing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GLOBK</a:t>
            </a:r>
            <a:endParaRPr lang="en-US" sz="4000" dirty="0">
              <a:latin typeface="Courier"/>
              <a:cs typeface="Courier"/>
            </a:endParaRPr>
          </a:p>
        </p:txBody>
      </p:sp>
      <p:pic>
        <p:nvPicPr>
          <p:cNvPr id="10" name="Picture 9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0" y="224179"/>
            <a:ext cx="1599993" cy="362429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T. A. Herring          R. W. King          M. A. Floyd</a:t>
            </a:r>
          </a:p>
          <a:p>
            <a:r>
              <a:rPr lang="en-US" sz="1700" i="1" dirty="0" smtClean="0"/>
              <a:t>Massachusetts Institute of Technology</a:t>
            </a:r>
          </a:p>
          <a:p>
            <a:endParaRPr lang="en-US" sz="1400" dirty="0" smtClean="0"/>
          </a:p>
          <a:p>
            <a:r>
              <a:rPr lang="en-US" sz="2100" dirty="0"/>
              <a:t>GPS Data Processing and Analysis with GAMIT/GLOBK/TRACK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UNAVCO </a:t>
            </a:r>
            <a:r>
              <a:rPr lang="en-US" sz="2100" dirty="0"/>
              <a:t>Headquarters</a:t>
            </a:r>
            <a:r>
              <a:rPr lang="en-US" sz="2100" dirty="0" smtClean="0"/>
              <a:t>, Boulder, Colorado</a:t>
            </a:r>
            <a:br>
              <a:rPr lang="en-US" sz="2100" dirty="0" smtClean="0"/>
            </a:br>
            <a:r>
              <a:rPr lang="en-US" sz="2100" dirty="0" smtClean="0"/>
              <a:t>10–14 August 2015</a:t>
            </a:r>
          </a:p>
          <a:p>
            <a:endParaRPr lang="en-US" sz="1800" dirty="0" smtClean="0"/>
          </a:p>
          <a:p>
            <a:r>
              <a:rPr lang="en-US" sz="1400" dirty="0"/>
              <a:t>Material from T. A. Herring, R. W. King, M. A. Floyd (MIT) and S. C. </a:t>
            </a:r>
            <a:r>
              <a:rPr lang="en-US" sz="1400" dirty="0" err="1"/>
              <a:t>McClusky</a:t>
            </a:r>
            <a:r>
              <a:rPr lang="en-US" sz="1400"/>
              <a:t> (now ANU)</a:t>
            </a:r>
            <a:endParaRPr lang="en-US" sz="1400" dirty="0"/>
          </a:p>
        </p:txBody>
      </p:sp>
      <p:pic>
        <p:nvPicPr>
          <p:cNvPr id="17" name="Picture 16" descr="unavco-logo-red-black-shadow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252" y="182761"/>
            <a:ext cx="2085328" cy="52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h-file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h-files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h-file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h-files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</a:t>
            </a:r>
            <a:r>
              <a:rPr lang="en-GB" dirty="0" smtClean="0"/>
              <a:t>/</a:t>
            </a:r>
            <a:r>
              <a:rPr lang="en-GB" dirty="0" err="1" smtClean="0"/>
              <a:t>glred</a:t>
            </a:r>
            <a:r>
              <a:rPr lang="en-GB" dirty="0" smtClean="0"/>
              <a:t> or run separately to  apply 	generalized constraints to solution and estimate plate rotations. </a:t>
            </a:r>
            <a:r>
              <a:rPr lang="en-GB" dirty="0" err="1" smtClean="0"/>
              <a:t>Com_file</a:t>
            </a:r>
            <a:r>
              <a:rPr lang="en-GB" dirty="0" smtClean="0"/>
              <a:t> command must be used in </a:t>
            </a:r>
            <a:r>
              <a:rPr lang="en-GB" dirty="0" err="1" smtClean="0"/>
              <a:t>globk</a:t>
            </a:r>
            <a:r>
              <a:rPr lang="en-GB" dirty="0" smtClean="0"/>
              <a:t> command file for </a:t>
            </a:r>
            <a:r>
              <a:rPr lang="en-GB" dirty="0" err="1" smtClean="0"/>
              <a:t>glorg</a:t>
            </a:r>
            <a:r>
              <a:rPr lang="en-GB" dirty="0" smtClean="0"/>
              <a:t> to run by itself.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 binary h-files (created from SINEX or GAMIT h-)‏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file(s)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srt</a:t>
            </a:r>
            <a:r>
              <a:rPr lang="en-GB" dirty="0" smtClean="0"/>
              <a:t>, .com, .sol , .</a:t>
            </a:r>
            <a:r>
              <a:rPr lang="en-GB" dirty="0" err="1" smtClean="0"/>
              <a:t>svs</a:t>
            </a:r>
            <a:r>
              <a:rPr lang="en-GB" dirty="0" smtClean="0"/>
              <a:t>  (all except .sol must be named and commands need to be top of </a:t>
            </a:r>
            <a:r>
              <a:rPr lang="en-GB" dirty="0" err="1" smtClean="0"/>
              <a:t>globk</a:t>
            </a:r>
            <a:r>
              <a:rPr lang="en-GB" dirty="0" smtClean="0"/>
              <a:t> command file)‏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file.  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surrounded by stations with well defined motions).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2.5E-8 (0.5 mm in 1 </a:t>
            </a:r>
            <a:r>
              <a:rPr lang="en-GB" dirty="0" err="1" smtClean="0"/>
              <a:t>yr</a:t>
            </a:r>
            <a:r>
              <a:rPr lang="en-GB" dirty="0" smtClean="0"/>
              <a:t>) to  4E-6 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/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 (</a:t>
            </a:r>
            <a:r>
              <a:rPr lang="en-GB" dirty="0" err="1" smtClean="0"/>
              <a:t>apr_tran</a:t>
            </a:r>
            <a:r>
              <a:rPr lang="en-GB" dirty="0" smtClean="0"/>
              <a:t> in </a:t>
            </a:r>
            <a:r>
              <a:rPr lang="en-GB" dirty="0" err="1" smtClean="0"/>
              <a:t>globk</a:t>
            </a:r>
            <a:r>
              <a:rPr lang="en-GB" dirty="0" smtClean="0"/>
              <a:t> if GAMIT BASELINE choice of experiment)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we review the main features of GLOBK </a:t>
            </a:r>
            <a:r>
              <a:rPr lang="en-US" smtClean="0"/>
              <a:t>and GLRED.</a:t>
            </a:r>
            <a:endParaRPr lang="en-US" dirty="0" smtClean="0"/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smtClean="0"/>
              <a:t>GLOBK files and estimation rules</a:t>
            </a:r>
          </a:p>
          <a:p>
            <a:pPr lvl="1"/>
            <a:r>
              <a:rPr lang="en-US" dirty="0" smtClean="0"/>
              <a:t>GLORG program/function: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h-files, one at a time, a run sequential Kalman Filter.  </a:t>
            </a:r>
            <a:r>
              <a:rPr lang="en-GB" dirty="0"/>
              <a:t>C</a:t>
            </a:r>
            <a:r>
              <a:rPr lang="en-GB" dirty="0" smtClean="0"/>
              <a:t>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data.  Can be an issue when estimating orbits (RELAX mode) if MIT GLX file use different modelling (e.g. Albedo, gravity field)</a:t>
            </a:r>
          </a:p>
          <a:p>
            <a:pPr lvl="1"/>
            <a:r>
              <a:rPr lang="en-GB" dirty="0" smtClean="0"/>
              <a:t>Station “missing”:  not present in h-file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tscon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/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HTOGLB generates input binary h-files.</a:t>
            </a:r>
          </a:p>
          <a:p>
            <a:r>
              <a:rPr lang="en-US" dirty="0" smtClean="0"/>
              <a:t>GLOBK has distinct modules that are used:</a:t>
            </a:r>
          </a:p>
          <a:p>
            <a:pPr lvl="1"/>
            <a:r>
              <a:rPr lang="en-US" dirty="0" smtClean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 smtClean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 smtClean="0"/>
              <a:t>Possible backwards smoothing filter (not that common)</a:t>
            </a:r>
          </a:p>
          <a:p>
            <a:pPr lvl="1"/>
            <a:r>
              <a:rPr lang="en-US" dirty="0" smtClean="0"/>
              <a:t>Simple output of the solution (program GLOUT: generates .</a:t>
            </a:r>
            <a:r>
              <a:rPr lang="en-US" dirty="0" err="1" smtClean="0"/>
              <a:t>prt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Reference frame realized solution and post-solution constraints.  Generates .org file.  Program GLORG can be used separately for multiple realizations and constraints.</a:t>
            </a:r>
          </a:p>
          <a:p>
            <a:pPr lvl="1"/>
            <a:r>
              <a:rPr lang="en-US" dirty="0" smtClean="0"/>
              <a:t>Saving binary version of solution for additional processing (</a:t>
            </a:r>
            <a:r>
              <a:rPr lang="en-US" dirty="0" err="1" smtClean="0"/>
              <a:t>out_glb</a:t>
            </a:r>
            <a:r>
              <a:rPr lang="en-US" dirty="0" smtClean="0"/>
              <a:t> and GLSAVE program).</a:t>
            </a:r>
          </a:p>
          <a:p>
            <a:r>
              <a:rPr lang="en-US" dirty="0" smtClean="0"/>
              <a:t>Modules in GLOBK can be called with in GLOBK as subroutines or run externally as stand-alone programs (program names are lower case)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controlled by a command file that “instructs” the program what to do.</a:t>
            </a:r>
          </a:p>
          <a:p>
            <a:r>
              <a:rPr lang="en-US" dirty="0" smtClean="0"/>
              <a:t>The command file contain the following classes of commands:</a:t>
            </a:r>
          </a:p>
          <a:p>
            <a:pPr lvl="1"/>
            <a:r>
              <a:rPr lang="en-US" dirty="0" smtClean="0"/>
              <a:t>Estimation command: Tells </a:t>
            </a:r>
            <a:r>
              <a:rPr lang="en-US" dirty="0" err="1" smtClean="0"/>
              <a:t>globk</a:t>
            </a:r>
            <a:r>
              <a:rPr lang="en-US" dirty="0" smtClean="0"/>
              <a:t> what to estimate and constraints on apriori values and temporal behavior of the parameters.  </a:t>
            </a:r>
            <a:r>
              <a:rPr lang="en-US" dirty="0" err="1"/>
              <a:t>a</a:t>
            </a:r>
            <a:r>
              <a:rPr lang="en-US" dirty="0" err="1" smtClean="0"/>
              <a:t>pr_xxx</a:t>
            </a:r>
            <a:r>
              <a:rPr lang="en-US" dirty="0" smtClean="0"/>
              <a:t> and </a:t>
            </a:r>
            <a:r>
              <a:rPr lang="en-US" dirty="0" err="1" smtClean="0"/>
              <a:t>mar_xxx</a:t>
            </a:r>
            <a:r>
              <a:rPr lang="en-US" dirty="0" smtClean="0"/>
              <a:t> commands.</a:t>
            </a:r>
          </a:p>
          <a:p>
            <a:pPr lvl="1"/>
            <a:r>
              <a:rPr lang="en-US" dirty="0" smtClean="0"/>
              <a:t>Apriori information commands: Coordinates, discontinuity times, selection of sites </a:t>
            </a:r>
          </a:p>
          <a:p>
            <a:pPr lvl="1"/>
            <a:r>
              <a:rPr lang="en-US" dirty="0" smtClean="0"/>
              <a:t>Output (types and files),  and control commands (e.g., to run </a:t>
            </a:r>
            <a:r>
              <a:rPr lang="en-US" dirty="0" err="1" smtClean="0"/>
              <a:t>glorg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GLORG (post-processing program/module) also has its own command file.</a:t>
            </a:r>
          </a:p>
          <a:p>
            <a:r>
              <a:rPr lang="en-US" dirty="0" smtClean="0"/>
              <a:t>The simplest </a:t>
            </a:r>
            <a:r>
              <a:rPr lang="en-US" dirty="0" err="1" smtClean="0"/>
              <a:t>globk</a:t>
            </a:r>
            <a:r>
              <a:rPr lang="en-US" dirty="0" smtClean="0"/>
              <a:t> command can have one line: </a:t>
            </a:r>
            <a:br>
              <a:rPr lang="en-US" dirty="0" smtClean="0"/>
            </a:br>
            <a:r>
              <a:rPr lang="en-US" dirty="0" err="1" smtClean="0"/>
              <a:t>apr_neu</a:t>
            </a:r>
            <a:r>
              <a:rPr lang="en-US" dirty="0" smtClean="0"/>
              <a:t> all 10 10 10 0 0 0</a:t>
            </a:r>
            <a:br>
              <a:rPr lang="en-US" dirty="0" smtClean="0"/>
            </a:br>
            <a:r>
              <a:rPr lang="en-US" dirty="0" smtClean="0"/>
              <a:t>but in general have several other commons commands (see examples in ~/</a:t>
            </a:r>
            <a:r>
              <a:rPr lang="en-US" dirty="0" err="1" smtClean="0"/>
              <a:t>gg</a:t>
            </a:r>
            <a:r>
              <a:rPr lang="en-US" dirty="0" smtClean="0"/>
              <a:t>/tables/</a:t>
            </a:r>
            <a:r>
              <a:rPr lang="en-US" dirty="0" err="1" smtClean="0"/>
              <a:t>globk_xxxx.cmd</a:t>
            </a:r>
            <a:r>
              <a:rPr lang="en-US" dirty="0" smtClean="0"/>
              <a:t>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 smtClean="0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Kalman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Equivalent to sequential least-squares estimation but allowing for stochastic processes, usually a 1st-order Gauss-Markov process </a:t>
            </a:r>
          </a:p>
          <a:p>
            <a:r>
              <a:rPr lang="en-GB" dirty="0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 smtClean="0"/>
          </a:p>
          <a:p>
            <a:r>
              <a:rPr lang="en-GB" dirty="0" smtClean="0"/>
              <a:t>See Herring et al. [1990]  and Dong et al. [1998] for a more thorough description as applied to geodetic analysis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2015/08/10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24475</TotalTime>
  <Words>3767</Words>
  <Application>Microsoft Macintosh PowerPoint</Application>
  <PresentationFormat>On-screen Show (4:3)</PresentationFormat>
  <Paragraphs>393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 ?</vt:lpstr>
      <vt:lpstr>Associated programs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M. Floyd</cp:lastModifiedBy>
  <cp:revision>33</cp:revision>
  <cp:lastPrinted>2011-08-06T13:38:01Z</cp:lastPrinted>
  <dcterms:created xsi:type="dcterms:W3CDTF">2011-08-03T17:21:15Z</dcterms:created>
  <dcterms:modified xsi:type="dcterms:W3CDTF">2015-08-07T23:23:58Z</dcterms:modified>
</cp:coreProperties>
</file>