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9"/>
  </p:notesMasterIdLst>
  <p:handoutMasterIdLst>
    <p:handoutMasterId r:id="rId20"/>
  </p:handoutMasterIdLst>
  <p:sldIdLst>
    <p:sldId id="257" r:id="rId2"/>
    <p:sldId id="258" r:id="rId3"/>
    <p:sldId id="259" r:id="rId4"/>
    <p:sldId id="260" r:id="rId5"/>
    <p:sldId id="261" r:id="rId6"/>
    <p:sldId id="262" r:id="rId7"/>
    <p:sldId id="275" r:id="rId8"/>
    <p:sldId id="272" r:id="rId9"/>
    <p:sldId id="270" r:id="rId10"/>
    <p:sldId id="274" r:id="rId11"/>
    <p:sldId id="266" r:id="rId12"/>
    <p:sldId id="263" r:id="rId13"/>
    <p:sldId id="269" r:id="rId14"/>
    <p:sldId id="267" r:id="rId15"/>
    <p:sldId id="271" r:id="rId16"/>
    <p:sldId id="277" r:id="rId17"/>
    <p:sldId id="276"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2" d="100"/>
          <a:sy n="92" d="100"/>
        </p:scale>
        <p:origin x="-1576"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handoutMaster" Target="handoutMasters/handout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r>
              <a:rPr lang="en-GB" smtClean="0"/>
              <a:t>2015/08/11</a:t>
            </a:r>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Time series using glred and sh_glred </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FC050E8-9B5B-5C42-B0E7-A3C24CD2EFF0}" type="slidenum">
              <a:rPr lang="en-US" smtClean="0"/>
              <a:t>‹#›</a:t>
            </a:fld>
            <a:endParaRPr lang="en-US"/>
          </a:p>
        </p:txBody>
      </p:sp>
    </p:spTree>
    <p:extLst>
      <p:ext uri="{BB962C8B-B14F-4D97-AF65-F5344CB8AC3E}">
        <p14:creationId xmlns:p14="http://schemas.microsoft.com/office/powerpoint/2010/main" val="2474512025"/>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GB" smtClean="0"/>
              <a:t>2015/08/11</a:t>
            </a:r>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Time series using glred and sh_glred </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B84800-B849-154C-BAFC-520D80C1D1DB}" type="slidenum">
              <a:rPr lang="en-US" smtClean="0"/>
              <a:t>‹#›</a:t>
            </a:fld>
            <a:endParaRPr lang="en-US"/>
          </a:p>
        </p:txBody>
      </p:sp>
    </p:spTree>
    <p:extLst>
      <p:ext uri="{BB962C8B-B14F-4D97-AF65-F5344CB8AC3E}">
        <p14:creationId xmlns:p14="http://schemas.microsoft.com/office/powerpoint/2010/main" val="31779788"/>
      </p:ext>
    </p:extLst>
  </p:cSld>
  <p:clrMap bg1="lt1" tx1="dk1" bg2="lt2" tx2="dk2" accent1="accent1" accent2="accent2" accent3="accent3" accent4="accent4" accent5="accent5" accent6="accent6" hlink="hlink" folHlink="folHlink"/>
  <p:hf hdr="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Running</a:t>
            </a:r>
            <a:r>
              <a:rPr lang="en-US" baseline="0" dirty="0" smtClean="0"/>
              <a:t> </a:t>
            </a:r>
            <a:r>
              <a:rPr lang="en-US" baseline="0" dirty="0" err="1" smtClean="0"/>
              <a:t>sh_glred</a:t>
            </a:r>
            <a:r>
              <a:rPr lang="en-US" baseline="0" dirty="0" smtClean="0"/>
              <a:t> to get daily solutions is the standard approach and easy once you’ve got a </a:t>
            </a:r>
            <a:r>
              <a:rPr lang="en-US" baseline="0" dirty="0" err="1" smtClean="0"/>
              <a:t>globk_comb.cmd</a:t>
            </a:r>
            <a:r>
              <a:rPr lang="en-US" baseline="0" dirty="0" smtClean="0"/>
              <a:t> and </a:t>
            </a:r>
            <a:r>
              <a:rPr lang="en-US" baseline="0" dirty="0" err="1" smtClean="0"/>
              <a:t>glorg_comb.cmd</a:t>
            </a:r>
            <a:r>
              <a:rPr lang="en-US" baseline="0" dirty="0" smtClean="0"/>
              <a:t> file constructed.  The GLOBK lecture will introduce these files, and this lecture along with the Reference Frames and Error Analysis lectures will delve into appropriate strategies for constraining the network and weighting </a:t>
            </a:r>
            <a:r>
              <a:rPr lang="en-US" baseline="0" smtClean="0"/>
              <a:t>the data. </a:t>
            </a:r>
            <a:endParaRPr lang="en-US" dirty="0"/>
          </a:p>
        </p:txBody>
      </p:sp>
      <p:sp>
        <p:nvSpPr>
          <p:cNvPr id="4" name="Slide Number Placeholder 3"/>
          <p:cNvSpPr>
            <a:spLocks noGrp="1"/>
          </p:cNvSpPr>
          <p:nvPr>
            <p:ph type="sldNum" sz="quarter" idx="10"/>
          </p:nvPr>
        </p:nvSpPr>
        <p:spPr/>
        <p:txBody>
          <a:bodyPr/>
          <a:lstStyle/>
          <a:p>
            <a:fld id="{7FDB6A2B-FB2F-4B47-86A1-2A666F2216E1}" type="slidenum">
              <a:rPr lang="en-US" smtClean="0"/>
              <a:t>2</a:t>
            </a:fld>
            <a:endParaRPr lang="en-US"/>
          </a:p>
        </p:txBody>
      </p:sp>
      <p:sp>
        <p:nvSpPr>
          <p:cNvPr id="5" name="Date Placeholder 4"/>
          <p:cNvSpPr>
            <a:spLocks noGrp="1"/>
          </p:cNvSpPr>
          <p:nvPr>
            <p:ph type="dt" idx="11"/>
          </p:nvPr>
        </p:nvSpPr>
        <p:spPr/>
        <p:txBody>
          <a:bodyPr/>
          <a:lstStyle/>
          <a:p>
            <a:r>
              <a:rPr lang="en-GB" smtClean="0"/>
              <a:t>2015/08/11</a:t>
            </a:r>
            <a:endParaRPr lang="en-US"/>
          </a:p>
        </p:txBody>
      </p:sp>
      <p:sp>
        <p:nvSpPr>
          <p:cNvPr id="6" name="Footer Placeholder 5"/>
          <p:cNvSpPr>
            <a:spLocks noGrp="1"/>
          </p:cNvSpPr>
          <p:nvPr>
            <p:ph type="ftr" sz="quarter" idx="12"/>
          </p:nvPr>
        </p:nvSpPr>
        <p:spPr/>
        <p:txBody>
          <a:bodyPr/>
          <a:lstStyle/>
          <a:p>
            <a:r>
              <a:rPr lang="en-US" smtClean="0"/>
              <a:t>Time series using glred and sh_glred </a:t>
            </a:r>
            <a:endParaRPr lang="en-US"/>
          </a:p>
        </p:txBody>
      </p:sp>
    </p:spTree>
    <p:extLst>
      <p:ext uri="{BB962C8B-B14F-4D97-AF65-F5344CB8AC3E}">
        <p14:creationId xmlns:p14="http://schemas.microsoft.com/office/powerpoint/2010/main" val="28790911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Large uncertainty</a:t>
            </a:r>
            <a:r>
              <a:rPr lang="en-US" baseline="0" dirty="0" smtClean="0"/>
              <a:t> will mean outlier will have low weight in inversion/</a:t>
            </a:r>
            <a:r>
              <a:rPr lang="en-US" baseline="0" dirty="0" err="1" smtClean="0"/>
              <a:t>Kalman</a:t>
            </a:r>
            <a:r>
              <a:rPr lang="en-US" baseline="0" dirty="0" smtClean="0"/>
              <a:t> filter anyway, but </a:t>
            </a:r>
            <a:endParaRPr lang="en-US" dirty="0"/>
          </a:p>
        </p:txBody>
      </p:sp>
      <p:sp>
        <p:nvSpPr>
          <p:cNvPr id="4" name="Slide Number Placeholder 3"/>
          <p:cNvSpPr>
            <a:spLocks noGrp="1"/>
          </p:cNvSpPr>
          <p:nvPr>
            <p:ph type="sldNum" sz="quarter" idx="10"/>
          </p:nvPr>
        </p:nvSpPr>
        <p:spPr/>
        <p:txBody>
          <a:bodyPr/>
          <a:lstStyle/>
          <a:p>
            <a:fld id="{CFB84800-B849-154C-BAFC-520D80C1D1DB}" type="slidenum">
              <a:rPr lang="en-US" smtClean="0"/>
              <a:t>12</a:t>
            </a:fld>
            <a:endParaRPr lang="en-US"/>
          </a:p>
        </p:txBody>
      </p:sp>
      <p:sp>
        <p:nvSpPr>
          <p:cNvPr id="5" name="Date Placeholder 4"/>
          <p:cNvSpPr>
            <a:spLocks noGrp="1"/>
          </p:cNvSpPr>
          <p:nvPr>
            <p:ph type="dt" idx="11"/>
          </p:nvPr>
        </p:nvSpPr>
        <p:spPr/>
        <p:txBody>
          <a:bodyPr/>
          <a:lstStyle/>
          <a:p>
            <a:r>
              <a:rPr lang="en-GB" smtClean="0"/>
              <a:t>2015/08/11</a:t>
            </a:r>
            <a:endParaRPr lang="en-US"/>
          </a:p>
        </p:txBody>
      </p:sp>
      <p:sp>
        <p:nvSpPr>
          <p:cNvPr id="6" name="Footer Placeholder 5"/>
          <p:cNvSpPr>
            <a:spLocks noGrp="1"/>
          </p:cNvSpPr>
          <p:nvPr>
            <p:ph type="ftr" sz="quarter" idx="12"/>
          </p:nvPr>
        </p:nvSpPr>
        <p:spPr/>
        <p:txBody>
          <a:bodyPr/>
          <a:lstStyle/>
          <a:p>
            <a:r>
              <a:rPr lang="en-US" smtClean="0"/>
              <a:t>Time series using glred and sh_glred </a:t>
            </a:r>
            <a:endParaRPr lang="en-US"/>
          </a:p>
        </p:txBody>
      </p:sp>
    </p:spTree>
    <p:extLst>
      <p:ext uri="{BB962C8B-B14F-4D97-AF65-F5344CB8AC3E}">
        <p14:creationId xmlns:p14="http://schemas.microsoft.com/office/powerpoint/2010/main" val="9178994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Consistency</a:t>
            </a:r>
            <a:r>
              <a:rPr lang="en-US" baseline="0" dirty="0" smtClean="0"/>
              <a:t> of variations between nearby sites proves effect of reference frame stability and suggests that apparent slight “outlier” in east component on 2014-07-10 may likely be an effect of poor reference frame stabilization because both sites show similar perturbations. Note also the scale of the “outlier” (close to the error). Probably OK to remain included.</a:t>
            </a:r>
            <a:endParaRPr lang="en-US" dirty="0"/>
          </a:p>
        </p:txBody>
      </p:sp>
      <p:sp>
        <p:nvSpPr>
          <p:cNvPr id="4" name="Slide Number Placeholder 3"/>
          <p:cNvSpPr>
            <a:spLocks noGrp="1"/>
          </p:cNvSpPr>
          <p:nvPr>
            <p:ph type="sldNum" sz="quarter" idx="10"/>
          </p:nvPr>
        </p:nvSpPr>
        <p:spPr/>
        <p:txBody>
          <a:bodyPr/>
          <a:lstStyle/>
          <a:p>
            <a:fld id="{CFB84800-B849-154C-BAFC-520D80C1D1DB}" type="slidenum">
              <a:rPr lang="en-US" smtClean="0"/>
              <a:t>13</a:t>
            </a:fld>
            <a:endParaRPr lang="en-US"/>
          </a:p>
        </p:txBody>
      </p:sp>
      <p:sp>
        <p:nvSpPr>
          <p:cNvPr id="5" name="Date Placeholder 4"/>
          <p:cNvSpPr>
            <a:spLocks noGrp="1"/>
          </p:cNvSpPr>
          <p:nvPr>
            <p:ph type="dt" idx="11"/>
          </p:nvPr>
        </p:nvSpPr>
        <p:spPr/>
        <p:txBody>
          <a:bodyPr/>
          <a:lstStyle/>
          <a:p>
            <a:r>
              <a:rPr lang="en-GB" smtClean="0"/>
              <a:t>2015/08/11</a:t>
            </a:r>
            <a:endParaRPr lang="en-US"/>
          </a:p>
        </p:txBody>
      </p:sp>
      <p:sp>
        <p:nvSpPr>
          <p:cNvPr id="6" name="Footer Placeholder 5"/>
          <p:cNvSpPr>
            <a:spLocks noGrp="1"/>
          </p:cNvSpPr>
          <p:nvPr>
            <p:ph type="ftr" sz="quarter" idx="12"/>
          </p:nvPr>
        </p:nvSpPr>
        <p:spPr/>
        <p:txBody>
          <a:bodyPr/>
          <a:lstStyle/>
          <a:p>
            <a:r>
              <a:rPr lang="en-US" smtClean="0"/>
              <a:t>Time series using glred and sh_glred </a:t>
            </a:r>
            <a:endParaRPr lang="en-US"/>
          </a:p>
        </p:txBody>
      </p:sp>
    </p:spTree>
    <p:extLst>
      <p:ext uri="{BB962C8B-B14F-4D97-AF65-F5344CB8AC3E}">
        <p14:creationId xmlns:p14="http://schemas.microsoft.com/office/powerpoint/2010/main" val="15768029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r>
              <a:rPr lang="en-GB" smtClean="0"/>
              <a:t>2015/08/11</a:t>
            </a:r>
            <a:endParaRPr lang="en-US"/>
          </a:p>
        </p:txBody>
      </p:sp>
      <p:sp>
        <p:nvSpPr>
          <p:cNvPr id="5" name="Footer Placeholder 4"/>
          <p:cNvSpPr>
            <a:spLocks noGrp="1"/>
          </p:cNvSpPr>
          <p:nvPr>
            <p:ph type="ftr" sz="quarter" idx="11"/>
          </p:nvPr>
        </p:nvSpPr>
        <p:spPr/>
        <p:txBody>
          <a:bodyPr/>
          <a:lstStyle/>
          <a:p>
            <a:r>
              <a:rPr lang="en-US" smtClean="0"/>
              <a:t>Time series using glred and sh_glred </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3759348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r>
              <a:rPr lang="en-GB" smtClean="0"/>
              <a:t>2015/08/11</a:t>
            </a:r>
            <a:endParaRPr lang="en-US"/>
          </a:p>
        </p:txBody>
      </p:sp>
      <p:sp>
        <p:nvSpPr>
          <p:cNvPr id="5" name="Footer Placeholder 4"/>
          <p:cNvSpPr>
            <a:spLocks noGrp="1"/>
          </p:cNvSpPr>
          <p:nvPr>
            <p:ph type="ftr" sz="quarter" idx="11"/>
          </p:nvPr>
        </p:nvSpPr>
        <p:spPr/>
        <p:txBody>
          <a:bodyPr/>
          <a:lstStyle/>
          <a:p>
            <a:r>
              <a:rPr lang="en-US" smtClean="0"/>
              <a:t>Time series using glred and sh_glred </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6721656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r>
              <a:rPr lang="en-GB" smtClean="0"/>
              <a:t>2015/08/11</a:t>
            </a:r>
            <a:endParaRPr lang="en-US"/>
          </a:p>
        </p:txBody>
      </p:sp>
      <p:sp>
        <p:nvSpPr>
          <p:cNvPr id="5" name="Footer Placeholder 4"/>
          <p:cNvSpPr>
            <a:spLocks noGrp="1"/>
          </p:cNvSpPr>
          <p:nvPr>
            <p:ph type="ftr" sz="quarter" idx="11"/>
          </p:nvPr>
        </p:nvSpPr>
        <p:spPr/>
        <p:txBody>
          <a:bodyPr/>
          <a:lstStyle/>
          <a:p>
            <a:r>
              <a:rPr lang="en-US" smtClean="0"/>
              <a:t>Time series using glred and sh_glred </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41397659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r>
              <a:rPr lang="en-GB" smtClean="0"/>
              <a:t>2015/08/11</a:t>
            </a:r>
            <a:endParaRPr lang="en-US"/>
          </a:p>
        </p:txBody>
      </p:sp>
      <p:sp>
        <p:nvSpPr>
          <p:cNvPr id="5" name="Footer Placeholder 4"/>
          <p:cNvSpPr>
            <a:spLocks noGrp="1"/>
          </p:cNvSpPr>
          <p:nvPr>
            <p:ph type="ftr" sz="quarter" idx="11"/>
          </p:nvPr>
        </p:nvSpPr>
        <p:spPr/>
        <p:txBody>
          <a:bodyPr/>
          <a:lstStyle/>
          <a:p>
            <a:r>
              <a:rPr lang="en-US" smtClean="0"/>
              <a:t>Time series using glred and sh_glred </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8579288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r>
              <a:rPr lang="en-GB" smtClean="0"/>
              <a:t>2015/08/11</a:t>
            </a:r>
            <a:endParaRPr lang="en-US"/>
          </a:p>
        </p:txBody>
      </p:sp>
      <p:sp>
        <p:nvSpPr>
          <p:cNvPr id="5" name="Footer Placeholder 4"/>
          <p:cNvSpPr>
            <a:spLocks noGrp="1"/>
          </p:cNvSpPr>
          <p:nvPr>
            <p:ph type="ftr" sz="quarter" idx="11"/>
          </p:nvPr>
        </p:nvSpPr>
        <p:spPr/>
        <p:txBody>
          <a:bodyPr/>
          <a:lstStyle/>
          <a:p>
            <a:r>
              <a:rPr lang="en-US" smtClean="0"/>
              <a:t>Time series using glred and sh_glred </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862348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r>
              <a:rPr lang="en-GB" smtClean="0"/>
              <a:t>2015/08/11</a:t>
            </a:r>
            <a:endParaRPr lang="en-US"/>
          </a:p>
        </p:txBody>
      </p:sp>
      <p:sp>
        <p:nvSpPr>
          <p:cNvPr id="6" name="Footer Placeholder 5"/>
          <p:cNvSpPr>
            <a:spLocks noGrp="1"/>
          </p:cNvSpPr>
          <p:nvPr>
            <p:ph type="ftr" sz="quarter" idx="11"/>
          </p:nvPr>
        </p:nvSpPr>
        <p:spPr/>
        <p:txBody>
          <a:bodyPr/>
          <a:lstStyle/>
          <a:p>
            <a:r>
              <a:rPr lang="en-US" smtClean="0"/>
              <a:t>Time series using glred and sh_glred </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427069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r>
              <a:rPr lang="en-GB" smtClean="0"/>
              <a:t>2015/08/11</a:t>
            </a:r>
            <a:endParaRPr lang="en-US"/>
          </a:p>
        </p:txBody>
      </p:sp>
      <p:sp>
        <p:nvSpPr>
          <p:cNvPr id="8" name="Footer Placeholder 7"/>
          <p:cNvSpPr>
            <a:spLocks noGrp="1"/>
          </p:cNvSpPr>
          <p:nvPr>
            <p:ph type="ftr" sz="quarter" idx="11"/>
          </p:nvPr>
        </p:nvSpPr>
        <p:spPr/>
        <p:txBody>
          <a:bodyPr/>
          <a:lstStyle/>
          <a:p>
            <a:r>
              <a:rPr lang="en-US" smtClean="0"/>
              <a:t>Time series using glred and sh_glred </a:t>
            </a:r>
            <a:endParaRPr lang="en-US"/>
          </a:p>
        </p:txBody>
      </p:sp>
      <p:sp>
        <p:nvSpPr>
          <p:cNvPr id="9" name="Slide Number Placeholder 8"/>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3657586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r>
              <a:rPr lang="en-GB" smtClean="0"/>
              <a:t>2015/08/11</a:t>
            </a:r>
            <a:endParaRPr lang="en-US"/>
          </a:p>
        </p:txBody>
      </p:sp>
      <p:sp>
        <p:nvSpPr>
          <p:cNvPr id="4" name="Footer Placeholder 3"/>
          <p:cNvSpPr>
            <a:spLocks noGrp="1"/>
          </p:cNvSpPr>
          <p:nvPr>
            <p:ph type="ftr" sz="quarter" idx="11"/>
          </p:nvPr>
        </p:nvSpPr>
        <p:spPr/>
        <p:txBody>
          <a:bodyPr/>
          <a:lstStyle/>
          <a:p>
            <a:r>
              <a:rPr lang="en-US" smtClean="0"/>
              <a:t>Time series using glred and sh_glred </a:t>
            </a:r>
            <a:endParaRPr lang="en-US"/>
          </a:p>
        </p:txBody>
      </p:sp>
      <p:sp>
        <p:nvSpPr>
          <p:cNvPr id="5" name="Slide Number Placeholder 4"/>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50172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GB" smtClean="0"/>
              <a:t>2015/08/11</a:t>
            </a:r>
            <a:endParaRPr lang="en-US"/>
          </a:p>
        </p:txBody>
      </p:sp>
      <p:sp>
        <p:nvSpPr>
          <p:cNvPr id="3" name="Footer Placeholder 2"/>
          <p:cNvSpPr>
            <a:spLocks noGrp="1"/>
          </p:cNvSpPr>
          <p:nvPr>
            <p:ph type="ftr" sz="quarter" idx="11"/>
          </p:nvPr>
        </p:nvSpPr>
        <p:spPr/>
        <p:txBody>
          <a:bodyPr/>
          <a:lstStyle/>
          <a:p>
            <a:r>
              <a:rPr lang="en-US" smtClean="0"/>
              <a:t>Time series using glred and sh_glred </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2288078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r>
              <a:rPr lang="en-GB" smtClean="0"/>
              <a:t>2015/08/11</a:t>
            </a:r>
            <a:endParaRPr lang="en-US"/>
          </a:p>
        </p:txBody>
      </p:sp>
      <p:sp>
        <p:nvSpPr>
          <p:cNvPr id="6" name="Footer Placeholder 5"/>
          <p:cNvSpPr>
            <a:spLocks noGrp="1"/>
          </p:cNvSpPr>
          <p:nvPr>
            <p:ph type="ftr" sz="quarter" idx="11"/>
          </p:nvPr>
        </p:nvSpPr>
        <p:spPr/>
        <p:txBody>
          <a:bodyPr/>
          <a:lstStyle/>
          <a:p>
            <a:r>
              <a:rPr lang="en-US" smtClean="0"/>
              <a:t>Time series using glred and sh_glred </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7557757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r>
              <a:rPr lang="en-GB" smtClean="0"/>
              <a:t>2015/08/11</a:t>
            </a:r>
            <a:endParaRPr lang="en-US"/>
          </a:p>
        </p:txBody>
      </p:sp>
      <p:sp>
        <p:nvSpPr>
          <p:cNvPr id="6" name="Footer Placeholder 5"/>
          <p:cNvSpPr>
            <a:spLocks noGrp="1"/>
          </p:cNvSpPr>
          <p:nvPr>
            <p:ph type="ftr" sz="quarter" idx="11"/>
          </p:nvPr>
        </p:nvSpPr>
        <p:spPr/>
        <p:txBody>
          <a:bodyPr/>
          <a:lstStyle/>
          <a:p>
            <a:r>
              <a:rPr lang="en-US" smtClean="0"/>
              <a:t>Time series using glred and sh_glred </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291341677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GB" smtClean="0"/>
              <a:t>2015/08/11</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Time series using glred and sh_glred </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AA1FA8-B090-4D48-B0EE-5DA1BF2BA795}" type="slidenum">
              <a:rPr lang="en-US" smtClean="0"/>
              <a:t>‹#›</a:t>
            </a:fld>
            <a:endParaRPr lang="en-US"/>
          </a:p>
        </p:txBody>
      </p:sp>
    </p:spTree>
    <p:extLst>
      <p:ext uri="{BB962C8B-B14F-4D97-AF65-F5344CB8AC3E}">
        <p14:creationId xmlns:p14="http://schemas.microsoft.com/office/powerpoint/2010/main" val="14703200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emf"/><Relationship Id="rId4" Type="http://schemas.openxmlformats.org/officeDocument/2006/relationships/image" Target="../media/image4.emf"/><Relationship Id="rId1" Type="http://schemas.openxmlformats.org/officeDocument/2006/relationships/slideLayout" Target="../slideLayouts/slideLayout5.xml"/><Relationship Id="rId2" Type="http://schemas.openxmlformats.org/officeDocument/2006/relationships/notesSlide" Target="../notesSlides/notesSlide2.xml"/></Relationships>
</file>

<file path=ppt/slides/_rels/slide13.xml.rels><?xml version="1.0" encoding="UTF-8" standalone="yes"?>
<Relationships xmlns="http://schemas.openxmlformats.org/package/2006/relationships"><Relationship Id="rId3" Type="http://schemas.openxmlformats.org/officeDocument/2006/relationships/image" Target="../media/image5.emf"/><Relationship Id="rId4" Type="http://schemas.openxmlformats.org/officeDocument/2006/relationships/image" Target="../media/image6.emf"/><Relationship Id="rId1" Type="http://schemas.openxmlformats.org/officeDocument/2006/relationships/slideLayout" Target="../slideLayouts/slideLayout4.xml"/><Relationship Id="rId2" Type="http://schemas.openxmlformats.org/officeDocument/2006/relationships/notesSlide" Target="../notesSlides/notesSlide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Generating time </a:t>
            </a:r>
            <a:r>
              <a:rPr lang="en-US" dirty="0" smtClean="0"/>
              <a:t>series</a:t>
            </a:r>
            <a:br>
              <a:rPr lang="en-US" dirty="0" smtClean="0"/>
            </a:br>
            <a:r>
              <a:rPr lang="en-US" dirty="0" smtClean="0"/>
              <a:t>with </a:t>
            </a:r>
            <a:r>
              <a:rPr lang="en-US" sz="4200" dirty="0" err="1" smtClean="0">
                <a:latin typeface="Courier"/>
                <a:cs typeface="Courier"/>
              </a:rPr>
              <a:t>glred</a:t>
            </a:r>
            <a:endParaRPr lang="en-US" sz="4200" dirty="0">
              <a:latin typeface="Courier"/>
              <a:cs typeface="Courier"/>
            </a:endParaRPr>
          </a:p>
        </p:txBody>
      </p:sp>
      <p:pic>
        <p:nvPicPr>
          <p:cNvPr id="10" name="Picture 9" descr="MIT-logo-with-spelling-web-red-gray-design1-larg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9860" y="224179"/>
            <a:ext cx="1599993" cy="362429"/>
          </a:xfrm>
          <a:prstGeom prst="rect">
            <a:avLst/>
          </a:prstGeom>
        </p:spPr>
      </p:pic>
      <p:sp>
        <p:nvSpPr>
          <p:cNvPr id="13" name="Subtitle 2"/>
          <p:cNvSpPr txBox="1">
            <a:spLocks/>
          </p:cNvSpPr>
          <p:nvPr/>
        </p:nvSpPr>
        <p:spPr>
          <a:xfrm>
            <a:off x="1371600" y="3886199"/>
            <a:ext cx="6400800" cy="2409217"/>
          </a:xfrm>
          <a:prstGeom prst="rect">
            <a:avLst/>
          </a:prstGeom>
        </p:spPr>
        <p:txBody>
          <a:bodyPr vert="horz" lIns="91440" tIns="45720" rIns="91440" bIns="45720" rtlCol="0">
            <a:normAutofit fontScale="92500" lnSpcReduction="10000"/>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2600" dirty="0"/>
              <a:t>T. A. Herring          R. W. King          M. A. Floyd</a:t>
            </a:r>
          </a:p>
          <a:p>
            <a:r>
              <a:rPr lang="en-US" sz="1700" i="1" dirty="0" smtClean="0"/>
              <a:t>Massachusetts Institute of Technology</a:t>
            </a:r>
          </a:p>
          <a:p>
            <a:endParaRPr lang="en-US" sz="1400" dirty="0" smtClean="0"/>
          </a:p>
          <a:p>
            <a:r>
              <a:rPr lang="en-US" sz="2100" dirty="0"/>
              <a:t>GPS Data Processing and Analysis with GAMIT/GLOBK/TRACK</a:t>
            </a:r>
            <a:r>
              <a:rPr lang="en-US" sz="2100" dirty="0" smtClean="0"/>
              <a:t/>
            </a:r>
            <a:br>
              <a:rPr lang="en-US" sz="2100" dirty="0" smtClean="0"/>
            </a:br>
            <a:r>
              <a:rPr lang="en-US" sz="2100" dirty="0" smtClean="0"/>
              <a:t>UNAVCO </a:t>
            </a:r>
            <a:r>
              <a:rPr lang="en-US" sz="2100" dirty="0"/>
              <a:t>Headquarters</a:t>
            </a:r>
            <a:r>
              <a:rPr lang="en-US" sz="2100" dirty="0" smtClean="0"/>
              <a:t>, Boulder, Colorado</a:t>
            </a:r>
            <a:br>
              <a:rPr lang="en-US" sz="2100" dirty="0" smtClean="0"/>
            </a:br>
            <a:r>
              <a:rPr lang="en-US" sz="2100" dirty="0" smtClean="0"/>
              <a:t>10–14 August 2015</a:t>
            </a:r>
          </a:p>
          <a:p>
            <a:endParaRPr lang="en-US" sz="1800" dirty="0" smtClean="0"/>
          </a:p>
          <a:p>
            <a:r>
              <a:rPr lang="en-US" sz="1400" dirty="0"/>
              <a:t>Material from T. A. Herring, R. W. King, M. A. Floyd (MIT) and S. C. </a:t>
            </a:r>
            <a:r>
              <a:rPr lang="en-US" sz="1400" dirty="0" err="1"/>
              <a:t>McClusky</a:t>
            </a:r>
            <a:r>
              <a:rPr lang="en-US" sz="1400"/>
              <a:t> (now ANU)</a:t>
            </a:r>
            <a:endParaRPr lang="en-US" sz="1400" dirty="0"/>
          </a:p>
        </p:txBody>
      </p:sp>
      <p:pic>
        <p:nvPicPr>
          <p:cNvPr id="15" name="Picture 14" descr="unavco-logo-red-black-shadow.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29252" y="182761"/>
            <a:ext cx="2085328" cy="521332"/>
          </a:xfrm>
          <a:prstGeom prst="rect">
            <a:avLst/>
          </a:prstGeom>
        </p:spPr>
      </p:pic>
    </p:spTree>
    <p:extLst>
      <p:ext uri="{BB962C8B-B14F-4D97-AF65-F5344CB8AC3E}">
        <p14:creationId xmlns:p14="http://schemas.microsoft.com/office/powerpoint/2010/main" val="178840142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a:t>
            </a:r>
            <a:r>
              <a:rPr lang="en-US" dirty="0" err="1" smtClean="0"/>
              <a:t>os</a:t>
            </a:r>
            <a:r>
              <a:rPr lang="en-US" dirty="0" smtClean="0"/>
              <a:t>-files</a:t>
            </a:r>
            <a:endParaRPr lang="en-US" dirty="0"/>
          </a:p>
        </p:txBody>
      </p:sp>
      <p:sp>
        <p:nvSpPr>
          <p:cNvPr id="3" name="Content Placeholder 2"/>
          <p:cNvSpPr>
            <a:spLocks noGrp="1"/>
          </p:cNvSpPr>
          <p:nvPr>
            <p:ph idx="1"/>
          </p:nvPr>
        </p:nvSpPr>
        <p:spPr/>
        <p:txBody>
          <a:bodyPr>
            <a:normAutofit lnSpcReduction="10000"/>
          </a:bodyPr>
          <a:lstStyle/>
          <a:p>
            <a:r>
              <a:rPr lang="en-US" dirty="0" smtClean="0"/>
              <a:t>These contain your </a:t>
            </a:r>
            <a:r>
              <a:rPr lang="en-US" i="1" dirty="0" smtClean="0"/>
              <a:t>time series solution</a:t>
            </a:r>
            <a:endParaRPr lang="en-US" dirty="0" smtClean="0"/>
          </a:p>
          <a:p>
            <a:r>
              <a:rPr lang="en-US" dirty="0"/>
              <a:t>Long format in various coordinate systems</a:t>
            </a:r>
          </a:p>
          <a:p>
            <a:pPr lvl="1"/>
            <a:r>
              <a:rPr lang="en-US" dirty="0"/>
              <a:t>Geocentric (X, Y, Z)</a:t>
            </a:r>
          </a:p>
          <a:p>
            <a:pPr lvl="1"/>
            <a:r>
              <a:rPr lang="en-US" dirty="0"/>
              <a:t>Geodetic (</a:t>
            </a:r>
            <a:r>
              <a:rPr lang="en-US" dirty="0" err="1"/>
              <a:t>lon</a:t>
            </a:r>
            <a:r>
              <a:rPr lang="en-US" dirty="0"/>
              <a:t>., lat., height)</a:t>
            </a:r>
          </a:p>
          <a:p>
            <a:pPr lvl="1"/>
            <a:r>
              <a:rPr lang="en-US" dirty="0"/>
              <a:t>Local (east, north, up)</a:t>
            </a:r>
          </a:p>
          <a:p>
            <a:r>
              <a:rPr lang="en-US" dirty="0" smtClean="0"/>
              <a:t>Can be input to </a:t>
            </a:r>
            <a:r>
              <a:rPr lang="en-US" dirty="0" err="1" smtClean="0">
                <a:latin typeface="Courier"/>
                <a:cs typeface="Courier"/>
              </a:rPr>
              <a:t>tsfit</a:t>
            </a:r>
            <a:r>
              <a:rPr lang="en-US" dirty="0" smtClean="0"/>
              <a:t> (interactive version of </a:t>
            </a:r>
            <a:r>
              <a:rPr lang="en-US" dirty="0" err="1" smtClean="0"/>
              <a:t>GGMatlab</a:t>
            </a:r>
            <a:r>
              <a:rPr lang="en-US" dirty="0" smtClean="0"/>
              <a:t> tool “</a:t>
            </a:r>
            <a:r>
              <a:rPr lang="en-US" dirty="0" err="1" smtClean="0"/>
              <a:t>tsview</a:t>
            </a:r>
            <a:r>
              <a:rPr lang="en-US" dirty="0" smtClean="0"/>
              <a:t>”)</a:t>
            </a:r>
          </a:p>
          <a:p>
            <a:r>
              <a:rPr lang="en-US" dirty="0" smtClean="0"/>
              <a:t>Both “.</a:t>
            </a:r>
            <a:r>
              <a:rPr lang="en-US" dirty="0" err="1" smtClean="0"/>
              <a:t>pos</a:t>
            </a:r>
            <a:r>
              <a:rPr lang="en-US" dirty="0" smtClean="0"/>
              <a:t>”-files and “.res”-files can be plotted with </a:t>
            </a:r>
            <a:r>
              <a:rPr lang="en-US" dirty="0" err="1" smtClean="0">
                <a:latin typeface="Courier"/>
                <a:cs typeface="Courier"/>
              </a:rPr>
              <a:t>sh_plot_pos</a:t>
            </a:r>
            <a:endParaRPr lang="en-US" dirty="0" smtClean="0">
              <a:latin typeface="Courier"/>
              <a:cs typeface="Courier"/>
            </a:endParaRPr>
          </a:p>
        </p:txBody>
      </p:sp>
      <p:sp>
        <p:nvSpPr>
          <p:cNvPr id="4" name="Date Placeholder 3"/>
          <p:cNvSpPr>
            <a:spLocks noGrp="1"/>
          </p:cNvSpPr>
          <p:nvPr>
            <p:ph type="dt" sz="half" idx="10"/>
          </p:nvPr>
        </p:nvSpPr>
        <p:spPr/>
        <p:txBody>
          <a:bodyPr/>
          <a:lstStyle/>
          <a:p>
            <a:r>
              <a:rPr lang="en-GB" smtClean="0"/>
              <a:t>2015/08/11</a:t>
            </a:r>
            <a:endParaRPr lang="en-US"/>
          </a:p>
        </p:txBody>
      </p:sp>
      <p:sp>
        <p:nvSpPr>
          <p:cNvPr id="5" name="Footer Placeholder 4"/>
          <p:cNvSpPr>
            <a:spLocks noGrp="1"/>
          </p:cNvSpPr>
          <p:nvPr>
            <p:ph type="ftr" sz="quarter" idx="11"/>
          </p:nvPr>
        </p:nvSpPr>
        <p:spPr/>
        <p:txBody>
          <a:bodyPr/>
          <a:lstStyle/>
          <a:p>
            <a:r>
              <a:rPr lang="en-US" smtClean="0"/>
              <a:t>Time series using glred and sh_glred </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10</a:t>
            </a:fld>
            <a:endParaRPr lang="en-US"/>
          </a:p>
        </p:txBody>
      </p:sp>
    </p:spTree>
    <p:extLst>
      <p:ext uri="{BB962C8B-B14F-4D97-AF65-F5344CB8AC3E}">
        <p14:creationId xmlns:p14="http://schemas.microsoft.com/office/powerpoint/2010/main" val="416856856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latin typeface="Courier"/>
                <a:cs typeface="Courier"/>
              </a:rPr>
              <a:t>s</a:t>
            </a:r>
            <a:r>
              <a:rPr lang="en-US" dirty="0" err="1" smtClean="0">
                <a:latin typeface="Courier"/>
                <a:cs typeface="Courier"/>
              </a:rPr>
              <a:t>h_plot_pos</a:t>
            </a:r>
            <a:endParaRPr lang="en-US" dirty="0">
              <a:latin typeface="Courier"/>
              <a:cs typeface="Courier"/>
            </a:endParaRPr>
          </a:p>
        </p:txBody>
      </p:sp>
      <p:sp>
        <p:nvSpPr>
          <p:cNvPr id="3" name="Content Placeholder 2"/>
          <p:cNvSpPr>
            <a:spLocks noGrp="1"/>
          </p:cNvSpPr>
          <p:nvPr>
            <p:ph idx="1"/>
          </p:nvPr>
        </p:nvSpPr>
        <p:spPr/>
        <p:txBody>
          <a:bodyPr>
            <a:normAutofit fontScale="85000" lnSpcReduction="10000"/>
          </a:bodyPr>
          <a:lstStyle/>
          <a:p>
            <a:r>
              <a:rPr lang="en-US" dirty="0" smtClean="0"/>
              <a:t>Uses GMT and has many features including options to:</a:t>
            </a:r>
          </a:p>
          <a:p>
            <a:pPr lvl="1"/>
            <a:r>
              <a:rPr lang="en-US" dirty="0" smtClean="0"/>
              <a:t>Read in “.org”-files, “.</a:t>
            </a:r>
            <a:r>
              <a:rPr lang="en-US" dirty="0" err="1" smtClean="0"/>
              <a:t>pos</a:t>
            </a:r>
            <a:r>
              <a:rPr lang="en-US" dirty="0" smtClean="0"/>
              <a:t>”-files (output of </a:t>
            </a:r>
            <a:r>
              <a:rPr lang="en-US" dirty="0" err="1" smtClean="0">
                <a:latin typeface="Courier"/>
                <a:cs typeface="Courier"/>
              </a:rPr>
              <a:t>tssum</a:t>
            </a:r>
            <a:r>
              <a:rPr lang="en-US" dirty="0" smtClean="0"/>
              <a:t>) and “.res”-files (output of </a:t>
            </a:r>
            <a:r>
              <a:rPr lang="en-US" dirty="0" err="1" smtClean="0">
                <a:latin typeface="Courier"/>
                <a:cs typeface="Courier"/>
              </a:rPr>
              <a:t>tsfit</a:t>
            </a:r>
            <a:r>
              <a:rPr lang="en-US" dirty="0" smtClean="0"/>
              <a:t>) [</a:t>
            </a:r>
            <a:r>
              <a:rPr lang="en-US" dirty="0" smtClean="0">
                <a:latin typeface="Courier"/>
                <a:cs typeface="Courier"/>
              </a:rPr>
              <a:t>-f</a:t>
            </a:r>
            <a:r>
              <a:rPr lang="en-US" dirty="0" smtClean="0"/>
              <a:t> option]</a:t>
            </a:r>
          </a:p>
          <a:p>
            <a:pPr lvl="1"/>
            <a:r>
              <a:rPr lang="en-US" dirty="0" smtClean="0"/>
              <a:t>Run </a:t>
            </a:r>
            <a:r>
              <a:rPr lang="en-US" dirty="0" err="1" smtClean="0">
                <a:latin typeface="Courier"/>
                <a:cs typeface="Courier"/>
              </a:rPr>
              <a:t>tsfit</a:t>
            </a:r>
            <a:r>
              <a:rPr lang="en-US" dirty="0" smtClean="0"/>
              <a:t> (GLOBK’s curve-fitting module) on input “.</a:t>
            </a:r>
            <a:r>
              <a:rPr lang="en-US" dirty="0" err="1" smtClean="0"/>
              <a:t>pos</a:t>
            </a:r>
            <a:r>
              <a:rPr lang="en-US" dirty="0" smtClean="0"/>
              <a:t>”-files [</a:t>
            </a:r>
            <a:r>
              <a:rPr lang="en-US" dirty="0" smtClean="0">
                <a:latin typeface="Courier"/>
                <a:cs typeface="Courier"/>
              </a:rPr>
              <a:t>-t</a:t>
            </a:r>
            <a:r>
              <a:rPr lang="en-US" dirty="0" smtClean="0"/>
              <a:t> option]</a:t>
            </a:r>
          </a:p>
          <a:p>
            <a:pPr lvl="1"/>
            <a:r>
              <a:rPr lang="en-US" dirty="0" smtClean="0"/>
              <a:t>Calculate basic statistics (e.g. WRMS, NRMS)</a:t>
            </a:r>
          </a:p>
          <a:p>
            <a:pPr lvl="1"/>
            <a:r>
              <a:rPr lang="en-US" dirty="0" smtClean="0"/>
              <a:t>Add vertical lines at epochs specified by renames, earthquakes or user [</a:t>
            </a:r>
            <a:r>
              <a:rPr lang="en-US" dirty="0" smtClean="0">
                <a:latin typeface="Courier"/>
                <a:cs typeface="Courier"/>
              </a:rPr>
              <a:t>-b</a:t>
            </a:r>
            <a:r>
              <a:rPr lang="en-US" dirty="0" smtClean="0"/>
              <a:t>, </a:t>
            </a:r>
            <a:r>
              <a:rPr lang="en-US" dirty="0" smtClean="0">
                <a:latin typeface="Courier"/>
                <a:cs typeface="Courier"/>
              </a:rPr>
              <a:t>-e</a:t>
            </a:r>
            <a:r>
              <a:rPr lang="en-US" dirty="0" smtClean="0"/>
              <a:t> and </a:t>
            </a:r>
            <a:r>
              <a:rPr lang="en-US" dirty="0" smtClean="0">
                <a:latin typeface="Courier"/>
                <a:cs typeface="Courier"/>
              </a:rPr>
              <a:t>-l</a:t>
            </a:r>
            <a:r>
              <a:rPr lang="en-US" dirty="0" smtClean="0"/>
              <a:t> options, respectively]</a:t>
            </a:r>
          </a:p>
          <a:p>
            <a:pPr lvl="1"/>
            <a:r>
              <a:rPr lang="en-US" dirty="0" smtClean="0"/>
              <a:t>Specify fixed start and end times of time series [</a:t>
            </a:r>
            <a:r>
              <a:rPr lang="en-US" dirty="0" smtClean="0">
                <a:latin typeface="Courier"/>
                <a:cs typeface="Courier"/>
              </a:rPr>
              <a:t>-t1</a:t>
            </a:r>
            <a:r>
              <a:rPr lang="en-US" dirty="0" smtClean="0"/>
              <a:t>, </a:t>
            </a:r>
            <a:r>
              <a:rPr lang="en-US" dirty="0" smtClean="0">
                <a:latin typeface="Courier"/>
                <a:cs typeface="Courier"/>
              </a:rPr>
              <a:t>-t2</a:t>
            </a:r>
            <a:r>
              <a:rPr lang="en-US" dirty="0" smtClean="0"/>
              <a:t> options]</a:t>
            </a:r>
          </a:p>
          <a:p>
            <a:pPr lvl="1"/>
            <a:r>
              <a:rPr lang="en-US" dirty="0" smtClean="0"/>
              <a:t>etc.</a:t>
            </a:r>
            <a:endParaRPr lang="en-US" dirty="0"/>
          </a:p>
        </p:txBody>
      </p:sp>
      <p:sp>
        <p:nvSpPr>
          <p:cNvPr id="4" name="Date Placeholder 3"/>
          <p:cNvSpPr>
            <a:spLocks noGrp="1"/>
          </p:cNvSpPr>
          <p:nvPr>
            <p:ph type="dt" sz="half" idx="10"/>
          </p:nvPr>
        </p:nvSpPr>
        <p:spPr/>
        <p:txBody>
          <a:bodyPr/>
          <a:lstStyle/>
          <a:p>
            <a:r>
              <a:rPr lang="en-GB" smtClean="0"/>
              <a:t>2015/08/11</a:t>
            </a:r>
            <a:endParaRPr lang="en-US"/>
          </a:p>
        </p:txBody>
      </p:sp>
      <p:sp>
        <p:nvSpPr>
          <p:cNvPr id="5" name="Footer Placeholder 4"/>
          <p:cNvSpPr>
            <a:spLocks noGrp="1"/>
          </p:cNvSpPr>
          <p:nvPr>
            <p:ph type="ftr" sz="quarter" idx="11"/>
          </p:nvPr>
        </p:nvSpPr>
        <p:spPr/>
        <p:txBody>
          <a:bodyPr/>
          <a:lstStyle/>
          <a:p>
            <a:r>
              <a:rPr lang="en-US" smtClean="0"/>
              <a:t>Time series using glred and sh_glred </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11</a:t>
            </a:fld>
            <a:endParaRPr lang="en-US"/>
          </a:p>
        </p:txBody>
      </p:sp>
    </p:spTree>
    <p:extLst>
      <p:ext uri="{BB962C8B-B14F-4D97-AF65-F5344CB8AC3E}">
        <p14:creationId xmlns:p14="http://schemas.microsoft.com/office/powerpoint/2010/main" val="3577906016"/>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Inspect </a:t>
            </a:r>
            <a:r>
              <a:rPr lang="en-US" dirty="0" smtClean="0"/>
              <a:t>consistenc</a:t>
            </a:r>
            <a:r>
              <a:rPr lang="en-US" dirty="0" smtClean="0"/>
              <a:t>y of </a:t>
            </a:r>
            <a:r>
              <a:rPr lang="en-US" dirty="0" smtClean="0"/>
              <a:t>time </a:t>
            </a:r>
            <a:r>
              <a:rPr lang="en-US" dirty="0" smtClean="0"/>
              <a:t>series</a:t>
            </a:r>
            <a:endParaRPr lang="en-US" dirty="0"/>
          </a:p>
        </p:txBody>
      </p:sp>
      <p:sp>
        <p:nvSpPr>
          <p:cNvPr id="6" name="Text Placeholder 5"/>
          <p:cNvSpPr>
            <a:spLocks noGrp="1"/>
          </p:cNvSpPr>
          <p:nvPr>
            <p:ph type="body" idx="1"/>
          </p:nvPr>
        </p:nvSpPr>
        <p:spPr/>
        <p:txBody>
          <a:bodyPr/>
          <a:lstStyle/>
          <a:p>
            <a:r>
              <a:rPr lang="en-US" dirty="0" smtClean="0"/>
              <a:t>Good repeatability</a:t>
            </a:r>
            <a:endParaRPr lang="en-US" dirty="0"/>
          </a:p>
        </p:txBody>
      </p:sp>
      <p:pic>
        <p:nvPicPr>
          <p:cNvPr id="13" name="Content Placeholder 12" descr="MADI.mit.orbit_frame.pdf"/>
          <p:cNvPicPr>
            <a:picLocks noGrp="1" noChangeAspect="1"/>
          </p:cNvPicPr>
          <p:nvPr>
            <p:ph sz="half" idx="2"/>
          </p:nvPr>
        </p:nvPicPr>
        <p:blipFill>
          <a:blip r:embed="rId3">
            <a:extLst>
              <a:ext uri="{28A0092B-C50C-407E-A947-70E740481C1C}">
                <a14:useLocalDpi xmlns:a14="http://schemas.microsoft.com/office/drawing/2010/main" val="0"/>
              </a:ext>
            </a:extLst>
          </a:blip>
          <a:srcRect l="-18037" r="-18037"/>
          <a:stretch>
            <a:fillRect/>
          </a:stretch>
        </p:blipFill>
        <p:spPr/>
      </p:pic>
      <p:sp>
        <p:nvSpPr>
          <p:cNvPr id="8" name="Text Placeholder 7"/>
          <p:cNvSpPr>
            <a:spLocks noGrp="1"/>
          </p:cNvSpPr>
          <p:nvPr>
            <p:ph type="body" sz="quarter" idx="3"/>
          </p:nvPr>
        </p:nvSpPr>
        <p:spPr/>
        <p:txBody>
          <a:bodyPr/>
          <a:lstStyle/>
          <a:p>
            <a:r>
              <a:rPr lang="en-US" dirty="0" smtClean="0"/>
              <a:t>Outlier</a:t>
            </a:r>
            <a:endParaRPr lang="en-US" dirty="0"/>
          </a:p>
        </p:txBody>
      </p:sp>
      <p:pic>
        <p:nvPicPr>
          <p:cNvPr id="12" name="Content Placeholder 11" descr="PTRB.mit.orbit_frame.pdf"/>
          <p:cNvPicPr>
            <a:picLocks noGrp="1" noChangeAspect="1"/>
          </p:cNvPicPr>
          <p:nvPr>
            <p:ph sz="quarter" idx="4"/>
          </p:nvPr>
        </p:nvPicPr>
        <p:blipFill>
          <a:blip r:embed="rId4">
            <a:extLst>
              <a:ext uri="{28A0092B-C50C-407E-A947-70E740481C1C}">
                <a14:useLocalDpi xmlns:a14="http://schemas.microsoft.com/office/drawing/2010/main" val="0"/>
              </a:ext>
            </a:extLst>
          </a:blip>
          <a:srcRect l="-19522" r="-19522"/>
          <a:stretch>
            <a:fillRect/>
          </a:stretch>
        </p:blipFill>
        <p:spPr/>
      </p:pic>
      <p:sp>
        <p:nvSpPr>
          <p:cNvPr id="3" name="Date Placeholder 2"/>
          <p:cNvSpPr>
            <a:spLocks noGrp="1"/>
          </p:cNvSpPr>
          <p:nvPr>
            <p:ph type="dt" sz="half" idx="10"/>
          </p:nvPr>
        </p:nvSpPr>
        <p:spPr/>
        <p:txBody>
          <a:bodyPr/>
          <a:lstStyle/>
          <a:p>
            <a:r>
              <a:rPr lang="en-GB" smtClean="0"/>
              <a:t>2015/08/11</a:t>
            </a:r>
            <a:endParaRPr lang="en-US"/>
          </a:p>
        </p:txBody>
      </p:sp>
      <p:sp>
        <p:nvSpPr>
          <p:cNvPr id="4" name="Footer Placeholder 3"/>
          <p:cNvSpPr>
            <a:spLocks noGrp="1"/>
          </p:cNvSpPr>
          <p:nvPr>
            <p:ph type="ftr" sz="quarter" idx="11"/>
          </p:nvPr>
        </p:nvSpPr>
        <p:spPr/>
        <p:txBody>
          <a:bodyPr/>
          <a:lstStyle/>
          <a:p>
            <a:r>
              <a:rPr lang="en-US" smtClean="0"/>
              <a:t>Time series using glred and sh_glred </a:t>
            </a:r>
            <a:endParaRPr lang="en-US"/>
          </a:p>
        </p:txBody>
      </p:sp>
      <p:sp>
        <p:nvSpPr>
          <p:cNvPr id="5" name="Slide Number Placeholder 4"/>
          <p:cNvSpPr>
            <a:spLocks noGrp="1"/>
          </p:cNvSpPr>
          <p:nvPr>
            <p:ph type="sldNum" sz="quarter" idx="12"/>
          </p:nvPr>
        </p:nvSpPr>
        <p:spPr/>
        <p:txBody>
          <a:bodyPr/>
          <a:lstStyle/>
          <a:p>
            <a:fld id="{B5AA1FA8-B090-4D48-B0EE-5DA1BF2BA795}" type="slidenum">
              <a:rPr lang="en-US" smtClean="0"/>
              <a:t>12</a:t>
            </a:fld>
            <a:endParaRPr lang="en-US"/>
          </a:p>
        </p:txBody>
      </p:sp>
    </p:spTree>
    <p:extLst>
      <p:ext uri="{BB962C8B-B14F-4D97-AF65-F5344CB8AC3E}">
        <p14:creationId xmlns:p14="http://schemas.microsoft.com/office/powerpoint/2010/main" val="3490545120"/>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Some “outliers” </a:t>
            </a:r>
            <a:r>
              <a:rPr lang="en-US" dirty="0" smtClean="0"/>
              <a:t>may be stability issues</a:t>
            </a:r>
            <a:endParaRPr lang="en-US" dirty="0"/>
          </a:p>
        </p:txBody>
      </p:sp>
      <p:sp>
        <p:nvSpPr>
          <p:cNvPr id="12" name="Oval 11"/>
          <p:cNvSpPr/>
          <p:nvPr/>
        </p:nvSpPr>
        <p:spPr>
          <a:xfrm>
            <a:off x="2681111" y="1693334"/>
            <a:ext cx="268111" cy="4515555"/>
          </a:xfrm>
          <a:prstGeom prst="ellipse">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13" name="Oval 12"/>
          <p:cNvSpPr/>
          <p:nvPr/>
        </p:nvSpPr>
        <p:spPr>
          <a:xfrm>
            <a:off x="6841067" y="1684866"/>
            <a:ext cx="268111" cy="4515555"/>
          </a:xfrm>
          <a:prstGeom prst="ellipse">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pic>
        <p:nvPicPr>
          <p:cNvPr id="10" name="Content Placeholder 9" descr="P204.mit.orbit_frame.pdf"/>
          <p:cNvPicPr>
            <a:picLocks noGrp="1" noChangeAspect="1"/>
          </p:cNvPicPr>
          <p:nvPr>
            <p:ph sz="half" idx="1"/>
          </p:nvPr>
        </p:nvPicPr>
        <p:blipFill>
          <a:blip r:embed="rId3">
            <a:extLst>
              <a:ext uri="{28A0092B-C50C-407E-A947-70E740481C1C}">
                <a14:useLocalDpi xmlns:a14="http://schemas.microsoft.com/office/drawing/2010/main" val="0"/>
              </a:ext>
            </a:extLst>
          </a:blip>
          <a:srcRect l="-11584" r="-11584"/>
          <a:stretch>
            <a:fillRect/>
          </a:stretch>
        </p:blipFill>
        <p:spPr/>
      </p:pic>
      <p:pic>
        <p:nvPicPr>
          <p:cNvPr id="11" name="Content Placeholder 8" descr="P203.mit.orbit_frame.pdf"/>
          <p:cNvPicPr>
            <a:picLocks noGrp="1" noChangeAspect="1"/>
          </p:cNvPicPr>
          <p:nvPr>
            <p:ph sz="half" idx="2"/>
          </p:nvPr>
        </p:nvPicPr>
        <p:blipFill>
          <a:blip r:embed="rId4">
            <a:extLst>
              <a:ext uri="{28A0092B-C50C-407E-A947-70E740481C1C}">
                <a14:useLocalDpi xmlns:a14="http://schemas.microsoft.com/office/drawing/2010/main" val="0"/>
              </a:ext>
            </a:extLst>
          </a:blip>
          <a:srcRect l="-10303" r="-10303"/>
          <a:stretch>
            <a:fillRect/>
          </a:stretch>
        </p:blipFill>
        <p:spPr/>
      </p:pic>
      <p:sp>
        <p:nvSpPr>
          <p:cNvPr id="3" name="Date Placeholder 2"/>
          <p:cNvSpPr>
            <a:spLocks noGrp="1"/>
          </p:cNvSpPr>
          <p:nvPr>
            <p:ph type="dt" sz="half" idx="10"/>
          </p:nvPr>
        </p:nvSpPr>
        <p:spPr/>
        <p:txBody>
          <a:bodyPr/>
          <a:lstStyle/>
          <a:p>
            <a:r>
              <a:rPr lang="en-GB" smtClean="0"/>
              <a:t>2015/08/11</a:t>
            </a:r>
            <a:endParaRPr lang="en-US"/>
          </a:p>
        </p:txBody>
      </p:sp>
      <p:sp>
        <p:nvSpPr>
          <p:cNvPr id="4" name="Footer Placeholder 3"/>
          <p:cNvSpPr>
            <a:spLocks noGrp="1"/>
          </p:cNvSpPr>
          <p:nvPr>
            <p:ph type="ftr" sz="quarter" idx="11"/>
          </p:nvPr>
        </p:nvSpPr>
        <p:spPr/>
        <p:txBody>
          <a:bodyPr/>
          <a:lstStyle/>
          <a:p>
            <a:r>
              <a:rPr lang="en-US" smtClean="0"/>
              <a:t>Time series using glred and sh_glred </a:t>
            </a:r>
            <a:endParaRPr lang="en-US"/>
          </a:p>
        </p:txBody>
      </p:sp>
      <p:sp>
        <p:nvSpPr>
          <p:cNvPr id="5" name="Slide Number Placeholder 4"/>
          <p:cNvSpPr>
            <a:spLocks noGrp="1"/>
          </p:cNvSpPr>
          <p:nvPr>
            <p:ph type="sldNum" sz="quarter" idx="12"/>
          </p:nvPr>
        </p:nvSpPr>
        <p:spPr/>
        <p:txBody>
          <a:bodyPr/>
          <a:lstStyle/>
          <a:p>
            <a:fld id="{B5AA1FA8-B090-4D48-B0EE-5DA1BF2BA795}" type="slidenum">
              <a:rPr lang="en-US" smtClean="0"/>
              <a:t>13</a:t>
            </a:fld>
            <a:endParaRPr lang="en-US"/>
          </a:p>
        </p:txBody>
      </p:sp>
    </p:spTree>
    <p:extLst>
      <p:ext uri="{BB962C8B-B14F-4D97-AF65-F5344CB8AC3E}">
        <p14:creationId xmlns:p14="http://schemas.microsoft.com/office/powerpoint/2010/main" val="3156408360"/>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Excluding outliers or segments of data</a:t>
            </a:r>
            <a:endParaRPr lang="en-US" dirty="0"/>
          </a:p>
        </p:txBody>
      </p:sp>
      <p:sp>
        <p:nvSpPr>
          <p:cNvPr id="5" name="Content Placeholder 4"/>
          <p:cNvSpPr>
            <a:spLocks noGrp="1"/>
          </p:cNvSpPr>
          <p:nvPr>
            <p:ph idx="1"/>
          </p:nvPr>
        </p:nvSpPr>
        <p:spPr/>
        <p:txBody>
          <a:bodyPr>
            <a:normAutofit fontScale="92500"/>
          </a:bodyPr>
          <a:lstStyle/>
          <a:p>
            <a:r>
              <a:rPr lang="en-US" dirty="0" smtClean="0"/>
              <a:t>Create “rename” file records and add to GLOBK command file’s “</a:t>
            </a:r>
            <a:r>
              <a:rPr lang="en-US" dirty="0" err="1" smtClean="0"/>
              <a:t>eq_file</a:t>
            </a:r>
            <a:r>
              <a:rPr lang="en-US" dirty="0" smtClean="0"/>
              <a:t>” option, e.g.</a:t>
            </a:r>
          </a:p>
          <a:p>
            <a:pPr lvl="1"/>
            <a:r>
              <a:rPr lang="en-US" sz="1600" dirty="0">
                <a:latin typeface="Courier"/>
                <a:cs typeface="Courier"/>
              </a:rPr>
              <a:t>r</a:t>
            </a:r>
            <a:r>
              <a:rPr lang="en-US" sz="1600" dirty="0" smtClean="0">
                <a:latin typeface="Courier"/>
                <a:cs typeface="Courier"/>
              </a:rPr>
              <a:t>ename PTRB     PTRB_XPS </a:t>
            </a:r>
            <a:r>
              <a:rPr lang="en-US" sz="1600" dirty="0">
                <a:latin typeface="Courier"/>
                <a:cs typeface="Courier"/>
              </a:rPr>
              <a:t>h1407080610_nb4a</a:t>
            </a:r>
            <a:endParaRPr lang="en-US" sz="1600" dirty="0" smtClean="0">
              <a:latin typeface="Courier"/>
              <a:cs typeface="Courier"/>
            </a:endParaRPr>
          </a:p>
          <a:p>
            <a:pPr lvl="1"/>
            <a:r>
              <a:rPr lang="en-US" sz="1600" dirty="0">
                <a:latin typeface="Courier"/>
                <a:cs typeface="Courier"/>
              </a:rPr>
              <a:t>r</a:t>
            </a:r>
            <a:r>
              <a:rPr lang="en-US" sz="1600" dirty="0" smtClean="0">
                <a:latin typeface="Courier"/>
                <a:cs typeface="Courier"/>
              </a:rPr>
              <a:t>ename PTRB     PTRB_XPS 2014</a:t>
            </a:r>
            <a:r>
              <a:rPr lang="en-US" sz="1600" dirty="0">
                <a:latin typeface="Courier"/>
                <a:cs typeface="Courier"/>
              </a:rPr>
              <a:t> </a:t>
            </a:r>
            <a:r>
              <a:rPr lang="en-US" sz="1600" dirty="0" smtClean="0">
                <a:latin typeface="Courier"/>
                <a:cs typeface="Courier"/>
              </a:rPr>
              <a:t>07</a:t>
            </a:r>
            <a:r>
              <a:rPr lang="en-US" sz="1600" dirty="0">
                <a:latin typeface="Courier"/>
                <a:cs typeface="Courier"/>
              </a:rPr>
              <a:t> 0</a:t>
            </a:r>
            <a:r>
              <a:rPr lang="en-US" sz="1600" dirty="0" smtClean="0">
                <a:latin typeface="Courier"/>
                <a:cs typeface="Courier"/>
              </a:rPr>
              <a:t>7 18 00</a:t>
            </a:r>
            <a:r>
              <a:rPr lang="en-US" sz="1600" dirty="0">
                <a:latin typeface="Courier"/>
                <a:cs typeface="Courier"/>
              </a:rPr>
              <a:t> </a:t>
            </a:r>
            <a:r>
              <a:rPr lang="en-US" sz="1600" dirty="0" smtClean="0">
                <a:latin typeface="Courier"/>
                <a:cs typeface="Courier"/>
              </a:rPr>
              <a:t>2014 07 08 18</a:t>
            </a:r>
            <a:r>
              <a:rPr lang="en-US" sz="1600" dirty="0">
                <a:latin typeface="Courier"/>
                <a:cs typeface="Courier"/>
              </a:rPr>
              <a:t> </a:t>
            </a:r>
            <a:r>
              <a:rPr lang="en-US" sz="1600" dirty="0" smtClean="0">
                <a:latin typeface="Courier"/>
                <a:cs typeface="Courier"/>
              </a:rPr>
              <a:t>30</a:t>
            </a:r>
          </a:p>
          <a:p>
            <a:pPr lvl="1"/>
            <a:r>
              <a:rPr lang="en-US" sz="1600" dirty="0">
                <a:latin typeface="Courier"/>
                <a:cs typeface="Courier"/>
              </a:rPr>
              <a:t>r</a:t>
            </a:r>
            <a:r>
              <a:rPr lang="en-US" sz="1600" dirty="0" smtClean="0">
                <a:latin typeface="Courier"/>
                <a:cs typeface="Courier"/>
              </a:rPr>
              <a:t>ename ABCD     ABCD_XCL </a:t>
            </a:r>
            <a:r>
              <a:rPr lang="en-US" sz="1600" dirty="0">
                <a:latin typeface="Courier"/>
                <a:cs typeface="Courier"/>
              </a:rPr>
              <a:t>2013 07 08 00 00</a:t>
            </a:r>
            <a:endParaRPr lang="en-US" sz="1600" dirty="0" smtClean="0">
              <a:latin typeface="Courier"/>
              <a:cs typeface="Courier"/>
            </a:endParaRPr>
          </a:p>
          <a:p>
            <a:r>
              <a:rPr lang="en-US" dirty="0" smtClean="0"/>
              <a:t>“XPS” will not exclude data from </a:t>
            </a:r>
            <a:r>
              <a:rPr lang="en-US" dirty="0" err="1" smtClean="0">
                <a:latin typeface="Courier"/>
                <a:cs typeface="Courier"/>
              </a:rPr>
              <a:t>glred</a:t>
            </a:r>
            <a:r>
              <a:rPr lang="en-US" dirty="0" smtClean="0"/>
              <a:t> (so still visible in time series) but will exclude data from </a:t>
            </a:r>
            <a:r>
              <a:rPr lang="en-US" dirty="0" err="1" smtClean="0">
                <a:latin typeface="Courier"/>
                <a:cs typeface="Courier"/>
              </a:rPr>
              <a:t>globk</a:t>
            </a:r>
            <a:r>
              <a:rPr lang="en-US" dirty="0" smtClean="0"/>
              <a:t> (combination or velocity solution)</a:t>
            </a:r>
          </a:p>
          <a:p>
            <a:r>
              <a:rPr lang="en-US" dirty="0" smtClean="0"/>
              <a:t>“XCL” will exclude data from all </a:t>
            </a:r>
            <a:r>
              <a:rPr lang="en-US" dirty="0" err="1" smtClean="0">
                <a:latin typeface="Courier"/>
                <a:cs typeface="Courier"/>
              </a:rPr>
              <a:t>glred</a:t>
            </a:r>
            <a:r>
              <a:rPr lang="en-US" dirty="0"/>
              <a:t> </a:t>
            </a:r>
            <a:r>
              <a:rPr lang="en-US" dirty="0" smtClean="0"/>
              <a:t>or </a:t>
            </a:r>
            <a:r>
              <a:rPr lang="en-US" dirty="0" err="1" smtClean="0">
                <a:latin typeface="Courier"/>
                <a:cs typeface="Courier"/>
              </a:rPr>
              <a:t>globk</a:t>
            </a:r>
            <a:r>
              <a:rPr lang="en-US" dirty="0" smtClean="0"/>
              <a:t> runs</a:t>
            </a:r>
          </a:p>
        </p:txBody>
      </p:sp>
      <p:sp>
        <p:nvSpPr>
          <p:cNvPr id="3" name="Date Placeholder 2"/>
          <p:cNvSpPr>
            <a:spLocks noGrp="1"/>
          </p:cNvSpPr>
          <p:nvPr>
            <p:ph type="dt" sz="half" idx="10"/>
          </p:nvPr>
        </p:nvSpPr>
        <p:spPr/>
        <p:txBody>
          <a:bodyPr/>
          <a:lstStyle/>
          <a:p>
            <a:r>
              <a:rPr lang="en-GB" smtClean="0"/>
              <a:t>2015/08/11</a:t>
            </a:r>
            <a:endParaRPr lang="en-US"/>
          </a:p>
        </p:txBody>
      </p:sp>
      <p:sp>
        <p:nvSpPr>
          <p:cNvPr id="4" name="Footer Placeholder 3"/>
          <p:cNvSpPr>
            <a:spLocks noGrp="1"/>
          </p:cNvSpPr>
          <p:nvPr>
            <p:ph type="ftr" sz="quarter" idx="11"/>
          </p:nvPr>
        </p:nvSpPr>
        <p:spPr/>
        <p:txBody>
          <a:bodyPr/>
          <a:lstStyle/>
          <a:p>
            <a:r>
              <a:rPr lang="en-US" smtClean="0"/>
              <a:t>Time series using glred and sh_glred </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14</a:t>
            </a:fld>
            <a:endParaRPr lang="en-US"/>
          </a:p>
        </p:txBody>
      </p:sp>
    </p:spTree>
    <p:extLst>
      <p:ext uri="{BB962C8B-B14F-4D97-AF65-F5344CB8AC3E}">
        <p14:creationId xmlns:p14="http://schemas.microsoft.com/office/powerpoint/2010/main" val="370254309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Iterating your solution</a:t>
            </a:r>
            <a:endParaRPr lang="en-US" dirty="0"/>
          </a:p>
        </p:txBody>
      </p:sp>
      <p:sp>
        <p:nvSpPr>
          <p:cNvPr id="3" name="Content Placeholder 2"/>
          <p:cNvSpPr>
            <a:spLocks noGrp="1"/>
          </p:cNvSpPr>
          <p:nvPr>
            <p:ph idx="1"/>
          </p:nvPr>
        </p:nvSpPr>
        <p:spPr/>
        <p:txBody>
          <a:bodyPr/>
          <a:lstStyle/>
          <a:p>
            <a:r>
              <a:rPr lang="en-US" dirty="0" smtClean="0"/>
              <a:t>First time series may only be stabilized by previously well-defined sites, e.g. IGS sites</a:t>
            </a:r>
          </a:p>
          <a:p>
            <a:r>
              <a:rPr lang="en-US" dirty="0" smtClean="0"/>
              <a:t>Once a high-quality position (and velocity) estimate for a previously unknown or new site is available, we can use all sites to stabilize</a:t>
            </a:r>
          </a:p>
          <a:p>
            <a:r>
              <a:rPr lang="en-US" dirty="0" smtClean="0"/>
              <a:t>This approach may be used with both time series (e.g. </a:t>
            </a:r>
            <a:r>
              <a:rPr lang="en-US" dirty="0" err="1" smtClean="0">
                <a:latin typeface="Courier"/>
                <a:cs typeface="Courier"/>
              </a:rPr>
              <a:t>glred</a:t>
            </a:r>
            <a:r>
              <a:rPr lang="en-US" dirty="0" smtClean="0"/>
              <a:t>) and velocity (e.g. </a:t>
            </a:r>
            <a:r>
              <a:rPr lang="en-US" dirty="0" err="1" smtClean="0">
                <a:latin typeface="Courier"/>
                <a:cs typeface="Courier"/>
              </a:rPr>
              <a:t>globk</a:t>
            </a:r>
            <a:r>
              <a:rPr lang="en-US" dirty="0" smtClean="0"/>
              <a:t>) solutions</a:t>
            </a:r>
            <a:endParaRPr lang="en-US" dirty="0"/>
          </a:p>
        </p:txBody>
      </p:sp>
      <p:sp>
        <p:nvSpPr>
          <p:cNvPr id="4" name="Date Placeholder 3"/>
          <p:cNvSpPr>
            <a:spLocks noGrp="1"/>
          </p:cNvSpPr>
          <p:nvPr>
            <p:ph type="dt" sz="half" idx="10"/>
          </p:nvPr>
        </p:nvSpPr>
        <p:spPr/>
        <p:txBody>
          <a:bodyPr/>
          <a:lstStyle/>
          <a:p>
            <a:r>
              <a:rPr lang="en-GB" smtClean="0"/>
              <a:t>2015/08/11</a:t>
            </a:r>
            <a:endParaRPr lang="en-US"/>
          </a:p>
        </p:txBody>
      </p:sp>
      <p:sp>
        <p:nvSpPr>
          <p:cNvPr id="5" name="Footer Placeholder 4"/>
          <p:cNvSpPr>
            <a:spLocks noGrp="1"/>
          </p:cNvSpPr>
          <p:nvPr>
            <p:ph type="ftr" sz="quarter" idx="11"/>
          </p:nvPr>
        </p:nvSpPr>
        <p:spPr/>
        <p:txBody>
          <a:bodyPr/>
          <a:lstStyle/>
          <a:p>
            <a:r>
              <a:rPr lang="en-US" smtClean="0"/>
              <a:t>Time series using glred and sh_glred </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15</a:t>
            </a:fld>
            <a:endParaRPr lang="en-US"/>
          </a:p>
        </p:txBody>
      </p:sp>
    </p:spTree>
    <p:extLst>
      <p:ext uri="{BB962C8B-B14F-4D97-AF65-F5344CB8AC3E}">
        <p14:creationId xmlns:p14="http://schemas.microsoft.com/office/powerpoint/2010/main" val="545598188"/>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Short- v long-term time series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Exactly the same procedure is used for short (e.g. survey) and long (e.g. years of continuous data) time series</a:t>
            </a:r>
          </a:p>
          <a:p>
            <a:r>
              <a:rPr lang="en-US" dirty="0" smtClean="0"/>
              <a:t>The only difference may be the number and type of input h-files, e.g.</a:t>
            </a:r>
          </a:p>
          <a:p>
            <a:pPr lvl="1"/>
            <a:r>
              <a:rPr lang="en-US" dirty="0"/>
              <a:t>D</a:t>
            </a:r>
            <a:r>
              <a:rPr lang="en-US" dirty="0" smtClean="0"/>
              <a:t>aily survey h-files (short-term time series)</a:t>
            </a:r>
          </a:p>
          <a:p>
            <a:pPr lvl="1"/>
            <a:r>
              <a:rPr lang="en-US" dirty="0" smtClean="0"/>
              <a:t>Combine into one solution (short-term position combination)</a:t>
            </a:r>
          </a:p>
          <a:p>
            <a:pPr lvl="1"/>
            <a:r>
              <a:rPr lang="en-US" dirty="0" smtClean="0"/>
              <a:t>Several combined survey files over years (long-term time series)</a:t>
            </a:r>
          </a:p>
          <a:p>
            <a:pPr lvl="1"/>
            <a:r>
              <a:rPr lang="en-US" dirty="0" smtClean="0"/>
              <a:t>Several combined survey files over years (long-term velocity combination)</a:t>
            </a:r>
          </a:p>
        </p:txBody>
      </p:sp>
      <p:sp>
        <p:nvSpPr>
          <p:cNvPr id="4" name="Date Placeholder 3"/>
          <p:cNvSpPr>
            <a:spLocks noGrp="1"/>
          </p:cNvSpPr>
          <p:nvPr>
            <p:ph type="dt" sz="half" idx="10"/>
          </p:nvPr>
        </p:nvSpPr>
        <p:spPr/>
        <p:txBody>
          <a:bodyPr/>
          <a:lstStyle/>
          <a:p>
            <a:r>
              <a:rPr lang="en-GB" smtClean="0"/>
              <a:t>2015/08/11</a:t>
            </a:r>
            <a:endParaRPr lang="en-US"/>
          </a:p>
        </p:txBody>
      </p:sp>
      <p:sp>
        <p:nvSpPr>
          <p:cNvPr id="5" name="Footer Placeholder 4"/>
          <p:cNvSpPr>
            <a:spLocks noGrp="1"/>
          </p:cNvSpPr>
          <p:nvPr>
            <p:ph type="ftr" sz="quarter" idx="11"/>
          </p:nvPr>
        </p:nvSpPr>
        <p:spPr/>
        <p:txBody>
          <a:bodyPr/>
          <a:lstStyle/>
          <a:p>
            <a:r>
              <a:rPr lang="en-US" smtClean="0"/>
              <a:t>Time series using glred and sh_glred </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16</a:t>
            </a:fld>
            <a:endParaRPr lang="en-US"/>
          </a:p>
        </p:txBody>
      </p:sp>
    </p:spTree>
    <p:extLst>
      <p:ext uri="{BB962C8B-B14F-4D97-AF65-F5344CB8AC3E}">
        <p14:creationId xmlns:p14="http://schemas.microsoft.com/office/powerpoint/2010/main" val="876217038"/>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latin typeface="Courier"/>
                <a:cs typeface="Courier"/>
              </a:rPr>
              <a:t>t</a:t>
            </a:r>
            <a:r>
              <a:rPr lang="en-US" dirty="0" err="1" smtClean="0">
                <a:latin typeface="Courier"/>
                <a:cs typeface="Courier"/>
              </a:rPr>
              <a:t>sfit</a:t>
            </a:r>
            <a:r>
              <a:rPr lang="en-US" dirty="0" smtClean="0"/>
              <a:t> and </a:t>
            </a:r>
            <a:r>
              <a:rPr lang="en-US" dirty="0" err="1" smtClean="0"/>
              <a:t>tsview</a:t>
            </a:r>
            <a:endParaRPr lang="en-US" dirty="0"/>
          </a:p>
        </p:txBody>
      </p:sp>
      <p:sp>
        <p:nvSpPr>
          <p:cNvPr id="3" name="Content Placeholder 2"/>
          <p:cNvSpPr>
            <a:spLocks noGrp="1"/>
          </p:cNvSpPr>
          <p:nvPr>
            <p:ph idx="1"/>
          </p:nvPr>
        </p:nvSpPr>
        <p:spPr/>
        <p:txBody>
          <a:bodyPr>
            <a:normAutofit fontScale="77500" lnSpcReduction="20000"/>
          </a:bodyPr>
          <a:lstStyle/>
          <a:p>
            <a:r>
              <a:rPr lang="en-US" dirty="0" err="1">
                <a:latin typeface="Courier"/>
                <a:cs typeface="Courier"/>
              </a:rPr>
              <a:t>t</a:t>
            </a:r>
            <a:r>
              <a:rPr lang="en-US" dirty="0" err="1" smtClean="0">
                <a:latin typeface="Courier"/>
                <a:cs typeface="Courier"/>
              </a:rPr>
              <a:t>sfit</a:t>
            </a:r>
            <a:r>
              <a:rPr lang="en-US" dirty="0" smtClean="0"/>
              <a:t> is the command-line tool for fitting time series and generating statistics</a:t>
            </a:r>
          </a:p>
          <a:p>
            <a:pPr lvl="1"/>
            <a:r>
              <a:rPr lang="en-US" dirty="0" smtClean="0"/>
              <a:t>Input “.</a:t>
            </a:r>
            <a:r>
              <a:rPr lang="en-US" dirty="0" err="1" smtClean="0"/>
              <a:t>pos</a:t>
            </a:r>
            <a:r>
              <a:rPr lang="en-US" dirty="0" smtClean="0"/>
              <a:t>”-files, optionally </a:t>
            </a:r>
            <a:r>
              <a:rPr lang="en-US" dirty="0" err="1" smtClean="0"/>
              <a:t>eq</a:t>
            </a:r>
            <a:r>
              <a:rPr lang="en-US" dirty="0" smtClean="0"/>
              <a:t>-files</a:t>
            </a:r>
          </a:p>
          <a:p>
            <a:pPr lvl="1"/>
            <a:r>
              <a:rPr lang="en-US" dirty="0" smtClean="0"/>
              <a:t>Fits linear rate and choice of common parameters</a:t>
            </a:r>
          </a:p>
          <a:p>
            <a:pPr lvl="2"/>
            <a:r>
              <a:rPr lang="en-US" dirty="0" smtClean="0"/>
              <a:t>Periodic terms</a:t>
            </a:r>
          </a:p>
          <a:p>
            <a:pPr lvl="2"/>
            <a:r>
              <a:rPr lang="en-US" dirty="0" smtClean="0"/>
              <a:t>Discontinuities and earthquakes</a:t>
            </a:r>
          </a:p>
          <a:p>
            <a:pPr lvl="2"/>
            <a:r>
              <a:rPr lang="en-US" dirty="0" smtClean="0"/>
              <a:t>Post-seismic decays</a:t>
            </a:r>
          </a:p>
          <a:p>
            <a:pPr lvl="1"/>
            <a:r>
              <a:rPr lang="en-US" dirty="0" smtClean="0"/>
              <a:t>Outputs</a:t>
            </a:r>
          </a:p>
          <a:p>
            <a:pPr lvl="2"/>
            <a:r>
              <a:rPr lang="en-US" dirty="0" smtClean="0"/>
              <a:t>statistics of fit</a:t>
            </a:r>
          </a:p>
          <a:p>
            <a:pPr lvl="2"/>
            <a:r>
              <a:rPr lang="en-US" dirty="0" smtClean="0"/>
              <a:t>standard (position and velocity) </a:t>
            </a:r>
            <a:r>
              <a:rPr lang="en-US" dirty="0" err="1" smtClean="0"/>
              <a:t>apr</a:t>
            </a:r>
            <a:r>
              <a:rPr lang="en-US" dirty="0" smtClean="0"/>
              <a:t>-files</a:t>
            </a:r>
          </a:p>
          <a:p>
            <a:pPr lvl="2"/>
            <a:r>
              <a:rPr lang="en-US" dirty="0" smtClean="0"/>
              <a:t>extended (periodic, logarithmic decay, etc.) </a:t>
            </a:r>
            <a:r>
              <a:rPr lang="en-US" dirty="0" err="1" smtClean="0"/>
              <a:t>apr</a:t>
            </a:r>
            <a:r>
              <a:rPr lang="en-US" dirty="0" smtClean="0"/>
              <a:t>-files</a:t>
            </a:r>
          </a:p>
          <a:p>
            <a:pPr lvl="2"/>
            <a:r>
              <a:rPr lang="en-US" dirty="0" smtClean="0"/>
              <a:t>Residuals to fit (“.res”-files)</a:t>
            </a:r>
          </a:p>
          <a:p>
            <a:r>
              <a:rPr lang="en-US" dirty="0" err="1"/>
              <a:t>t</a:t>
            </a:r>
            <a:r>
              <a:rPr lang="en-US" dirty="0" err="1" smtClean="0"/>
              <a:t>sview</a:t>
            </a:r>
            <a:r>
              <a:rPr lang="en-US" dirty="0" smtClean="0"/>
              <a:t> is an alternative that, via a MATLAB interface, allows interaction</a:t>
            </a:r>
            <a:endParaRPr lang="en-US" dirty="0"/>
          </a:p>
        </p:txBody>
      </p:sp>
      <p:sp>
        <p:nvSpPr>
          <p:cNvPr id="4" name="Date Placeholder 3"/>
          <p:cNvSpPr>
            <a:spLocks noGrp="1"/>
          </p:cNvSpPr>
          <p:nvPr>
            <p:ph type="dt" sz="half" idx="10"/>
          </p:nvPr>
        </p:nvSpPr>
        <p:spPr/>
        <p:txBody>
          <a:bodyPr/>
          <a:lstStyle/>
          <a:p>
            <a:r>
              <a:rPr lang="en-GB" smtClean="0"/>
              <a:t>2015/08/11</a:t>
            </a:r>
            <a:endParaRPr lang="en-US"/>
          </a:p>
        </p:txBody>
      </p:sp>
      <p:sp>
        <p:nvSpPr>
          <p:cNvPr id="5" name="Footer Placeholder 4"/>
          <p:cNvSpPr>
            <a:spLocks noGrp="1"/>
          </p:cNvSpPr>
          <p:nvPr>
            <p:ph type="ftr" sz="quarter" idx="11"/>
          </p:nvPr>
        </p:nvSpPr>
        <p:spPr/>
        <p:txBody>
          <a:bodyPr/>
          <a:lstStyle/>
          <a:p>
            <a:r>
              <a:rPr lang="en-US" smtClean="0"/>
              <a:t>Time series using glred and sh_glred </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17</a:t>
            </a:fld>
            <a:endParaRPr lang="en-US"/>
          </a:p>
        </p:txBody>
      </p:sp>
    </p:spTree>
    <p:extLst>
      <p:ext uri="{BB962C8B-B14F-4D97-AF65-F5344CB8AC3E}">
        <p14:creationId xmlns:p14="http://schemas.microsoft.com/office/powerpoint/2010/main" val="199098712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latin typeface="Courier"/>
                <a:cs typeface="Courier"/>
              </a:rPr>
              <a:t>sh_glred</a:t>
            </a:r>
            <a:r>
              <a:rPr lang="en-US" dirty="0" smtClean="0"/>
              <a:t> </a:t>
            </a:r>
            <a:endParaRPr lang="en-US" dirty="0"/>
          </a:p>
        </p:txBody>
      </p:sp>
      <p:sp>
        <p:nvSpPr>
          <p:cNvPr id="3" name="Content Placeholder 2"/>
          <p:cNvSpPr>
            <a:spLocks noGrp="1"/>
          </p:cNvSpPr>
          <p:nvPr>
            <p:ph idx="1"/>
          </p:nvPr>
        </p:nvSpPr>
        <p:spPr/>
        <p:txBody>
          <a:bodyPr>
            <a:normAutofit fontScale="70000" lnSpcReduction="20000"/>
          </a:bodyPr>
          <a:lstStyle/>
          <a:p>
            <a:r>
              <a:rPr lang="en-US" dirty="0" err="1" smtClean="0">
                <a:latin typeface="Courier"/>
                <a:cs typeface="Courier"/>
              </a:rPr>
              <a:t>glred</a:t>
            </a:r>
            <a:r>
              <a:rPr lang="en-US" dirty="0" smtClean="0"/>
              <a:t> is just a way of invoking </a:t>
            </a:r>
            <a:r>
              <a:rPr lang="en-US" dirty="0" err="1" smtClean="0">
                <a:latin typeface="Courier"/>
                <a:cs typeface="Courier"/>
              </a:rPr>
              <a:t>globk</a:t>
            </a:r>
            <a:r>
              <a:rPr lang="en-US" dirty="0" smtClean="0"/>
              <a:t> to process one day at a time; </a:t>
            </a:r>
            <a:r>
              <a:rPr lang="en-US" dirty="0" err="1" smtClean="0">
                <a:latin typeface="Courier"/>
                <a:cs typeface="Courier"/>
              </a:rPr>
              <a:t>sh_glred</a:t>
            </a:r>
            <a:r>
              <a:rPr lang="en-US" dirty="0" smtClean="0"/>
              <a:t> is a script to invoke </a:t>
            </a:r>
            <a:r>
              <a:rPr lang="en-US" dirty="0" err="1" smtClean="0">
                <a:latin typeface="Courier"/>
                <a:cs typeface="Courier"/>
              </a:rPr>
              <a:t>glred</a:t>
            </a:r>
            <a:r>
              <a:rPr lang="en-US" dirty="0" smtClean="0"/>
              <a:t> easily for a sequence of days</a:t>
            </a:r>
          </a:p>
          <a:p>
            <a:r>
              <a:rPr lang="en-US" dirty="0" smtClean="0"/>
              <a:t>Once you’ve run </a:t>
            </a:r>
            <a:r>
              <a:rPr lang="en-US" dirty="0" err="1" smtClean="0">
                <a:latin typeface="Courier"/>
                <a:cs typeface="Courier"/>
              </a:rPr>
              <a:t>sh_gamit</a:t>
            </a:r>
            <a:r>
              <a:rPr lang="en-US" dirty="0" smtClean="0"/>
              <a:t> for a sequence of days, you will have on each day an h-file of loosely constrained parameter estimates and </a:t>
            </a:r>
            <a:r>
              <a:rPr lang="en-US" dirty="0" err="1" smtClean="0"/>
              <a:t>covariances</a:t>
            </a:r>
            <a:r>
              <a:rPr lang="en-US" dirty="0" smtClean="0"/>
              <a:t>.  If you have in [</a:t>
            </a:r>
            <a:r>
              <a:rPr lang="en-US" dirty="0" err="1" smtClean="0"/>
              <a:t>expt</a:t>
            </a:r>
            <a:r>
              <a:rPr lang="en-US" dirty="0" smtClean="0"/>
              <a:t>]/</a:t>
            </a:r>
            <a:r>
              <a:rPr lang="en-US" dirty="0" err="1" smtClean="0"/>
              <a:t>gsoln</a:t>
            </a:r>
            <a:r>
              <a:rPr lang="en-US" dirty="0" smtClean="0"/>
              <a:t> appropriately constructed command files for </a:t>
            </a:r>
            <a:r>
              <a:rPr lang="en-US" dirty="0" err="1" smtClean="0">
                <a:latin typeface="Courier"/>
                <a:cs typeface="Courier"/>
              </a:rPr>
              <a:t>globk</a:t>
            </a:r>
            <a:r>
              <a:rPr lang="en-US" dirty="0" smtClean="0"/>
              <a:t> (</a:t>
            </a:r>
            <a:r>
              <a:rPr lang="en-US" dirty="0" err="1" smtClean="0"/>
              <a:t>globk_comb.cmd</a:t>
            </a:r>
            <a:r>
              <a:rPr lang="en-US" dirty="0" smtClean="0"/>
              <a:t>) and </a:t>
            </a:r>
            <a:r>
              <a:rPr lang="en-US" dirty="0" err="1" smtClean="0">
                <a:latin typeface="Courier"/>
                <a:cs typeface="Courier"/>
              </a:rPr>
              <a:t>glorg</a:t>
            </a:r>
            <a:r>
              <a:rPr lang="en-US" dirty="0" smtClean="0"/>
              <a:t> (</a:t>
            </a:r>
            <a:r>
              <a:rPr lang="en-US" dirty="0" err="1" smtClean="0"/>
              <a:t>glorg_comb.cmd</a:t>
            </a:r>
            <a:r>
              <a:rPr lang="en-US" dirty="0" smtClean="0"/>
              <a:t>), you can obtain time series using</a:t>
            </a:r>
            <a:br>
              <a:rPr lang="en-US" dirty="0" smtClean="0"/>
            </a:br>
            <a:r>
              <a:rPr lang="en-US" dirty="0" smtClean="0"/>
              <a:t/>
            </a:r>
            <a:br>
              <a:rPr lang="en-US" dirty="0" smtClean="0"/>
            </a:br>
            <a:r>
              <a:rPr lang="en-US" sz="1700" dirty="0" err="1" smtClean="0">
                <a:latin typeface="Courier"/>
                <a:cs typeface="Courier"/>
              </a:rPr>
              <a:t>sh_glred</a:t>
            </a:r>
            <a:r>
              <a:rPr lang="en-US" sz="1700" dirty="0" smtClean="0">
                <a:latin typeface="Courier"/>
                <a:cs typeface="Courier"/>
              </a:rPr>
              <a:t> -</a:t>
            </a:r>
            <a:r>
              <a:rPr lang="en-US" sz="1700" dirty="0" err="1" smtClean="0">
                <a:latin typeface="Courier"/>
                <a:cs typeface="Courier"/>
              </a:rPr>
              <a:t>expt</a:t>
            </a:r>
            <a:r>
              <a:rPr lang="en-US" sz="1700" dirty="0" smtClean="0">
                <a:latin typeface="Courier"/>
                <a:cs typeface="Courier"/>
              </a:rPr>
              <a:t> [</a:t>
            </a:r>
            <a:r>
              <a:rPr lang="en-US" sz="1700" dirty="0" err="1" smtClean="0">
                <a:latin typeface="Courier"/>
                <a:cs typeface="Courier"/>
              </a:rPr>
              <a:t>expt</a:t>
            </a:r>
            <a:r>
              <a:rPr lang="en-US" sz="1700" dirty="0" smtClean="0">
                <a:latin typeface="Courier"/>
                <a:cs typeface="Courier"/>
              </a:rPr>
              <a:t>] -s [start </a:t>
            </a:r>
            <a:r>
              <a:rPr lang="en-US" sz="1700" dirty="0" err="1" smtClean="0">
                <a:latin typeface="Courier"/>
                <a:cs typeface="Courier"/>
              </a:rPr>
              <a:t>yr</a:t>
            </a:r>
            <a:r>
              <a:rPr lang="en-US" sz="1700" dirty="0" smtClean="0">
                <a:latin typeface="Courier"/>
                <a:cs typeface="Courier"/>
              </a:rPr>
              <a:t>] [</a:t>
            </a:r>
            <a:r>
              <a:rPr lang="en-US" sz="1700" dirty="0" err="1" smtClean="0">
                <a:latin typeface="Courier"/>
                <a:cs typeface="Courier"/>
              </a:rPr>
              <a:t>start_doy</a:t>
            </a:r>
            <a:r>
              <a:rPr lang="en-US" sz="1700" dirty="0" smtClean="0">
                <a:latin typeface="Courier"/>
                <a:cs typeface="Courier"/>
              </a:rPr>
              <a:t>] [stop </a:t>
            </a:r>
            <a:r>
              <a:rPr lang="en-US" sz="1700" dirty="0" err="1" smtClean="0">
                <a:latin typeface="Courier"/>
                <a:cs typeface="Courier"/>
              </a:rPr>
              <a:t>yr</a:t>
            </a:r>
            <a:r>
              <a:rPr lang="en-US" sz="1700" dirty="0" smtClean="0">
                <a:latin typeface="Courier"/>
                <a:cs typeface="Courier"/>
              </a:rPr>
              <a:t>] [stop </a:t>
            </a:r>
            <a:r>
              <a:rPr lang="en-US" sz="1700" dirty="0" err="1" smtClean="0">
                <a:latin typeface="Courier"/>
                <a:cs typeface="Courier"/>
              </a:rPr>
              <a:t>doy</a:t>
            </a:r>
            <a:r>
              <a:rPr lang="en-US" sz="1700" dirty="0" smtClean="0">
                <a:latin typeface="Courier"/>
                <a:cs typeface="Courier"/>
              </a:rPr>
              <a:t>] -opt H G T</a:t>
            </a:r>
            <a:br>
              <a:rPr lang="en-US" sz="1700" dirty="0" smtClean="0">
                <a:latin typeface="Courier"/>
                <a:cs typeface="Courier"/>
              </a:rPr>
            </a:br>
            <a:r>
              <a:rPr lang="en-US" dirty="0" smtClean="0"/>
              <a:t/>
            </a:r>
            <a:br>
              <a:rPr lang="en-US" dirty="0" smtClean="0"/>
            </a:br>
            <a:r>
              <a:rPr lang="en-US" dirty="0" smtClean="0"/>
              <a:t>which will translate the GAMIT plain text h-files into GLOBK binary h-files (H), run GLOBK (G), and run </a:t>
            </a:r>
            <a:r>
              <a:rPr lang="en-US" dirty="0" err="1" smtClean="0">
                <a:latin typeface="Courier"/>
                <a:cs typeface="Courier"/>
              </a:rPr>
              <a:t>sh_plot_pos</a:t>
            </a:r>
            <a:r>
              <a:rPr lang="en-US" dirty="0" smtClean="0"/>
              <a:t> (T)</a:t>
            </a:r>
          </a:p>
          <a:p>
            <a:r>
              <a:rPr lang="en-US" dirty="0" smtClean="0"/>
              <a:t>The lectures on GLOBK, references frames, and survey-mode GPS will guide you in constructing the command files, and there are self-guided templates to make this easy</a:t>
            </a:r>
          </a:p>
        </p:txBody>
      </p:sp>
      <p:sp>
        <p:nvSpPr>
          <p:cNvPr id="4" name="Date Placeholder 3"/>
          <p:cNvSpPr>
            <a:spLocks noGrp="1"/>
          </p:cNvSpPr>
          <p:nvPr>
            <p:ph type="dt" sz="half" idx="10"/>
          </p:nvPr>
        </p:nvSpPr>
        <p:spPr/>
        <p:txBody>
          <a:bodyPr/>
          <a:lstStyle/>
          <a:p>
            <a:r>
              <a:rPr lang="en-GB" smtClean="0"/>
              <a:t>2015/08/11</a:t>
            </a:r>
            <a:endParaRPr lang="en-US"/>
          </a:p>
        </p:txBody>
      </p:sp>
      <p:sp>
        <p:nvSpPr>
          <p:cNvPr id="5" name="Footer Placeholder 4"/>
          <p:cNvSpPr>
            <a:spLocks noGrp="1"/>
          </p:cNvSpPr>
          <p:nvPr>
            <p:ph type="ftr" sz="quarter" idx="11"/>
          </p:nvPr>
        </p:nvSpPr>
        <p:spPr/>
        <p:txBody>
          <a:bodyPr/>
          <a:lstStyle/>
          <a:p>
            <a:r>
              <a:rPr lang="en-US" smtClean="0"/>
              <a:t>Time series using glred and sh_glred </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pPr/>
              <a:t>2</a:t>
            </a:fld>
            <a:endParaRPr lang="en-US"/>
          </a:p>
        </p:txBody>
      </p:sp>
    </p:spTree>
    <p:extLst>
      <p:ext uri="{BB962C8B-B14F-4D97-AF65-F5344CB8AC3E}">
        <p14:creationId xmlns:p14="http://schemas.microsoft.com/office/powerpoint/2010/main" val="78772395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Manual sequence</a:t>
            </a:r>
            <a:endParaRPr lang="en-US" dirty="0"/>
          </a:p>
        </p:txBody>
      </p:sp>
      <p:sp>
        <p:nvSpPr>
          <p:cNvPr id="3" name="Content Placeholder 2"/>
          <p:cNvSpPr>
            <a:spLocks noGrp="1"/>
          </p:cNvSpPr>
          <p:nvPr>
            <p:ph idx="1"/>
          </p:nvPr>
        </p:nvSpPr>
        <p:spPr/>
        <p:txBody>
          <a:bodyPr>
            <a:normAutofit fontScale="62500" lnSpcReduction="20000"/>
          </a:bodyPr>
          <a:lstStyle/>
          <a:p>
            <a:r>
              <a:rPr lang="en-US" dirty="0" err="1">
                <a:latin typeface="Courier"/>
                <a:cs typeface="Courier"/>
              </a:rPr>
              <a:t>h</a:t>
            </a:r>
            <a:r>
              <a:rPr lang="en-US" dirty="0" err="1" smtClean="0">
                <a:latin typeface="Courier"/>
                <a:cs typeface="Courier"/>
              </a:rPr>
              <a:t>toglb</a:t>
            </a:r>
            <a:r>
              <a:rPr lang="en-US" dirty="0" smtClean="0">
                <a:cs typeface="Courier"/>
              </a:rPr>
              <a:t> (i.e. </a:t>
            </a:r>
            <a:r>
              <a:rPr lang="en-US" dirty="0" err="1" smtClean="0">
                <a:latin typeface="Courier"/>
                <a:cs typeface="Courier"/>
              </a:rPr>
              <a:t>sh_glred</a:t>
            </a:r>
            <a:r>
              <a:rPr lang="en-US" dirty="0" smtClean="0">
                <a:latin typeface="Courier"/>
                <a:cs typeface="Courier"/>
              </a:rPr>
              <a:t> -opt H</a:t>
            </a:r>
            <a:r>
              <a:rPr lang="en-US" dirty="0">
                <a:cs typeface="Courier"/>
              </a:rPr>
              <a:t>)</a:t>
            </a:r>
            <a:endParaRPr lang="en-US" dirty="0" smtClean="0">
              <a:cs typeface="Courier"/>
            </a:endParaRPr>
          </a:p>
          <a:p>
            <a:pPr lvl="1"/>
            <a:r>
              <a:rPr lang="en-US" dirty="0" smtClean="0"/>
              <a:t>Converts plain text h-files output from GAMIT to binary h-files (in </a:t>
            </a:r>
            <a:r>
              <a:rPr lang="en-US" dirty="0" err="1" smtClean="0"/>
              <a:t>glbf</a:t>
            </a:r>
            <a:r>
              <a:rPr lang="en-US" dirty="0" smtClean="0"/>
              <a:t>/) for input to GLOBK</a:t>
            </a:r>
            <a:endParaRPr lang="en-US" dirty="0"/>
          </a:p>
          <a:p>
            <a:r>
              <a:rPr lang="en-US" dirty="0" err="1">
                <a:latin typeface="Courier"/>
                <a:cs typeface="Courier"/>
              </a:rPr>
              <a:t>l</a:t>
            </a:r>
            <a:r>
              <a:rPr lang="en-US" dirty="0" err="1" smtClean="0">
                <a:latin typeface="Courier"/>
                <a:cs typeface="Courier"/>
              </a:rPr>
              <a:t>s</a:t>
            </a:r>
            <a:endParaRPr lang="en-US" dirty="0" smtClean="0">
              <a:latin typeface="Courier"/>
              <a:cs typeface="Courier"/>
            </a:endParaRPr>
          </a:p>
          <a:p>
            <a:pPr lvl="1"/>
            <a:r>
              <a:rPr lang="en-US" dirty="0" smtClean="0"/>
              <a:t>Create list of binary h-files to process (in </a:t>
            </a:r>
            <a:r>
              <a:rPr lang="en-US" dirty="0" err="1" smtClean="0"/>
              <a:t>gsoln</a:t>
            </a:r>
            <a:r>
              <a:rPr lang="en-US" dirty="0" smtClean="0"/>
              <a:t>/)</a:t>
            </a:r>
          </a:p>
          <a:p>
            <a:r>
              <a:rPr lang="en-US" dirty="0" err="1">
                <a:latin typeface="Courier"/>
                <a:cs typeface="Courier"/>
              </a:rPr>
              <a:t>g</a:t>
            </a:r>
            <a:r>
              <a:rPr lang="en-US" dirty="0" err="1" smtClean="0">
                <a:latin typeface="Courier"/>
                <a:cs typeface="Courier"/>
              </a:rPr>
              <a:t>list</a:t>
            </a:r>
            <a:endParaRPr lang="en-US" dirty="0" smtClean="0">
              <a:latin typeface="Courier"/>
              <a:cs typeface="Courier"/>
            </a:endParaRPr>
          </a:p>
          <a:p>
            <a:pPr lvl="1"/>
            <a:r>
              <a:rPr lang="en-US" dirty="0" smtClean="0"/>
              <a:t>Create chronological list of h-files to process and associated information</a:t>
            </a:r>
          </a:p>
          <a:p>
            <a:r>
              <a:rPr lang="en-US" dirty="0" err="1">
                <a:latin typeface="Courier"/>
                <a:cs typeface="Courier"/>
              </a:rPr>
              <a:t>g</a:t>
            </a:r>
            <a:r>
              <a:rPr lang="en-US" dirty="0" err="1" smtClean="0">
                <a:latin typeface="Courier"/>
                <a:cs typeface="Courier"/>
              </a:rPr>
              <a:t>lred</a:t>
            </a:r>
            <a:r>
              <a:rPr lang="en-US" dirty="0" smtClean="0">
                <a:cs typeface="Courier"/>
              </a:rPr>
              <a:t> (i.e. </a:t>
            </a:r>
            <a:r>
              <a:rPr lang="en-US" dirty="0" err="1" smtClean="0">
                <a:latin typeface="Courier"/>
                <a:cs typeface="Courier"/>
              </a:rPr>
              <a:t>sh_glred</a:t>
            </a:r>
            <a:r>
              <a:rPr lang="en-US" dirty="0" smtClean="0">
                <a:latin typeface="Courier"/>
                <a:cs typeface="Courier"/>
              </a:rPr>
              <a:t> -opt G</a:t>
            </a:r>
            <a:r>
              <a:rPr lang="en-US" dirty="0" smtClean="0">
                <a:cs typeface="Courier"/>
              </a:rPr>
              <a:t>)</a:t>
            </a:r>
          </a:p>
          <a:p>
            <a:pPr lvl="1"/>
            <a:r>
              <a:rPr lang="en-US" dirty="0" smtClean="0"/>
              <a:t>Create “.org”-file(s) with individual solutions</a:t>
            </a:r>
          </a:p>
          <a:p>
            <a:r>
              <a:rPr lang="en-US" dirty="0" err="1" smtClean="0">
                <a:latin typeface="Courier"/>
                <a:cs typeface="Courier"/>
              </a:rPr>
              <a:t>sh_plot_pos</a:t>
            </a:r>
            <a:r>
              <a:rPr lang="en-US" dirty="0" smtClean="0">
                <a:cs typeface="Courier"/>
              </a:rPr>
              <a:t> (i.e. </a:t>
            </a:r>
            <a:r>
              <a:rPr lang="en-US" dirty="0" err="1" smtClean="0">
                <a:latin typeface="Courier"/>
                <a:cs typeface="Courier"/>
              </a:rPr>
              <a:t>sh_glred</a:t>
            </a:r>
            <a:r>
              <a:rPr lang="en-US" dirty="0" smtClean="0">
                <a:latin typeface="Courier"/>
                <a:cs typeface="Courier"/>
              </a:rPr>
              <a:t> </a:t>
            </a:r>
            <a:r>
              <a:rPr lang="en-US" dirty="0" smtClean="0">
                <a:latin typeface="Courier"/>
                <a:cs typeface="Courier"/>
              </a:rPr>
              <a:t>-opt </a:t>
            </a:r>
            <a:r>
              <a:rPr lang="en-US" dirty="0" smtClean="0">
                <a:latin typeface="Courier"/>
                <a:cs typeface="Courier"/>
              </a:rPr>
              <a:t>T</a:t>
            </a:r>
            <a:r>
              <a:rPr lang="en-US" dirty="0" smtClean="0">
                <a:cs typeface="Courier"/>
              </a:rPr>
              <a:t>)</a:t>
            </a:r>
          </a:p>
          <a:p>
            <a:pPr lvl="1"/>
            <a:r>
              <a:rPr lang="en-US" dirty="0" smtClean="0"/>
              <a:t>Create “.</a:t>
            </a:r>
            <a:r>
              <a:rPr lang="en-US" dirty="0" err="1" smtClean="0"/>
              <a:t>pos</a:t>
            </a:r>
            <a:r>
              <a:rPr lang="en-US" dirty="0" smtClean="0"/>
              <a:t>”</a:t>
            </a:r>
            <a:r>
              <a:rPr lang="en-US" dirty="0"/>
              <a:t> </a:t>
            </a:r>
            <a:r>
              <a:rPr lang="en-US" dirty="0" smtClean="0"/>
              <a:t>(time series) file(s) and time series plots</a:t>
            </a:r>
          </a:p>
          <a:p>
            <a:r>
              <a:rPr lang="en-US" dirty="0" err="1">
                <a:solidFill>
                  <a:schemeClr val="bg1">
                    <a:lumMod val="50000"/>
                  </a:schemeClr>
                </a:solidFill>
                <a:latin typeface="Courier"/>
                <a:cs typeface="Courier"/>
              </a:rPr>
              <a:t>g</a:t>
            </a:r>
            <a:r>
              <a:rPr lang="en-US" dirty="0" err="1" smtClean="0">
                <a:solidFill>
                  <a:schemeClr val="bg1">
                    <a:lumMod val="50000"/>
                  </a:schemeClr>
                </a:solidFill>
                <a:latin typeface="Courier"/>
                <a:cs typeface="Courier"/>
              </a:rPr>
              <a:t>lobk</a:t>
            </a:r>
            <a:endParaRPr lang="en-US" dirty="0" smtClean="0">
              <a:solidFill>
                <a:schemeClr val="bg1">
                  <a:lumMod val="50000"/>
                </a:schemeClr>
              </a:solidFill>
              <a:latin typeface="Courier"/>
              <a:cs typeface="Courier"/>
            </a:endParaRPr>
          </a:p>
          <a:p>
            <a:pPr lvl="1"/>
            <a:r>
              <a:rPr lang="en-US" dirty="0" smtClean="0">
                <a:solidFill>
                  <a:schemeClr val="bg1">
                    <a:lumMod val="50000"/>
                  </a:schemeClr>
                </a:solidFill>
              </a:rPr>
              <a:t>Create combined (or velocity) solution</a:t>
            </a:r>
          </a:p>
          <a:p>
            <a:r>
              <a:rPr lang="en-US" dirty="0" err="1">
                <a:solidFill>
                  <a:schemeClr val="bg1">
                    <a:lumMod val="50000"/>
                  </a:schemeClr>
                </a:solidFill>
                <a:latin typeface="Courier"/>
                <a:cs typeface="Courier"/>
              </a:rPr>
              <a:t>g</a:t>
            </a:r>
            <a:r>
              <a:rPr lang="en-US" dirty="0" err="1" smtClean="0">
                <a:solidFill>
                  <a:schemeClr val="bg1">
                    <a:lumMod val="50000"/>
                  </a:schemeClr>
                </a:solidFill>
                <a:latin typeface="Courier"/>
                <a:cs typeface="Courier"/>
              </a:rPr>
              <a:t>lorg</a:t>
            </a:r>
            <a:endParaRPr lang="en-US" dirty="0" smtClean="0">
              <a:solidFill>
                <a:schemeClr val="bg1">
                  <a:lumMod val="50000"/>
                </a:schemeClr>
              </a:solidFill>
              <a:latin typeface="Courier"/>
              <a:cs typeface="Courier"/>
            </a:endParaRPr>
          </a:p>
          <a:p>
            <a:pPr lvl="1"/>
            <a:r>
              <a:rPr lang="en-US" dirty="0" smtClean="0">
                <a:solidFill>
                  <a:schemeClr val="bg1">
                    <a:lumMod val="50000"/>
                  </a:schemeClr>
                </a:solidFill>
              </a:rPr>
              <a:t>Additional </a:t>
            </a:r>
            <a:r>
              <a:rPr lang="en-US" dirty="0" err="1" smtClean="0">
                <a:solidFill>
                  <a:schemeClr val="bg1">
                    <a:lumMod val="50000"/>
                  </a:schemeClr>
                </a:solidFill>
              </a:rPr>
              <a:t>glorg</a:t>
            </a:r>
            <a:r>
              <a:rPr lang="en-US" dirty="0" smtClean="0">
                <a:solidFill>
                  <a:schemeClr val="bg1">
                    <a:lumMod val="50000"/>
                  </a:schemeClr>
                </a:solidFill>
              </a:rPr>
              <a:t> runs for different reference frames</a:t>
            </a:r>
          </a:p>
          <a:p>
            <a:endParaRPr lang="en-US" dirty="0"/>
          </a:p>
        </p:txBody>
      </p:sp>
      <p:sp>
        <p:nvSpPr>
          <p:cNvPr id="4" name="Date Placeholder 3"/>
          <p:cNvSpPr>
            <a:spLocks noGrp="1"/>
          </p:cNvSpPr>
          <p:nvPr>
            <p:ph type="dt" sz="half" idx="10"/>
          </p:nvPr>
        </p:nvSpPr>
        <p:spPr/>
        <p:txBody>
          <a:bodyPr/>
          <a:lstStyle/>
          <a:p>
            <a:r>
              <a:rPr lang="en-GB" smtClean="0"/>
              <a:t>2015/08/11</a:t>
            </a:r>
            <a:endParaRPr lang="en-US"/>
          </a:p>
        </p:txBody>
      </p:sp>
      <p:sp>
        <p:nvSpPr>
          <p:cNvPr id="5" name="Footer Placeholder 4"/>
          <p:cNvSpPr>
            <a:spLocks noGrp="1"/>
          </p:cNvSpPr>
          <p:nvPr>
            <p:ph type="ftr" sz="quarter" idx="11"/>
          </p:nvPr>
        </p:nvSpPr>
        <p:spPr/>
        <p:txBody>
          <a:bodyPr/>
          <a:lstStyle/>
          <a:p>
            <a:r>
              <a:rPr lang="en-US" smtClean="0"/>
              <a:t>Time series using glred and sh_glred </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a:t>
            </a:fld>
            <a:endParaRPr lang="en-US"/>
          </a:p>
        </p:txBody>
      </p:sp>
    </p:spTree>
    <p:extLst>
      <p:ext uri="{BB962C8B-B14F-4D97-AF65-F5344CB8AC3E}">
        <p14:creationId xmlns:p14="http://schemas.microsoft.com/office/powerpoint/2010/main" val="147694591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
                                            <p:txEl>
                                              <p:pRg st="12" end="12"/>
                                            </p:tx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latin typeface="Courier"/>
                <a:cs typeface="Courier"/>
              </a:rPr>
              <a:t>htoglb</a:t>
            </a:r>
            <a:endParaRPr lang="en-US" dirty="0">
              <a:latin typeface="Courier"/>
              <a:cs typeface="Courier"/>
            </a:endParaRPr>
          </a:p>
        </p:txBody>
      </p:sp>
      <p:sp>
        <p:nvSpPr>
          <p:cNvPr id="3" name="Content Placeholder 2"/>
          <p:cNvSpPr>
            <a:spLocks noGrp="1"/>
          </p:cNvSpPr>
          <p:nvPr>
            <p:ph idx="1"/>
          </p:nvPr>
        </p:nvSpPr>
        <p:spPr/>
        <p:txBody>
          <a:bodyPr>
            <a:normAutofit lnSpcReduction="10000"/>
          </a:bodyPr>
          <a:lstStyle/>
          <a:p>
            <a:r>
              <a:rPr lang="en-US" dirty="0" smtClean="0"/>
              <a:t>Creates binary h-files for input to GLOBK</a:t>
            </a:r>
          </a:p>
          <a:p>
            <a:pPr lvl="1"/>
            <a:r>
              <a:rPr lang="en-US" dirty="0" smtClean="0"/>
              <a:t>All metadata, etc. carried forward from GAMIT</a:t>
            </a:r>
          </a:p>
          <a:p>
            <a:r>
              <a:rPr lang="en-US" dirty="0" smtClean="0"/>
              <a:t>Not restricted to plain text h-files from GAMIT</a:t>
            </a:r>
          </a:p>
          <a:p>
            <a:pPr lvl="1"/>
            <a:r>
              <a:rPr lang="en-US" dirty="0" smtClean="0"/>
              <a:t>May also use SINEX (Software </a:t>
            </a:r>
            <a:r>
              <a:rPr lang="en-US" dirty="0" err="1" smtClean="0"/>
              <a:t>INdependent</a:t>
            </a:r>
            <a:r>
              <a:rPr lang="en-US" dirty="0" smtClean="0"/>
              <a:t> </a:t>
            </a:r>
            <a:r>
              <a:rPr lang="en-US" dirty="0" err="1" smtClean="0"/>
              <a:t>EXchange</a:t>
            </a:r>
            <a:r>
              <a:rPr lang="en-US" dirty="0" smtClean="0"/>
              <a:t> format), GIPSY’s “</a:t>
            </a:r>
            <a:r>
              <a:rPr lang="en-US" dirty="0" err="1" smtClean="0"/>
              <a:t>stacov</a:t>
            </a:r>
            <a:r>
              <a:rPr lang="en-US" dirty="0" smtClean="0"/>
              <a:t>” files, etc.</a:t>
            </a:r>
          </a:p>
          <a:p>
            <a:pPr lvl="1"/>
            <a:r>
              <a:rPr lang="en-US" dirty="0" smtClean="0"/>
              <a:t>But beware of constraints implicit in solutions from other software/processing runs!</a:t>
            </a:r>
            <a:endParaRPr lang="en-US" dirty="0"/>
          </a:p>
          <a:p>
            <a:r>
              <a:rPr lang="en-US" dirty="0" smtClean="0"/>
              <a:t>For example, from </a:t>
            </a:r>
            <a:r>
              <a:rPr lang="en-US" dirty="0" err="1" smtClean="0"/>
              <a:t>glbf</a:t>
            </a:r>
            <a:r>
              <a:rPr lang="en-US" dirty="0" smtClean="0"/>
              <a:t>/</a:t>
            </a:r>
          </a:p>
          <a:p>
            <a:pPr lvl="1"/>
            <a:r>
              <a:rPr lang="en-US" sz="2200" dirty="0" err="1">
                <a:latin typeface="Courier"/>
                <a:cs typeface="Courier"/>
              </a:rPr>
              <a:t>h</a:t>
            </a:r>
            <a:r>
              <a:rPr lang="en-US" sz="2200" dirty="0" err="1" smtClean="0">
                <a:latin typeface="Courier"/>
                <a:cs typeface="Courier"/>
              </a:rPr>
              <a:t>toglb</a:t>
            </a:r>
            <a:r>
              <a:rPr lang="en-US" sz="2200" dirty="0" smtClean="0">
                <a:latin typeface="Courier"/>
                <a:cs typeface="Courier"/>
              </a:rPr>
              <a:t> . /</a:t>
            </a:r>
            <a:r>
              <a:rPr lang="en-US" sz="2200" dirty="0" err="1" smtClean="0">
                <a:latin typeface="Courier"/>
                <a:cs typeface="Courier"/>
              </a:rPr>
              <a:t>dev</a:t>
            </a:r>
            <a:r>
              <a:rPr lang="en-US" sz="2200" dirty="0" smtClean="0">
                <a:latin typeface="Courier"/>
                <a:cs typeface="Courier"/>
              </a:rPr>
              <a:t>/null ../[0-3][0-9][0-9]/h*a.*</a:t>
            </a:r>
            <a:endParaRPr lang="en-US" sz="2200" dirty="0">
              <a:latin typeface="Courier"/>
              <a:cs typeface="Courier"/>
            </a:endParaRPr>
          </a:p>
        </p:txBody>
      </p:sp>
      <p:sp>
        <p:nvSpPr>
          <p:cNvPr id="4" name="Date Placeholder 3"/>
          <p:cNvSpPr>
            <a:spLocks noGrp="1"/>
          </p:cNvSpPr>
          <p:nvPr>
            <p:ph type="dt" sz="half" idx="10"/>
          </p:nvPr>
        </p:nvSpPr>
        <p:spPr/>
        <p:txBody>
          <a:bodyPr/>
          <a:lstStyle/>
          <a:p>
            <a:r>
              <a:rPr lang="en-GB" smtClean="0"/>
              <a:t>2015/08/11</a:t>
            </a:r>
            <a:endParaRPr lang="en-US"/>
          </a:p>
        </p:txBody>
      </p:sp>
      <p:sp>
        <p:nvSpPr>
          <p:cNvPr id="5" name="Footer Placeholder 4"/>
          <p:cNvSpPr>
            <a:spLocks noGrp="1"/>
          </p:cNvSpPr>
          <p:nvPr>
            <p:ph type="ftr" sz="quarter" idx="11"/>
          </p:nvPr>
        </p:nvSpPr>
        <p:spPr/>
        <p:txBody>
          <a:bodyPr/>
          <a:lstStyle/>
          <a:p>
            <a:r>
              <a:rPr lang="en-US" smtClean="0"/>
              <a:t>Time series using glred and sh_glred </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a:t>
            </a:fld>
            <a:endParaRPr lang="en-US"/>
          </a:p>
        </p:txBody>
      </p:sp>
    </p:spTree>
    <p:extLst>
      <p:ext uri="{BB962C8B-B14F-4D97-AF65-F5344CB8AC3E}">
        <p14:creationId xmlns:p14="http://schemas.microsoft.com/office/powerpoint/2010/main" val="16499666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GLOBK checks</a:t>
            </a:r>
            <a:endParaRPr lang="en-US" dirty="0"/>
          </a:p>
        </p:txBody>
      </p:sp>
      <p:sp>
        <p:nvSpPr>
          <p:cNvPr id="3" name="Content Placeholder 2"/>
          <p:cNvSpPr>
            <a:spLocks noGrp="1"/>
          </p:cNvSpPr>
          <p:nvPr>
            <p:ph idx="1"/>
          </p:nvPr>
        </p:nvSpPr>
        <p:spPr/>
        <p:txBody>
          <a:bodyPr>
            <a:normAutofit/>
          </a:bodyPr>
          <a:lstStyle/>
          <a:p>
            <a:r>
              <a:rPr lang="en-US" dirty="0" smtClean="0"/>
              <a:t>List files to be processed by GLOBK, e.g. from </a:t>
            </a:r>
            <a:r>
              <a:rPr lang="en-US" dirty="0" err="1" smtClean="0"/>
              <a:t>gsoln</a:t>
            </a:r>
            <a:r>
              <a:rPr lang="en-US" dirty="0" smtClean="0"/>
              <a:t>/</a:t>
            </a:r>
          </a:p>
          <a:p>
            <a:pPr lvl="1"/>
            <a:r>
              <a:rPr lang="en-US" sz="2400" dirty="0" err="1">
                <a:latin typeface="Courier"/>
                <a:cs typeface="Courier"/>
              </a:rPr>
              <a:t>l</a:t>
            </a:r>
            <a:r>
              <a:rPr lang="en-US" sz="2400" dirty="0" err="1" smtClean="0">
                <a:latin typeface="Courier"/>
                <a:cs typeface="Courier"/>
              </a:rPr>
              <a:t>s</a:t>
            </a:r>
            <a:r>
              <a:rPr lang="en-US" sz="2400" dirty="0" smtClean="0">
                <a:latin typeface="Courier"/>
                <a:cs typeface="Courier"/>
              </a:rPr>
              <a:t> ../</a:t>
            </a:r>
            <a:r>
              <a:rPr lang="en-US" sz="2400" dirty="0" err="1" smtClean="0">
                <a:latin typeface="Courier"/>
                <a:cs typeface="Courier"/>
              </a:rPr>
              <a:t>glbf</a:t>
            </a:r>
            <a:r>
              <a:rPr lang="en-US" sz="2400" dirty="0" smtClean="0">
                <a:latin typeface="Courier"/>
                <a:cs typeface="Courier"/>
              </a:rPr>
              <a:t>/h*.</a:t>
            </a:r>
            <a:r>
              <a:rPr lang="en-US" sz="2400" dirty="0" err="1" smtClean="0">
                <a:latin typeface="Courier"/>
                <a:cs typeface="Courier"/>
              </a:rPr>
              <a:t>glx</a:t>
            </a:r>
            <a:r>
              <a:rPr lang="en-US" sz="2400" dirty="0" smtClean="0">
                <a:latin typeface="Courier"/>
                <a:cs typeface="Courier"/>
              </a:rPr>
              <a:t> &gt; </a:t>
            </a:r>
            <a:r>
              <a:rPr lang="en-US" sz="2400" dirty="0" err="1" smtClean="0">
                <a:latin typeface="Courier"/>
                <a:cs typeface="Courier"/>
              </a:rPr>
              <a:t>expt.glx.gdl</a:t>
            </a:r>
            <a:endParaRPr lang="en-US" dirty="0">
              <a:latin typeface="Courier"/>
              <a:cs typeface="Courier"/>
            </a:endParaRPr>
          </a:p>
          <a:p>
            <a:r>
              <a:rPr lang="en-US" dirty="0" smtClean="0"/>
              <a:t>Run pre-processing checks using </a:t>
            </a:r>
            <a:r>
              <a:rPr lang="en-US" dirty="0" err="1" smtClean="0"/>
              <a:t>glist</a:t>
            </a:r>
            <a:endParaRPr lang="en-US" dirty="0"/>
          </a:p>
          <a:p>
            <a:pPr marL="457200" lvl="1" indent="0">
              <a:buNone/>
            </a:pPr>
            <a:r>
              <a:rPr lang="en-US" sz="1100" dirty="0" err="1" smtClean="0">
                <a:latin typeface="Courier"/>
                <a:cs typeface="Courier"/>
              </a:rPr>
              <a:t>glist</a:t>
            </a:r>
            <a:r>
              <a:rPr lang="en-US" sz="1100" dirty="0" smtClean="0">
                <a:latin typeface="Courier"/>
                <a:cs typeface="Courier"/>
              </a:rPr>
              <a:t> </a:t>
            </a:r>
            <a:r>
              <a:rPr lang="en-US" sz="1100" dirty="0" err="1" smtClean="0">
                <a:latin typeface="Courier"/>
                <a:cs typeface="Courier"/>
              </a:rPr>
              <a:t>expt.glx.gdl</a:t>
            </a:r>
            <a:r>
              <a:rPr lang="en-US" sz="1100" dirty="0" smtClean="0">
                <a:latin typeface="Courier"/>
                <a:cs typeface="Courier"/>
              </a:rPr>
              <a:t> 201407_NSFBay.sum +1 ~/</a:t>
            </a:r>
            <a:r>
              <a:rPr lang="en-US" sz="1100" dirty="0" err="1" smtClean="0">
                <a:latin typeface="Courier"/>
                <a:cs typeface="Courier"/>
              </a:rPr>
              <a:t>gg</a:t>
            </a:r>
            <a:r>
              <a:rPr lang="en-US" sz="1100" dirty="0" smtClean="0">
                <a:latin typeface="Courier"/>
                <a:cs typeface="Courier"/>
              </a:rPr>
              <a:t>/tables/itrf08_comb.eq:A 201407_NSFBay.gdl</a:t>
            </a:r>
            <a:r>
              <a:rPr lang="en-US" sz="1100" dirty="0" smtClean="0"/>
              <a:t> </a:t>
            </a:r>
          </a:p>
          <a:p>
            <a:pPr lvl="1"/>
            <a:r>
              <a:rPr lang="en-US" dirty="0" smtClean="0"/>
              <a:t>This will also calculate if any over-lapping h-files should be combined with </a:t>
            </a:r>
            <a:r>
              <a:rPr lang="en-US" dirty="0" err="1" smtClean="0">
                <a:latin typeface="Courier"/>
                <a:cs typeface="Courier"/>
              </a:rPr>
              <a:t>glred</a:t>
            </a:r>
            <a:r>
              <a:rPr lang="en-US" dirty="0" smtClean="0"/>
              <a:t> (e.g. multiple networks on the same day)</a:t>
            </a:r>
            <a:endParaRPr lang="en-US" dirty="0"/>
          </a:p>
          <a:p>
            <a:r>
              <a:rPr lang="en-US" dirty="0" smtClean="0"/>
              <a:t>Inspect any errors (e.g. site name clashes)</a:t>
            </a:r>
          </a:p>
          <a:p>
            <a:endParaRPr lang="en-US" dirty="0"/>
          </a:p>
        </p:txBody>
      </p:sp>
      <p:sp>
        <p:nvSpPr>
          <p:cNvPr id="4" name="Date Placeholder 3"/>
          <p:cNvSpPr>
            <a:spLocks noGrp="1"/>
          </p:cNvSpPr>
          <p:nvPr>
            <p:ph type="dt" sz="half" idx="10"/>
          </p:nvPr>
        </p:nvSpPr>
        <p:spPr/>
        <p:txBody>
          <a:bodyPr/>
          <a:lstStyle/>
          <a:p>
            <a:r>
              <a:rPr lang="en-GB" smtClean="0"/>
              <a:t>2015/08/11</a:t>
            </a:r>
            <a:endParaRPr lang="en-US"/>
          </a:p>
        </p:txBody>
      </p:sp>
      <p:sp>
        <p:nvSpPr>
          <p:cNvPr id="5" name="Footer Placeholder 4"/>
          <p:cNvSpPr>
            <a:spLocks noGrp="1"/>
          </p:cNvSpPr>
          <p:nvPr>
            <p:ph type="ftr" sz="quarter" idx="11"/>
          </p:nvPr>
        </p:nvSpPr>
        <p:spPr/>
        <p:txBody>
          <a:bodyPr/>
          <a:lstStyle/>
          <a:p>
            <a:r>
              <a:rPr lang="en-US" smtClean="0"/>
              <a:t>Time series using glred and sh_glred </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5</a:t>
            </a:fld>
            <a:endParaRPr lang="en-US"/>
          </a:p>
        </p:txBody>
      </p:sp>
    </p:spTree>
    <p:extLst>
      <p:ext uri="{BB962C8B-B14F-4D97-AF65-F5344CB8AC3E}">
        <p14:creationId xmlns:p14="http://schemas.microsoft.com/office/powerpoint/2010/main" val="165538946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Create time series</a:t>
            </a:r>
            <a:endParaRPr lang="en-US" dirty="0"/>
          </a:p>
        </p:txBody>
      </p:sp>
      <p:sp>
        <p:nvSpPr>
          <p:cNvPr id="3" name="Content Placeholder 2"/>
          <p:cNvSpPr>
            <a:spLocks noGrp="1"/>
          </p:cNvSpPr>
          <p:nvPr>
            <p:ph idx="1"/>
          </p:nvPr>
        </p:nvSpPr>
        <p:spPr/>
        <p:txBody>
          <a:bodyPr>
            <a:normAutofit fontScale="70000" lnSpcReduction="20000"/>
          </a:bodyPr>
          <a:lstStyle/>
          <a:p>
            <a:r>
              <a:rPr lang="en-US" dirty="0" err="1">
                <a:latin typeface="Courier"/>
                <a:cs typeface="Courier"/>
              </a:rPr>
              <a:t>g</a:t>
            </a:r>
            <a:r>
              <a:rPr lang="en-US" dirty="0" err="1" smtClean="0">
                <a:latin typeface="Courier"/>
                <a:cs typeface="Courier"/>
              </a:rPr>
              <a:t>lred</a:t>
            </a:r>
            <a:r>
              <a:rPr lang="en-US" dirty="0" smtClean="0"/>
              <a:t> simply runs the main program, </a:t>
            </a:r>
            <a:r>
              <a:rPr lang="en-US" dirty="0" err="1" smtClean="0">
                <a:latin typeface="Courier"/>
                <a:cs typeface="Courier"/>
              </a:rPr>
              <a:t>globk</a:t>
            </a:r>
            <a:r>
              <a:rPr lang="en-US" dirty="0" smtClean="0"/>
              <a:t>, once per interval (e.g. daily) to combine data over that interval into one solution and one effective time series point</a:t>
            </a:r>
          </a:p>
          <a:p>
            <a:pPr marL="457200" lvl="1" indent="0">
              <a:buNone/>
            </a:pPr>
            <a:r>
              <a:rPr lang="en-US" sz="2000" dirty="0" err="1" smtClean="0">
                <a:latin typeface="Courier"/>
                <a:cs typeface="Courier"/>
              </a:rPr>
              <a:t>glred</a:t>
            </a:r>
            <a:r>
              <a:rPr lang="en-US" sz="2000" dirty="0" smtClean="0">
                <a:latin typeface="Courier"/>
                <a:cs typeface="Courier"/>
              </a:rPr>
              <a:t> 6 glred_20150811.prt glred_20150811.log 201407_NSFBay.gdl</a:t>
            </a:r>
          </a:p>
          <a:p>
            <a:pPr lvl="1"/>
            <a:r>
              <a:rPr lang="en-US" dirty="0" smtClean="0"/>
              <a:t>Assess solution by looking at “POS STATISTICS” lines</a:t>
            </a:r>
          </a:p>
          <a:p>
            <a:r>
              <a:rPr lang="en-US" dirty="0" smtClean="0"/>
              <a:t>Old example using </a:t>
            </a:r>
            <a:r>
              <a:rPr lang="en-US" dirty="0" err="1" smtClean="0">
                <a:latin typeface="Courier"/>
                <a:cs typeface="Courier"/>
              </a:rPr>
              <a:t>sh_glred</a:t>
            </a:r>
            <a:r>
              <a:rPr lang="en-US" dirty="0"/>
              <a:t> </a:t>
            </a:r>
            <a:r>
              <a:rPr lang="en-US" dirty="0" smtClean="0"/>
              <a:t>with “</a:t>
            </a:r>
            <a:r>
              <a:rPr lang="en-US" dirty="0">
                <a:latin typeface="Courier"/>
                <a:cs typeface="Courier"/>
              </a:rPr>
              <a:t>-</a:t>
            </a:r>
            <a:r>
              <a:rPr lang="en-US" dirty="0" smtClean="0">
                <a:latin typeface="Courier"/>
                <a:cs typeface="Courier"/>
              </a:rPr>
              <a:t>opt E</a:t>
            </a:r>
            <a:r>
              <a:rPr lang="en-US" dirty="0" smtClean="0"/>
              <a:t>” creates:</a:t>
            </a:r>
          </a:p>
          <a:p>
            <a:pPr lvl="1"/>
            <a:r>
              <a:rPr lang="en-US" dirty="0" smtClean="0"/>
              <a:t>“</a:t>
            </a:r>
            <a:r>
              <a:rPr lang="en-US" dirty="0" err="1" smtClean="0"/>
              <a:t>mb</a:t>
            </a:r>
            <a:r>
              <a:rPr lang="en-US" dirty="0" smtClean="0"/>
              <a:t>”-files (time series) with </a:t>
            </a:r>
            <a:r>
              <a:rPr lang="en-US" dirty="0" err="1" smtClean="0">
                <a:latin typeface="Courier"/>
                <a:cs typeface="Courier"/>
              </a:rPr>
              <a:t>multibase</a:t>
            </a:r>
            <a:endParaRPr lang="en-US" dirty="0">
              <a:latin typeface="Courier"/>
              <a:cs typeface="Courier"/>
            </a:endParaRPr>
          </a:p>
          <a:p>
            <a:pPr lvl="1"/>
            <a:r>
              <a:rPr lang="en-US" dirty="0" smtClean="0"/>
              <a:t>“</a:t>
            </a:r>
            <a:r>
              <a:rPr lang="en-US" dirty="0" err="1" smtClean="0"/>
              <a:t>psbase</a:t>
            </a:r>
            <a:r>
              <a:rPr lang="en-US" dirty="0" smtClean="0"/>
              <a:t>”-files (PostScript) with </a:t>
            </a:r>
            <a:r>
              <a:rPr lang="en-US" dirty="0" err="1" smtClean="0">
                <a:latin typeface="Courier"/>
                <a:cs typeface="Courier"/>
              </a:rPr>
              <a:t>sh_baseline</a:t>
            </a:r>
            <a:endParaRPr lang="en-US" dirty="0" smtClean="0">
              <a:latin typeface="Courier"/>
              <a:cs typeface="Courier"/>
            </a:endParaRPr>
          </a:p>
          <a:p>
            <a:r>
              <a:rPr lang="en-US" dirty="0" smtClean="0"/>
              <a:t>Updated, preferred method is </a:t>
            </a:r>
            <a:r>
              <a:rPr lang="en-US" dirty="0" err="1" smtClean="0">
                <a:latin typeface="Courier"/>
                <a:cs typeface="Courier"/>
              </a:rPr>
              <a:t>sh_glred</a:t>
            </a:r>
            <a:r>
              <a:rPr lang="en-US" dirty="0" smtClean="0"/>
              <a:t> with “</a:t>
            </a:r>
            <a:r>
              <a:rPr lang="en-US" dirty="0" smtClean="0">
                <a:latin typeface="Courier"/>
                <a:cs typeface="Courier"/>
              </a:rPr>
              <a:t>-opt T</a:t>
            </a:r>
            <a:r>
              <a:rPr lang="en-US" dirty="0" smtClean="0"/>
              <a:t>”:</a:t>
            </a:r>
          </a:p>
          <a:p>
            <a:pPr lvl="1"/>
            <a:r>
              <a:rPr lang="en-US" dirty="0" err="1">
                <a:latin typeface="Courier"/>
                <a:cs typeface="Courier"/>
              </a:rPr>
              <a:t>t</a:t>
            </a:r>
            <a:r>
              <a:rPr lang="en-US" dirty="0" err="1" smtClean="0">
                <a:latin typeface="Courier"/>
                <a:cs typeface="Courier"/>
              </a:rPr>
              <a:t>ssum</a:t>
            </a:r>
            <a:r>
              <a:rPr lang="en-US" dirty="0" smtClean="0"/>
              <a:t> to create “.</a:t>
            </a:r>
            <a:r>
              <a:rPr lang="en-US" dirty="0" err="1" smtClean="0"/>
              <a:t>pos</a:t>
            </a:r>
            <a:r>
              <a:rPr lang="en-US" dirty="0" smtClean="0"/>
              <a:t>”-files (time series)</a:t>
            </a:r>
          </a:p>
          <a:p>
            <a:pPr lvl="1"/>
            <a:r>
              <a:rPr lang="en-US" dirty="0" err="1">
                <a:latin typeface="Courier"/>
                <a:cs typeface="Courier"/>
              </a:rPr>
              <a:t>s</a:t>
            </a:r>
            <a:r>
              <a:rPr lang="en-US" dirty="0" err="1" smtClean="0">
                <a:latin typeface="Courier"/>
                <a:cs typeface="Courier"/>
              </a:rPr>
              <a:t>h_plot_pos</a:t>
            </a:r>
            <a:r>
              <a:rPr lang="en-US" dirty="0" smtClean="0"/>
              <a:t> to create PostScript plots</a:t>
            </a:r>
          </a:p>
          <a:p>
            <a:pPr lvl="2"/>
            <a:r>
              <a:rPr lang="en-US" dirty="0"/>
              <a:t>“.org”-</a:t>
            </a:r>
            <a:r>
              <a:rPr lang="en-US" dirty="0" smtClean="0"/>
              <a:t>file may be input to </a:t>
            </a:r>
            <a:r>
              <a:rPr lang="en-US" dirty="0" err="1" smtClean="0">
                <a:latin typeface="Courier"/>
                <a:cs typeface="Courier"/>
              </a:rPr>
              <a:t>sh_plot_pos</a:t>
            </a:r>
            <a:r>
              <a:rPr lang="en-US" dirty="0" smtClean="0"/>
              <a:t>, which will run </a:t>
            </a:r>
            <a:r>
              <a:rPr lang="en-US" dirty="0" err="1" smtClean="0">
                <a:latin typeface="Courier"/>
                <a:cs typeface="Courier"/>
              </a:rPr>
              <a:t>tssum</a:t>
            </a:r>
            <a:r>
              <a:rPr lang="en-US" dirty="0" smtClean="0"/>
              <a:t> for you</a:t>
            </a:r>
          </a:p>
          <a:p>
            <a:pPr lvl="2"/>
            <a:r>
              <a:rPr lang="en-US" sz="2000" dirty="0" err="1">
                <a:latin typeface="Courier"/>
                <a:cs typeface="Courier"/>
              </a:rPr>
              <a:t>s</a:t>
            </a:r>
            <a:r>
              <a:rPr lang="en-US" sz="2000" dirty="0" err="1" smtClean="0">
                <a:latin typeface="Courier"/>
                <a:cs typeface="Courier"/>
              </a:rPr>
              <a:t>h_plot_pos</a:t>
            </a:r>
            <a:r>
              <a:rPr lang="en-US" sz="2000" dirty="0" smtClean="0">
                <a:latin typeface="Courier"/>
                <a:cs typeface="Courier"/>
              </a:rPr>
              <a:t> -f </a:t>
            </a:r>
            <a:r>
              <a:rPr lang="en-US" sz="2000" dirty="0" err="1" smtClean="0">
                <a:latin typeface="Courier"/>
                <a:cs typeface="Courier"/>
              </a:rPr>
              <a:t>glred_YYYYMMDD.org</a:t>
            </a:r>
            <a:r>
              <a:rPr lang="en-US" sz="2000" dirty="0" smtClean="0">
                <a:latin typeface="Courier"/>
                <a:cs typeface="Courier"/>
              </a:rPr>
              <a:t> -d figs ...</a:t>
            </a:r>
            <a:endParaRPr lang="en-US" dirty="0">
              <a:latin typeface="Courier"/>
              <a:cs typeface="Courier"/>
            </a:endParaRPr>
          </a:p>
        </p:txBody>
      </p:sp>
      <p:sp>
        <p:nvSpPr>
          <p:cNvPr id="4" name="Date Placeholder 3"/>
          <p:cNvSpPr>
            <a:spLocks noGrp="1"/>
          </p:cNvSpPr>
          <p:nvPr>
            <p:ph type="dt" sz="half" idx="10"/>
          </p:nvPr>
        </p:nvSpPr>
        <p:spPr/>
        <p:txBody>
          <a:bodyPr/>
          <a:lstStyle/>
          <a:p>
            <a:r>
              <a:rPr lang="en-GB" smtClean="0"/>
              <a:t>2015/08/11</a:t>
            </a:r>
            <a:endParaRPr lang="en-US"/>
          </a:p>
        </p:txBody>
      </p:sp>
      <p:sp>
        <p:nvSpPr>
          <p:cNvPr id="5" name="Footer Placeholder 4"/>
          <p:cNvSpPr>
            <a:spLocks noGrp="1"/>
          </p:cNvSpPr>
          <p:nvPr>
            <p:ph type="ftr" sz="quarter" idx="11"/>
          </p:nvPr>
        </p:nvSpPr>
        <p:spPr/>
        <p:txBody>
          <a:bodyPr/>
          <a:lstStyle/>
          <a:p>
            <a:r>
              <a:rPr lang="en-US" smtClean="0"/>
              <a:t>Time series using glred and sh_glred </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6</a:t>
            </a:fld>
            <a:endParaRPr lang="en-US"/>
          </a:p>
        </p:txBody>
      </p:sp>
    </p:spTree>
    <p:extLst>
      <p:ext uri="{BB962C8B-B14F-4D97-AF65-F5344CB8AC3E}">
        <p14:creationId xmlns:p14="http://schemas.microsoft.com/office/powerpoint/2010/main" val="125026817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Time series solution files</a:t>
            </a:r>
            <a:endParaRPr lang="en-US" dirty="0"/>
          </a:p>
        </p:txBody>
      </p:sp>
      <p:sp>
        <p:nvSpPr>
          <p:cNvPr id="8" name="Text Placeholder 7"/>
          <p:cNvSpPr>
            <a:spLocks noGrp="1"/>
          </p:cNvSpPr>
          <p:nvPr>
            <p:ph type="body" idx="1"/>
          </p:nvPr>
        </p:nvSpPr>
        <p:spPr/>
        <p:txBody>
          <a:bodyPr/>
          <a:lstStyle/>
          <a:p>
            <a:r>
              <a:rPr lang="en-US" dirty="0" smtClean="0"/>
              <a:t>Old scheme</a:t>
            </a:r>
            <a:endParaRPr lang="en-US" dirty="0"/>
          </a:p>
        </p:txBody>
      </p:sp>
      <p:sp>
        <p:nvSpPr>
          <p:cNvPr id="9" name="Content Placeholder 8"/>
          <p:cNvSpPr>
            <a:spLocks noGrp="1"/>
          </p:cNvSpPr>
          <p:nvPr>
            <p:ph sz="half" idx="2"/>
          </p:nvPr>
        </p:nvSpPr>
        <p:spPr/>
        <p:txBody>
          <a:bodyPr/>
          <a:lstStyle/>
          <a:p>
            <a:r>
              <a:rPr lang="en-US" dirty="0" smtClean="0"/>
              <a:t>“.org”-file</a:t>
            </a:r>
          </a:p>
          <a:p>
            <a:r>
              <a:rPr lang="en-US" dirty="0" err="1" smtClean="0">
                <a:latin typeface="Courier"/>
                <a:cs typeface="Courier"/>
              </a:rPr>
              <a:t>ensum</a:t>
            </a:r>
            <a:endParaRPr lang="en-US" dirty="0" smtClean="0">
              <a:latin typeface="Courier"/>
              <a:cs typeface="Courier"/>
            </a:endParaRPr>
          </a:p>
          <a:p>
            <a:pPr lvl="1"/>
            <a:r>
              <a:rPr lang="en-US" dirty="0" smtClean="0"/>
              <a:t>“VAL”-file (time series values)</a:t>
            </a:r>
          </a:p>
          <a:p>
            <a:pPr lvl="1"/>
            <a:r>
              <a:rPr lang="en-US" dirty="0" smtClean="0"/>
              <a:t>“SUM”-file (statistics)</a:t>
            </a:r>
          </a:p>
          <a:p>
            <a:r>
              <a:rPr lang="en-US" dirty="0" err="1">
                <a:latin typeface="Courier"/>
                <a:cs typeface="Courier"/>
              </a:rPr>
              <a:t>m</a:t>
            </a:r>
            <a:r>
              <a:rPr lang="en-US" dirty="0" err="1" smtClean="0">
                <a:latin typeface="Courier"/>
                <a:cs typeface="Courier"/>
              </a:rPr>
              <a:t>ultibase</a:t>
            </a:r>
            <a:endParaRPr lang="en-US" dirty="0" smtClean="0">
              <a:latin typeface="Courier"/>
              <a:cs typeface="Courier"/>
            </a:endParaRPr>
          </a:p>
          <a:p>
            <a:pPr lvl="1"/>
            <a:r>
              <a:rPr lang="en-US" dirty="0" smtClean="0"/>
              <a:t>“</a:t>
            </a:r>
            <a:r>
              <a:rPr lang="en-US" dirty="0" err="1" smtClean="0"/>
              <a:t>mb</a:t>
            </a:r>
            <a:r>
              <a:rPr lang="en-US" dirty="0" smtClean="0"/>
              <a:t>”-files</a:t>
            </a:r>
          </a:p>
          <a:p>
            <a:r>
              <a:rPr lang="en-US" dirty="0" err="1" smtClean="0">
                <a:latin typeface="Courier"/>
                <a:cs typeface="Courier"/>
              </a:rPr>
              <a:t>sh_baseline</a:t>
            </a:r>
            <a:endParaRPr lang="en-US" dirty="0" smtClean="0">
              <a:latin typeface="Courier"/>
              <a:cs typeface="Courier"/>
            </a:endParaRPr>
          </a:p>
          <a:p>
            <a:pPr lvl="1"/>
            <a:r>
              <a:rPr lang="en-US" dirty="0" smtClean="0"/>
              <a:t>Time series plots</a:t>
            </a:r>
            <a:endParaRPr lang="en-US" dirty="0"/>
          </a:p>
        </p:txBody>
      </p:sp>
      <p:sp>
        <p:nvSpPr>
          <p:cNvPr id="10" name="Text Placeholder 9"/>
          <p:cNvSpPr>
            <a:spLocks noGrp="1"/>
          </p:cNvSpPr>
          <p:nvPr>
            <p:ph type="body" sz="quarter" idx="3"/>
          </p:nvPr>
        </p:nvSpPr>
        <p:spPr/>
        <p:txBody>
          <a:bodyPr/>
          <a:lstStyle/>
          <a:p>
            <a:r>
              <a:rPr lang="en-US" dirty="0" smtClean="0"/>
              <a:t>Current scheme</a:t>
            </a:r>
            <a:endParaRPr lang="en-US" dirty="0"/>
          </a:p>
        </p:txBody>
      </p:sp>
      <p:sp>
        <p:nvSpPr>
          <p:cNvPr id="11" name="Content Placeholder 10"/>
          <p:cNvSpPr>
            <a:spLocks noGrp="1"/>
          </p:cNvSpPr>
          <p:nvPr>
            <p:ph sz="quarter" idx="4"/>
          </p:nvPr>
        </p:nvSpPr>
        <p:spPr/>
        <p:txBody>
          <a:bodyPr/>
          <a:lstStyle/>
          <a:p>
            <a:r>
              <a:rPr lang="en-US" dirty="0" smtClean="0"/>
              <a:t>“.org”-file</a:t>
            </a:r>
          </a:p>
          <a:p>
            <a:r>
              <a:rPr lang="en-US" dirty="0" err="1">
                <a:latin typeface="Courier"/>
                <a:cs typeface="Courier"/>
              </a:rPr>
              <a:t>tssum</a:t>
            </a:r>
            <a:endParaRPr lang="en-US" dirty="0">
              <a:latin typeface="Courier"/>
              <a:cs typeface="Courier"/>
            </a:endParaRPr>
          </a:p>
          <a:p>
            <a:pPr lvl="1"/>
            <a:r>
              <a:rPr lang="en-US" dirty="0">
                <a:cs typeface="Courier"/>
              </a:rPr>
              <a:t>“.</a:t>
            </a:r>
            <a:r>
              <a:rPr lang="en-US" dirty="0" err="1">
                <a:cs typeface="Courier"/>
              </a:rPr>
              <a:t>pos</a:t>
            </a:r>
            <a:r>
              <a:rPr lang="en-US" dirty="0">
                <a:cs typeface="Courier"/>
              </a:rPr>
              <a:t>”-files</a:t>
            </a:r>
          </a:p>
          <a:p>
            <a:pPr lvl="1"/>
            <a:r>
              <a:rPr lang="en-US" dirty="0" err="1">
                <a:latin typeface="Courier"/>
                <a:cs typeface="Courier"/>
              </a:rPr>
              <a:t>tsfit</a:t>
            </a:r>
            <a:endParaRPr lang="en-US" dirty="0">
              <a:latin typeface="Courier"/>
              <a:cs typeface="Courier"/>
            </a:endParaRPr>
          </a:p>
          <a:p>
            <a:pPr lvl="2"/>
            <a:r>
              <a:rPr lang="en-US" dirty="0">
                <a:cs typeface="Courier"/>
              </a:rPr>
              <a:t>“.res”-files</a:t>
            </a:r>
          </a:p>
          <a:p>
            <a:r>
              <a:rPr lang="en-US" dirty="0" err="1" smtClean="0">
                <a:latin typeface="Courier"/>
                <a:cs typeface="Courier"/>
              </a:rPr>
              <a:t>sh_plot_pos</a:t>
            </a:r>
            <a:endParaRPr lang="en-US" dirty="0" smtClean="0">
              <a:latin typeface="Courier"/>
              <a:cs typeface="Courier"/>
            </a:endParaRPr>
          </a:p>
          <a:p>
            <a:pPr lvl="1"/>
            <a:r>
              <a:rPr lang="en-US" dirty="0" smtClean="0"/>
              <a:t>Time </a:t>
            </a:r>
            <a:r>
              <a:rPr lang="en-US" dirty="0"/>
              <a:t>series </a:t>
            </a:r>
            <a:r>
              <a:rPr lang="en-US" dirty="0" smtClean="0"/>
              <a:t>plots</a:t>
            </a:r>
            <a:endParaRPr lang="en-US" dirty="0" smtClean="0">
              <a:latin typeface="Courier"/>
              <a:cs typeface="Courier"/>
            </a:endParaRPr>
          </a:p>
        </p:txBody>
      </p:sp>
      <p:sp>
        <p:nvSpPr>
          <p:cNvPr id="4" name="Date Placeholder 3"/>
          <p:cNvSpPr>
            <a:spLocks noGrp="1"/>
          </p:cNvSpPr>
          <p:nvPr>
            <p:ph type="dt" sz="half" idx="10"/>
          </p:nvPr>
        </p:nvSpPr>
        <p:spPr/>
        <p:txBody>
          <a:bodyPr/>
          <a:lstStyle/>
          <a:p>
            <a:r>
              <a:rPr lang="en-GB" smtClean="0"/>
              <a:t>2015/08/11</a:t>
            </a:r>
            <a:endParaRPr lang="en-US"/>
          </a:p>
        </p:txBody>
      </p:sp>
      <p:sp>
        <p:nvSpPr>
          <p:cNvPr id="5" name="Footer Placeholder 4"/>
          <p:cNvSpPr>
            <a:spLocks noGrp="1"/>
          </p:cNvSpPr>
          <p:nvPr>
            <p:ph type="ftr" sz="quarter" idx="11"/>
          </p:nvPr>
        </p:nvSpPr>
        <p:spPr/>
        <p:txBody>
          <a:bodyPr/>
          <a:lstStyle/>
          <a:p>
            <a:r>
              <a:rPr lang="en-US" smtClean="0"/>
              <a:t>Time series using glred and sh_glred </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7</a:t>
            </a:fld>
            <a:endParaRPr lang="en-US"/>
          </a:p>
        </p:txBody>
      </p:sp>
      <p:sp>
        <p:nvSpPr>
          <p:cNvPr id="13" name="TextBox 12"/>
          <p:cNvSpPr txBox="1"/>
          <p:nvPr/>
        </p:nvSpPr>
        <p:spPr>
          <a:xfrm>
            <a:off x="457200" y="5632739"/>
            <a:ext cx="2031626" cy="461665"/>
          </a:xfrm>
          <a:prstGeom prst="rect">
            <a:avLst/>
          </a:prstGeom>
          <a:noFill/>
        </p:spPr>
        <p:txBody>
          <a:bodyPr wrap="none" rtlCol="0">
            <a:spAutoFit/>
          </a:bodyPr>
          <a:lstStyle/>
          <a:p>
            <a:r>
              <a:rPr lang="en-US" sz="2400" dirty="0" err="1">
                <a:latin typeface="Courier"/>
                <a:cs typeface="Courier"/>
              </a:rPr>
              <a:t>s</a:t>
            </a:r>
            <a:r>
              <a:rPr lang="en-US" sz="2400" dirty="0" err="1" smtClean="0">
                <a:latin typeface="Courier"/>
                <a:cs typeface="Courier"/>
              </a:rPr>
              <a:t>h_plotcrd</a:t>
            </a:r>
            <a:endParaRPr lang="en-US" sz="2400" dirty="0">
              <a:latin typeface="Courier"/>
              <a:cs typeface="Courier"/>
            </a:endParaRPr>
          </a:p>
        </p:txBody>
      </p:sp>
      <p:sp>
        <p:nvSpPr>
          <p:cNvPr id="14" name="Freeform 13"/>
          <p:cNvSpPr/>
          <p:nvPr/>
        </p:nvSpPr>
        <p:spPr>
          <a:xfrm>
            <a:off x="317512" y="2664518"/>
            <a:ext cx="165658" cy="2735996"/>
          </a:xfrm>
          <a:custGeom>
            <a:avLst/>
            <a:gdLst>
              <a:gd name="connsiteX0" fmla="*/ 138049 w 165658"/>
              <a:gd name="connsiteY0" fmla="*/ 0 h 3147708"/>
              <a:gd name="connsiteX1" fmla="*/ 0 w 165658"/>
              <a:gd name="connsiteY1" fmla="*/ 0 h 3147708"/>
              <a:gd name="connsiteX2" fmla="*/ 13805 w 165658"/>
              <a:gd name="connsiteY2" fmla="*/ 3147708 h 3147708"/>
              <a:gd name="connsiteX3" fmla="*/ 165658 w 165658"/>
              <a:gd name="connsiteY3" fmla="*/ 3147708 h 3147708"/>
              <a:gd name="connsiteX4" fmla="*/ 165658 w 165658"/>
              <a:gd name="connsiteY4" fmla="*/ 3147708 h 31477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5658" h="3147708">
                <a:moveTo>
                  <a:pt x="138049" y="0"/>
                </a:moveTo>
                <a:lnTo>
                  <a:pt x="0" y="0"/>
                </a:lnTo>
                <a:cubicBezTo>
                  <a:pt x="4602" y="1049236"/>
                  <a:pt x="9203" y="2098472"/>
                  <a:pt x="13805" y="3147708"/>
                </a:cubicBezTo>
                <a:lnTo>
                  <a:pt x="165658" y="3147708"/>
                </a:lnTo>
                <a:lnTo>
                  <a:pt x="165658" y="3147708"/>
                </a:lnTo>
              </a:path>
            </a:pathLst>
          </a:custGeom>
          <a:ln w="38100" cmpd="sng"/>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17" name="Freeform 16"/>
          <p:cNvSpPr/>
          <p:nvPr/>
        </p:nvSpPr>
        <p:spPr>
          <a:xfrm>
            <a:off x="151854" y="4031275"/>
            <a:ext cx="345121" cy="1863775"/>
          </a:xfrm>
          <a:custGeom>
            <a:avLst/>
            <a:gdLst>
              <a:gd name="connsiteX0" fmla="*/ 165658 w 345121"/>
              <a:gd name="connsiteY0" fmla="*/ 0 h 2167501"/>
              <a:gd name="connsiteX1" fmla="*/ 0 w 345121"/>
              <a:gd name="connsiteY1" fmla="*/ 0 h 2167501"/>
              <a:gd name="connsiteX2" fmla="*/ 0 w 345121"/>
              <a:gd name="connsiteY2" fmla="*/ 2167501 h 2167501"/>
              <a:gd name="connsiteX3" fmla="*/ 345121 w 345121"/>
              <a:gd name="connsiteY3" fmla="*/ 2167501 h 2167501"/>
            </a:gdLst>
            <a:ahLst/>
            <a:cxnLst>
              <a:cxn ang="0">
                <a:pos x="connsiteX0" y="connsiteY0"/>
              </a:cxn>
              <a:cxn ang="0">
                <a:pos x="connsiteX1" y="connsiteY1"/>
              </a:cxn>
              <a:cxn ang="0">
                <a:pos x="connsiteX2" y="connsiteY2"/>
              </a:cxn>
              <a:cxn ang="0">
                <a:pos x="connsiteX3" y="connsiteY3"/>
              </a:cxn>
            </a:cxnLst>
            <a:rect l="l" t="t" r="r" b="b"/>
            <a:pathLst>
              <a:path w="345121" h="2167501">
                <a:moveTo>
                  <a:pt x="165658" y="0"/>
                </a:moveTo>
                <a:lnTo>
                  <a:pt x="0" y="0"/>
                </a:lnTo>
                <a:lnTo>
                  <a:pt x="0" y="2167501"/>
                </a:lnTo>
                <a:lnTo>
                  <a:pt x="345121" y="2167501"/>
                </a:lnTo>
              </a:path>
            </a:pathLst>
          </a:custGeom>
          <a:ln w="38100" cmpd="sng">
            <a:headEnd type="none"/>
            <a:tailEnd type="arrow"/>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18" name="Freeform 17"/>
          <p:cNvSpPr/>
          <p:nvPr/>
        </p:nvSpPr>
        <p:spPr>
          <a:xfrm flipH="1">
            <a:off x="7344743" y="2692133"/>
            <a:ext cx="165658" cy="2231979"/>
          </a:xfrm>
          <a:custGeom>
            <a:avLst/>
            <a:gdLst>
              <a:gd name="connsiteX0" fmla="*/ 138049 w 165658"/>
              <a:gd name="connsiteY0" fmla="*/ 0 h 3147708"/>
              <a:gd name="connsiteX1" fmla="*/ 0 w 165658"/>
              <a:gd name="connsiteY1" fmla="*/ 0 h 3147708"/>
              <a:gd name="connsiteX2" fmla="*/ 13805 w 165658"/>
              <a:gd name="connsiteY2" fmla="*/ 3147708 h 3147708"/>
              <a:gd name="connsiteX3" fmla="*/ 165658 w 165658"/>
              <a:gd name="connsiteY3" fmla="*/ 3147708 h 3147708"/>
              <a:gd name="connsiteX4" fmla="*/ 165658 w 165658"/>
              <a:gd name="connsiteY4" fmla="*/ 3147708 h 31477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5658" h="3147708">
                <a:moveTo>
                  <a:pt x="138049" y="0"/>
                </a:moveTo>
                <a:lnTo>
                  <a:pt x="0" y="0"/>
                </a:lnTo>
                <a:cubicBezTo>
                  <a:pt x="4602" y="1049236"/>
                  <a:pt x="9203" y="2098472"/>
                  <a:pt x="13805" y="3147708"/>
                </a:cubicBezTo>
                <a:lnTo>
                  <a:pt x="165658" y="3147708"/>
                </a:lnTo>
                <a:lnTo>
                  <a:pt x="165658" y="3147708"/>
                </a:lnTo>
              </a:path>
            </a:pathLst>
          </a:custGeom>
          <a:ln w="38100" cmpd="sng"/>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19" name="Freeform 18"/>
          <p:cNvSpPr/>
          <p:nvPr/>
        </p:nvSpPr>
        <p:spPr>
          <a:xfrm flipH="1">
            <a:off x="7324035" y="3768964"/>
            <a:ext cx="345121" cy="1863775"/>
          </a:xfrm>
          <a:custGeom>
            <a:avLst/>
            <a:gdLst>
              <a:gd name="connsiteX0" fmla="*/ 165658 w 345121"/>
              <a:gd name="connsiteY0" fmla="*/ 0 h 2167501"/>
              <a:gd name="connsiteX1" fmla="*/ 0 w 345121"/>
              <a:gd name="connsiteY1" fmla="*/ 0 h 2167501"/>
              <a:gd name="connsiteX2" fmla="*/ 0 w 345121"/>
              <a:gd name="connsiteY2" fmla="*/ 2167501 h 2167501"/>
              <a:gd name="connsiteX3" fmla="*/ 345121 w 345121"/>
              <a:gd name="connsiteY3" fmla="*/ 2167501 h 2167501"/>
            </a:gdLst>
            <a:ahLst/>
            <a:cxnLst>
              <a:cxn ang="0">
                <a:pos x="connsiteX0" y="connsiteY0"/>
              </a:cxn>
              <a:cxn ang="0">
                <a:pos x="connsiteX1" y="connsiteY1"/>
              </a:cxn>
              <a:cxn ang="0">
                <a:pos x="connsiteX2" y="connsiteY2"/>
              </a:cxn>
              <a:cxn ang="0">
                <a:pos x="connsiteX3" y="connsiteY3"/>
              </a:cxn>
            </a:cxnLst>
            <a:rect l="l" t="t" r="r" b="b"/>
            <a:pathLst>
              <a:path w="345121" h="2167501">
                <a:moveTo>
                  <a:pt x="165658" y="0"/>
                </a:moveTo>
                <a:lnTo>
                  <a:pt x="0" y="0"/>
                </a:lnTo>
                <a:lnTo>
                  <a:pt x="0" y="2167501"/>
                </a:lnTo>
                <a:lnTo>
                  <a:pt x="345121" y="2167501"/>
                </a:lnTo>
              </a:path>
            </a:pathLst>
          </a:custGeom>
          <a:ln w="38100" cmpd="sng">
            <a:headEnd type="none"/>
            <a:tailEnd type="arrow"/>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20" name="TextBox 19"/>
          <p:cNvSpPr txBox="1"/>
          <p:nvPr/>
        </p:nvSpPr>
        <p:spPr>
          <a:xfrm>
            <a:off x="5195774" y="5372902"/>
            <a:ext cx="2216322" cy="461665"/>
          </a:xfrm>
          <a:prstGeom prst="rect">
            <a:avLst/>
          </a:prstGeom>
          <a:noFill/>
        </p:spPr>
        <p:txBody>
          <a:bodyPr wrap="none" rtlCol="0">
            <a:spAutoFit/>
          </a:bodyPr>
          <a:lstStyle/>
          <a:p>
            <a:r>
              <a:rPr lang="en-US" sz="2400" dirty="0" err="1" smtClean="0">
                <a:latin typeface="Courier"/>
                <a:cs typeface="Courier"/>
              </a:rPr>
              <a:t>sh_plot_pos</a:t>
            </a:r>
            <a:endParaRPr lang="en-US" sz="2400" dirty="0">
              <a:latin typeface="Courier"/>
              <a:cs typeface="Courier"/>
            </a:endParaRPr>
          </a:p>
        </p:txBody>
      </p:sp>
    </p:spTree>
    <p:extLst>
      <p:ext uri="{BB962C8B-B14F-4D97-AF65-F5344CB8AC3E}">
        <p14:creationId xmlns:p14="http://schemas.microsoft.com/office/powerpoint/2010/main" val="394253227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
                                            <p:txEl>
                                              <p:pRg st="0" end="0"/>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1">
                                            <p:txEl>
                                              <p:pRg st="0" end="0"/>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1">
                                            <p:txEl>
                                              <p:pRg st="1" end="1"/>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1">
                                            <p:txEl>
                                              <p:pRg st="2" end="2"/>
                                            </p:tx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1">
                                            <p:txEl>
                                              <p:pRg st="3" end="3"/>
                                            </p:tx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1">
                                            <p:txEl>
                                              <p:pRg st="4" end="4"/>
                                            </p:txEl>
                                          </p:spTgt>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1">
                                            <p:txEl>
                                              <p:pRg st="5" end="5"/>
                                            </p:txEl>
                                          </p:spTgt>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1">
                                            <p:txEl>
                                              <p:pRg st="6" end="6"/>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8"/>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19"/>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9" grpId="0" build="p"/>
      <p:bldP spid="10" grpId="0" build="p"/>
      <p:bldP spid="11" grpId="0" build="p"/>
      <p:bldP spid="13" grpId="0"/>
      <p:bldP spid="14" grpId="0" animBg="1"/>
      <p:bldP spid="17" grpId="0" animBg="1"/>
      <p:bldP spid="18" grpId="0" animBg="1"/>
      <p:bldP spid="19" grpId="0" animBg="1"/>
      <p:bldP spid="2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Recommended strategy for stabilization</a:t>
            </a:r>
            <a:endParaRPr lang="en-US" sz="3600" dirty="0"/>
          </a:p>
        </p:txBody>
      </p:sp>
      <p:sp>
        <p:nvSpPr>
          <p:cNvPr id="3" name="Content Placeholder 2"/>
          <p:cNvSpPr>
            <a:spLocks noGrp="1"/>
          </p:cNvSpPr>
          <p:nvPr>
            <p:ph idx="1"/>
          </p:nvPr>
        </p:nvSpPr>
        <p:spPr/>
        <p:txBody>
          <a:bodyPr>
            <a:normAutofit fontScale="70000" lnSpcReduction="20000"/>
          </a:bodyPr>
          <a:lstStyle/>
          <a:p>
            <a:r>
              <a:rPr lang="en-US" dirty="0" smtClean="0"/>
              <a:t>In the template files, </a:t>
            </a:r>
            <a:r>
              <a:rPr lang="en-US" dirty="0" err="1" smtClean="0"/>
              <a:t>globk_long.cmd</a:t>
            </a:r>
            <a:r>
              <a:rPr lang="en-US" dirty="0" smtClean="0"/>
              <a:t> and </a:t>
            </a:r>
            <a:r>
              <a:rPr lang="en-US" dirty="0" err="1" smtClean="0"/>
              <a:t>glorg_long.cmd</a:t>
            </a:r>
            <a:r>
              <a:rPr lang="en-US" dirty="0" smtClean="0"/>
              <a:t>:</a:t>
            </a:r>
            <a:endParaRPr lang="en-US" dirty="0"/>
          </a:p>
          <a:p>
            <a:pPr lvl="1"/>
            <a:r>
              <a:rPr lang="en-US" dirty="0" smtClean="0"/>
              <a:t>default </a:t>
            </a:r>
            <a:r>
              <a:rPr lang="en-US" dirty="0" err="1" smtClean="0"/>
              <a:t>apr</a:t>
            </a:r>
            <a:r>
              <a:rPr lang="en-US" dirty="0" smtClean="0"/>
              <a:t>-file is ~/</a:t>
            </a:r>
            <a:r>
              <a:rPr lang="en-US" dirty="0" err="1" smtClean="0"/>
              <a:t>gg</a:t>
            </a:r>
            <a:r>
              <a:rPr lang="en-US" dirty="0" smtClean="0"/>
              <a:t>/tables/itrf08_comb.apr</a:t>
            </a:r>
          </a:p>
          <a:p>
            <a:pPr lvl="1"/>
            <a:r>
              <a:rPr lang="en-US" dirty="0"/>
              <a:t>d</a:t>
            </a:r>
            <a:r>
              <a:rPr lang="en-US" dirty="0" smtClean="0"/>
              <a:t>efault </a:t>
            </a:r>
            <a:r>
              <a:rPr lang="en-US" dirty="0" err="1" smtClean="0"/>
              <a:t>eq</a:t>
            </a:r>
            <a:r>
              <a:rPr lang="en-US" dirty="0" smtClean="0"/>
              <a:t>-file is ~/</a:t>
            </a:r>
            <a:r>
              <a:rPr lang="en-US" dirty="0" err="1" smtClean="0"/>
              <a:t>gg</a:t>
            </a:r>
            <a:r>
              <a:rPr lang="en-US" dirty="0" smtClean="0"/>
              <a:t>/tables/itrf08_comb.eq</a:t>
            </a:r>
          </a:p>
          <a:p>
            <a:pPr lvl="1"/>
            <a:r>
              <a:rPr lang="en-US" dirty="0"/>
              <a:t>d</a:t>
            </a:r>
            <a:r>
              <a:rPr lang="en-US" dirty="0" smtClean="0"/>
              <a:t>efault stab-file is ~/</a:t>
            </a:r>
            <a:r>
              <a:rPr lang="en-US" dirty="0" err="1" smtClean="0"/>
              <a:t>gg</a:t>
            </a:r>
            <a:r>
              <a:rPr lang="en-US" dirty="0" smtClean="0"/>
              <a:t>/tables/igb08_hierarchy.stab_site</a:t>
            </a:r>
          </a:p>
          <a:p>
            <a:r>
              <a:rPr lang="en-US" dirty="0"/>
              <a:t>i</a:t>
            </a:r>
            <a:r>
              <a:rPr lang="en-US" dirty="0" smtClean="0"/>
              <a:t>trf08_comb.apr is a combined </a:t>
            </a:r>
            <a:r>
              <a:rPr lang="en-US" dirty="0" err="1" smtClean="0"/>
              <a:t>apr</a:t>
            </a:r>
            <a:r>
              <a:rPr lang="en-US" dirty="0" smtClean="0"/>
              <a:t>-file, using many publicly available coordinate sources, all aligned to ITRF2008</a:t>
            </a:r>
          </a:p>
          <a:p>
            <a:r>
              <a:rPr lang="en-US" dirty="0" smtClean="0"/>
              <a:t>itrf08_comb.eq is the associated </a:t>
            </a:r>
            <a:r>
              <a:rPr lang="en-US" dirty="0" err="1" smtClean="0"/>
              <a:t>eq</a:t>
            </a:r>
            <a:r>
              <a:rPr lang="en-US" dirty="0" smtClean="0"/>
              <a:t>-file with defined discontinuities</a:t>
            </a:r>
          </a:p>
          <a:p>
            <a:pPr lvl="1"/>
            <a:r>
              <a:rPr lang="en-US" dirty="0"/>
              <a:t>e</a:t>
            </a:r>
            <a:r>
              <a:rPr lang="en-US" dirty="0" smtClean="0"/>
              <a:t>quipment changes</a:t>
            </a:r>
          </a:p>
          <a:p>
            <a:pPr lvl="1"/>
            <a:r>
              <a:rPr lang="en-US" dirty="0"/>
              <a:t>e</a:t>
            </a:r>
            <a:r>
              <a:rPr lang="en-US" dirty="0" smtClean="0"/>
              <a:t>arthquakes</a:t>
            </a:r>
          </a:p>
          <a:p>
            <a:pPr lvl="1"/>
            <a:r>
              <a:rPr lang="en-US" dirty="0"/>
              <a:t>e</a:t>
            </a:r>
            <a:r>
              <a:rPr lang="en-US" dirty="0" smtClean="0"/>
              <a:t>tc.</a:t>
            </a:r>
          </a:p>
          <a:p>
            <a:r>
              <a:rPr lang="en-US" dirty="0" smtClean="0"/>
              <a:t>igb08_hierarchy.stab_site uses the established IGS core network hierarchy to choose stabilizing sites, e.g.</a:t>
            </a:r>
          </a:p>
          <a:p>
            <a:pPr lvl="1"/>
            <a:r>
              <a:rPr lang="en-US" dirty="0" smtClean="0">
                <a:cs typeface="Courier"/>
              </a:rPr>
              <a:t>“</a:t>
            </a:r>
            <a:r>
              <a:rPr lang="en-US" dirty="0" smtClean="0">
                <a:latin typeface="Courier"/>
                <a:cs typeface="Courier"/>
              </a:rPr>
              <a:t> </a:t>
            </a:r>
            <a:r>
              <a:rPr lang="en-US" dirty="0" err="1" smtClean="0">
                <a:latin typeface="Courier"/>
                <a:cs typeface="Courier"/>
              </a:rPr>
              <a:t>stab_site</a:t>
            </a:r>
            <a:r>
              <a:rPr lang="en-US" dirty="0" smtClean="0">
                <a:latin typeface="Courier"/>
                <a:cs typeface="Courier"/>
              </a:rPr>
              <a:t> </a:t>
            </a:r>
            <a:r>
              <a:rPr lang="en-US" dirty="0">
                <a:latin typeface="Courier"/>
                <a:cs typeface="Courier"/>
              </a:rPr>
              <a:t>DRAO/BREW/NANO/ALBH/</a:t>
            </a:r>
            <a:r>
              <a:rPr lang="en-US" dirty="0" smtClean="0">
                <a:latin typeface="Courier"/>
                <a:cs typeface="Courier"/>
              </a:rPr>
              <a:t>HOLB</a:t>
            </a:r>
            <a:r>
              <a:rPr lang="en-US" dirty="0" smtClean="0"/>
              <a:t>”</a:t>
            </a:r>
            <a:br>
              <a:rPr lang="en-US" dirty="0" smtClean="0"/>
            </a:br>
            <a:r>
              <a:rPr lang="en-US" dirty="0" smtClean="0"/>
              <a:t>means use DRAO if available in the solution (e.g. h-files), otherwise use BREW if available, otherwise use NANO, etc.</a:t>
            </a:r>
            <a:endParaRPr lang="en-US" dirty="0"/>
          </a:p>
        </p:txBody>
      </p:sp>
      <p:sp>
        <p:nvSpPr>
          <p:cNvPr id="4" name="Date Placeholder 3"/>
          <p:cNvSpPr>
            <a:spLocks noGrp="1"/>
          </p:cNvSpPr>
          <p:nvPr>
            <p:ph type="dt" sz="half" idx="10"/>
          </p:nvPr>
        </p:nvSpPr>
        <p:spPr/>
        <p:txBody>
          <a:bodyPr/>
          <a:lstStyle/>
          <a:p>
            <a:r>
              <a:rPr lang="en-GB" smtClean="0"/>
              <a:t>2015/08/11</a:t>
            </a:r>
            <a:endParaRPr lang="en-US"/>
          </a:p>
        </p:txBody>
      </p:sp>
      <p:sp>
        <p:nvSpPr>
          <p:cNvPr id="5" name="Footer Placeholder 4"/>
          <p:cNvSpPr>
            <a:spLocks noGrp="1"/>
          </p:cNvSpPr>
          <p:nvPr>
            <p:ph type="ftr" sz="quarter" idx="11"/>
          </p:nvPr>
        </p:nvSpPr>
        <p:spPr/>
        <p:txBody>
          <a:bodyPr/>
          <a:lstStyle/>
          <a:p>
            <a:r>
              <a:rPr lang="en-US" smtClean="0"/>
              <a:t>Time series using glred and sh_glred </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8</a:t>
            </a:fld>
            <a:endParaRPr lang="en-US"/>
          </a:p>
        </p:txBody>
      </p:sp>
    </p:spTree>
    <p:extLst>
      <p:ext uri="{BB962C8B-B14F-4D97-AF65-F5344CB8AC3E}">
        <p14:creationId xmlns:p14="http://schemas.microsoft.com/office/powerpoint/2010/main" val="86450772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Inspect consistency </a:t>
            </a:r>
            <a:r>
              <a:rPr lang="en-US" dirty="0" smtClean="0"/>
              <a:t>of</a:t>
            </a:r>
            <a:br>
              <a:rPr lang="en-US" dirty="0" smtClean="0"/>
            </a:br>
            <a:r>
              <a:rPr lang="en-US" dirty="0" smtClean="0"/>
              <a:t>stabilization</a:t>
            </a:r>
            <a:r>
              <a:rPr lang="en-US" dirty="0"/>
              <a:t> </a:t>
            </a:r>
            <a:r>
              <a:rPr lang="en-US" dirty="0" smtClean="0"/>
              <a:t>statistically</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It </a:t>
            </a:r>
            <a:r>
              <a:rPr lang="en-US" dirty="0" smtClean="0"/>
              <a:t>is a good idea to have thought about your reference frame stabilization when setting up your experiment, e.g. </a:t>
            </a:r>
            <a:r>
              <a:rPr lang="en-US" dirty="0" err="1" smtClean="0"/>
              <a:t>sites.defaults</a:t>
            </a:r>
            <a:r>
              <a:rPr lang="en-US" dirty="0" smtClean="0"/>
              <a:t>, </a:t>
            </a:r>
            <a:r>
              <a:rPr lang="en-US" i="1" dirty="0" smtClean="0"/>
              <a:t>before</a:t>
            </a:r>
            <a:r>
              <a:rPr lang="en-US" dirty="0" smtClean="0"/>
              <a:t> running </a:t>
            </a:r>
            <a:r>
              <a:rPr lang="en-US" dirty="0" err="1" smtClean="0">
                <a:latin typeface="Courier"/>
                <a:cs typeface="Courier"/>
              </a:rPr>
              <a:t>sh_gamit</a:t>
            </a:r>
            <a:endParaRPr lang="en-US" dirty="0" smtClean="0">
              <a:latin typeface="Courier"/>
              <a:cs typeface="Courier"/>
            </a:endParaRPr>
          </a:p>
          <a:p>
            <a:r>
              <a:rPr lang="en-US" dirty="0"/>
              <a:t>Desire as many well-defined (e.g. IGS) sites as possible for </a:t>
            </a:r>
            <a:r>
              <a:rPr lang="en-US" dirty="0" smtClean="0"/>
              <a:t>redundancy</a:t>
            </a:r>
          </a:p>
          <a:p>
            <a:pPr lvl="1"/>
            <a:r>
              <a:rPr lang="en-US" dirty="0" smtClean="0"/>
              <a:t>Recommended </a:t>
            </a:r>
            <a:r>
              <a:rPr lang="en-US" dirty="0"/>
              <a:t>to use some of </a:t>
            </a:r>
            <a:r>
              <a:rPr lang="en-US" dirty="0" smtClean="0"/>
              <a:t>the </a:t>
            </a:r>
            <a:r>
              <a:rPr lang="en-US" dirty="0"/>
              <a:t>sites (preferring the first column</a:t>
            </a:r>
            <a:r>
              <a:rPr lang="en-US" dirty="0" smtClean="0"/>
              <a:t>) in ~/</a:t>
            </a:r>
            <a:r>
              <a:rPr lang="en-US" dirty="0" err="1" smtClean="0"/>
              <a:t>gg</a:t>
            </a:r>
            <a:r>
              <a:rPr lang="en-US" dirty="0" smtClean="0"/>
              <a:t>/tables/igb08_hierarchy.stab_site </a:t>
            </a:r>
            <a:r>
              <a:rPr lang="en-US" dirty="0"/>
              <a:t>when selecting your processing network, e.g. additional sites listed in your </a:t>
            </a:r>
            <a:r>
              <a:rPr lang="en-US" dirty="0" err="1"/>
              <a:t>sites.defaults</a:t>
            </a:r>
            <a:endParaRPr lang="en-US" dirty="0"/>
          </a:p>
          <a:p>
            <a:pPr lvl="1"/>
            <a:r>
              <a:rPr lang="en-US" dirty="0"/>
              <a:t>But remember trade-off with processing time, e.g. processing time scales proportionally to </a:t>
            </a:r>
            <a:r>
              <a:rPr lang="en-US" i="1" dirty="0" smtClean="0"/>
              <a:t>N</a:t>
            </a:r>
            <a:r>
              <a:rPr lang="en-US" baseline="30000" dirty="0" smtClean="0"/>
              <a:t>3</a:t>
            </a:r>
            <a:endParaRPr lang="en-US" dirty="0" smtClean="0">
              <a:latin typeface="Courier"/>
              <a:cs typeface="Courier"/>
            </a:endParaRPr>
          </a:p>
          <a:p>
            <a:r>
              <a:rPr lang="en-US" dirty="0" err="1">
                <a:latin typeface="Courier"/>
                <a:cs typeface="Courier"/>
              </a:rPr>
              <a:t>g</a:t>
            </a:r>
            <a:r>
              <a:rPr lang="en-US" dirty="0" err="1" smtClean="0">
                <a:latin typeface="Courier"/>
                <a:cs typeface="Courier"/>
              </a:rPr>
              <a:t>rep</a:t>
            </a:r>
            <a:r>
              <a:rPr lang="en-US" dirty="0" smtClean="0">
                <a:latin typeface="Courier"/>
                <a:cs typeface="Courier"/>
              </a:rPr>
              <a:t> ‘^POS S’ glred_20150811.org</a:t>
            </a:r>
          </a:p>
          <a:p>
            <a:pPr marL="0" indent="0">
              <a:buNone/>
            </a:pPr>
            <a:endParaRPr lang="en-US" sz="900" dirty="0" smtClean="0">
              <a:latin typeface="Courier"/>
              <a:cs typeface="Courier"/>
            </a:endParaRPr>
          </a:p>
          <a:p>
            <a:pPr marL="0" indent="0" algn="ctr">
              <a:buNone/>
            </a:pPr>
            <a:r>
              <a:rPr lang="en-US" sz="1100" dirty="0" smtClean="0">
                <a:latin typeface="Courier"/>
                <a:cs typeface="Courier"/>
              </a:rPr>
              <a:t>POS </a:t>
            </a:r>
            <a:r>
              <a:rPr lang="en-US" sz="1100" dirty="0">
                <a:latin typeface="Courier"/>
                <a:cs typeface="Courier"/>
              </a:rPr>
              <a:t>STATISTICS: For   51 </a:t>
            </a:r>
            <a:r>
              <a:rPr lang="en-US" sz="1100" dirty="0" err="1">
                <a:latin typeface="Courier"/>
                <a:cs typeface="Courier"/>
              </a:rPr>
              <a:t>RefSites</a:t>
            </a:r>
            <a:r>
              <a:rPr lang="en-US" sz="1100" dirty="0">
                <a:latin typeface="Courier"/>
                <a:cs typeface="Courier"/>
              </a:rPr>
              <a:t> WRMS ENU   2.15   2.55   6.19  mm    NRMS ENU   0.71   0.84   0.63 L0104260000_tg1a.glx</a:t>
            </a:r>
          </a:p>
          <a:p>
            <a:pPr marL="0" indent="0" algn="ctr">
              <a:buNone/>
            </a:pPr>
            <a:r>
              <a:rPr lang="en-US" sz="1100" dirty="0">
                <a:latin typeface="Courier"/>
                <a:cs typeface="Courier"/>
              </a:rPr>
              <a:t>POS STATISTICS: For   54 </a:t>
            </a:r>
            <a:r>
              <a:rPr lang="en-US" sz="1100" dirty="0" err="1">
                <a:latin typeface="Courier"/>
                <a:cs typeface="Courier"/>
              </a:rPr>
              <a:t>RefSites</a:t>
            </a:r>
            <a:r>
              <a:rPr lang="en-US" sz="1100" dirty="0">
                <a:latin typeface="Courier"/>
                <a:cs typeface="Courier"/>
              </a:rPr>
              <a:t> WRMS ENU   2.17   2.42   6.03  mm    NRMS ENU   0.74   0.80   0.63 L0104270000_tg1a.glx</a:t>
            </a:r>
          </a:p>
          <a:p>
            <a:pPr marL="0" indent="0" algn="ctr">
              <a:buNone/>
            </a:pPr>
            <a:r>
              <a:rPr lang="en-US" sz="1100" dirty="0">
                <a:latin typeface="Courier"/>
                <a:cs typeface="Courier"/>
              </a:rPr>
              <a:t>POS STATISTICS: For   50 </a:t>
            </a:r>
            <a:r>
              <a:rPr lang="en-US" sz="1100" dirty="0" err="1">
                <a:latin typeface="Courier"/>
                <a:cs typeface="Courier"/>
              </a:rPr>
              <a:t>RefSites</a:t>
            </a:r>
            <a:r>
              <a:rPr lang="en-US" sz="1100" dirty="0">
                <a:latin typeface="Courier"/>
                <a:cs typeface="Courier"/>
              </a:rPr>
              <a:t> WRMS ENU   2.12   2.25   6.34  mm    NRMS ENU   0.71   0.75   0.67 L0104280000_tg1a.glx</a:t>
            </a:r>
          </a:p>
          <a:p>
            <a:pPr marL="0" indent="0" algn="ctr">
              <a:buNone/>
            </a:pPr>
            <a:r>
              <a:rPr lang="en-US" sz="1100" dirty="0">
                <a:latin typeface="Courier"/>
                <a:cs typeface="Courier"/>
              </a:rPr>
              <a:t>POS STATISTICS: For   54 </a:t>
            </a:r>
            <a:r>
              <a:rPr lang="en-US" sz="1100" dirty="0" err="1">
                <a:latin typeface="Courier"/>
                <a:cs typeface="Courier"/>
              </a:rPr>
              <a:t>RefSites</a:t>
            </a:r>
            <a:r>
              <a:rPr lang="en-US" sz="1100" dirty="0">
                <a:latin typeface="Courier"/>
                <a:cs typeface="Courier"/>
              </a:rPr>
              <a:t> WRMS ENU   2.19   2.31   5.23  mm    NRMS ENU   0.80   0.81   0.58 L0104300000_tg1a.glx</a:t>
            </a:r>
          </a:p>
          <a:p>
            <a:pPr marL="0" indent="0" algn="ctr">
              <a:buNone/>
            </a:pPr>
            <a:r>
              <a:rPr lang="en-US" sz="1100" dirty="0">
                <a:latin typeface="Courier"/>
                <a:cs typeface="Courier"/>
              </a:rPr>
              <a:t>POS STATISTICS: For   54 </a:t>
            </a:r>
            <a:r>
              <a:rPr lang="en-US" sz="1100" dirty="0" err="1">
                <a:latin typeface="Courier"/>
                <a:cs typeface="Courier"/>
              </a:rPr>
              <a:t>RefSites</a:t>
            </a:r>
            <a:r>
              <a:rPr lang="en-US" sz="1100" dirty="0">
                <a:latin typeface="Courier"/>
                <a:cs typeface="Courier"/>
              </a:rPr>
              <a:t> WRMS ENU   1.83   2.17   6.34  mm    NRMS ENU   0.64   0.75   0.68 L0105010000_tg1a.glx</a:t>
            </a:r>
          </a:p>
          <a:p>
            <a:pPr marL="0" indent="0" algn="ctr">
              <a:buNone/>
            </a:pPr>
            <a:r>
              <a:rPr lang="en-US" sz="1100" dirty="0">
                <a:latin typeface="Courier"/>
                <a:cs typeface="Courier"/>
              </a:rPr>
              <a:t>POS STATISTICS: For   54 </a:t>
            </a:r>
            <a:r>
              <a:rPr lang="en-US" sz="1100" dirty="0" err="1">
                <a:latin typeface="Courier"/>
                <a:cs typeface="Courier"/>
              </a:rPr>
              <a:t>RefSites</a:t>
            </a:r>
            <a:r>
              <a:rPr lang="en-US" sz="1100" dirty="0">
                <a:latin typeface="Courier"/>
                <a:cs typeface="Courier"/>
              </a:rPr>
              <a:t> WRMS ENU   2.09   2.63   6.47  mm    NRMS ENU   0.80   0.98   0.75 </a:t>
            </a:r>
            <a:r>
              <a:rPr lang="en-US" sz="1100" dirty="0" smtClean="0">
                <a:latin typeface="Courier"/>
                <a:cs typeface="Courier"/>
              </a:rPr>
              <a:t>L0105020000_tg1a.glx</a:t>
            </a:r>
            <a:endParaRPr lang="en-US" sz="1100" dirty="0">
              <a:latin typeface="Courier"/>
              <a:cs typeface="Courier"/>
            </a:endParaRPr>
          </a:p>
        </p:txBody>
      </p:sp>
      <p:sp>
        <p:nvSpPr>
          <p:cNvPr id="4" name="Date Placeholder 3"/>
          <p:cNvSpPr>
            <a:spLocks noGrp="1"/>
          </p:cNvSpPr>
          <p:nvPr>
            <p:ph type="dt" sz="half" idx="10"/>
          </p:nvPr>
        </p:nvSpPr>
        <p:spPr/>
        <p:txBody>
          <a:bodyPr/>
          <a:lstStyle/>
          <a:p>
            <a:r>
              <a:rPr lang="en-GB" dirty="0" smtClean="0"/>
              <a:t>2015/08/11</a:t>
            </a:r>
            <a:endParaRPr lang="en-US" dirty="0"/>
          </a:p>
        </p:txBody>
      </p:sp>
      <p:sp>
        <p:nvSpPr>
          <p:cNvPr id="5" name="Footer Placeholder 4"/>
          <p:cNvSpPr>
            <a:spLocks noGrp="1"/>
          </p:cNvSpPr>
          <p:nvPr>
            <p:ph type="ftr" sz="quarter" idx="11"/>
          </p:nvPr>
        </p:nvSpPr>
        <p:spPr/>
        <p:txBody>
          <a:bodyPr/>
          <a:lstStyle/>
          <a:p>
            <a:r>
              <a:rPr lang="en-US" smtClean="0"/>
              <a:t>Time series using glred and sh_glred </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9</a:t>
            </a:fld>
            <a:endParaRPr lang="en-US"/>
          </a:p>
        </p:txBody>
      </p:sp>
    </p:spTree>
    <p:extLst>
      <p:ext uri="{BB962C8B-B14F-4D97-AF65-F5344CB8AC3E}">
        <p14:creationId xmlns:p14="http://schemas.microsoft.com/office/powerpoint/2010/main" val="3834804136"/>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2150</TotalTime>
  <Words>1909</Words>
  <Application>Microsoft Macintosh PowerPoint</Application>
  <PresentationFormat>On-screen Show (4:3)</PresentationFormat>
  <Paragraphs>209</Paragraphs>
  <Slides>17</Slides>
  <Notes>3</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Generating time series with glred</vt:lpstr>
      <vt:lpstr>sh_glred </vt:lpstr>
      <vt:lpstr>Manual sequence</vt:lpstr>
      <vt:lpstr>htoglb</vt:lpstr>
      <vt:lpstr>GLOBK checks</vt:lpstr>
      <vt:lpstr>Create time series</vt:lpstr>
      <vt:lpstr>Time series solution files</vt:lpstr>
      <vt:lpstr>Recommended strategy for stabilization</vt:lpstr>
      <vt:lpstr>Inspect consistency of stabilization statistically</vt:lpstr>
      <vt:lpstr>pos-files</vt:lpstr>
      <vt:lpstr>sh_plot_pos</vt:lpstr>
      <vt:lpstr>Inspect consistency of time series</vt:lpstr>
      <vt:lpstr>Some “outliers” may be stability issues</vt:lpstr>
      <vt:lpstr>Excluding outliers or segments of data</vt:lpstr>
      <vt:lpstr>Iterating your solution</vt:lpstr>
      <vt:lpstr>Short- v long-term time series</vt:lpstr>
      <vt:lpstr>tsfit and tsview</vt:lpstr>
    </vt:vector>
  </TitlesOfParts>
  <Company>MIT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Fundamentals of GPS for geodesy</dc:title>
  <dc:creator>M. Floyd</dc:creator>
  <cp:lastModifiedBy>M. Floyd</cp:lastModifiedBy>
  <cp:revision>53</cp:revision>
  <dcterms:created xsi:type="dcterms:W3CDTF">2014-11-13T20:18:27Z</dcterms:created>
  <dcterms:modified xsi:type="dcterms:W3CDTF">2015-08-11T04:07:11Z</dcterms:modified>
</cp:coreProperties>
</file>