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2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3</a:t>
            </a:fld>
            <a:endParaRPr lang="en-US"/>
          </a:p>
        </p:txBody>
      </p:sp>
      <p:sp>
        <p:nvSpPr>
          <p:cNvPr id="5" name="Date Placeholder 4"/>
          <p:cNvSpPr>
            <a:spLocks noGrp="1"/>
          </p:cNvSpPr>
          <p:nvPr>
            <p:ph type="dt" idx="11"/>
          </p:nvPr>
        </p:nvSpPr>
        <p:spPr/>
        <p:txBody>
          <a:bodyPr/>
          <a:lstStyle/>
          <a:p>
            <a:r>
              <a:rPr lang="en-GB" smtClean="0"/>
              <a:t>2015/08/11</a:t>
            </a:r>
            <a:endParaRPr lang="en-US"/>
          </a:p>
        </p:txBody>
      </p:sp>
      <p:sp>
        <p:nvSpPr>
          <p:cNvPr id="6" name="Footer Placeholder 5"/>
          <p:cNvSpPr>
            <a:spLocks noGrp="1"/>
          </p:cNvSpPr>
          <p:nvPr>
            <p:ph type="ftr" sz="quarter" idx="12"/>
          </p:nvPr>
        </p:nvSpPr>
        <p:spPr/>
        <p:txBody>
          <a:bodyPr/>
          <a:lstStyle/>
          <a:p>
            <a:r>
              <a:rPr lang="en-US" smtClean="0"/>
              <a:t>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2015/08/11</a:t>
            </a:r>
            <a:endParaRPr lang="en-US"/>
          </a:p>
        </p:txBody>
      </p:sp>
      <p:sp>
        <p:nvSpPr>
          <p:cNvPr id="8" name="Footer Placeholder 7"/>
          <p:cNvSpPr>
            <a:spLocks noGrp="1"/>
          </p:cNvSpPr>
          <p:nvPr>
            <p:ph type="ftr" sz="quarter" idx="11"/>
          </p:nvPr>
        </p:nvSpPr>
        <p:spPr/>
        <p:txBody>
          <a:bodyPr/>
          <a:lstStyle/>
          <a:p>
            <a:r>
              <a:rPr lang="en-US" smtClean="0"/>
              <a:t>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2015/08/11</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2015/08/11</a:t>
            </a:r>
            <a:endParaRPr lang="en-US"/>
          </a:p>
        </p:txBody>
      </p:sp>
      <p:sp>
        <p:nvSpPr>
          <p:cNvPr id="6" name="Footer Placeholder 5"/>
          <p:cNvSpPr>
            <a:spLocks noGrp="1"/>
          </p:cNvSpPr>
          <p:nvPr>
            <p:ph type="ftr" sz="quarter" idx="11"/>
          </p:nvPr>
        </p:nvSpPr>
        <p:spPr/>
        <p:txBody>
          <a:bodyPr/>
          <a:lstStyle/>
          <a:p>
            <a:r>
              <a:rPr lang="en-US" smtClean="0"/>
              <a:t>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Velocity solutions with 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emf"/><Relationship Id="rId3"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smtClean="0">
                <a:latin typeface="+mn-lt"/>
                <a:cs typeface="Courier"/>
              </a:rPr>
              <a:t>GLOBK</a:t>
            </a:r>
            <a:endParaRPr lang="en-US" sz="4200" dirty="0">
              <a:latin typeface="+mn-lt"/>
              <a:cs typeface="Courier"/>
            </a:endParaRPr>
          </a:p>
        </p:txBody>
      </p:sp>
      <p:pic>
        <p:nvPicPr>
          <p:cNvPr id="10" name="Picture 9"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a:t>Material from T. A. Herring, R. W. King, M. A. Floyd (MIT) and S. C. </a:t>
            </a:r>
            <a:r>
              <a:rPr lang="en-US" sz="1400" dirty="0" err="1"/>
              <a:t>McClusky</a:t>
            </a:r>
            <a:r>
              <a:rPr lang="en-US" sz="1400"/>
              <a:t> (now ANU)</a:t>
            </a:r>
            <a:endParaRPr lang="en-US" sz="1400" dirty="0"/>
          </a:p>
        </p:txBody>
      </p:sp>
      <p:pic>
        <p:nvPicPr>
          <p:cNvPr id="15" name="Picture 14"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GLORG for different reference frames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 need to re-run </a:t>
            </a:r>
            <a:r>
              <a:rPr lang="en-US" dirty="0" err="1" smtClean="0"/>
              <a:t>globk</a:t>
            </a:r>
            <a:r>
              <a:rPr lang="en-US" dirty="0" smtClean="0"/>
              <a:t> every time you want</a:t>
            </a:r>
          </a:p>
          <a:p>
            <a:r>
              <a:rPr lang="en-US" dirty="0" err="1"/>
              <a:t>g</a:t>
            </a:r>
            <a:r>
              <a:rPr lang="en-US" dirty="0" err="1" smtClean="0"/>
              <a:t>lorg</a:t>
            </a:r>
            <a:r>
              <a:rPr lang="en-US" dirty="0" smtClean="0"/>
              <a:t> is usually called from </a:t>
            </a:r>
            <a:r>
              <a:rPr lang="en-US" dirty="0" err="1" smtClean="0"/>
              <a:t>globk</a:t>
            </a:r>
            <a:r>
              <a:rPr lang="en-US" dirty="0" smtClean="0"/>
              <a:t> command file (“</a:t>
            </a:r>
            <a:r>
              <a:rPr lang="en-US" dirty="0" err="1" smtClean="0"/>
              <a:t>org_cmd</a:t>
            </a:r>
            <a:r>
              <a:rPr lang="en-US" dirty="0" smtClean="0"/>
              <a:t>” option) but </a:t>
            </a:r>
            <a:r>
              <a:rPr lang="en-US" dirty="0" err="1" smtClean="0"/>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t>globk</a:t>
            </a:r>
            <a:r>
              <a:rPr lang="en-US" dirty="0" smtClean="0"/>
              <a:t> command file</a:t>
            </a:r>
          </a:p>
          <a:p>
            <a:pPr lvl="1"/>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a:t> </a:t>
            </a:r>
            <a:r>
              <a:rPr lang="en-US" dirty="0" smtClean="0"/>
              <a:t>will also need to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1935064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equates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earthquakes and discontinuities, there can be many site names for the same physically location:</a:t>
            </a:r>
          </a:p>
          <a:p>
            <a:pPr lvl="1"/>
            <a:r>
              <a:rPr lang="en-US" dirty="0" smtClean="0"/>
              <a:t>Equate commands in </a:t>
            </a:r>
            <a:r>
              <a:rPr lang="en-US" dirty="0" err="1" smtClean="0"/>
              <a:t>glorg</a:t>
            </a:r>
            <a:r>
              <a:rPr lang="en-US" dirty="0" smtClean="0"/>
              <a:t> allow the velocity adjustments at these sites to be made the same (or constrained to be the same within a specified sigma)</a:t>
            </a:r>
          </a:p>
          <a:p>
            <a:pPr lvl="1"/>
            <a:r>
              <a:rPr lang="en-US" dirty="0" err="1" smtClean="0"/>
              <a:t>eq_dist</a:t>
            </a:r>
            <a:r>
              <a:rPr lang="en-US" dirty="0" smtClean="0"/>
              <a:t> allow site separate by distance to equated (and constrained in latest </a:t>
            </a:r>
            <a:r>
              <a:rPr lang="en-US" dirty="0" err="1" smtClean="0"/>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apriori the same for equated sites (better to use </a:t>
            </a:r>
            <a:r>
              <a:rPr lang="en-US" smtClean="0"/>
              <a:t>consistent apriori </a:t>
            </a:r>
            <a:r>
              <a:rPr lang="en-US" dirty="0" smtClean="0"/>
              <a:t>file).</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Uses of </a:t>
            </a:r>
            <a:r>
              <a:rPr lang="en-US" dirty="0" err="1" smtClean="0"/>
              <a:t>sh_gen_stats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t>tsfit</a:t>
            </a:r>
            <a:r>
              <a:rPr lang="en-US" dirty="0" smtClean="0"/>
              <a:t>) to:</a:t>
            </a:r>
          </a:p>
          <a:p>
            <a:pPr lvl="2"/>
            <a:r>
              <a:rPr lang="en-US" dirty="0" smtClean="0"/>
              <a:t>Find outliers, nature of earthquakes (log needed?), discontinuities</a:t>
            </a:r>
          </a:p>
          <a:p>
            <a:pPr lvl="2"/>
            <a:r>
              <a:rPr lang="en-US" dirty="0" smtClean="0"/>
              <a:t>Self consistent apriori file.</a:t>
            </a:r>
          </a:p>
          <a:p>
            <a:pPr lvl="2"/>
            <a:r>
              <a:rPr lang="en-US" dirty="0" smtClean="0"/>
              <a:t>Used FOGMEX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comparisons: Approach</a:t>
            </a:r>
            <a:endParaRPr lang="en-US" dirty="0"/>
          </a:p>
        </p:txBody>
      </p:sp>
      <p:sp>
        <p:nvSpPr>
          <p:cNvPr id="3" name="Content Placeholder 2"/>
          <p:cNvSpPr>
            <a:spLocks noGrp="1"/>
          </p:cNvSpPr>
          <p:nvPr>
            <p:ph idx="1"/>
          </p:nvPr>
        </p:nvSpPr>
        <p:spPr/>
        <p:txBody>
          <a:bodyPr>
            <a:normAutofit/>
          </a:bodyPr>
          <a:lstStyle/>
          <a:p>
            <a:r>
              <a:rPr lang="en-US" sz="2800" dirty="0" smtClean="0"/>
              <a:t>Use </a:t>
            </a:r>
            <a:r>
              <a:rPr lang="en-US" sz="2800" dirty="0" err="1" smtClean="0"/>
              <a:t>sh_exglk</a:t>
            </a:r>
            <a:r>
              <a:rPr lang="en-US" sz="2800" dirty="0" smtClean="0"/>
              <a:t> -f &lt;</a:t>
            </a:r>
            <a:r>
              <a:rPr lang="en-US" sz="2800" dirty="0" err="1" smtClean="0"/>
              <a:t>soln.org</a:t>
            </a:r>
            <a:r>
              <a:rPr lang="en-US" sz="2800" dirty="0" smtClean="0"/>
              <a:t>&gt; -</a:t>
            </a:r>
            <a:r>
              <a:rPr lang="en-US" sz="2800" dirty="0" err="1" smtClean="0"/>
              <a:t>vel</a:t>
            </a:r>
            <a:r>
              <a:rPr lang="en-US" sz="2800" dirty="0" smtClean="0"/>
              <a:t> &lt;</a:t>
            </a:r>
            <a:r>
              <a:rPr lang="en-US" sz="2800" dirty="0" err="1" smtClean="0"/>
              <a:t>soln.vel</a:t>
            </a:r>
            <a:r>
              <a:rPr lang="en-US" sz="2800" dirty="0" smtClean="0"/>
              <a:t>&gt; -</a:t>
            </a:r>
            <a:r>
              <a:rPr lang="en-US" sz="2800" dirty="0" err="1" smtClean="0"/>
              <a:t>rmdup</a:t>
            </a:r>
            <a:r>
              <a:rPr lang="en-US" sz="2800" dirty="0" smtClean="0"/>
              <a:t> </a:t>
            </a:r>
            <a:br>
              <a:rPr lang="en-US" sz="2800" dirty="0" smtClean="0"/>
            </a:br>
            <a:r>
              <a:rPr lang="en-US" sz="2800" dirty="0" smtClean="0"/>
              <a:t>to extract velocity estimates (</a:t>
            </a:r>
            <a:r>
              <a:rPr lang="en-US" sz="2800" dirty="0" err="1" smtClean="0"/>
              <a:t>rmdup</a:t>
            </a:r>
            <a:r>
              <a:rPr lang="en-US" sz="2800" dirty="0" smtClean="0"/>
              <a:t> remove equated sites with the same estimates)</a:t>
            </a:r>
          </a:p>
          <a:p>
            <a:r>
              <a:rPr lang="en-US" sz="2800" dirty="0" smtClean="0"/>
              <a:t>Program </a:t>
            </a:r>
            <a:r>
              <a:rPr lang="en-US" sz="2800" dirty="0" err="1" smtClean="0"/>
              <a:t>velrot</a:t>
            </a:r>
            <a:r>
              <a:rPr lang="en-US" sz="2800" dirty="0" smtClean="0"/>
              <a:t> allows fields to be compared (change frames and merge fields as well).  For example:</a:t>
            </a:r>
            <a:br>
              <a:rPr lang="en-US" sz="2800" dirty="0" smtClean="0"/>
            </a:br>
            <a:r>
              <a:rPr lang="en-US" sz="2800" dirty="0" err="1" smtClean="0"/>
              <a:t>velrot</a:t>
            </a:r>
            <a:r>
              <a:rPr lang="en-US" sz="2800" dirty="0" smtClean="0"/>
              <a:t> </a:t>
            </a:r>
            <a:r>
              <a:rPr lang="en-US" sz="2800" dirty="0" err="1" smtClean="0"/>
              <a:t>solna.vel</a:t>
            </a:r>
            <a:r>
              <a:rPr lang="en-US" sz="2800" dirty="0" smtClean="0"/>
              <a:t> nam08 </a:t>
            </a:r>
            <a:r>
              <a:rPr lang="en-US" sz="2800" dirty="0" err="1" smtClean="0"/>
              <a:t>solnb.vel</a:t>
            </a:r>
            <a:r>
              <a:rPr lang="en-US" sz="2800" dirty="0" smtClean="0"/>
              <a:t> IGS08 ‘’ ‘’ ‘’ ‘’ N </a:t>
            </a:r>
            <a:br>
              <a:rPr lang="en-US" sz="2800" dirty="0" smtClean="0"/>
            </a:br>
            <a:r>
              <a:rPr lang="en-US" sz="2800" dirty="0" smtClean="0"/>
              <a:t>compares to solutions directly (use RT instead of N to allow rotation and translation rates). Use </a:t>
            </a:r>
            <a:r>
              <a:rPr lang="en-US" sz="2800" dirty="0" err="1" smtClean="0"/>
              <a:t>grep</a:t>
            </a:r>
            <a:r>
              <a:rPr lang="en-US" sz="2800" dirty="0" smtClean="0"/>
              <a:t> “^S “ to get statistics.</a:t>
            </a: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Comparisons: </a:t>
            </a:r>
            <a:r>
              <a:rPr lang="en-US" dirty="0" err="1" smtClean="0"/>
              <a:t>Decimination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Time-series </a:t>
            </a:r>
            <a:r>
              <a:rPr lang="en-US" dirty="0" err="1" smtClean="0"/>
              <a:t>vs</a:t>
            </a:r>
            <a:r>
              <a:rPr lang="en-US" dirty="0" smtClean="0"/>
              <a:t> GLOBK</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0.959</a:t>
            </a:r>
          </a:p>
          <a:p>
            <a:pPr marL="0" indent="0">
              <a:buNone/>
            </a:pPr>
            <a:endParaRPr lang="en-US" sz="1200" dirty="0" smtClean="0">
              <a:latin typeface="Courier"/>
              <a:cs typeface="Courier"/>
            </a:endParaRPr>
          </a:p>
          <a:p>
            <a:pPr marL="0" indent="0">
              <a:buNone/>
            </a:pPr>
            <a:r>
              <a:rPr lang="en-US" sz="1500" dirty="0">
                <a:latin typeface="+mj-lt"/>
                <a:cs typeface="Courier"/>
              </a:rPr>
              <a:t>PBO_vel_150425.</a:t>
            </a:r>
            <a:r>
              <a:rPr lang="en-US" sz="1500" dirty="0" smtClean="0">
                <a:latin typeface="+mj-lt"/>
                <a:cs typeface="Courier"/>
              </a:rPr>
              <a:t>vel: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apriori coordinates files are consistent (especially with equates).</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Basics of “velocity” solutions: 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err="1" smtClean="0"/>
              <a:t>Apriori</a:t>
            </a:r>
            <a:r>
              <a:rPr lang="en-US" dirty="0" smtClean="0"/>
              <a:t> coordinate and velocity file. Used as a check on positions in daily solutions (for editing of bad solutions) and adjustments are </a:t>
            </a:r>
            <a:r>
              <a:rPr lang="en-US" dirty="0" err="1" smtClean="0"/>
              <a:t>apriori</a:t>
            </a:r>
            <a:r>
              <a:rPr lang="en-US" dirty="0" smtClean="0"/>
              <a:t> values (</a:t>
            </a:r>
            <a:r>
              <a:rPr lang="en-US" dirty="0" err="1" smtClean="0"/>
              <a:t>apriori</a:t>
            </a:r>
            <a:r>
              <a:rPr lang="en-US" dirty="0" smtClean="0"/>
              <a:t>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320462511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Velocity Solution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54630527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fontScale="62500" lnSpcReduction="20000"/>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t>netsel</a:t>
            </a:r>
            <a:r>
              <a:rPr lang="en-US" dirty="0" smtClean="0"/>
              <a:t> with –</a:t>
            </a:r>
            <a:r>
              <a:rPr lang="en-US" dirty="0" err="1" smtClean="0"/>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7594204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t>glred</a:t>
            </a:r>
            <a:r>
              <a:rPr lang="en-US" dirty="0" smtClean="0"/>
              <a:t> again to see long-term time series</a:t>
            </a:r>
          </a:p>
          <a:p>
            <a:r>
              <a:rPr lang="en-US" dirty="0"/>
              <a:t>M</a:t>
            </a:r>
            <a:r>
              <a:rPr lang="en-US" dirty="0" smtClean="0"/>
              <a:t>ultiple “.org”-files may be read by </a:t>
            </a:r>
            <a:r>
              <a:rPr lang="en-US" dirty="0" err="1" smtClean="0"/>
              <a:t>tssum</a:t>
            </a:r>
            <a:r>
              <a:rPr lang="en-US" dirty="0" smtClean="0"/>
              <a:t> or </a:t>
            </a:r>
            <a:r>
              <a:rPr lang="en-US" dirty="0" err="1" smtClean="0"/>
              <a:t>sh_plot_pos</a:t>
            </a:r>
            <a:endParaRPr lang="en-US" dirty="0" smtClean="0"/>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pos</a:t>
            </a:r>
            <a:r>
              <a:rPr lang="en-US" sz="1400" dirty="0" smtClean="0">
                <a:latin typeface="Courier"/>
                <a:cs typeface="Courier"/>
              </a:rPr>
              <a:t> mit.final_igb08 -R survey1_comb.org survey2_comb.org ...</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4758001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rcRect l="-18037" r="-18037"/>
          <a:stretch>
            <a:fillRect/>
          </a:stretch>
        </p:blipFill>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rcRect l="-17967" r="-17967"/>
          <a:stretch>
            <a:fillRect/>
          </a:stretch>
        </p:blipFill>
        <p:spPr/>
      </p:pic>
      <p:sp>
        <p:nvSpPr>
          <p:cNvPr id="2" name="Date Placeholder 1"/>
          <p:cNvSpPr>
            <a:spLocks noGrp="1"/>
          </p:cNvSpPr>
          <p:nvPr>
            <p:ph type="dt" sz="half" idx="10"/>
          </p:nvPr>
        </p:nvSpPr>
        <p:spPr/>
        <p:txBody>
          <a:bodyPr/>
          <a:lstStyle/>
          <a:p>
            <a:r>
              <a:rPr lang="en-GB" smtClean="0"/>
              <a:t>2015/08/11</a:t>
            </a:r>
            <a:endParaRPr lang="en-US"/>
          </a:p>
        </p:txBody>
      </p:sp>
      <p:sp>
        <p:nvSpPr>
          <p:cNvPr id="3" name="Footer Placeholder 2"/>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8656404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lnSpcReduction="100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t>glred</a:t>
            </a:r>
            <a:r>
              <a:rPr lang="en-US" dirty="0" smtClean="0"/>
              <a:t> (so still visible in time series) but will exclude data from </a:t>
            </a:r>
            <a:r>
              <a:rPr lang="en-US" dirty="0" err="1" smtClean="0"/>
              <a:t>globk</a:t>
            </a:r>
            <a:r>
              <a:rPr lang="en-US" dirty="0"/>
              <a:t> </a:t>
            </a:r>
            <a:r>
              <a:rPr lang="en-US" dirty="0" smtClean="0"/>
              <a:t>(combination or velocity solution)</a:t>
            </a:r>
          </a:p>
          <a:p>
            <a:r>
              <a:rPr lang="en-US" dirty="0" smtClean="0"/>
              <a:t>“XCL” will exclude data from all </a:t>
            </a:r>
            <a:r>
              <a:rPr lang="en-US" dirty="0" err="1" smtClean="0"/>
              <a:t>glred</a:t>
            </a:r>
            <a:r>
              <a:rPr lang="en-US" dirty="0"/>
              <a:t> </a:t>
            </a:r>
            <a:r>
              <a:rPr lang="en-US" dirty="0" smtClean="0"/>
              <a:t>or </a:t>
            </a:r>
            <a:r>
              <a:rPr lang="en-US" dirty="0" err="1" smtClean="0"/>
              <a:t>globk</a:t>
            </a:r>
            <a:r>
              <a:rPr lang="en-US" dirty="0" smtClean="0"/>
              <a:t> runs</a:t>
            </a:r>
          </a:p>
        </p:txBody>
      </p:sp>
      <p:sp>
        <p:nvSpPr>
          <p:cNvPr id="3" name="Date Placeholder 2"/>
          <p:cNvSpPr>
            <a:spLocks noGrp="1"/>
          </p:cNvSpPr>
          <p:nvPr>
            <p:ph type="dt" sz="half" idx="10"/>
          </p:nvPr>
        </p:nvSpPr>
        <p:spPr/>
        <p:txBody>
          <a:bodyPr/>
          <a:lstStyle/>
          <a:p>
            <a:r>
              <a:rPr lang="en-GB" smtClean="0"/>
              <a:t>2015/08/11</a:t>
            </a:r>
            <a:endParaRPr lang="en-US"/>
          </a:p>
        </p:txBody>
      </p:sp>
      <p:sp>
        <p:nvSpPr>
          <p:cNvPr id="4" name="Footer Placeholder 3"/>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31126318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 GLOBK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GLIST to see size of solution</a:t>
            </a:r>
          </a:p>
          <a:p>
            <a:pPr lvl="1"/>
            <a:r>
              <a:rPr lang="en-US" dirty="0" smtClean="0"/>
              <a:t>Recommended to prevent problems during long </a:t>
            </a:r>
            <a:r>
              <a:rPr lang="en-US" dirty="0" err="1" smtClean="0"/>
              <a:t>globk</a:t>
            </a:r>
            <a:r>
              <a:rPr lang="en-US" dirty="0" smtClean="0"/>
              <a:t> run</a:t>
            </a:r>
          </a:p>
          <a:p>
            <a:pPr lvl="1"/>
            <a:r>
              <a:rPr lang="en-US" dirty="0" smtClean="0"/>
              <a:t>GLIST can read earthquake file and </a:t>
            </a:r>
            <a:r>
              <a:rPr lang="en-US" dirty="0" err="1" smtClean="0"/>
              <a:t>globk</a:t>
            </a:r>
            <a:r>
              <a:rPr lang="en-US" dirty="0" smtClean="0"/>
              <a:t> use site type commands.  (Useful if a </a:t>
            </a:r>
            <a:r>
              <a:rPr lang="en-US" dirty="0" err="1" smtClean="0"/>
              <a:t>globk</a:t>
            </a:r>
            <a:r>
              <a:rPr lang="en-US" dirty="0" smtClean="0"/>
              <a:t> solution seems to be missing or has extra sites.) </a:t>
            </a:r>
          </a:p>
          <a:p>
            <a:r>
              <a:rPr lang="en-US" dirty="0" smtClean="0"/>
              <a:t>Run </a:t>
            </a:r>
            <a:r>
              <a:rPr lang="en-US" dirty="0" err="1" smtClean="0"/>
              <a:t>globk</a:t>
            </a:r>
            <a:endParaRPr lang="en-US" dirty="0" smtClean="0"/>
          </a:p>
          <a:p>
            <a:pPr lvl="1"/>
            <a:r>
              <a:rPr lang="en-US" dirty="0" smtClean="0"/>
              <a:t>This may take many hours for very large/long velocity solutions</a:t>
            </a:r>
          </a:p>
          <a:p>
            <a:pPr lvl="1"/>
            <a:r>
              <a:rPr lang="en-US" dirty="0" smtClean="0"/>
              <a:t>Use </a:t>
            </a:r>
            <a:r>
              <a:rPr lang="en-US" dirty="0" err="1" smtClean="0"/>
              <a:t>tsfit</a:t>
            </a:r>
            <a:r>
              <a:rPr lang="en-US" dirty="0" smtClean="0"/>
              <a:t> with earthquake file to generate apriori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en-GB" smtClean="0"/>
              <a:t>2015/08/11</a:t>
            </a:r>
            <a:endParaRPr lang="en-US"/>
          </a:p>
        </p:txBody>
      </p:sp>
      <p:sp>
        <p:nvSpPr>
          <p:cNvPr id="5" name="Footer Placeholder 4"/>
          <p:cNvSpPr>
            <a:spLocks noGrp="1"/>
          </p:cNvSpPr>
          <p:nvPr>
            <p:ph type="ftr" sz="quarter" idx="11"/>
          </p:nvPr>
        </p:nvSpPr>
        <p:spPr/>
        <p:txBody>
          <a:bodyPr/>
          <a:lstStyle/>
          <a:p>
            <a:r>
              <a:rPr lang="en-US" smtClean="0"/>
              <a:t>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2404598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3263</TotalTime>
  <Words>1806</Words>
  <Application>Microsoft Macintosh PowerPoint</Application>
  <PresentationFormat>On-screen Show (4:3)</PresentationFormat>
  <Paragraphs>185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Decimination</vt:lpstr>
      <vt:lpstr>Comparison: Time-series vs GLOBK</vt:lpstr>
      <vt:lpstr>Final comments</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Thomas Herring</cp:lastModifiedBy>
  <cp:revision>44</cp:revision>
  <dcterms:created xsi:type="dcterms:W3CDTF">2014-11-13T20:18:27Z</dcterms:created>
  <dcterms:modified xsi:type="dcterms:W3CDTF">2015-08-11T14:26:54Z</dcterms:modified>
</cp:coreProperties>
</file>