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259" r:id="rId3"/>
    <p:sldId id="260" r:id="rId4"/>
    <p:sldId id="261" r:id="rId5"/>
    <p:sldId id="262" r:id="rId6"/>
    <p:sldId id="263" r:id="rId7"/>
    <p:sldId id="264" r:id="rId8"/>
    <p:sldId id="265" r:id="rId9"/>
    <p:sldId id="266" r:id="rId10"/>
    <p:sldId id="267" r:id="rId11"/>
    <p:sldId id="268"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600"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C9F304-F55B-F448-9B5B-AE0349B10AD2}" type="datetimeFigureOut">
              <a:rPr lang="en-US" smtClean="0"/>
              <a:t>8/11/15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44AECA-F49B-954A-8736-BB2B00F68A10}" type="slidenum">
              <a:rPr lang="en-US" smtClean="0"/>
              <a:t>‹#›</a:t>
            </a:fld>
            <a:endParaRPr lang="en-US"/>
          </a:p>
        </p:txBody>
      </p:sp>
    </p:spTree>
    <p:extLst>
      <p:ext uri="{BB962C8B-B14F-4D97-AF65-F5344CB8AC3E}">
        <p14:creationId xmlns:p14="http://schemas.microsoft.com/office/powerpoint/2010/main" val="1464866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83DB-92A4-9843-9001-4C3F87709896}" type="datetimeFigureOut">
              <a:rPr lang="en-US" smtClean="0"/>
              <a:t>8/11/15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1620F-9B8D-1243-8306-6EB477E5BA60}" type="slidenum">
              <a:rPr lang="en-US" smtClean="0"/>
              <a:t>‹#›</a:t>
            </a:fld>
            <a:endParaRPr lang="en-US"/>
          </a:p>
        </p:txBody>
      </p:sp>
    </p:spTree>
    <p:extLst>
      <p:ext uri="{BB962C8B-B14F-4D97-AF65-F5344CB8AC3E}">
        <p14:creationId xmlns:p14="http://schemas.microsoft.com/office/powerpoint/2010/main" val="26835966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scientific\</a:t>
            </a:r>
            <a:r>
              <a:rPr lang="en-US" baseline="0" dirty="0" smtClean="0"/>
              <a:t> goals require  a spatially dense network , then you may chose to rely on having two or more sites whose motions are expected to be the same and use this spatial redundancy as s substitute for temporal redundancy in identifying outliers.  The spatial redundancy would be more important than the temporal if the error in a position determination is correlated over the occupation time (e.g. a single flawed setup continued for several days).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2</a:t>
            </a:fld>
            <a:endParaRPr lang="en-US"/>
          </a:p>
        </p:txBody>
      </p:sp>
    </p:spTree>
    <p:extLst>
      <p:ext uri="{BB962C8B-B14F-4D97-AF65-F5344CB8AC3E}">
        <p14:creationId xmlns:p14="http://schemas.microsoft.com/office/powerpoint/2010/main" val="230047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t>
            </a:r>
            <a:r>
              <a:rPr lang="en-US" dirty="0" smtClean="0"/>
              <a:t>the N and E components here have apparent</a:t>
            </a:r>
            <a:r>
              <a:rPr lang="en-US" baseline="0" dirty="0" smtClean="0"/>
              <a:t> outliers.  If we accept that an </a:t>
            </a:r>
            <a:r>
              <a:rPr lang="en-US" baseline="0" dirty="0" err="1" smtClean="0"/>
              <a:t>nrms</a:t>
            </a:r>
            <a:r>
              <a:rPr lang="en-US" baseline="0" dirty="0" smtClean="0"/>
              <a:t> of 0.7 is statistically normal for the GAMIT weighting, then the scatter in the N is </a:t>
            </a:r>
            <a:r>
              <a:rPr lang="en-US" baseline="0" dirty="0" smtClean="0"/>
              <a:t>2 sigma (95 </a:t>
            </a:r>
            <a:r>
              <a:rPr lang="en-US" baseline="0" dirty="0" smtClean="0"/>
              <a:t>%,) and the </a:t>
            </a:r>
            <a:r>
              <a:rPr lang="en-US" baseline="0" dirty="0" smtClean="0"/>
              <a:t>E, </a:t>
            </a:r>
            <a:r>
              <a:rPr lang="en-US" baseline="0" dirty="0" smtClean="0"/>
              <a:t>4-sigma.   Since the 1</a:t>
            </a:r>
            <a:r>
              <a:rPr lang="en-US" baseline="30000" dirty="0" smtClean="0"/>
              <a:t>st</a:t>
            </a:r>
            <a:r>
              <a:rPr lang="en-US" baseline="0" dirty="0" smtClean="0"/>
              <a:t> and 3</a:t>
            </a:r>
            <a:r>
              <a:rPr lang="en-US" baseline="30000" dirty="0" smtClean="0"/>
              <a:t>rd</a:t>
            </a:r>
            <a:r>
              <a:rPr lang="en-US" baseline="0" dirty="0" smtClean="0"/>
              <a:t> </a:t>
            </a:r>
            <a:r>
              <a:rPr lang="en-US" baseline="0" dirty="0" err="1" smtClean="0"/>
              <a:t>pts</a:t>
            </a:r>
            <a:r>
              <a:rPr lang="en-US" baseline="0" dirty="0" smtClean="0"/>
              <a:t> agree within their uncertainties, it’s probably that the middle point is the outlier</a:t>
            </a:r>
            <a:r>
              <a:rPr lang="en-US" baseline="0" dirty="0" smtClean="0"/>
              <a:t>. The first thing to do is to examine the log sheets, sky plots, and the time series of other sites occupied on the same day to see if you can confirm that the middle point is indeed the outlier.  </a:t>
            </a:r>
            <a:r>
              <a:rPr lang="en-US" baseline="0" dirty="0" smtClean="0"/>
              <a:t>With this assumption, we would remove </a:t>
            </a:r>
            <a:r>
              <a:rPr lang="en-US" baseline="0" dirty="0" smtClean="0"/>
              <a:t>( rename </a:t>
            </a:r>
            <a:r>
              <a:rPr lang="en-US" baseline="0" dirty="0" err="1" smtClean="0"/>
              <a:t>rphy</a:t>
            </a:r>
            <a:r>
              <a:rPr lang="en-US" baseline="0" dirty="0" smtClean="0"/>
              <a:t> </a:t>
            </a:r>
            <a:r>
              <a:rPr lang="en-US" baseline="0" dirty="0" err="1" smtClean="0"/>
              <a:t>rphy_xps</a:t>
            </a:r>
            <a:r>
              <a:rPr lang="en-US" baseline="0" dirty="0" smtClean="0"/>
              <a:t>  2008 7 24 0 0 2008 7 24 24 0, in </a:t>
            </a:r>
            <a:r>
              <a:rPr lang="en-US" baseline="0" dirty="0" err="1" smtClean="0"/>
              <a:t>eq_file</a:t>
            </a:r>
            <a:r>
              <a:rPr lang="en-US" baseline="0" dirty="0" smtClean="0"/>
              <a:t>) or </a:t>
            </a:r>
            <a:r>
              <a:rPr lang="en-US" baseline="0" dirty="0" err="1" smtClean="0"/>
              <a:t>downweight</a:t>
            </a:r>
            <a:r>
              <a:rPr lang="en-US" baseline="0" dirty="0" smtClean="0"/>
              <a:t> it (e.g. </a:t>
            </a:r>
            <a:r>
              <a:rPr lang="en-US" baseline="0" dirty="0" err="1" smtClean="0"/>
              <a:t>sig_neu</a:t>
            </a:r>
            <a:r>
              <a:rPr lang="en-US" baseline="0" dirty="0" smtClean="0"/>
              <a:t> </a:t>
            </a:r>
            <a:r>
              <a:rPr lang="en-US" baseline="0" dirty="0" err="1" smtClean="0"/>
              <a:t>rphy</a:t>
            </a:r>
            <a:r>
              <a:rPr lang="en-US" baseline="0" dirty="0" smtClean="0"/>
              <a:t> .01 .01 0 2008 7 24 0 0 2008 7 24 24 0,  in </a:t>
            </a:r>
            <a:r>
              <a:rPr lang="en-US" baseline="0" dirty="0" err="1" smtClean="0"/>
              <a:t>globk_comb.cmd</a:t>
            </a:r>
            <a:r>
              <a:rPr lang="en-US" baseline="0" dirty="0" smtClean="0"/>
              <a:t> ).  Alternatively, and especially if you had only two discordant points and cannot determine which one is bad, you can </a:t>
            </a:r>
            <a:r>
              <a:rPr lang="en-US" baseline="0" dirty="0" err="1" smtClean="0"/>
              <a:t>downweight</a:t>
            </a:r>
            <a:r>
              <a:rPr lang="en-US" baseline="0" dirty="0" smtClean="0"/>
              <a:t> all of the points (e.g. </a:t>
            </a:r>
            <a:r>
              <a:rPr lang="en-US" baseline="0" dirty="0" err="1" smtClean="0"/>
              <a:t>sig_neu</a:t>
            </a:r>
            <a:r>
              <a:rPr lang="en-US" baseline="0" dirty="0" smtClean="0"/>
              <a:t> </a:t>
            </a:r>
            <a:r>
              <a:rPr lang="en-US" baseline="0" dirty="0" err="1" smtClean="0"/>
              <a:t>rphy</a:t>
            </a:r>
            <a:r>
              <a:rPr lang="en-US" baseline="0" dirty="0" smtClean="0"/>
              <a:t>  .007 .007 0 2008 7 23 0 0 2008 7 25 24 0).  You can also make a note to reexamine these days after you’ve gotten a multi-year time series and can identify whether the N and E estimate for this 2008 survey are too high </a:t>
            </a:r>
            <a:r>
              <a:rPr lang="en-US" baseline="0" smtClean="0"/>
              <a:t>or two low. </a:t>
            </a:r>
            <a:endParaRPr lang="en-US" dirty="0"/>
          </a:p>
        </p:txBody>
      </p:sp>
      <p:sp>
        <p:nvSpPr>
          <p:cNvPr id="4" name="Slide Number Placeholder 3"/>
          <p:cNvSpPr>
            <a:spLocks noGrp="1"/>
          </p:cNvSpPr>
          <p:nvPr>
            <p:ph type="sldNum" sz="quarter" idx="10"/>
          </p:nvPr>
        </p:nvSpPr>
        <p:spPr/>
        <p:txBody>
          <a:bodyPr/>
          <a:lstStyle/>
          <a:p>
            <a:fld id="{C491620F-9B8D-1243-8306-6EB477E5BA60}" type="slidenum">
              <a:rPr lang="en-US" smtClean="0"/>
              <a:t>12</a:t>
            </a:fld>
            <a:endParaRPr lang="en-US"/>
          </a:p>
        </p:txBody>
      </p:sp>
    </p:spTree>
    <p:extLst>
      <p:ext uri="{BB962C8B-B14F-4D97-AF65-F5344CB8AC3E}">
        <p14:creationId xmlns:p14="http://schemas.microsoft.com/office/powerpoint/2010/main" val="399888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solidFill>
                  <a:schemeClr val="bg1"/>
                </a:solidFill>
              </a:rPr>
              <a:t>This slide shows repeatability in position over 31 days as a function session</a:t>
            </a:r>
            <a:r>
              <a:rPr lang="en-US" sz="1200" baseline="0" dirty="0" smtClean="0">
                <a:solidFill>
                  <a:schemeClr val="bg1"/>
                </a:solidFill>
              </a:rPr>
              <a:t> length</a:t>
            </a:r>
            <a:r>
              <a:rPr lang="en-US" sz="1200" dirty="0" smtClean="0">
                <a:solidFill>
                  <a:schemeClr val="bg1"/>
                </a:solidFill>
              </a:rPr>
              <a:t> of a test site</a:t>
            </a:r>
            <a:r>
              <a:rPr lang="en-US" sz="1200" baseline="0" dirty="0" smtClean="0">
                <a:solidFill>
                  <a:schemeClr val="bg1"/>
                </a:solidFill>
              </a:rPr>
              <a:t> in central Italy when processed </a:t>
            </a:r>
            <a:r>
              <a:rPr lang="en-US" sz="1200" dirty="0" smtClean="0">
                <a:solidFill>
                  <a:schemeClr val="bg1"/>
                </a:solidFill>
              </a:rPr>
              <a:t>with 2</a:t>
            </a:r>
            <a:r>
              <a:rPr lang="en-US" sz="1200" baseline="0" dirty="0" smtClean="0">
                <a:solidFill>
                  <a:schemeClr val="bg1"/>
                </a:solidFill>
              </a:rPr>
              <a:t> </a:t>
            </a:r>
            <a:r>
              <a:rPr lang="en-US" sz="1200" dirty="0" smtClean="0">
                <a:solidFill>
                  <a:schemeClr val="bg1"/>
                </a:solidFill>
              </a:rPr>
              <a:t>to 16 continuous</a:t>
            </a:r>
            <a:r>
              <a:rPr lang="en-US" sz="1200" baseline="0" dirty="0" smtClean="0">
                <a:solidFill>
                  <a:schemeClr val="bg1"/>
                </a:solidFill>
              </a:rPr>
              <a:t> </a:t>
            </a:r>
            <a:r>
              <a:rPr lang="en-US" sz="1200" dirty="0" smtClean="0">
                <a:solidFill>
                  <a:schemeClr val="bg1"/>
                </a:solidFill>
              </a:rPr>
              <a:t>reference</a:t>
            </a:r>
            <a:r>
              <a:rPr lang="en-US" sz="1200" baseline="0" dirty="0" smtClean="0">
                <a:solidFill>
                  <a:schemeClr val="bg1"/>
                </a:solidFill>
              </a:rPr>
              <a:t> sites</a:t>
            </a:r>
            <a:r>
              <a:rPr lang="en-US" sz="1200" dirty="0" smtClean="0">
                <a:solidFill>
                  <a:schemeClr val="bg1"/>
                </a:solidFill>
              </a:rPr>
              <a:t> spanning 180-600 km.  See </a:t>
            </a:r>
            <a:r>
              <a:rPr lang="en-US" sz="1200" dirty="0" err="1" smtClean="0">
                <a:solidFill>
                  <a:schemeClr val="bg1"/>
                </a:solidFill>
              </a:rPr>
              <a:t>Firuzabadi</a:t>
            </a:r>
            <a:r>
              <a:rPr lang="en-US" sz="1200" baseline="0" dirty="0" smtClean="0">
                <a:solidFill>
                  <a:schemeClr val="bg1"/>
                </a:solidFill>
              </a:rPr>
              <a:t> and King, </a:t>
            </a:r>
            <a:r>
              <a:rPr lang="en-US" sz="1200" i="1" baseline="0" dirty="0" smtClean="0">
                <a:solidFill>
                  <a:schemeClr val="bg1"/>
                </a:solidFill>
              </a:rPr>
              <a:t>GPS Solutions</a:t>
            </a:r>
            <a:r>
              <a:rPr lang="en-US" sz="1200" baseline="0" dirty="0" smtClean="0">
                <a:solidFill>
                  <a:schemeClr val="bg1"/>
                </a:solidFill>
              </a:rPr>
              <a:t>, doi:10/1007/s10291-0110218-8, 2011,  for details of the study.</a:t>
            </a:r>
            <a:endParaRPr lang="en-US" sz="1200" dirty="0" smtClean="0">
              <a:solidFill>
                <a:schemeClr val="bg1"/>
              </a:solidFill>
            </a:endParaRPr>
          </a:p>
          <a:p>
            <a:pPr eaLnBrk="1" hangingPunct="1"/>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3</a:t>
            </a:fld>
            <a:endParaRPr lang="en-US"/>
          </a:p>
        </p:txBody>
      </p:sp>
    </p:spTree>
    <p:extLst>
      <p:ext uri="{BB962C8B-B14F-4D97-AF65-F5344CB8AC3E}">
        <p14:creationId xmlns:p14="http://schemas.microsoft.com/office/powerpoint/2010/main" val="16868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4</a:t>
            </a:fld>
            <a:endParaRPr lang="en-US"/>
          </a:p>
        </p:txBody>
      </p:sp>
    </p:spTree>
    <p:extLst>
      <p:ext uri="{BB962C8B-B14F-4D97-AF65-F5344CB8AC3E}">
        <p14:creationId xmlns:p14="http://schemas.microsoft.com/office/powerpoint/2010/main" val="230047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Spike mount: Light-weight,</a:t>
            </a:r>
            <a:r>
              <a:rPr lang="en-US" baseline="0" dirty="0" smtClean="0"/>
              <a:t> fixed height, l</a:t>
            </a:r>
            <a:r>
              <a:rPr lang="en-US" dirty="0" smtClean="0"/>
              <a:t>ow profile</a:t>
            </a:r>
            <a:r>
              <a:rPr lang="en-US" baseline="0" dirty="0" smtClean="0"/>
              <a:t> and easy to set, but vulnerable to low-ground reflections and long-period multipath.</a:t>
            </a:r>
          </a:p>
          <a:p>
            <a:r>
              <a:rPr lang="en-US" baseline="0" dirty="0" smtClean="0"/>
              <a:t>Tripod:  Avoids low-ground obstructions and long-period multipath, but heavy, high-profile, and vulnerable to setup errors.</a:t>
            </a:r>
          </a:p>
          <a:p>
            <a:r>
              <a:rPr lang="en-US" baseline="0" dirty="0" smtClean="0"/>
              <a:t>Tech 2000 mast:  medium weight, fixed height, avoids low-ground obstructions and long-period multipath, but 1</a:t>
            </a:r>
            <a:r>
              <a:rPr lang="en-US" baseline="30000" dirty="0" smtClean="0"/>
              <a:t>st</a:t>
            </a:r>
            <a:r>
              <a:rPr lang="en-US" baseline="0" dirty="0" smtClean="0"/>
              <a:t>-time setup time-consuming.</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5</a:t>
            </a:fld>
            <a:endParaRPr lang="en-US"/>
          </a:p>
        </p:txBody>
      </p:sp>
    </p:spTree>
    <p:extLst>
      <p:ext uri="{BB962C8B-B14F-4D97-AF65-F5344CB8AC3E}">
        <p14:creationId xmlns:p14="http://schemas.microsoft.com/office/powerpoint/2010/main" val="305934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good </a:t>
            </a:r>
            <a:r>
              <a:rPr lang="en-US" baseline="0" dirty="0" err="1" smtClean="0"/>
              <a:t>sGPS</a:t>
            </a:r>
            <a:r>
              <a:rPr lang="en-US" baseline="0" dirty="0" smtClean="0"/>
              <a:t> site observed with a low-mounted antenna. The ground drops off in a 270-degree arc, trees block the view and generate reflections in a 90-degree arc, mostly in the north-polar “hole” of SV visibility.   This site has two occupations, 11 years apart, one with a 1-m tripod, the second one with the spike mount as shown. The velocity uncertainty and residual from a block model are each ~0.6 mm/yr.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6</a:t>
            </a:fld>
            <a:endParaRPr lang="en-US"/>
          </a:p>
        </p:txBody>
      </p:sp>
    </p:spTree>
    <p:extLst>
      <p:ext uri="{BB962C8B-B14F-4D97-AF65-F5344CB8AC3E}">
        <p14:creationId xmlns:p14="http://schemas.microsoft.com/office/powerpoint/2010/main" val="330250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7</a:t>
            </a:fld>
            <a:endParaRPr lang="en-US"/>
          </a:p>
        </p:txBody>
      </p:sp>
    </p:spTree>
    <p:extLst>
      <p:ext uri="{BB962C8B-B14F-4D97-AF65-F5344CB8AC3E}">
        <p14:creationId xmlns:p14="http://schemas.microsoft.com/office/powerpoint/2010/main" val="61039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8</a:t>
            </a:fld>
            <a:endParaRPr lang="en-US"/>
          </a:p>
        </p:txBody>
      </p:sp>
    </p:spTree>
    <p:extLst>
      <p:ext uri="{BB962C8B-B14F-4D97-AF65-F5344CB8AC3E}">
        <p14:creationId xmlns:p14="http://schemas.microsoft.com/office/powerpoint/2010/main" val="107765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yet to determined the</a:t>
            </a:r>
            <a:r>
              <a:rPr lang="en-US" baseline="0" dirty="0" smtClean="0"/>
              <a:t> relationship between the height of the spike mount and the effect on long-period multipath. Is there a critically bad resonance height (remember that L1 has a wavelength of 19 cm, and L2 24 cm)?  We’ve seen some evidence of this with pillars.  Is there an optimal height that minimizes the long-period multipath?  Possibly, but the curve may be shallow. </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9</a:t>
            </a:fld>
            <a:endParaRPr lang="en-US"/>
          </a:p>
        </p:txBody>
      </p:sp>
    </p:spTree>
    <p:extLst>
      <p:ext uri="{BB962C8B-B14F-4D97-AF65-F5344CB8AC3E}">
        <p14:creationId xmlns:p14="http://schemas.microsoft.com/office/powerpoint/2010/main" val="123018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aggregation</a:t>
            </a:r>
            <a:r>
              <a:rPr lang="en-US" baseline="0" dirty="0" smtClean="0"/>
              <a:t> time should be short enough that errors in the a priori velocity will not cause changes in the a priori position sufficient to bias the adjustments, but long enough to average the short-term noise so that the time series represent the long-term statistics.   A practical consideration is how you want to perform the daily editing---only many 5- to 30-day spans where the slope should be nearly zero and the epoch of the point clear, or a few longer spans where daily values may be harder to identify. </a:t>
            </a:r>
          </a:p>
          <a:p>
            <a:endParaRPr lang="en-US" baseline="0" dirty="0" smtClean="0"/>
          </a:p>
          <a:p>
            <a:r>
              <a:rPr lang="en-US" dirty="0" smtClean="0"/>
              <a:t>The short-course</a:t>
            </a:r>
            <a:r>
              <a:rPr lang="en-US" baseline="0" dirty="0" smtClean="0"/>
              <a:t> folder also includes the GLOBK command files to be used in the recipe.</a:t>
            </a:r>
            <a:endParaRPr lang="en-US" dirty="0"/>
          </a:p>
        </p:txBody>
      </p:sp>
      <p:sp>
        <p:nvSpPr>
          <p:cNvPr id="4" name="Slide Number Placeholder 3"/>
          <p:cNvSpPr>
            <a:spLocks noGrp="1"/>
          </p:cNvSpPr>
          <p:nvPr>
            <p:ph type="sldNum" sz="quarter" idx="10"/>
          </p:nvPr>
        </p:nvSpPr>
        <p:spPr/>
        <p:txBody>
          <a:bodyPr/>
          <a:lstStyle/>
          <a:p>
            <a:fld id="{B98486A8-BF99-5F44-ABF6-13246C0C2645}" type="slidenum">
              <a:rPr lang="en-US" smtClean="0"/>
              <a:t>11</a:t>
            </a:fld>
            <a:endParaRPr lang="en-US"/>
          </a:p>
        </p:txBody>
      </p:sp>
    </p:spTree>
    <p:extLst>
      <p:ext uri="{BB962C8B-B14F-4D97-AF65-F5344CB8AC3E}">
        <p14:creationId xmlns:p14="http://schemas.microsoft.com/office/powerpoint/2010/main" val="248930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4ABFBA6-57FA-D149-BF43-CA6CB4542BA9}" type="datetime1">
              <a:rPr lang="en-GB" smtClean="0"/>
              <a:t>8/11/15</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54918E4-0C68-7C43-A76D-452E46B351F7}" type="datetime1">
              <a:rPr lang="en-GB" smtClean="0"/>
              <a:t>8/11/15</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327338C-DA9A-4646-8040-500144C78B0B}" type="datetime1">
              <a:rPr lang="en-GB" smtClean="0"/>
              <a:t>8/11/15</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677A809-5F2F-724A-859A-E66EB58FF18B}" type="datetime1">
              <a:rPr lang="en-GB" smtClean="0"/>
              <a:t>8/11/15</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7C372DE-FA89-A140-A8D1-B710E7301D09}" type="datetime1">
              <a:rPr lang="en-GB" smtClean="0"/>
              <a:t>8/11/15</a:t>
            </a:fld>
            <a:endParaRPr lang="en-US"/>
          </a:p>
        </p:txBody>
      </p:sp>
      <p:sp>
        <p:nvSpPr>
          <p:cNvPr id="5" name="Footer Placeholder 4"/>
          <p:cNvSpPr>
            <a:spLocks noGrp="1"/>
          </p:cNvSpPr>
          <p:nvPr>
            <p:ph type="ftr" sz="quarter" idx="11"/>
          </p:nvPr>
        </p:nvSpPr>
        <p:spPr/>
        <p:txBody>
          <a:bodyPr/>
          <a:lstStyle/>
          <a:p>
            <a:r>
              <a:rPr lang="en-US" smtClean="0"/>
              <a:t>Survey-mode Measurements and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0AF02F2-BB8B-4346-B916-F82414268B0A}" type="datetime1">
              <a:rPr lang="en-GB" smtClean="0"/>
              <a:t>8/11/15</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2045FE-2777-3C43-AD0C-1B17487279F7}" type="datetime1">
              <a:rPr lang="en-GB" smtClean="0"/>
              <a:t>8/11/15</a:t>
            </a:fld>
            <a:endParaRPr lang="en-US"/>
          </a:p>
        </p:txBody>
      </p:sp>
      <p:sp>
        <p:nvSpPr>
          <p:cNvPr id="8" name="Footer Placeholder 7"/>
          <p:cNvSpPr>
            <a:spLocks noGrp="1"/>
          </p:cNvSpPr>
          <p:nvPr>
            <p:ph type="ftr" sz="quarter" idx="11"/>
          </p:nvPr>
        </p:nvSpPr>
        <p:spPr/>
        <p:txBody>
          <a:bodyPr/>
          <a:lstStyle/>
          <a:p>
            <a:r>
              <a:rPr lang="en-US" smtClean="0"/>
              <a:t>Survey-mode Measurements and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B9AFB1E-94CA-9F47-B9B9-6825B3B55E25}" type="datetime1">
              <a:rPr lang="en-GB" smtClean="0"/>
              <a:t>8/11/15</a:t>
            </a:fld>
            <a:endParaRPr lang="en-US"/>
          </a:p>
        </p:txBody>
      </p:sp>
      <p:sp>
        <p:nvSpPr>
          <p:cNvPr id="4" name="Footer Placeholder 3"/>
          <p:cNvSpPr>
            <a:spLocks noGrp="1"/>
          </p:cNvSpPr>
          <p:nvPr>
            <p:ph type="ftr" sz="quarter" idx="11"/>
          </p:nvPr>
        </p:nvSpPr>
        <p:spPr/>
        <p:txBody>
          <a:bodyPr/>
          <a:lstStyle/>
          <a:p>
            <a:r>
              <a:rPr lang="en-US" smtClean="0"/>
              <a:t>Survey-mode Measurements and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E2DEB-FED2-0844-A7BA-9F8B3530B0B6}" type="datetime1">
              <a:rPr lang="en-GB" smtClean="0"/>
              <a:t>8/11/15</a:t>
            </a:fld>
            <a:endParaRPr lang="en-US"/>
          </a:p>
        </p:txBody>
      </p:sp>
      <p:sp>
        <p:nvSpPr>
          <p:cNvPr id="3" name="Footer Placeholder 2"/>
          <p:cNvSpPr>
            <a:spLocks noGrp="1"/>
          </p:cNvSpPr>
          <p:nvPr>
            <p:ph type="ftr" sz="quarter" idx="11"/>
          </p:nvPr>
        </p:nvSpPr>
        <p:spPr/>
        <p:txBody>
          <a:bodyPr/>
          <a:lstStyle/>
          <a:p>
            <a:r>
              <a:rPr lang="en-US" smtClean="0"/>
              <a:t>Survey-mode Measurements and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261DE9C-C6B8-5F46-AD51-FBC71D0B06B4}" type="datetime1">
              <a:rPr lang="en-GB" smtClean="0"/>
              <a:t>8/11/15</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8DE2908-4967-8D4A-8AE2-12A8176D588B}" type="datetime1">
              <a:rPr lang="en-GB" smtClean="0"/>
              <a:t>8/11/15</a:t>
            </a:fld>
            <a:endParaRPr lang="en-US"/>
          </a:p>
        </p:txBody>
      </p:sp>
      <p:sp>
        <p:nvSpPr>
          <p:cNvPr id="6" name="Footer Placeholder 5"/>
          <p:cNvSpPr>
            <a:spLocks noGrp="1"/>
          </p:cNvSpPr>
          <p:nvPr>
            <p:ph type="ftr" sz="quarter" idx="11"/>
          </p:nvPr>
        </p:nvSpPr>
        <p:spPr/>
        <p:txBody>
          <a:bodyPr/>
          <a:lstStyle/>
          <a:p>
            <a:r>
              <a:rPr lang="en-US" smtClean="0"/>
              <a:t>Survey-mode Measurements and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81A1F-1063-3C4C-8A40-565403431E05}" type="datetime1">
              <a:rPr lang="en-GB" smtClean="0"/>
              <a:t>8/11/15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Survey-mode Measurements and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Survey-</a:t>
            </a:r>
            <a:r>
              <a:rPr lang="en-US" smtClean="0"/>
              <a:t>mode measurements</a:t>
            </a:r>
            <a:br>
              <a:rPr lang="en-US" smtClean="0"/>
            </a:br>
            <a:r>
              <a:rPr lang="en-US" smtClean="0"/>
              <a:t>and </a:t>
            </a:r>
            <a:r>
              <a:rPr lang="en-US" dirty="0" smtClean="0"/>
              <a:t>analysis</a:t>
            </a:r>
            <a:endParaRPr lang="en-US" sz="4000" dirty="0">
              <a:latin typeface="Courier"/>
              <a:cs typeface="Courier"/>
            </a:endParaRPr>
          </a:p>
        </p:txBody>
      </p:sp>
      <p:pic>
        <p:nvPicPr>
          <p:cNvPr id="10" name="Picture 9"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13"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smtClean="0"/>
              <a:t>T. A. </a:t>
            </a:r>
            <a:r>
              <a:rPr lang="en-US" sz="2600" smtClean="0"/>
              <a:t>Herring        R.W</a:t>
            </a:r>
            <a:r>
              <a:rPr lang="en-US" sz="2600" dirty="0" smtClean="0"/>
              <a:t>. King         M. A. Floyd</a:t>
            </a:r>
          </a:p>
          <a:p>
            <a:r>
              <a:rPr lang="en-US" sz="1700" i="1" dirty="0" smtClean="0"/>
              <a:t>Massachusetts Institute of Technology</a:t>
            </a:r>
          </a:p>
          <a:p>
            <a:endParaRPr lang="en-US" sz="1400" dirty="0" smtClean="0"/>
          </a:p>
          <a:p>
            <a:r>
              <a:rPr lang="en-US" sz="2100" dirty="0"/>
              <a:t>GPS Data Processing and Analysis with GAMIT/GLOBK/TRACK</a:t>
            </a:r>
            <a:r>
              <a:rPr lang="en-US" sz="2100" dirty="0" smtClean="0"/>
              <a:t/>
            </a:r>
            <a:br>
              <a:rPr lang="en-US" sz="2100" dirty="0" smtClean="0"/>
            </a:br>
            <a:r>
              <a:rPr lang="en-US" sz="2100" dirty="0" smtClean="0"/>
              <a:t>UNAVCO </a:t>
            </a:r>
            <a:r>
              <a:rPr lang="en-US" sz="2100" dirty="0"/>
              <a:t>Headquarters</a:t>
            </a:r>
            <a:r>
              <a:rPr lang="en-US" sz="2100" dirty="0" smtClean="0"/>
              <a:t>, Boulder, Colorado</a:t>
            </a:r>
            <a:br>
              <a:rPr lang="en-US" sz="2100" dirty="0" smtClean="0"/>
            </a:br>
            <a:r>
              <a:rPr lang="en-US" sz="2100" dirty="0" smtClean="0"/>
              <a:t>10–14 August 2015</a:t>
            </a:r>
          </a:p>
          <a:p>
            <a:endParaRPr lang="en-US" sz="1800" dirty="0" smtClean="0"/>
          </a:p>
          <a:p>
            <a:r>
              <a:rPr lang="en-US" sz="1400" dirty="0" smtClean="0"/>
              <a:t>Material from R. W. King, T. A. Herring, M. A. Floyd (MIT) and S. C. </a:t>
            </a:r>
            <a:r>
              <a:rPr lang="en-US" sz="1400" dirty="0" err="1" smtClean="0"/>
              <a:t>McClusky</a:t>
            </a:r>
            <a:r>
              <a:rPr lang="en-US" sz="1400" dirty="0" smtClean="0"/>
              <a:t> (now ANU)</a:t>
            </a:r>
            <a:endParaRPr lang="en-US" sz="1400" dirty="0"/>
          </a:p>
        </p:txBody>
      </p:sp>
      <p:pic>
        <p:nvPicPr>
          <p:cNvPr id="15" name="Picture 14" descr="unavco-logo-red-black-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252" y="182761"/>
            <a:ext cx="2085328" cy="521332"/>
          </a:xfrm>
          <a:prstGeom prst="rect">
            <a:avLst/>
          </a:prstGeom>
        </p:spPr>
      </p:pic>
    </p:spTree>
    <p:extLst>
      <p:ext uri="{BB962C8B-B14F-4D97-AF65-F5344CB8AC3E}">
        <p14:creationId xmlns:p14="http://schemas.microsoft.com/office/powerpoint/2010/main" val="1788401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Special Characteristics of Survey-mode Data</a:t>
            </a:r>
            <a:endParaRPr lang="en-US" sz="2800" dirty="0"/>
          </a:p>
        </p:txBody>
      </p:sp>
      <p:sp>
        <p:nvSpPr>
          <p:cNvPr id="3" name="Content Placeholder 2"/>
          <p:cNvSpPr>
            <a:spLocks noGrp="1"/>
          </p:cNvSpPr>
          <p:nvPr>
            <p:ph idx="1"/>
          </p:nvPr>
        </p:nvSpPr>
        <p:spPr/>
        <p:txBody>
          <a:bodyPr>
            <a:normAutofit/>
          </a:bodyPr>
          <a:lstStyle/>
          <a:p>
            <a:r>
              <a:rPr lang="en-US" sz="2100" dirty="0" smtClean="0"/>
              <a:t>Editing is critical: every point counts</a:t>
            </a:r>
          </a:p>
          <a:p>
            <a:r>
              <a:rPr lang="en-US" sz="2100" dirty="0" smtClean="0"/>
              <a:t>Usually combined with </a:t>
            </a:r>
            <a:r>
              <a:rPr lang="en-US" sz="2100" dirty="0" err="1" smtClean="0"/>
              <a:t>cGPS</a:t>
            </a:r>
            <a:r>
              <a:rPr lang="en-US" sz="2100" dirty="0" smtClean="0"/>
              <a:t> data to provide continuity and a tie to the ITRF</a:t>
            </a:r>
          </a:p>
          <a:p>
            <a:r>
              <a:rPr lang="en-US" sz="2100" dirty="0" smtClean="0"/>
              <a:t>Appropriate relative weighting needed in combining with </a:t>
            </a:r>
            <a:r>
              <a:rPr lang="en-US" sz="2100" dirty="0" err="1" smtClean="0"/>
              <a:t>cGPS</a:t>
            </a:r>
            <a:r>
              <a:rPr lang="en-US" sz="2100" dirty="0" smtClean="0"/>
              <a:t> data</a:t>
            </a:r>
          </a:p>
          <a:p>
            <a:r>
              <a:rPr lang="en-US" sz="2100" dirty="0" smtClean="0"/>
              <a:t>Antenna meta-data may be more complicated</a:t>
            </a:r>
          </a:p>
          <a:p>
            <a:r>
              <a:rPr lang="en-US" sz="2100" dirty="0" smtClean="0"/>
              <a:t>Heights may be problematic if different antennas used</a:t>
            </a:r>
          </a:p>
          <a:p>
            <a:r>
              <a:rPr lang="en-US" sz="2100" dirty="0" smtClean="0"/>
              <a:t>Seasonal errors behave differently than in </a:t>
            </a:r>
            <a:r>
              <a:rPr lang="en-US" sz="2100" dirty="0" err="1" smtClean="0"/>
              <a:t>cGPS</a:t>
            </a:r>
            <a:r>
              <a:rPr lang="en-US" sz="2100" dirty="0" smtClean="0"/>
              <a:t> data: best strategy is to observe at the same time of the year (unlike </a:t>
            </a:r>
            <a:r>
              <a:rPr lang="en-US" sz="2100" dirty="0" err="1" smtClean="0"/>
              <a:t>cGPS</a:t>
            </a:r>
            <a:r>
              <a:rPr lang="en-US" sz="2100" dirty="0" smtClean="0"/>
              <a:t>, which has minimal seasonal sensitivity at 1.5, 2.5, 3.5 ….years total span)</a:t>
            </a:r>
          </a:p>
          <a:p>
            <a:pPr marL="0" indent="0">
              <a:buNone/>
            </a:pPr>
            <a:r>
              <a:rPr lang="en-US" dirty="0"/>
              <a:t> </a:t>
            </a:r>
          </a:p>
        </p:txBody>
      </p:sp>
    </p:spTree>
    <p:extLst>
      <p:ext uri="{BB962C8B-B14F-4D97-AF65-F5344CB8AC3E}">
        <p14:creationId xmlns:p14="http://schemas.microsoft.com/office/powerpoint/2010/main" val="549292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77"/>
            <a:ext cx="7911402" cy="685889"/>
          </a:xfrm>
        </p:spPr>
        <p:txBody>
          <a:bodyPr>
            <a:normAutofit/>
          </a:bodyPr>
          <a:lstStyle/>
          <a:p>
            <a:r>
              <a:rPr lang="en-US" sz="2800" dirty="0" smtClean="0"/>
              <a:t>Analysis Strategy </a:t>
            </a:r>
            <a:endParaRPr lang="en-US" sz="2800" dirty="0"/>
          </a:p>
        </p:txBody>
      </p:sp>
      <p:sp>
        <p:nvSpPr>
          <p:cNvPr id="3" name="Content Placeholder 2"/>
          <p:cNvSpPr>
            <a:spLocks noGrp="1"/>
          </p:cNvSpPr>
          <p:nvPr>
            <p:ph idx="1"/>
          </p:nvPr>
        </p:nvSpPr>
        <p:spPr>
          <a:xfrm>
            <a:off x="261824" y="846566"/>
            <a:ext cx="8383560" cy="5225918"/>
          </a:xfrm>
        </p:spPr>
        <p:txBody>
          <a:bodyPr>
            <a:noAutofit/>
          </a:bodyPr>
          <a:lstStyle/>
          <a:p>
            <a:r>
              <a:rPr lang="en-US" sz="1800" dirty="0" smtClean="0"/>
              <a:t>Generate time series and aggregated h-files for each survey</a:t>
            </a:r>
          </a:p>
          <a:p>
            <a:pPr lvl="1"/>
            <a:r>
              <a:rPr lang="en-US" sz="1800" dirty="0" smtClean="0"/>
              <a:t>Use spans less than ~ 30 days to avoid biasing the position estimate from an in correct velocity</a:t>
            </a:r>
          </a:p>
          <a:p>
            <a:pPr lvl="1"/>
            <a:r>
              <a:rPr lang="en-US" sz="1800" dirty="0" smtClean="0"/>
              <a:t>Include </a:t>
            </a:r>
            <a:r>
              <a:rPr lang="en-US" sz="1800" dirty="0" err="1" smtClean="0"/>
              <a:t>cGPS</a:t>
            </a:r>
            <a:r>
              <a:rPr lang="en-US" sz="1800" dirty="0" smtClean="0"/>
              <a:t> data only on days when </a:t>
            </a:r>
            <a:r>
              <a:rPr lang="en-US" sz="1800" dirty="0" err="1" smtClean="0"/>
              <a:t>sGPS</a:t>
            </a:r>
            <a:r>
              <a:rPr lang="en-US" sz="1800" dirty="0" smtClean="0"/>
              <a:t> data are available to maintain common-mode cancellation</a:t>
            </a:r>
          </a:p>
          <a:p>
            <a:pPr lvl="1"/>
            <a:r>
              <a:rPr lang="en-US" sz="1800" dirty="0" err="1" smtClean="0"/>
              <a:t>Strenghens</a:t>
            </a:r>
            <a:r>
              <a:rPr lang="en-US" sz="1800" dirty="0" smtClean="0"/>
              <a:t> </a:t>
            </a:r>
            <a:r>
              <a:rPr lang="en-US" sz="1800" dirty="0"/>
              <a:t>the </a:t>
            </a:r>
            <a:r>
              <a:rPr lang="en-US" sz="1800" dirty="0" err="1"/>
              <a:t>sGPS</a:t>
            </a:r>
            <a:r>
              <a:rPr lang="en-US" sz="1800" dirty="0"/>
              <a:t> positions estimates within each survey and allows better assessment of the long-term </a:t>
            </a:r>
            <a:r>
              <a:rPr lang="en-US" sz="1800" dirty="0" smtClean="0"/>
              <a:t>statistics</a:t>
            </a:r>
          </a:p>
          <a:p>
            <a:pPr lvl="1"/>
            <a:r>
              <a:rPr lang="en-US" sz="1800" dirty="0" smtClean="0"/>
              <a:t>Edit carefully the daily values within each span </a:t>
            </a:r>
          </a:p>
          <a:p>
            <a:r>
              <a:rPr lang="en-US" sz="1800" dirty="0" smtClean="0"/>
              <a:t>Generate time series and a velocity using the aggregated h-files from a span of 3 or more years</a:t>
            </a:r>
          </a:p>
          <a:p>
            <a:pPr lvl="1"/>
            <a:r>
              <a:rPr lang="en-US" sz="1800" dirty="0" smtClean="0"/>
              <a:t>Edit carefully the long-term time series</a:t>
            </a:r>
          </a:p>
          <a:p>
            <a:pPr lvl="1"/>
            <a:r>
              <a:rPr lang="en-US" sz="1800" dirty="0" smtClean="0"/>
              <a:t>Add 0.5 of white noise (</a:t>
            </a:r>
            <a:r>
              <a:rPr lang="en-US" sz="1800" dirty="0" err="1" smtClean="0"/>
              <a:t>sig_neu</a:t>
            </a:r>
            <a:r>
              <a:rPr lang="en-US" sz="1800" dirty="0" smtClean="0"/>
              <a:t>) to the </a:t>
            </a:r>
            <a:r>
              <a:rPr lang="en-US" sz="1800" dirty="0" err="1" smtClean="0"/>
              <a:t>cGPS</a:t>
            </a:r>
            <a:r>
              <a:rPr lang="en-US" sz="1800" dirty="0" smtClean="0"/>
              <a:t> estimates from each span to avoid overweighting the </a:t>
            </a:r>
            <a:r>
              <a:rPr lang="en-US" sz="1800" dirty="0" err="1" smtClean="0"/>
              <a:t>cGPS</a:t>
            </a:r>
            <a:r>
              <a:rPr lang="en-US" sz="1800" dirty="0" smtClean="0"/>
              <a:t> position estimates</a:t>
            </a:r>
          </a:p>
          <a:p>
            <a:pPr lvl="1"/>
            <a:r>
              <a:rPr lang="en-US" sz="1800" dirty="0" smtClean="0"/>
              <a:t>Use a separate (</a:t>
            </a:r>
            <a:r>
              <a:rPr lang="en-US" sz="1800" dirty="0" err="1" smtClean="0"/>
              <a:t>ie.g</a:t>
            </a:r>
            <a:r>
              <a:rPr lang="en-US" sz="1800" dirty="0" smtClean="0"/>
              <a:t> PBO) analysis of the daily </a:t>
            </a:r>
            <a:r>
              <a:rPr lang="en-US" sz="1800" dirty="0" err="1" smtClean="0"/>
              <a:t>cGPS</a:t>
            </a:r>
            <a:r>
              <a:rPr lang="en-US" sz="1800" dirty="0" smtClean="0"/>
              <a:t> time series to get the appropriate RW (</a:t>
            </a:r>
            <a:r>
              <a:rPr lang="en-US" sz="1800" dirty="0" err="1" smtClean="0"/>
              <a:t>mar_neu</a:t>
            </a:r>
            <a:r>
              <a:rPr lang="en-US" sz="1800" dirty="0" smtClean="0"/>
              <a:t>) values for each </a:t>
            </a:r>
            <a:r>
              <a:rPr lang="en-US" sz="1800" dirty="0" err="1" smtClean="0"/>
              <a:t>cGPS</a:t>
            </a:r>
            <a:r>
              <a:rPr lang="en-US" sz="1800" dirty="0" smtClean="0"/>
              <a:t> site; use the median RW for the </a:t>
            </a:r>
            <a:r>
              <a:rPr lang="en-US" sz="1800" dirty="0" err="1" smtClean="0"/>
              <a:t>sGPS</a:t>
            </a:r>
            <a:r>
              <a:rPr lang="en-US" sz="1800" dirty="0" smtClean="0"/>
              <a:t> sites.</a:t>
            </a:r>
            <a:endParaRPr lang="en-US" sz="1800" dirty="0"/>
          </a:p>
          <a:p>
            <a:r>
              <a:rPr lang="en-US" sz="1800" dirty="0" smtClean="0"/>
              <a:t>See  </a:t>
            </a:r>
            <a:r>
              <a:rPr lang="en-US" sz="1800" dirty="0" err="1" smtClean="0"/>
              <a:t>sGPS_recipe.txt</a:t>
            </a:r>
            <a:r>
              <a:rPr lang="en-US" sz="1800" dirty="0" smtClean="0"/>
              <a:t> for detailed commands</a:t>
            </a:r>
          </a:p>
        </p:txBody>
      </p:sp>
    </p:spTree>
    <p:extLst>
      <p:ext uri="{BB962C8B-B14F-4D97-AF65-F5344CB8AC3E}">
        <p14:creationId xmlns:p14="http://schemas.microsoft.com/office/powerpoint/2010/main" val="6333151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219"/>
          </a:xfrm>
        </p:spPr>
        <p:txBody>
          <a:bodyPr>
            <a:normAutofit fontScale="90000"/>
          </a:bodyPr>
          <a:lstStyle/>
          <a:p>
            <a:r>
              <a:rPr lang="en-US" dirty="0" smtClean="0"/>
              <a:t>Editing example</a:t>
            </a:r>
            <a:endParaRPr lang="en-US" dirty="0"/>
          </a:p>
        </p:txBody>
      </p:sp>
      <p:pic>
        <p:nvPicPr>
          <p:cNvPr id="4" name="Content Placeholder 3" descr="RFHY_GAD.pdf"/>
          <p:cNvPicPr>
            <a:picLocks noGrp="1" noChangeAspect="1"/>
          </p:cNvPicPr>
          <p:nvPr>
            <p:ph idx="1"/>
          </p:nvPr>
        </p:nvPicPr>
        <p:blipFill rotWithShape="1">
          <a:blip r:embed="rId3">
            <a:extLst>
              <a:ext uri="{28A0092B-C50C-407E-A947-70E740481C1C}">
                <a14:useLocalDpi xmlns:a14="http://schemas.microsoft.com/office/drawing/2010/main" val="0"/>
              </a:ext>
            </a:extLst>
          </a:blip>
          <a:srcRect r="-5865" b="32208"/>
          <a:stretch/>
        </p:blipFill>
        <p:spPr>
          <a:xfrm>
            <a:off x="457200" y="689429"/>
            <a:ext cx="8850086" cy="5461000"/>
          </a:xfrm>
        </p:spPr>
      </p:pic>
    </p:spTree>
    <p:extLst>
      <p:ext uri="{BB962C8B-B14F-4D97-AF65-F5344CB8AC3E}">
        <p14:creationId xmlns:p14="http://schemas.microsoft.com/office/powerpoint/2010/main" val="26113143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9956" cy="644497"/>
          </a:xfrm>
        </p:spPr>
        <p:txBody>
          <a:bodyPr>
            <a:normAutofit/>
          </a:bodyPr>
          <a:lstStyle/>
          <a:p>
            <a:r>
              <a:rPr lang="en-US" sz="2800" dirty="0" smtClean="0"/>
              <a:t>Measurement Strategies I:  Occupation Time</a:t>
            </a:r>
            <a:endParaRPr lang="en-US" sz="2800" dirty="0"/>
          </a:p>
        </p:txBody>
      </p:sp>
      <p:sp>
        <p:nvSpPr>
          <p:cNvPr id="3" name="Content Placeholder 2"/>
          <p:cNvSpPr>
            <a:spLocks noGrp="1"/>
          </p:cNvSpPr>
          <p:nvPr>
            <p:ph idx="1"/>
          </p:nvPr>
        </p:nvSpPr>
        <p:spPr>
          <a:xfrm>
            <a:off x="385207" y="1201393"/>
            <a:ext cx="8278217" cy="5154957"/>
          </a:xfrm>
        </p:spPr>
        <p:txBody>
          <a:bodyPr>
            <a:normAutofit lnSpcReduction="10000"/>
          </a:bodyPr>
          <a:lstStyle/>
          <a:p>
            <a:pPr marL="0" indent="0">
              <a:spcBef>
                <a:spcPts val="1056"/>
              </a:spcBef>
              <a:buNone/>
            </a:pPr>
            <a:r>
              <a:rPr lang="en-US" sz="1800" dirty="0" smtClean="0"/>
              <a:t>Given time and personnel constraints, what are the trade-offs between between spatial and temporal density?</a:t>
            </a:r>
          </a:p>
          <a:p>
            <a:pPr marL="0" indent="0">
              <a:spcBef>
                <a:spcPts val="1056"/>
              </a:spcBef>
              <a:buNone/>
            </a:pPr>
            <a:r>
              <a:rPr lang="en-US" sz="1800" dirty="0" smtClean="0"/>
              <a:t>Ideally, you would like for the white-noise position uncertainty for an occupation to contribute to the velocity uncertainty at a level less than the usually dominant long-period correlated noise. </a:t>
            </a:r>
          </a:p>
          <a:p>
            <a:pPr marL="0" indent="0">
              <a:spcBef>
                <a:spcPts val="1056"/>
              </a:spcBef>
              <a:buNone/>
            </a:pPr>
            <a:r>
              <a:rPr lang="en-US" sz="1800" dirty="0" smtClean="0"/>
              <a:t>Typical white-noise uncertainties (</a:t>
            </a:r>
            <a:r>
              <a:rPr lang="en-US" sz="1800" dirty="0" err="1" smtClean="0"/>
              <a:t>Horizotnal</a:t>
            </a:r>
            <a:r>
              <a:rPr lang="en-US" sz="1800" dirty="0" smtClean="0"/>
              <a:t> and Vertical)  as a function of occupation time:</a:t>
            </a:r>
            <a:endParaRPr lang="en-US" sz="1800" dirty="0"/>
          </a:p>
          <a:p>
            <a:pPr marL="0" indent="0">
              <a:spcBef>
                <a:spcPts val="1056"/>
              </a:spcBef>
              <a:buNone/>
            </a:pPr>
            <a:r>
              <a:rPr lang="en-US" sz="1800" dirty="0" smtClean="0"/>
              <a:t>    6-8 </a:t>
            </a:r>
            <a:r>
              <a:rPr lang="en-US" sz="1800" dirty="0" err="1" smtClean="0"/>
              <a:t>hrs</a:t>
            </a:r>
            <a:r>
              <a:rPr lang="en-US" sz="1800" dirty="0" smtClean="0"/>
              <a:t>:  2-2.5 mm H,  5-10 mm V</a:t>
            </a:r>
          </a:p>
          <a:p>
            <a:pPr marL="0" indent="0">
              <a:spcBef>
                <a:spcPts val="1056"/>
              </a:spcBef>
              <a:buNone/>
            </a:pPr>
            <a:r>
              <a:rPr lang="en-US" sz="1800" dirty="0"/>
              <a:t> </a:t>
            </a:r>
            <a:r>
              <a:rPr lang="en-US" sz="1800" dirty="0" smtClean="0"/>
              <a:t>  12-24 </a:t>
            </a:r>
            <a:r>
              <a:rPr lang="en-US" sz="1800" dirty="0" err="1" smtClean="0"/>
              <a:t>hrs</a:t>
            </a:r>
            <a:r>
              <a:rPr lang="en-US" sz="1800" dirty="0" smtClean="0"/>
              <a:t>:  1.0-1.5 mm H,  3-5 mm V</a:t>
            </a:r>
          </a:p>
          <a:p>
            <a:pPr marL="0" indent="0">
              <a:spcBef>
                <a:spcPts val="1056"/>
              </a:spcBef>
              <a:buNone/>
            </a:pPr>
            <a:r>
              <a:rPr lang="en-US" sz="1800" dirty="0"/>
              <a:t> </a:t>
            </a:r>
            <a:r>
              <a:rPr lang="en-US" sz="1800" dirty="0" smtClean="0"/>
              <a:t>  36-48-hrs:  0.7-1.0 mm H,  2-</a:t>
            </a:r>
            <a:r>
              <a:rPr lang="en-US" sz="1800" dirty="0"/>
              <a:t>4</a:t>
            </a:r>
            <a:r>
              <a:rPr lang="en-US" sz="1800" dirty="0" smtClean="0"/>
              <a:t> mm V</a:t>
            </a:r>
            <a:endParaRPr lang="en-US" sz="1800" dirty="0"/>
          </a:p>
          <a:p>
            <a:pPr marL="0" indent="0">
              <a:spcBef>
                <a:spcPts val="1056"/>
              </a:spcBef>
              <a:buNone/>
            </a:pPr>
            <a:r>
              <a:rPr lang="en-US" sz="1800" dirty="0" smtClean="0"/>
              <a:t>Observations over 3 or more days will give you more redundancy </a:t>
            </a:r>
            <a:endParaRPr lang="en-US" sz="1800" dirty="0"/>
          </a:p>
          <a:p>
            <a:pPr marL="0" indent="0">
              <a:spcBef>
                <a:spcPts val="1056"/>
              </a:spcBef>
              <a:buNone/>
            </a:pPr>
            <a:r>
              <a:rPr lang="en-US" sz="1800" dirty="0" smtClean="0"/>
              <a:t>Observations of 5 or more days will be necessary for mm-level vertical uncertainties</a:t>
            </a:r>
          </a:p>
          <a:p>
            <a:pPr marL="0" indent="0">
              <a:spcBef>
                <a:spcPts val="1056"/>
              </a:spcBef>
              <a:buNone/>
            </a:pPr>
            <a:r>
              <a:rPr lang="en-US" sz="1800" dirty="0" smtClean="0"/>
              <a:t>If your region has few continuous stations, you should consider running one or two  survey-mode stations for the entire time of the survey to provide continuity </a:t>
            </a:r>
          </a:p>
          <a:p>
            <a:pPr marL="457200" lvl="1" indent="0">
              <a:buNone/>
            </a:pPr>
            <a:r>
              <a:rPr lang="en-US" sz="1900" dirty="0" smtClean="0"/>
              <a:t> </a:t>
            </a:r>
          </a:p>
          <a:p>
            <a:pPr lvl="1"/>
            <a:endParaRPr lang="en-US" dirty="0" smtClean="0"/>
          </a:p>
          <a:p>
            <a:endParaRPr lang="en-US" dirty="0"/>
          </a:p>
        </p:txBody>
      </p:sp>
    </p:spTree>
    <p:extLst>
      <p:ext uri="{BB962C8B-B14F-4D97-AF65-F5344CB8AC3E}">
        <p14:creationId xmlns:p14="http://schemas.microsoft.com/office/powerpoint/2010/main" val="39876644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612"/>
          </a:xfrm>
        </p:spPr>
        <p:txBody>
          <a:bodyPr>
            <a:normAutofit/>
          </a:bodyPr>
          <a:lstStyle/>
          <a:p>
            <a:r>
              <a:rPr lang="en-US" sz="2400" dirty="0" smtClean="0"/>
              <a:t>Precision v </a:t>
            </a:r>
            <a:r>
              <a:rPr lang="en-US" sz="2400" dirty="0"/>
              <a:t>s</a:t>
            </a:r>
            <a:r>
              <a:rPr lang="en-US" sz="2400" dirty="0" smtClean="0"/>
              <a:t>ession length for network </a:t>
            </a:r>
            <a:r>
              <a:rPr lang="en-US" sz="2400" dirty="0"/>
              <a:t>p</a:t>
            </a:r>
            <a:r>
              <a:rPr lang="en-US" sz="2400" dirty="0" smtClean="0"/>
              <a:t>rocessing</a:t>
            </a:r>
            <a:endParaRPr lang="en-US" sz="2400" dirty="0"/>
          </a:p>
        </p:txBody>
      </p:sp>
      <p:pic>
        <p:nvPicPr>
          <p:cNvPr id="4" name="Picture 6"/>
          <p:cNvPicPr>
            <a:picLocks noGrp="1" noChangeAspect="1"/>
          </p:cNvPicPr>
          <p:nvPr>
            <p:ph idx="1"/>
          </p:nvPr>
        </p:nvPicPr>
        <p:blipFill>
          <a:blip r:embed="rId3">
            <a:extLst>
              <a:ext uri="{28A0092B-C50C-407E-A947-70E740481C1C}">
                <a14:useLocalDpi xmlns:a14="http://schemas.microsoft.com/office/drawing/2010/main" val="0"/>
              </a:ext>
            </a:extLst>
          </a:blip>
          <a:srcRect l="1089" r="1089"/>
          <a:stretch>
            <a:fillRect/>
          </a:stretch>
        </p:blipFill>
        <p:spPr bwMode="auto">
          <a:xfrm>
            <a:off x="457200" y="10862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3731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9956" cy="644497"/>
          </a:xfrm>
        </p:spPr>
        <p:txBody>
          <a:bodyPr>
            <a:normAutofit fontScale="90000"/>
          </a:bodyPr>
          <a:lstStyle/>
          <a:p>
            <a:r>
              <a:rPr lang="en-US" sz="2800" dirty="0" smtClean="0"/>
              <a:t>Measurement Strategies II:  Monuments and Instrumentation</a:t>
            </a:r>
            <a:endParaRPr lang="en-US" sz="2800" dirty="0"/>
          </a:p>
        </p:txBody>
      </p:sp>
      <p:sp>
        <p:nvSpPr>
          <p:cNvPr id="3" name="Content Placeholder 2"/>
          <p:cNvSpPr>
            <a:spLocks noGrp="1"/>
          </p:cNvSpPr>
          <p:nvPr>
            <p:ph idx="1"/>
          </p:nvPr>
        </p:nvSpPr>
        <p:spPr>
          <a:xfrm>
            <a:off x="457200" y="1253366"/>
            <a:ext cx="8229600" cy="4525963"/>
          </a:xfrm>
        </p:spPr>
        <p:txBody>
          <a:bodyPr>
            <a:normAutofit/>
          </a:bodyPr>
          <a:lstStyle/>
          <a:p>
            <a:pPr marL="0" indent="0">
              <a:spcBef>
                <a:spcPts val="1056"/>
              </a:spcBef>
              <a:buNone/>
            </a:pPr>
            <a:endParaRPr lang="en-US" sz="1900" dirty="0" smtClean="0"/>
          </a:p>
          <a:p>
            <a:pPr marL="0" indent="0">
              <a:spcBef>
                <a:spcPts val="1056"/>
              </a:spcBef>
              <a:buNone/>
            </a:pPr>
            <a:r>
              <a:rPr lang="en-US" sz="2000" dirty="0" smtClean="0"/>
              <a:t>Issues in site and antenna selection :</a:t>
            </a:r>
          </a:p>
          <a:p>
            <a:pPr marL="0" indent="0">
              <a:spcBef>
                <a:spcPts val="1056"/>
              </a:spcBef>
              <a:buNone/>
            </a:pPr>
            <a:r>
              <a:rPr lang="en-US" sz="2000" dirty="0"/>
              <a:t>	</a:t>
            </a:r>
            <a:r>
              <a:rPr lang="en-US" sz="2000" dirty="0" smtClean="0"/>
              <a:t>Monument stability</a:t>
            </a:r>
          </a:p>
          <a:p>
            <a:pPr marL="0" indent="0">
              <a:spcBef>
                <a:spcPts val="1056"/>
              </a:spcBef>
              <a:buNone/>
            </a:pPr>
            <a:r>
              <a:rPr lang="en-US" sz="2000" dirty="0" smtClean="0"/>
              <a:t>	Accessibility</a:t>
            </a:r>
          </a:p>
          <a:p>
            <a:pPr marL="0" indent="0">
              <a:spcBef>
                <a:spcPts val="1056"/>
              </a:spcBef>
              <a:buNone/>
            </a:pPr>
            <a:r>
              <a:rPr lang="en-US" sz="2000" dirty="0" smtClean="0"/>
              <a:t>	Ease of setup</a:t>
            </a:r>
          </a:p>
          <a:p>
            <a:pPr marL="0" indent="0">
              <a:spcBef>
                <a:spcPts val="1056"/>
              </a:spcBef>
              <a:buNone/>
            </a:pPr>
            <a:r>
              <a:rPr lang="en-US" sz="2000" dirty="0" smtClean="0"/>
              <a:t>	Multipath</a:t>
            </a:r>
          </a:p>
          <a:p>
            <a:pPr marL="0" indent="0">
              <a:spcBef>
                <a:spcPts val="1056"/>
              </a:spcBef>
              <a:buNone/>
            </a:pPr>
            <a:r>
              <a:rPr lang="en-US" sz="2000" dirty="0" smtClean="0"/>
              <a:t>	Vandalism</a:t>
            </a:r>
          </a:p>
          <a:p>
            <a:pPr marL="0" indent="0">
              <a:spcBef>
                <a:spcPts val="1056"/>
              </a:spcBef>
              <a:buNone/>
            </a:pPr>
            <a:endParaRPr lang="en-US" sz="2000" dirty="0" smtClean="0"/>
          </a:p>
          <a:p>
            <a:pPr marL="457200" lvl="1" indent="0">
              <a:buNone/>
            </a:pPr>
            <a:r>
              <a:rPr lang="en-US" sz="2000" dirty="0" smtClean="0"/>
              <a:t>• There is  no clear prescription for all cases; let’s  look at some examples</a:t>
            </a:r>
          </a:p>
          <a:p>
            <a:endParaRPr lang="en-US" dirty="0"/>
          </a:p>
        </p:txBody>
      </p:sp>
    </p:spTree>
    <p:extLst>
      <p:ext uri="{BB962C8B-B14F-4D97-AF65-F5344CB8AC3E}">
        <p14:creationId xmlns:p14="http://schemas.microsoft.com/office/powerpoint/2010/main" val="9926212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6"/>
            <a:ext cx="7941733" cy="809095"/>
          </a:xfrm>
        </p:spPr>
        <p:txBody>
          <a:bodyPr>
            <a:normAutofit/>
          </a:bodyPr>
          <a:lstStyle/>
          <a:p>
            <a:r>
              <a:rPr lang="en-US" sz="2800" dirty="0" smtClean="0"/>
              <a:t>Three primary mounting options</a:t>
            </a:r>
            <a:endParaRPr lang="en-US" sz="2800" dirty="0"/>
          </a:p>
        </p:txBody>
      </p:sp>
      <p:pic>
        <p:nvPicPr>
          <p:cNvPr id="4" name="Content Placeholder 3" descr="UNAVCO_18cm_spike.jpg"/>
          <p:cNvPicPr>
            <a:picLocks noGrp="1" noChangeAspect="1"/>
          </p:cNvPicPr>
          <p:nvPr>
            <p:ph idx="1"/>
          </p:nvPr>
        </p:nvPicPr>
        <p:blipFill>
          <a:blip r:embed="rId3">
            <a:extLst>
              <a:ext uri="{28A0092B-C50C-407E-A947-70E740481C1C}">
                <a14:useLocalDpi xmlns:a14="http://schemas.microsoft.com/office/drawing/2010/main" val="0"/>
              </a:ext>
            </a:extLst>
          </a:blip>
          <a:srcRect t="13172" b="13172"/>
          <a:stretch>
            <a:fillRect/>
          </a:stretch>
        </p:blipFill>
        <p:spPr>
          <a:xfrm>
            <a:off x="457200" y="842961"/>
            <a:ext cx="3617830" cy="1989667"/>
          </a:xfrm>
        </p:spPr>
      </p:pic>
      <p:pic>
        <p:nvPicPr>
          <p:cNvPr id="5" name="Content Placeholder 3"/>
          <p:cNvPicPr>
            <a:picLocks noChangeAspect="1"/>
          </p:cNvPicPr>
          <p:nvPr/>
        </p:nvPicPr>
        <p:blipFill>
          <a:blip r:embed="rId4"/>
          <a:srcRect l="4089" r="4089"/>
          <a:stretch>
            <a:fillRect/>
          </a:stretch>
        </p:blipFill>
        <p:spPr>
          <a:xfrm>
            <a:off x="660401" y="3869269"/>
            <a:ext cx="4419600" cy="2430610"/>
          </a:xfrm>
          <a:prstGeom prst="rect">
            <a:avLst/>
          </a:prstGeom>
        </p:spPr>
      </p:pic>
      <p:pic>
        <p:nvPicPr>
          <p:cNvPr id="6" name="Content Placeholder 3"/>
          <p:cNvPicPr>
            <a:picLocks noChangeAspect="1"/>
          </p:cNvPicPr>
          <p:nvPr/>
        </p:nvPicPr>
        <p:blipFill>
          <a:blip r:embed="rId5"/>
          <a:srcRect t="11224" b="11224"/>
          <a:stretch>
            <a:fillRect/>
          </a:stretch>
        </p:blipFill>
        <p:spPr>
          <a:xfrm>
            <a:off x="5283201" y="957261"/>
            <a:ext cx="3115733" cy="3750733"/>
          </a:xfrm>
          <a:prstGeom prst="rect">
            <a:avLst/>
          </a:prstGeom>
        </p:spPr>
      </p:pic>
      <p:sp>
        <p:nvSpPr>
          <p:cNvPr id="7" name="TextBox 6"/>
          <p:cNvSpPr txBox="1"/>
          <p:nvPr/>
        </p:nvSpPr>
        <p:spPr>
          <a:xfrm>
            <a:off x="6019800" y="4915868"/>
            <a:ext cx="2861732" cy="646331"/>
          </a:xfrm>
          <a:prstGeom prst="rect">
            <a:avLst/>
          </a:prstGeom>
          <a:noFill/>
        </p:spPr>
        <p:txBody>
          <a:bodyPr wrap="square" rtlCol="0">
            <a:spAutoFit/>
          </a:bodyPr>
          <a:lstStyle/>
          <a:p>
            <a:r>
              <a:rPr lang="en-US" dirty="0" smtClean="0"/>
              <a:t>Tripod with optical or physical plummet</a:t>
            </a:r>
            <a:endParaRPr lang="en-US" dirty="0"/>
          </a:p>
        </p:txBody>
      </p:sp>
      <p:sp>
        <p:nvSpPr>
          <p:cNvPr id="8" name="TextBox 7"/>
          <p:cNvSpPr txBox="1"/>
          <p:nvPr/>
        </p:nvSpPr>
        <p:spPr>
          <a:xfrm>
            <a:off x="1083732" y="2971338"/>
            <a:ext cx="2032001" cy="369332"/>
          </a:xfrm>
          <a:prstGeom prst="rect">
            <a:avLst/>
          </a:prstGeom>
          <a:noFill/>
        </p:spPr>
        <p:txBody>
          <a:bodyPr wrap="square" rtlCol="0">
            <a:spAutoFit/>
          </a:bodyPr>
          <a:lstStyle/>
          <a:p>
            <a:r>
              <a:rPr lang="en-US" dirty="0" smtClean="0"/>
              <a:t>Spike mount</a:t>
            </a:r>
            <a:endParaRPr lang="en-US" dirty="0"/>
          </a:p>
        </p:txBody>
      </p:sp>
      <p:sp>
        <p:nvSpPr>
          <p:cNvPr id="9" name="TextBox 8"/>
          <p:cNvSpPr txBox="1"/>
          <p:nvPr/>
        </p:nvSpPr>
        <p:spPr>
          <a:xfrm>
            <a:off x="2590389" y="6263394"/>
            <a:ext cx="660194" cy="369332"/>
          </a:xfrm>
          <a:prstGeom prst="rect">
            <a:avLst/>
          </a:prstGeom>
          <a:noFill/>
        </p:spPr>
        <p:txBody>
          <a:bodyPr wrap="none" rtlCol="0">
            <a:spAutoFit/>
          </a:bodyPr>
          <a:lstStyle/>
          <a:p>
            <a:r>
              <a:rPr lang="en-US" dirty="0" smtClean="0"/>
              <a:t>Mast </a:t>
            </a:r>
            <a:endParaRPr lang="en-US" dirty="0"/>
          </a:p>
        </p:txBody>
      </p:sp>
      <p:sp>
        <p:nvSpPr>
          <p:cNvPr id="10" name="TextBox 9"/>
          <p:cNvSpPr txBox="1"/>
          <p:nvPr/>
        </p:nvSpPr>
        <p:spPr>
          <a:xfrm>
            <a:off x="6129867" y="6299879"/>
            <a:ext cx="2461131" cy="338554"/>
          </a:xfrm>
          <a:prstGeom prst="rect">
            <a:avLst/>
          </a:prstGeom>
          <a:noFill/>
        </p:spPr>
        <p:txBody>
          <a:bodyPr wrap="none" rtlCol="0">
            <a:spAutoFit/>
          </a:bodyPr>
          <a:lstStyle/>
          <a:p>
            <a:r>
              <a:rPr lang="en-US" sz="1600" dirty="0" smtClean="0"/>
              <a:t>Courtesy UNAVO web page</a:t>
            </a:r>
            <a:endParaRPr lang="en-US" sz="1600" dirty="0"/>
          </a:p>
        </p:txBody>
      </p:sp>
    </p:spTree>
    <p:extLst>
      <p:ext uri="{BB962C8B-B14F-4D97-AF65-F5344CB8AC3E}">
        <p14:creationId xmlns:p14="http://schemas.microsoft.com/office/powerpoint/2010/main" val="11964739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295"/>
          </a:xfrm>
        </p:spPr>
        <p:txBody>
          <a:bodyPr>
            <a:noAutofit/>
          </a:bodyPr>
          <a:lstStyle/>
          <a:p>
            <a:r>
              <a:rPr lang="en-US" sz="2800" dirty="0" smtClean="0"/>
              <a:t>Low mount in a good </a:t>
            </a:r>
            <a:r>
              <a:rPr lang="en-US" sz="2800" dirty="0" err="1" smtClean="0"/>
              <a:t>enviroment</a:t>
            </a:r>
            <a:endParaRPr lang="en-US" sz="2800" dirty="0"/>
          </a:p>
        </p:txBody>
      </p:sp>
      <p:pic>
        <p:nvPicPr>
          <p:cNvPr id="11" name="Content Placeholder 10" descr="STVP.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7695" r="31453" b="20854"/>
          <a:stretch/>
        </p:blipFill>
        <p:spPr>
          <a:xfrm>
            <a:off x="457200" y="1371600"/>
            <a:ext cx="5418667" cy="3048000"/>
          </a:xfrm>
        </p:spPr>
      </p:pic>
      <p:pic>
        <p:nvPicPr>
          <p:cNvPr id="12" name="Content Placeholder 5" descr="STVP.265_elev_res.gif"/>
          <p:cNvPicPr>
            <a:picLocks noChangeAspect="1"/>
          </p:cNvPicPr>
          <p:nvPr/>
        </p:nvPicPr>
        <p:blipFill rotWithShape="1">
          <a:blip r:embed="rId4">
            <a:extLst>
              <a:ext uri="{28A0092B-C50C-407E-A947-70E740481C1C}">
                <a14:useLocalDpi xmlns:a14="http://schemas.microsoft.com/office/drawing/2010/main" val="0"/>
              </a:ext>
            </a:extLst>
          </a:blip>
          <a:srcRect t="59370" b="3953"/>
          <a:stretch/>
        </p:blipFill>
        <p:spPr>
          <a:xfrm>
            <a:off x="457200" y="4470400"/>
            <a:ext cx="4249738" cy="2252663"/>
          </a:xfrm>
          <a:prstGeom prst="rect">
            <a:avLst/>
          </a:prstGeom>
        </p:spPr>
      </p:pic>
      <p:sp>
        <p:nvSpPr>
          <p:cNvPr id="5" name="TextBox 4"/>
          <p:cNvSpPr txBox="1"/>
          <p:nvPr/>
        </p:nvSpPr>
        <p:spPr>
          <a:xfrm>
            <a:off x="6245318" y="1441178"/>
            <a:ext cx="2441481" cy="1754327"/>
          </a:xfrm>
          <a:prstGeom prst="rect">
            <a:avLst/>
          </a:prstGeom>
          <a:noFill/>
        </p:spPr>
        <p:txBody>
          <a:bodyPr wrap="square" rtlCol="0">
            <a:spAutoFit/>
          </a:bodyPr>
          <a:lstStyle/>
          <a:p>
            <a:r>
              <a:rPr lang="en-US" dirty="0" smtClean="0"/>
              <a:t>STVP</a:t>
            </a:r>
          </a:p>
          <a:p>
            <a:r>
              <a:rPr lang="en-US" dirty="0" smtClean="0"/>
              <a:t>Steven’s Pass, Cascades Range in western Washington</a:t>
            </a:r>
          </a:p>
          <a:p>
            <a:endParaRPr lang="en-US" dirty="0"/>
          </a:p>
          <a:p>
            <a:r>
              <a:rPr lang="en-US" dirty="0" smtClean="0"/>
              <a:t>18-cm spike mount</a:t>
            </a:r>
            <a:endParaRPr lang="en-US" dirty="0"/>
          </a:p>
        </p:txBody>
      </p:sp>
      <p:sp>
        <p:nvSpPr>
          <p:cNvPr id="7" name="TextBox 6"/>
          <p:cNvSpPr txBox="1"/>
          <p:nvPr/>
        </p:nvSpPr>
        <p:spPr>
          <a:xfrm>
            <a:off x="4808026" y="4894690"/>
            <a:ext cx="4095993" cy="1477328"/>
          </a:xfrm>
          <a:prstGeom prst="rect">
            <a:avLst/>
          </a:prstGeom>
          <a:noFill/>
        </p:spPr>
        <p:txBody>
          <a:bodyPr wrap="none" rtlCol="0">
            <a:spAutoFit/>
          </a:bodyPr>
          <a:lstStyle/>
          <a:p>
            <a:r>
              <a:rPr lang="en-US" dirty="0" smtClean="0"/>
              <a:t>No long-term repeatability yet, but 44 </a:t>
            </a:r>
            <a:r>
              <a:rPr lang="en-US" dirty="0" err="1" smtClean="0"/>
              <a:t>hrs</a:t>
            </a:r>
            <a:endParaRPr lang="en-US" dirty="0"/>
          </a:p>
          <a:p>
            <a:r>
              <a:rPr lang="en-US" dirty="0"/>
              <a:t>o</a:t>
            </a:r>
            <a:r>
              <a:rPr lang="en-US" dirty="0" smtClean="0"/>
              <a:t>f observations in 2012 give formal</a:t>
            </a:r>
            <a:br>
              <a:rPr lang="en-US" dirty="0" smtClean="0"/>
            </a:br>
            <a:r>
              <a:rPr lang="en-US" dirty="0" smtClean="0"/>
              <a:t>uncertainties 0.5 mm horizontal, 3 mm </a:t>
            </a:r>
          </a:p>
          <a:p>
            <a:r>
              <a:rPr lang="en-US" dirty="0"/>
              <a:t>v</a:t>
            </a:r>
            <a:r>
              <a:rPr lang="en-US" dirty="0" smtClean="0"/>
              <a:t>ertical. Note minimal long-period signal </a:t>
            </a:r>
          </a:p>
          <a:p>
            <a:r>
              <a:rPr lang="en-US" dirty="0" smtClean="0"/>
              <a:t>Scattering.</a:t>
            </a:r>
            <a:endParaRPr lang="en-US" dirty="0"/>
          </a:p>
        </p:txBody>
      </p:sp>
    </p:spTree>
    <p:extLst>
      <p:ext uri="{BB962C8B-B14F-4D97-AF65-F5344CB8AC3E}">
        <p14:creationId xmlns:p14="http://schemas.microsoft.com/office/powerpoint/2010/main" val="3589635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41733" cy="487362"/>
          </a:xfrm>
        </p:spPr>
        <p:txBody>
          <a:bodyPr>
            <a:noAutofit/>
          </a:bodyPr>
          <a:lstStyle/>
          <a:p>
            <a:r>
              <a:rPr lang="en-US" sz="2800" dirty="0" smtClean="0"/>
              <a:t>Low mount in a dirty environment</a:t>
            </a:r>
            <a:endParaRPr lang="en-US" sz="2800" dirty="0"/>
          </a:p>
        </p:txBody>
      </p:sp>
      <p:pic>
        <p:nvPicPr>
          <p:cNvPr id="8" name="Content Placeholder 7" descr="B059-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305" r="43763" b="13305"/>
          <a:stretch/>
        </p:blipFill>
        <p:spPr>
          <a:xfrm>
            <a:off x="3607345" y="1074581"/>
            <a:ext cx="2544130" cy="2487976"/>
          </a:xfrm>
        </p:spPr>
      </p:pic>
      <p:pic>
        <p:nvPicPr>
          <p:cNvPr id="4" name="Picture 3" descr="B05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00" y="1074581"/>
            <a:ext cx="3320068" cy="2487976"/>
          </a:xfrm>
          <a:prstGeom prst="rect">
            <a:avLst/>
          </a:prstGeom>
        </p:spPr>
      </p:pic>
      <p:pic>
        <p:nvPicPr>
          <p:cNvPr id="9" name="Content Placeholder 8" descr="B059.265_elev_res.gif"/>
          <p:cNvPicPr>
            <a:picLocks noChangeAspect="1"/>
          </p:cNvPicPr>
          <p:nvPr/>
        </p:nvPicPr>
        <p:blipFill rotWithShape="1">
          <a:blip r:embed="rId5">
            <a:extLst>
              <a:ext uri="{28A0092B-C50C-407E-A947-70E740481C1C}">
                <a14:useLocalDpi xmlns:a14="http://schemas.microsoft.com/office/drawing/2010/main" val="0"/>
              </a:ext>
            </a:extLst>
          </a:blip>
          <a:srcRect t="59000" b="1781"/>
          <a:stretch/>
        </p:blipFill>
        <p:spPr>
          <a:xfrm>
            <a:off x="-161490" y="4052887"/>
            <a:ext cx="4064000" cy="2303463"/>
          </a:xfrm>
          <a:prstGeom prst="rect">
            <a:avLst/>
          </a:prstGeom>
        </p:spPr>
      </p:pic>
      <p:sp>
        <p:nvSpPr>
          <p:cNvPr id="6" name="TextBox 5"/>
          <p:cNvSpPr txBox="1"/>
          <p:nvPr/>
        </p:nvSpPr>
        <p:spPr>
          <a:xfrm>
            <a:off x="6626499" y="1269848"/>
            <a:ext cx="1495651" cy="2031325"/>
          </a:xfrm>
          <a:prstGeom prst="rect">
            <a:avLst/>
          </a:prstGeom>
          <a:noFill/>
        </p:spPr>
        <p:txBody>
          <a:bodyPr wrap="square" rtlCol="0">
            <a:spAutoFit/>
          </a:bodyPr>
          <a:lstStyle/>
          <a:p>
            <a:r>
              <a:rPr lang="en-US" dirty="0" smtClean="0"/>
              <a:t>B059</a:t>
            </a:r>
          </a:p>
          <a:p>
            <a:r>
              <a:rPr lang="en-US" dirty="0" smtClean="0"/>
              <a:t>Roadside meadow in western Washington </a:t>
            </a:r>
          </a:p>
          <a:p>
            <a:r>
              <a:rPr lang="en-US" dirty="0" smtClean="0"/>
              <a:t>12.5-cm spike mount</a:t>
            </a:r>
            <a:endParaRPr lang="en-US" dirty="0"/>
          </a:p>
        </p:txBody>
      </p:sp>
      <p:sp>
        <p:nvSpPr>
          <p:cNvPr id="7" name="TextBox 6"/>
          <p:cNvSpPr txBox="1"/>
          <p:nvPr/>
        </p:nvSpPr>
        <p:spPr>
          <a:xfrm>
            <a:off x="4070332" y="3846104"/>
            <a:ext cx="4328601" cy="2308324"/>
          </a:xfrm>
          <a:prstGeom prst="rect">
            <a:avLst/>
          </a:prstGeom>
          <a:noFill/>
        </p:spPr>
        <p:txBody>
          <a:bodyPr wrap="square" rtlCol="0">
            <a:spAutoFit/>
          </a:bodyPr>
          <a:lstStyle/>
          <a:p>
            <a:r>
              <a:rPr lang="en-US" dirty="0" smtClean="0"/>
              <a:t>Two 24-hr measurements in 2012 agree at 1 mm horizontal</a:t>
            </a:r>
            <a:r>
              <a:rPr lang="en-US" dirty="0"/>
              <a:t>, </a:t>
            </a:r>
            <a:r>
              <a:rPr lang="en-US" dirty="0" smtClean="0"/>
              <a:t>4 mm vertical though the formal uncertainties are 2 mm, 10mm due to high  random noise (diffuse multipath or water vapor?) </a:t>
            </a:r>
            <a:r>
              <a:rPr lang="en-US" dirty="0"/>
              <a:t>Note minimal long-period signal </a:t>
            </a:r>
            <a:r>
              <a:rPr lang="en-US" dirty="0" smtClean="0"/>
              <a:t>scattering. Long-term scatter is 3 mm horizontal, 5 mm vertical (monument </a:t>
            </a:r>
            <a:r>
              <a:rPr lang="en-US" dirty="0" err="1" smtClean="0"/>
              <a:t>instablity</a:t>
            </a:r>
            <a:r>
              <a:rPr lang="en-US" dirty="0" smtClean="0"/>
              <a:t>?)</a:t>
            </a:r>
            <a:endParaRPr lang="en-US" dirty="0"/>
          </a:p>
        </p:txBody>
      </p:sp>
    </p:spTree>
    <p:extLst>
      <p:ext uri="{BB962C8B-B14F-4D97-AF65-F5344CB8AC3E}">
        <p14:creationId xmlns:p14="http://schemas.microsoft.com/office/powerpoint/2010/main" val="4121676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4295"/>
          </a:xfrm>
        </p:spPr>
        <p:txBody>
          <a:bodyPr>
            <a:noAutofit/>
          </a:bodyPr>
          <a:lstStyle/>
          <a:p>
            <a:r>
              <a:rPr lang="en-US" sz="2800" dirty="0" smtClean="0"/>
              <a:t>High mount in a dirty environment </a:t>
            </a:r>
            <a:endParaRPr lang="en-US" sz="2800" dirty="0"/>
          </a:p>
        </p:txBody>
      </p:sp>
      <p:pic>
        <p:nvPicPr>
          <p:cNvPr id="6" name="Content Placeholder 5" descr="C03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0661" t="17066" r="19476" b="33232"/>
          <a:stretch/>
        </p:blipFill>
        <p:spPr>
          <a:xfrm>
            <a:off x="457201" y="1032933"/>
            <a:ext cx="5013326" cy="2672719"/>
          </a:xfrm>
        </p:spPr>
      </p:pic>
      <p:pic>
        <p:nvPicPr>
          <p:cNvPr id="7" name="Content Placeholder 3" descr="L387.265_elev_res.gif"/>
          <p:cNvPicPr>
            <a:picLocks noChangeAspect="1"/>
          </p:cNvPicPr>
          <p:nvPr/>
        </p:nvPicPr>
        <p:blipFill rotWithShape="1">
          <a:blip r:embed="rId4">
            <a:extLst>
              <a:ext uri="{28A0092B-C50C-407E-A947-70E740481C1C}">
                <a14:useLocalDpi xmlns:a14="http://schemas.microsoft.com/office/drawing/2010/main" val="0"/>
              </a:ext>
            </a:extLst>
          </a:blip>
          <a:srcRect t="59435" b="14145"/>
          <a:stretch/>
        </p:blipFill>
        <p:spPr>
          <a:xfrm>
            <a:off x="0" y="3864231"/>
            <a:ext cx="5588000" cy="2133600"/>
          </a:xfrm>
          <a:prstGeom prst="rect">
            <a:avLst/>
          </a:prstGeom>
        </p:spPr>
      </p:pic>
      <p:sp>
        <p:nvSpPr>
          <p:cNvPr id="5" name="TextBox 4"/>
          <p:cNvSpPr txBox="1"/>
          <p:nvPr/>
        </p:nvSpPr>
        <p:spPr>
          <a:xfrm>
            <a:off x="6129967" y="1064293"/>
            <a:ext cx="2414361" cy="1754327"/>
          </a:xfrm>
          <a:prstGeom prst="rect">
            <a:avLst/>
          </a:prstGeom>
          <a:noFill/>
        </p:spPr>
        <p:txBody>
          <a:bodyPr wrap="square" rtlCol="0">
            <a:spAutoFit/>
          </a:bodyPr>
          <a:lstStyle/>
          <a:p>
            <a:r>
              <a:rPr lang="en-US" dirty="0" smtClean="0"/>
              <a:t>C033</a:t>
            </a:r>
          </a:p>
          <a:p>
            <a:r>
              <a:rPr lang="en-US" dirty="0" smtClean="0"/>
              <a:t>Old survey mark in dirt in central Washington.</a:t>
            </a:r>
          </a:p>
          <a:p>
            <a:r>
              <a:rPr lang="en-US" dirty="0" smtClean="0"/>
              <a:t>Tripod mount.  (Train blockage was short-lived)</a:t>
            </a:r>
            <a:endParaRPr lang="en-US" dirty="0"/>
          </a:p>
        </p:txBody>
      </p:sp>
      <p:sp>
        <p:nvSpPr>
          <p:cNvPr id="8" name="TextBox 7"/>
          <p:cNvSpPr txBox="1"/>
          <p:nvPr/>
        </p:nvSpPr>
        <p:spPr>
          <a:xfrm>
            <a:off x="6129967" y="3273677"/>
            <a:ext cx="2271197" cy="2939267"/>
          </a:xfrm>
          <a:prstGeom prst="rect">
            <a:avLst/>
          </a:prstGeom>
          <a:noFill/>
        </p:spPr>
        <p:txBody>
          <a:bodyPr wrap="square" rtlCol="0">
            <a:spAutoFit/>
          </a:bodyPr>
          <a:lstStyle/>
          <a:p>
            <a:r>
              <a:rPr lang="en-US" dirty="0" smtClean="0"/>
              <a:t>2012 19-hr session and 5-hr session agree at 1.5 mm horizontal, 3 mm </a:t>
            </a:r>
            <a:r>
              <a:rPr lang="en-US" dirty="0" err="1" smtClean="0"/>
              <a:t>vertiical</a:t>
            </a:r>
            <a:r>
              <a:rPr lang="en-US" dirty="0" smtClean="0"/>
              <a:t>.  Long-term repeatability 2 mm horizontal, 12 mm vertical. </a:t>
            </a:r>
          </a:p>
          <a:p>
            <a:pPr>
              <a:spcBef>
                <a:spcPts val="600"/>
              </a:spcBef>
            </a:pPr>
            <a:r>
              <a:rPr lang="en-US" dirty="0" smtClean="0"/>
              <a:t>Surprisingly little short-period multipath (dry dirt?)</a:t>
            </a:r>
            <a:endParaRPr lang="en-US" dirty="0"/>
          </a:p>
        </p:txBody>
      </p:sp>
    </p:spTree>
    <p:extLst>
      <p:ext uri="{BB962C8B-B14F-4D97-AF65-F5344CB8AC3E}">
        <p14:creationId xmlns:p14="http://schemas.microsoft.com/office/powerpoint/2010/main" val="37401511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476" y="211642"/>
            <a:ext cx="6700477" cy="635025"/>
          </a:xfrm>
        </p:spPr>
        <p:txBody>
          <a:bodyPr>
            <a:normAutofit/>
          </a:bodyPr>
          <a:lstStyle/>
          <a:p>
            <a:r>
              <a:rPr lang="en-US" sz="2800" dirty="0"/>
              <a:t>L</a:t>
            </a:r>
            <a:r>
              <a:rPr lang="en-US" sz="2800" dirty="0" smtClean="0"/>
              <a:t>ow mount on a  slope  </a:t>
            </a:r>
            <a:endParaRPr lang="en-US" sz="2800" dirty="0"/>
          </a:p>
        </p:txBody>
      </p:sp>
      <p:pic>
        <p:nvPicPr>
          <p:cNvPr id="8" name="Content Placeholder 7" descr="LYFR_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868" r="9868" b="34862"/>
          <a:stretch/>
        </p:blipFill>
        <p:spPr>
          <a:xfrm>
            <a:off x="245543" y="1137637"/>
            <a:ext cx="4931919" cy="3001885"/>
          </a:xfrm>
        </p:spPr>
      </p:pic>
      <p:pic>
        <p:nvPicPr>
          <p:cNvPr id="9" name="Content Placeholder 4" descr="LYFR.254_elev_res.gif"/>
          <p:cNvPicPr>
            <a:picLocks noChangeAspect="1"/>
          </p:cNvPicPr>
          <p:nvPr/>
        </p:nvPicPr>
        <p:blipFill rotWithShape="1">
          <a:blip r:embed="rId4">
            <a:extLst>
              <a:ext uri="{28A0092B-C50C-407E-A947-70E740481C1C}">
                <a14:useLocalDpi xmlns:a14="http://schemas.microsoft.com/office/drawing/2010/main" val="0"/>
              </a:ext>
            </a:extLst>
          </a:blip>
          <a:srcRect l="381" t="59849" r="381" b="2842"/>
          <a:stretch/>
        </p:blipFill>
        <p:spPr>
          <a:xfrm>
            <a:off x="457200" y="4139522"/>
            <a:ext cx="4487863" cy="2438400"/>
          </a:xfrm>
          <a:prstGeom prst="rect">
            <a:avLst/>
          </a:prstGeom>
        </p:spPr>
      </p:pic>
      <p:sp>
        <p:nvSpPr>
          <p:cNvPr id="5" name="TextBox 4"/>
          <p:cNvSpPr txBox="1"/>
          <p:nvPr/>
        </p:nvSpPr>
        <p:spPr>
          <a:xfrm>
            <a:off x="6019800" y="1416369"/>
            <a:ext cx="1844081" cy="1754327"/>
          </a:xfrm>
          <a:prstGeom prst="rect">
            <a:avLst/>
          </a:prstGeom>
          <a:noFill/>
        </p:spPr>
        <p:txBody>
          <a:bodyPr wrap="square" rtlCol="0">
            <a:spAutoFit/>
          </a:bodyPr>
          <a:lstStyle/>
          <a:p>
            <a:r>
              <a:rPr lang="en-US" dirty="0" smtClean="0"/>
              <a:t>LYFR</a:t>
            </a:r>
          </a:p>
          <a:p>
            <a:r>
              <a:rPr lang="en-US" dirty="0" smtClean="0"/>
              <a:t>Rocky river bank in eastern Oregon </a:t>
            </a:r>
          </a:p>
          <a:p>
            <a:r>
              <a:rPr lang="en-US" dirty="0" smtClean="0"/>
              <a:t>12.5-cm spike mount</a:t>
            </a:r>
          </a:p>
        </p:txBody>
      </p:sp>
      <p:sp>
        <p:nvSpPr>
          <p:cNvPr id="6" name="TextBox 5"/>
          <p:cNvSpPr txBox="1"/>
          <p:nvPr/>
        </p:nvSpPr>
        <p:spPr>
          <a:xfrm>
            <a:off x="5482516" y="4690874"/>
            <a:ext cx="3114024" cy="923330"/>
          </a:xfrm>
          <a:prstGeom prst="rect">
            <a:avLst/>
          </a:prstGeom>
          <a:noFill/>
        </p:spPr>
        <p:txBody>
          <a:bodyPr wrap="square" rtlCol="0">
            <a:spAutoFit/>
          </a:bodyPr>
          <a:lstStyle/>
          <a:p>
            <a:r>
              <a:rPr lang="en-US" dirty="0" smtClean="0"/>
              <a:t>Single 14-hr session .  Long-period multipath due to slope and/or reflective rocks ?</a:t>
            </a:r>
            <a:endParaRPr lang="en-US" dirty="0"/>
          </a:p>
        </p:txBody>
      </p:sp>
    </p:spTree>
    <p:extLst>
      <p:ext uri="{BB962C8B-B14F-4D97-AF65-F5344CB8AC3E}">
        <p14:creationId xmlns:p14="http://schemas.microsoft.com/office/powerpoint/2010/main" val="12257688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1126</TotalTime>
  <Words>1535</Words>
  <Application>Microsoft Macintosh PowerPoint</Application>
  <PresentationFormat>On-screen Show (4:3)</PresentationFormat>
  <Paragraphs>100</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Survey-mode measurements and analysis</vt:lpstr>
      <vt:lpstr>Measurement Strategies I:  Occupation Time</vt:lpstr>
      <vt:lpstr>Precision v session length for network processing</vt:lpstr>
      <vt:lpstr>Measurement Strategies II:  Monuments and Instrumentation</vt:lpstr>
      <vt:lpstr>Three primary mounting options</vt:lpstr>
      <vt:lpstr>Low mount in a good enviroment</vt:lpstr>
      <vt:lpstr>Low mount in a dirty environment</vt:lpstr>
      <vt:lpstr>High mount in a dirty environment </vt:lpstr>
      <vt:lpstr>Low mount on a  slope  </vt:lpstr>
      <vt:lpstr>Special Characteristics of Survey-mode Data</vt:lpstr>
      <vt:lpstr>Analysis Strategy </vt:lpstr>
      <vt:lpstr>Editing example</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rwk</cp:lastModifiedBy>
  <cp:revision>27</cp:revision>
  <dcterms:created xsi:type="dcterms:W3CDTF">2014-11-13T20:18:27Z</dcterms:created>
  <dcterms:modified xsi:type="dcterms:W3CDTF">2015-08-11T14:51:37Z</dcterms:modified>
</cp:coreProperties>
</file>