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embeddings/oleObject3.bin" ContentType="application/vnd.openxmlformats-officedocument.oleObject"/>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4.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040" y="-3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Track Kinematic</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Track Kinematic</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2</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13</a:t>
            </a:fld>
            <a:endParaRPr lang="en-US"/>
          </a:p>
        </p:txBody>
      </p:sp>
      <p:sp>
        <p:nvSpPr>
          <p:cNvPr id="5" name="Date Placeholder 4"/>
          <p:cNvSpPr>
            <a:spLocks noGrp="1"/>
          </p:cNvSpPr>
          <p:nvPr>
            <p:ph type="dt" idx="11"/>
          </p:nvPr>
        </p:nvSpPr>
        <p:spPr/>
        <p:txBody>
          <a:bodyPr/>
          <a:lstStyle/>
          <a:p>
            <a:r>
              <a:rPr lang="en-GB" smtClean="0"/>
              <a:t>2015/08/13</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14</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15</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17</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18</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19</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45</a:t>
            </a:fld>
            <a:endParaRPr lang="en-US"/>
          </a:p>
        </p:txBody>
      </p:sp>
      <p:sp>
        <p:nvSpPr>
          <p:cNvPr id="5" name="Date Placeholder 4"/>
          <p:cNvSpPr>
            <a:spLocks noGrp="1"/>
          </p:cNvSpPr>
          <p:nvPr>
            <p:ph type="dt" idx="11"/>
          </p:nvPr>
        </p:nvSpPr>
        <p:spPr/>
        <p:txBody>
          <a:bodyPr/>
          <a:lstStyle/>
          <a:p>
            <a:r>
              <a:rPr lang="en-GB" smtClean="0"/>
              <a:t>2015/08/13</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47</a:t>
            </a:fld>
            <a:endParaRPr lang="en-US"/>
          </a:p>
        </p:txBody>
      </p:sp>
      <p:sp>
        <p:nvSpPr>
          <p:cNvPr id="5" name="Date Placeholder 4"/>
          <p:cNvSpPr>
            <a:spLocks noGrp="1"/>
          </p:cNvSpPr>
          <p:nvPr>
            <p:ph type="dt" idx="11"/>
          </p:nvPr>
        </p:nvSpPr>
        <p:spPr/>
        <p:txBody>
          <a:bodyPr/>
          <a:lstStyle/>
          <a:p>
            <a:r>
              <a:rPr lang="en-GB" smtClean="0"/>
              <a:t>2015/08/13</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3</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5</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6</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8</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9</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10</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11</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12</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2015/08/13</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2015/08/13</a:t>
            </a:r>
            <a:endParaRPr lang="en-US"/>
          </a:p>
        </p:txBody>
      </p:sp>
      <p:sp>
        <p:nvSpPr>
          <p:cNvPr id="8" name="Footer Placeholder 7"/>
          <p:cNvSpPr>
            <a:spLocks noGrp="1"/>
          </p:cNvSpPr>
          <p:nvPr>
            <p:ph type="ftr" sz="quarter" idx="11"/>
          </p:nvPr>
        </p:nvSpPr>
        <p:spPr/>
        <p:txBody>
          <a:bodyPr/>
          <a:lstStyle/>
          <a:p>
            <a:r>
              <a:rPr lang="en-US" smtClean="0"/>
              <a:t>Track Kinematic</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2015/08/13</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2015/08/13</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2015/08/13</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2015/08/13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Kinematic</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a:t>Introduction to and basics of processing with TRACK</a:t>
            </a:r>
            <a:endParaRPr lang="en-US" dirty="0">
              <a:latin typeface="Courier"/>
              <a:cs typeface="Courier"/>
            </a:endParaRPr>
          </a:p>
        </p:txBody>
      </p:sp>
      <p:pic>
        <p:nvPicPr>
          <p:cNvPr id="10" name="Picture 9"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2"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Herring          R. W. King          M. A. Floyd</a:t>
            </a:r>
          </a:p>
          <a:p>
            <a:r>
              <a:rPr lang="en-US" sz="1700" i="1" dirty="0" smtClean="0"/>
              <a:t>Massachusetts Institute of Technology</a:t>
            </a:r>
          </a:p>
          <a:p>
            <a:endParaRPr lang="en-US" sz="1400" dirty="0" smtClean="0"/>
          </a:p>
          <a:p>
            <a:r>
              <a:rPr lang="en-US" sz="2100" dirty="0"/>
              <a:t>GPS Data Processing and Analysis with GAMIT/GLOBK/TRACK</a:t>
            </a:r>
            <a:r>
              <a:rPr lang="en-US" sz="2100" dirty="0" smtClean="0"/>
              <a:t/>
            </a:r>
            <a:br>
              <a:rPr lang="en-US" sz="2100" dirty="0" smtClean="0"/>
            </a:br>
            <a:r>
              <a:rPr lang="en-US" sz="2100" dirty="0" smtClean="0"/>
              <a:t>UNAVCO </a:t>
            </a:r>
            <a:r>
              <a:rPr lang="en-US" sz="2100" dirty="0"/>
              <a:t>Headquarters</a:t>
            </a:r>
            <a:r>
              <a:rPr lang="en-US" sz="2100" dirty="0" smtClean="0"/>
              <a:t>, Boulder, Colorado</a:t>
            </a:r>
            <a:br>
              <a:rPr lang="en-US" sz="2100" dirty="0" smtClean="0"/>
            </a:br>
            <a:r>
              <a:rPr lang="en-US" sz="2100" dirty="0" smtClean="0"/>
              <a:t>10–14 August 2015</a:t>
            </a:r>
          </a:p>
          <a:p>
            <a:endParaRPr lang="en-US" sz="1800" dirty="0" smtClean="0"/>
          </a:p>
          <a:p>
            <a:r>
              <a:rPr lang="en-US" sz="1400" dirty="0"/>
              <a:t>Material from T. A. Herring, R. W. King, M. A. Floyd (MIT) and S. C. </a:t>
            </a:r>
            <a:r>
              <a:rPr lang="en-US" sz="1400" dirty="0" err="1"/>
              <a:t>McClusky</a:t>
            </a:r>
            <a:r>
              <a:rPr lang="en-US" sz="1400"/>
              <a:t> (now ANU)</a:t>
            </a:r>
            <a:endParaRPr lang="en-US" sz="1400" dirty="0"/>
          </a:p>
        </p:txBody>
      </p:sp>
      <p:pic>
        <p:nvPicPr>
          <p:cNvPr id="15" name="Picture 14"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9252" y="18276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smtClean="0"/>
              <a:t>MW-WL Characteristics</a:t>
            </a:r>
            <a:endParaRPr lang="en-GB"/>
          </a:p>
        </p:txBody>
      </p:sp>
      <p:sp>
        <p:nvSpPr>
          <p:cNvPr id="31750" name="Rectangle 2"/>
          <p:cNvSpPr>
            <a:spLocks noGrp="1" noChangeArrowheads="1"/>
          </p:cNvSpPr>
          <p:nvPr>
            <p:ph idx="1"/>
          </p:nvPr>
        </p:nvSpPr>
        <p:spPr/>
        <p:txBody>
          <a:bodyPr>
            <a:normAutofit fontScale="70000" lnSpcReduction="20000"/>
          </a:bodyPr>
          <a:lstStyle/>
          <a:p>
            <a:r>
              <a:rPr lang="en-GB" dirty="0" smtClean="0"/>
              <a:t>In one-way form as shown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t>
            </a:r>
            <a:r>
              <a:rPr lang="en-GB" dirty="0" err="1" smtClean="0"/>
              <a:t>f/f</a:t>
            </a:r>
            <a:r>
              <a:rPr lang="en-GB" dirty="0" smtClean="0"/>
              <a:t>) and generally is not used.</a:t>
            </a:r>
            <a:endParaRPr lang="en-GB"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344208495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Melbourne-Wubena Wide Lane (MW-WL)</a:t>
            </a:r>
          </a:p>
        </p:txBody>
      </p:sp>
      <p:sp>
        <p:nvSpPr>
          <p:cNvPr id="6" name="Content Placeholder 5"/>
          <p:cNvSpPr>
            <a:spLocks noGrp="1"/>
          </p:cNvSpPr>
          <p:nvPr>
            <p:ph idx="1"/>
          </p:nvPr>
        </p:nvSpPr>
        <p:spPr>
          <a:xfrm>
            <a:off x="457200" y="2667000"/>
            <a:ext cx="8229600" cy="3459163"/>
          </a:xfrm>
        </p:spPr>
        <p:txBody>
          <a:bodyPr>
            <a:normAutofit fontScale="85000" lnSpcReduction="20000"/>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dirty="0" err="1"/>
              <a:t>Rf</a:t>
            </a:r>
            <a:r>
              <a:rPr lang="en-GB" dirty="0"/>
              <a:t>/c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dirty="0"/>
              <a:t>f/</a:t>
            </a:r>
            <a:r>
              <a:rPr lang="en-GB" dirty="0">
                <a:latin typeface="Symbol" charset="2"/>
              </a:rPr>
              <a:t></a:t>
            </a:r>
            <a:r>
              <a:rPr lang="en-GB" dirty="0"/>
              <a:t>f term for GPS is ~0.124 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a:t>
            </a:r>
          </a:p>
          <a:p>
            <a:endParaRPr lang="en-US" dirty="0"/>
          </a:p>
        </p:txBody>
      </p:sp>
      <p:sp>
        <p:nvSpPr>
          <p:cNvPr id="3" name="Date Placeholder 2"/>
          <p:cNvSpPr>
            <a:spLocks noGrp="1"/>
          </p:cNvSpPr>
          <p:nvPr>
            <p:ph type="dt" sz="half" idx="10"/>
          </p:nvPr>
        </p:nvSpPr>
        <p:spPr/>
        <p:txBody>
          <a:bodyPr/>
          <a:lstStyle/>
          <a:p>
            <a:r>
              <a:rPr lang="en-GB" smtClean="0"/>
              <a:t>2015/08/13</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11</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071"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8073278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EX-WL Extra-Wide-lane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other measure of the difference in cycles between L1 and L2 used by track is the EX-WL (Extra </a:t>
            </a:r>
            <a:r>
              <a:rPr lang="en-US" dirty="0" err="1" smtClean="0"/>
              <a:t>Widelane</a:t>
            </a:r>
            <a:r>
              <a:rPr lang="en-US" dirty="0" smtClean="0"/>
              <a:t>).</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track bias fixing note that a 1 L1 and L2 slip (1/1 slip) changes the EX-WL by only 0.28 cycles (53 mm).  (This is just 82 mm of L1 ionospheric delay, 0.5 TECU)</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095"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68371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eaLnBrk="1" hangingPunct="1"/>
            <a:r>
              <a:rPr lang="en-US" dirty="0"/>
              <a:t>Basic</a:t>
            </a:r>
            <a:r>
              <a:rPr lang="en-US" dirty="0" smtClean="0"/>
              <a:t> Inputs for track.</a:t>
            </a:r>
            <a:endParaRPr lang="en-US" dirty="0"/>
          </a:p>
        </p:txBody>
      </p:sp>
      <p:sp>
        <p:nvSpPr>
          <p:cNvPr id="25606" name="Rectangle 5"/>
          <p:cNvSpPr>
            <a:spLocks noGrp="1" noChangeArrowheads="1"/>
          </p:cNvSpPr>
          <p:nvPr>
            <p:ph type="body" idx="1"/>
          </p:nvPr>
        </p:nvSpPr>
        <p:spPr>
          <a:xfrm>
            <a:off x="685800" y="1600200"/>
            <a:ext cx="7772400" cy="4495800"/>
          </a:xfrm>
        </p:spPr>
        <p:txBody>
          <a:bodyPr>
            <a:normAutofit fontScale="85000" lnSpcReduction="10000"/>
          </a:bodyPr>
          <a:lstStyle/>
          <a:p>
            <a:pPr eaLnBrk="1" hangingPunct="1">
              <a:lnSpc>
                <a:spcPct val="90000"/>
              </a:lnSpc>
            </a:pPr>
            <a:r>
              <a:rPr lang="en-US" dirty="0"/>
              <a:t>Track runs using a command file</a:t>
            </a:r>
          </a:p>
          <a:p>
            <a:pPr eaLnBrk="1" hangingPunct="1">
              <a:lnSpc>
                <a:spcPct val="90000"/>
              </a:lnSpc>
            </a:pPr>
            <a:r>
              <a:rPr lang="en-US" dirty="0"/>
              <a:t>The base inputs needed are:</a:t>
            </a:r>
          </a:p>
          <a:p>
            <a:pPr lvl="1" eaLnBrk="1" hangingPunct="1">
              <a:lnSpc>
                <a:spcPct val="90000"/>
              </a:lnSpc>
            </a:pPr>
            <a:r>
              <a:rPr lang="en-US" dirty="0" err="1"/>
              <a:t>Obs_file</a:t>
            </a:r>
            <a:r>
              <a:rPr lang="en-US" dirty="0"/>
              <a:t> specifies names of </a:t>
            </a:r>
            <a:r>
              <a:rPr lang="en-US" dirty="0" err="1"/>
              <a:t>rinex</a:t>
            </a:r>
            <a:r>
              <a:rPr lang="en-US" dirty="0"/>
              <a:t> data files.  Sites can be K kinematic or F fixed</a:t>
            </a:r>
          </a:p>
          <a:p>
            <a:pPr lvl="1" eaLnBrk="1" hangingPunct="1">
              <a:lnSpc>
                <a:spcPct val="90000"/>
              </a:lnSpc>
            </a:pPr>
            <a:r>
              <a:rPr lang="en-US" dirty="0" err="1"/>
              <a:t>Nav_file</a:t>
            </a:r>
            <a:r>
              <a:rPr lang="en-US" dirty="0"/>
              <a:t> orbit file either broadcast ephemeris file or sp3 file</a:t>
            </a:r>
          </a:p>
          <a:p>
            <a:pPr lvl="1" eaLnBrk="1" hangingPunct="1">
              <a:lnSpc>
                <a:spcPct val="90000"/>
              </a:lnSpc>
            </a:pPr>
            <a:r>
              <a:rPr lang="en-US" dirty="0"/>
              <a:t>Mode air/short/long -- Mode 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track. </a:t>
            </a:r>
            <a:endParaRPr lang="en-US"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2834711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eaLnBrk="1" hangingPunct="1"/>
            <a:r>
              <a:rPr lang="en-US"/>
              <a:t>Basic use</a:t>
            </a:r>
          </a:p>
        </p:txBody>
      </p:sp>
      <p:sp>
        <p:nvSpPr>
          <p:cNvPr id="27654" name="Rectangle 5"/>
          <p:cNvSpPr>
            <a:spLocks noGrp="1" noChangeArrowheads="1"/>
          </p:cNvSpPr>
          <p:nvPr>
            <p:ph type="body" idx="1"/>
          </p:nvPr>
        </p:nvSpPr>
        <p:spPr>
          <a:xfrm>
            <a:off x="457200" y="1600200"/>
            <a:ext cx="8470900" cy="4525963"/>
          </a:xfrm>
        </p:spPr>
        <p:txBody>
          <a:bodyPr>
            <a:normAutofit fontScale="550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track -f </a:t>
            </a:r>
            <a:r>
              <a:rPr lang="en-US" dirty="0" err="1"/>
              <a:t>track.cmd</a:t>
            </a:r>
            <a:r>
              <a:rPr lang="en-US" dirty="0"/>
              <a:t> &gt;&amp;! </a:t>
            </a:r>
            <a:r>
              <a:rPr lang="en-US" dirty="0" err="1"/>
              <a:t>track.out</a:t>
            </a:r>
            <a:endParaRPr lang="en-US" dirty="0"/>
          </a:p>
          <a:p>
            <a:pPr eaLnBrk="1" hangingPunct="1">
              <a:lnSpc>
                <a:spcPct val="90000"/>
              </a:lnSpc>
            </a:pPr>
            <a:r>
              <a:rPr lang="en-US" dirty="0"/>
              <a:t>Basic quality checks: </a:t>
            </a:r>
          </a:p>
          <a:p>
            <a:pPr eaLnBrk="1" hangingPunct="1">
              <a:lnSpc>
                <a:spcPct val="90000"/>
              </a:lnSpc>
            </a:pPr>
            <a:r>
              <a:rPr lang="en-US" dirty="0" err="1" smtClean="0"/>
              <a:t>egrep</a:t>
            </a:r>
            <a:r>
              <a:rPr lang="en-US" dirty="0" smtClean="0"/>
              <a:t> ‘^PRMS|TYPE’ on summary file or track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err="1" smtClean="0"/>
              <a:t>grep</a:t>
            </a:r>
            <a:r>
              <a:rPr lang="en-US" dirty="0" smtClean="0"/>
              <a:t> Kinematic </a:t>
            </a:r>
            <a:r>
              <a:rPr lang="en-US" dirty="0" err="1" smtClean="0"/>
              <a:t>track.out</a:t>
            </a:r>
            <a:r>
              <a:rPr lang="en-US" dirty="0" smtClean="0"/>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pseudo range solution so RMS will be high.  Make sure site behave the way you think </a:t>
            </a:r>
            <a:r>
              <a:rPr lang="en-US" smtClean="0"/>
              <a:t>they should.</a:t>
            </a:r>
            <a:endParaRPr lang="en-US" dirty="0" smtClean="0"/>
          </a:p>
          <a:p>
            <a:pPr eaLnBrk="1" hangingPunct="1">
              <a:lnSpc>
                <a:spcPct val="90000"/>
              </a:lnSpc>
            </a:pPr>
            <a:r>
              <a:rPr lang="en-US" dirty="0" smtClean="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8168828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eaLnBrk="1" hangingPunct="1"/>
            <a:r>
              <a:rPr lang="en-US" dirty="0"/>
              <a:t>Track command line</a:t>
            </a:r>
          </a:p>
        </p:txBody>
      </p:sp>
      <p:sp>
        <p:nvSpPr>
          <p:cNvPr id="29702" name="Rectangle 3"/>
          <p:cNvSpPr>
            <a:spLocks noGrp="1" noChangeArrowheads="1"/>
          </p:cNvSpPr>
          <p:nvPr>
            <p:ph type="body" idx="1"/>
          </p:nvPr>
        </p:nvSpPr>
        <p:spPr>
          <a:xfrm>
            <a:off x="381000" y="1371600"/>
            <a:ext cx="8077200" cy="4724400"/>
          </a:xfrm>
        </p:spPr>
        <p:txBody>
          <a:bodyPr>
            <a:normAutofit fontScale="92500" lnSpcReduction="10000"/>
          </a:bodyPr>
          <a:lstStyle/>
          <a:p>
            <a:pPr eaLnBrk="1" hangingPunct="1">
              <a:lnSpc>
                <a:spcPct val="90000"/>
              </a:lnSpc>
              <a:buFontTx/>
              <a:buNone/>
            </a:pPr>
            <a:r>
              <a:rPr lang="en-US" sz="2000" dirty="0"/>
              <a:t>% track -</a:t>
            </a:r>
            <a:r>
              <a:rPr lang="en-US" sz="2000" dirty="0" err="1"/>
              <a:t>f</a:t>
            </a:r>
            <a:r>
              <a:rPr lang="en-US" sz="2000" dirty="0"/>
              <a:t> &lt;command file&gt; -a &lt;ambiguity file&gt; -</a:t>
            </a:r>
            <a:r>
              <a:rPr lang="en-US" sz="2000" dirty="0" err="1"/>
              <a:t>d</a:t>
            </a:r>
            <a:r>
              <a:rPr lang="en-US" sz="2000" dirty="0"/>
              <a:t> &lt;day&gt; -</a:t>
            </a:r>
            <a:r>
              <a:rPr lang="en-US" sz="2000" dirty="0" err="1"/>
              <a:t>w</a:t>
            </a:r>
            <a:r>
              <a:rPr lang="en-US" sz="2000" dirty="0"/>
              <a:t> &lt;week&gt; -</a:t>
            </a:r>
            <a:r>
              <a:rPr lang="en-US" sz="2000" dirty="0" err="1"/>
              <a:t>s</a:t>
            </a:r>
            <a:r>
              <a:rPr lang="en-US" sz="2000" dirty="0"/>
              <a:t> &lt;S01&gt; &lt;S02&gt; .. &lt;S10&gt;</a:t>
            </a: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a:t>
            </a:r>
            <a:r>
              <a:rPr lang="en-US" sz="2000" dirty="0"/>
              <a:t>the -</a:t>
            </a:r>
            <a:r>
              <a:rPr lang="en-US" sz="2000" dirty="0" err="1"/>
              <a:t>d</a:t>
            </a:r>
            <a:r>
              <a:rPr lang="en-US" sz="2000" dirty="0"/>
              <a:t>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48580648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eaLnBrk="1" hangingPunct="1"/>
            <a:r>
              <a:rPr lang="en-US" dirty="0"/>
              <a:t>Basic use</a:t>
            </a:r>
            <a:r>
              <a:rPr lang="en-US" dirty="0" smtClean="0"/>
              <a:t>: Things to check</a:t>
            </a:r>
            <a:endParaRPr lang="en-US" dirty="0"/>
          </a:p>
        </p:txBody>
      </p:sp>
      <p:sp>
        <p:nvSpPr>
          <p:cNvPr id="30726" name="Rectangle 5"/>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dirty="0"/>
              <a:t>Check on number of ambiguities (biases) fixed</a:t>
            </a:r>
          </a:p>
          <a:p>
            <a:pPr lvl="1" eaLnBrk="1" hangingPunct="1">
              <a:lnSpc>
                <a:spcPct val="70000"/>
              </a:lnSpc>
            </a:pPr>
            <a:r>
              <a:rPr lang="en-US" sz="2000" dirty="0" err="1">
                <a:ea typeface="ＭＳ Ｐゴシック" charset="-128"/>
              </a:rPr>
              <a:t>grep</a:t>
            </a:r>
            <a:r>
              <a:rPr lang="en-US" sz="2000" dirty="0">
                <a:ea typeface="ＭＳ Ｐゴシック" charset="-128"/>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a:t>
            </a:r>
            <a:r>
              <a:rPr lang="en-US" sz="2400" dirty="0" smtClean="0"/>
              <a:t>NEU, geodetic, DHU, XYZ coordinates. </a:t>
            </a:r>
            <a:r>
              <a:rPr lang="en-US" sz="2400" dirty="0"/>
              <a:t>NEU are simple North East distances and height differences from fixed site. (Convenient for plotting and small position changes)</a:t>
            </a:r>
            <a:r>
              <a:rPr lang="en-US" sz="2400" dirty="0" smtClean="0"/>
              <a:t>.  DHU is similar but difference are from the apriori coordinates of the site.</a:t>
            </a:r>
            <a:endParaRPr lang="en-US" sz="2400"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5225509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eaLnBrk="1" hangingPunct="1"/>
            <a:r>
              <a:rPr lang="en-US"/>
              <a:t>More advanced features</a:t>
            </a:r>
          </a:p>
        </p:txBody>
      </p:sp>
      <p:sp>
        <p:nvSpPr>
          <p:cNvPr id="32774" name="Rectangle 5"/>
          <p:cNvSpPr>
            <a:spLocks noGrp="1" noChangeArrowheads="1"/>
          </p:cNvSpPr>
          <p:nvPr>
            <p:ph type="body" idx="1"/>
          </p:nvPr>
        </p:nvSpPr>
        <p:spPr/>
        <p:txBody>
          <a:bodyPr/>
          <a:lstStyle/>
          <a:p>
            <a:pPr eaLnBrk="1" hangingPunct="1"/>
            <a:r>
              <a:rPr lang="en-US"/>
              <a:t>Track has a large help file which explains strategies for using the program, commands available and an explanation of the output and how to interpret it.</a:t>
            </a:r>
          </a:p>
          <a:p>
            <a:pPr eaLnBrk="1" hangingPunct="1"/>
            <a:r>
              <a:rPr lang="en-US"/>
              <a:t>It is possible to read a set of ambiguities in. </a:t>
            </a:r>
          </a:p>
          <a:p>
            <a:pPr lvl="1" eaLnBrk="1" hangingPunct="1"/>
            <a:r>
              <a:rPr lang="en-US">
                <a:ea typeface="ＭＳ Ｐゴシック" charset="-128"/>
              </a:rPr>
              <a:t>Works by running track and extracting FINAL lines into an ambiguity file.  Setting 7 for the Fixd column will force fix the ambiguity. ambiguity file is then read into track (-a option or ambin_file)</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040670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eaLnBrk="1" hangingPunct="1"/>
            <a:r>
              <a:rPr lang="en-US"/>
              <a:t>Advanced features</a:t>
            </a:r>
          </a:p>
        </p:txBody>
      </p:sp>
      <p:sp>
        <p:nvSpPr>
          <p:cNvPr id="34822" name="Rectangle 5"/>
          <p:cNvSpPr>
            <a:spLocks noGrp="1" noChangeArrowheads="1"/>
          </p:cNvSpPr>
          <p:nvPr>
            <p:ph idx="1"/>
          </p:nvPr>
        </p:nvSpPr>
        <p:spPr/>
        <p:txBody>
          <a:bodyPr/>
          <a:lstStyle/>
          <a:p>
            <a:pPr eaLnBrk="1" hangingPunct="1"/>
            <a:r>
              <a:rPr lang="en-US"/>
              <a:t>Commands allow control of how the biases are fixed and editing criteria for data</a:t>
            </a:r>
          </a:p>
          <a:p>
            <a:pPr eaLnBrk="1" hangingPunct="1"/>
            <a:r>
              <a:rPr lang="en-US"/>
              <a:t>Editing is tricky because on moving platform, jumps in phase could simply be movement</a:t>
            </a:r>
          </a:p>
          <a:p>
            <a:pPr eaLnBrk="1" hangingPunct="1"/>
            <a:r>
              <a:rPr lang="en-US"/>
              <a:t>Ionospheric delay and MW WL used for editing.</a:t>
            </a:r>
          </a:p>
          <a:p>
            <a:pPr eaLnBrk="1" hangingPunct="1"/>
            <a:r>
              <a:rPr lang="en-US"/>
              <a:t>Explicit edit_svs command</a:t>
            </a:r>
          </a:p>
          <a:p>
            <a:pPr eaLnBrk="1" hangingPunct="1"/>
            <a:r>
              <a:rPr lang="en-US"/>
              <a:t>Explicit add and remove bias flags</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18102113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eaLnBrk="1" hangingPunct="1"/>
            <a:r>
              <a:rPr lang="en-US"/>
              <a:t>Kinematic GPS</a:t>
            </a:r>
          </a:p>
        </p:txBody>
      </p:sp>
      <p:sp>
        <p:nvSpPr>
          <p:cNvPr id="16390" name="Rectangle 5"/>
          <p:cNvSpPr>
            <a:spLocks noGrp="1" noChangeArrowheads="1"/>
          </p:cNvSpPr>
          <p:nvPr>
            <p:ph type="body"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track this is nit so critical.</a:t>
            </a:r>
          </a:p>
          <a:p>
            <a:pPr eaLnBrk="1" hangingPunct="1">
              <a:lnSpc>
                <a:spcPct val="90000"/>
              </a:lnSpc>
            </a:pPr>
            <a:r>
              <a:rPr lang="en-US" sz="2400" dirty="0"/>
              <a:t>Program </a:t>
            </a:r>
            <a:r>
              <a:rPr lang="en-US" sz="2400" dirty="0">
                <a:solidFill>
                  <a:srgbClr val="C0504D"/>
                </a:solidFill>
              </a:rPr>
              <a:t>track </a:t>
            </a:r>
            <a:r>
              <a:rPr lang="en-US" sz="2400" dirty="0"/>
              <a:t>is the MIT implementation of this style of processing</a:t>
            </a:r>
            <a:r>
              <a:rPr lang="en-US" sz="2400" dirty="0" smtClean="0"/>
              <a:t>.  The real time version is </a:t>
            </a:r>
            <a:r>
              <a:rPr lang="en-US" sz="2400" dirty="0" err="1" smtClean="0">
                <a:solidFill>
                  <a:srgbClr val="C0504D"/>
                </a:solidFill>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solidFill>
                  <a:srgbClr val="C0504D"/>
                </a:solidFill>
              </a:rPr>
              <a:t>trackRTB</a:t>
            </a:r>
            <a:endParaRPr lang="en-US" sz="2400" dirty="0" smtClean="0">
              <a:solidFill>
                <a:srgbClr val="C0504D"/>
              </a:solidFill>
            </a:endParaRPr>
          </a:p>
          <a:p>
            <a:pPr eaLnBrk="1" hangingPunct="1">
              <a:lnSpc>
                <a:spcPct val="90000"/>
              </a:lnSpc>
            </a:pPr>
            <a:r>
              <a:rPr lang="en-US" sz="2400" dirty="0"/>
              <a:t>Unlike many programs of this type, track pre-reads all data before processing.  (This approach has its pros and cons)</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7142434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eaLnBrk="1" hangingPunct="1"/>
            <a:r>
              <a:rPr lang="en-US"/>
              <a:t>Main Tunable commands</a:t>
            </a:r>
          </a:p>
        </p:txBody>
      </p:sp>
      <p:sp>
        <p:nvSpPr>
          <p:cNvPr id="36870" name="Rectangle 3"/>
          <p:cNvSpPr>
            <a:spLocks noGrp="1" noChangeArrowheads="1"/>
          </p:cNvSpPr>
          <p:nvPr>
            <p:ph idx="1"/>
          </p:nvPr>
        </p:nvSpPr>
        <p:spPr/>
        <p:txBody>
          <a:bodyPr>
            <a:normAutofit/>
          </a:bodyPr>
          <a:lstStyle/>
          <a:p>
            <a:pPr eaLnBrk="1" hangingPunct="1">
              <a:lnSpc>
                <a:spcPct val="90000"/>
              </a:lnSpc>
            </a:pPr>
            <a:r>
              <a:rPr lang="en-US" sz="2400"/>
              <a:t> BF_SET  &lt;Max gap&gt;  &lt;Min good&gt;</a:t>
            </a:r>
          </a:p>
          <a:p>
            <a:pPr lvl="1" eaLnBrk="1" hangingPunct="1">
              <a:lnSpc>
                <a:spcPct val="70000"/>
              </a:lnSpc>
            </a:pPr>
            <a:r>
              <a:rPr lang="en-US" sz="200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a:t> ION_STATS &lt;Jump&gt;</a:t>
            </a:r>
          </a:p>
          <a:p>
            <a:pPr lvl="1" eaLnBrk="1" hangingPunct="1">
              <a:lnSpc>
                <a:spcPct val="70000"/>
              </a:lnSpc>
            </a:pPr>
            <a:r>
              <a:rPr lang="en-US" sz="2000">
                <a:ea typeface="ＭＳ Ｐゴシック" charset="-128"/>
              </a:rPr>
              <a:t>Size of jump in ionospheric delay that will be flagged as cycle slip. Can be increased for noisy data</a:t>
            </a:r>
          </a:p>
          <a:p>
            <a:pPr eaLnBrk="1" hangingPunct="1">
              <a:lnSpc>
                <a:spcPct val="90000"/>
              </a:lnSpc>
            </a:pPr>
            <a:r>
              <a:rPr lang="en-US" sz="2400"/>
              <a:t> FLOAT_TYPE &lt;Start&gt; &lt;Decimation&gt; &lt;Type&gt; &lt;Float sigma Limits(2)&gt; &lt;WL_Fact&gt; &lt;Ion_fact&gt; &lt;MAX_Fit&gt; &lt;RR&gt;</a:t>
            </a:r>
          </a:p>
          <a:p>
            <a:pPr lvl="1" eaLnBrk="1" hangingPunct="1">
              <a:lnSpc>
                <a:spcPct val="70000"/>
              </a:lnSpc>
            </a:pPr>
            <a:r>
              <a:rPr lang="en-US" sz="2000">
                <a:ea typeface="ＭＳ Ｐゴシック" charset="-128"/>
              </a:rPr>
              <a:t>Main control on resolving ambiguities.  Float sigma limits (for LC and WL) often need resetting based on data quality.</a:t>
            </a:r>
          </a:p>
          <a:p>
            <a:pPr lvl="1" eaLnBrk="1" hangingPunct="1">
              <a:lnSpc>
                <a:spcPct val="70000"/>
              </a:lnSpc>
            </a:pPr>
            <a:r>
              <a:rPr lang="en-US" sz="2000">
                <a:ea typeface="ＭＳ Ｐゴシック" charset="-128"/>
              </a:rPr>
              <a:t>&lt;WL_Fact&gt; &lt;Ion_fact&gt; control relative weights of WL and LG chi-squared contributions.</a:t>
            </a:r>
          </a:p>
          <a:p>
            <a:pPr lvl="1" eaLnBrk="1" hangingPunct="1">
              <a:lnSpc>
                <a:spcPct val="70000"/>
              </a:lnSpc>
            </a:pPr>
            <a:r>
              <a:rPr lang="en-US" sz="2000">
                <a:ea typeface="ＭＳ Ｐゴシック" charset="-128"/>
              </a:rPr>
              <a:t>RR is relative rank tolerance</a:t>
            </a:r>
          </a:p>
          <a:p>
            <a:pPr eaLnBrk="1" hangingPunct="1">
              <a:lnSpc>
                <a:spcPct val="90000"/>
              </a:lnSpc>
            </a:pPr>
            <a:r>
              <a:rPr lang="en-US" sz="2400"/>
              <a:t>Fcode in output is diagnostic of why biases are not resolved.</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2738782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r>
              <a:rPr lang="en-US"/>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20920068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a:t>Track Output Files</a:t>
            </a:r>
          </a:p>
        </p:txBody>
      </p:sp>
      <p:sp>
        <p:nvSpPr>
          <p:cNvPr id="346115" name="Rectangle 3"/>
          <p:cNvSpPr>
            <a:spLocks noGrp="1" noChangeArrowheads="1"/>
          </p:cNvSpPr>
          <p:nvPr>
            <p:ph type="body" idx="1"/>
          </p:nvPr>
        </p:nvSpPr>
        <p:spPr/>
        <p:txBody>
          <a:bodyPr/>
          <a:lstStyle/>
          <a:p>
            <a:r>
              <a:rPr lang="en-US" sz="2400" dirty="0"/>
              <a:t>Track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50307607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t>Summary file</a:t>
            </a:r>
          </a:p>
        </p:txBody>
      </p:sp>
      <p:sp>
        <p:nvSpPr>
          <p:cNvPr id="347139" name="Rectangle 3"/>
          <p:cNvSpPr>
            <a:spLocks noGrp="1" noChangeArrowheads="1"/>
          </p:cNvSpPr>
          <p:nvPr>
            <p:ph type="body" idx="1"/>
          </p:nvPr>
        </p:nvSpPr>
        <p:spPr/>
        <p:txBody>
          <a:bodyPr>
            <a:normAutofit fontScale="92500" lnSpcReduction="10000"/>
          </a:bodyPr>
          <a:lstStyle/>
          <a:p>
            <a:r>
              <a:rPr lang="en-US"/>
              <a:t>This file is a short summary of the run.  It lists</a:t>
            </a:r>
          </a:p>
          <a:p>
            <a:pPr lvl="1"/>
            <a:r>
              <a:rPr lang="en-US"/>
              <a:t>files and parameters that were used for the run</a:t>
            </a:r>
          </a:p>
          <a:p>
            <a:pPr lvl="1"/>
            <a:r>
              <a:rPr lang="en-US"/>
              <a:t>Process noise values</a:t>
            </a:r>
          </a:p>
          <a:p>
            <a:pPr lvl="1"/>
            <a:r>
              <a:rPr lang="en-US"/>
              <a:t>Any editing specified by the user</a:t>
            </a:r>
          </a:p>
          <a:p>
            <a:pPr lvl="1"/>
            <a:r>
              <a:rPr lang="en-US"/>
              <a:t>FINAL bias flag report.  The Fixd column indicates if the bias was fixed (denoted by value 3).</a:t>
            </a:r>
          </a:p>
          <a:p>
            <a:pPr lvl="1"/>
            <a:r>
              <a:rPr lang="en-US"/>
              <a:t>Summary of residual scatter as function of site and satellite and versus elevation angle (These are RMS differences from fixed station)</a:t>
            </a:r>
          </a:p>
          <a:p>
            <a:pPr lvl="2"/>
            <a:r>
              <a:rPr lang="en-US"/>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41304516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Output file from track</a:t>
            </a:r>
          </a:p>
        </p:txBody>
      </p:sp>
      <p:sp>
        <p:nvSpPr>
          <p:cNvPr id="348163" name="Rectangle 3"/>
          <p:cNvSpPr>
            <a:spLocks noGrp="1" noChangeArrowheads="1"/>
          </p:cNvSpPr>
          <p:nvPr>
            <p:ph idx="1"/>
          </p:nvPr>
        </p:nvSpPr>
        <p:spPr/>
        <p:txBody>
          <a:bodyPr>
            <a:normAutofit fontScale="92500" lnSpcReduction="10000"/>
          </a:bodyPr>
          <a:lstStyle/>
          <a:p>
            <a:pPr>
              <a:lnSpc>
                <a:spcPct val="90000"/>
              </a:lnSpc>
            </a:pPr>
            <a:r>
              <a:rPr lang="en-US" dirty="0"/>
              <a:t>Track outputs extensive information during its run.</a:t>
            </a:r>
          </a:p>
          <a:p>
            <a:pPr lvl="1">
              <a:lnSpc>
                <a:spcPct val="70000"/>
              </a:lnSpc>
            </a:pPr>
            <a:r>
              <a:rPr lang="en-US" dirty="0"/>
              <a:t>The initial output is status during reading of the </a:t>
            </a:r>
            <a:r>
              <a:rPr lang="en-US" dirty="0" err="1"/>
              <a:t>rinex</a:t>
            </a:r>
            <a:r>
              <a:rPr lang="en-US" dirty="0"/>
              <a:t> files.  Errors in the files are reported here and a summary of satellites seen.</a:t>
            </a:r>
          </a:p>
          <a:p>
            <a:pPr lvl="2">
              <a:lnSpc>
                <a:spcPct val="70000"/>
              </a:lnSpc>
            </a:pPr>
            <a:r>
              <a:rPr lang="en-US" dirty="0"/>
              <a:t>Most common problem here is no sampling rate given in </a:t>
            </a:r>
            <a:r>
              <a:rPr lang="en-US" dirty="0" err="1"/>
              <a:t>rinex</a:t>
            </a:r>
            <a:r>
              <a:rPr lang="en-US" dirty="0"/>
              <a:t>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69978729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a:t>Output continued</a:t>
            </a:r>
          </a:p>
        </p:txBody>
      </p:sp>
      <p:sp>
        <p:nvSpPr>
          <p:cNvPr id="349187" name="Rectangle 3"/>
          <p:cNvSpPr>
            <a:spLocks noGrp="1" noChangeArrowheads="1"/>
          </p:cNvSpPr>
          <p:nvPr>
            <p:ph type="body" idx="1"/>
          </p:nvPr>
        </p:nvSpPr>
        <p:spPr/>
        <p:txBody>
          <a:bodyPr/>
          <a:lstStyle/>
          <a:p>
            <a:pPr>
              <a:lnSpc>
                <a:spcPct val="90000"/>
              </a:lnSpc>
            </a:pPr>
            <a:r>
              <a:rPr lang="en-US" sz="2400" dirty="0"/>
              <a:t>Summary of Bias 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Mean Ionospheric 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268715034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t>Output continued</a:t>
            </a:r>
          </a:p>
        </p:txBody>
      </p:sp>
      <p:sp>
        <p:nvSpPr>
          <p:cNvPr id="350211" name="Rectangle 3"/>
          <p:cNvSpPr>
            <a:spLocks noGrp="1" noChangeArrowheads="1"/>
          </p:cNvSpPr>
          <p:nvPr>
            <p:ph type="body" idx="1"/>
          </p:nvPr>
        </p:nvSpPr>
        <p:spPr/>
        <p:txBody>
          <a:bodyPr/>
          <a:lstStyle/>
          <a:p>
            <a:pPr>
              <a:lnSpc>
                <a:spcPct val="90000"/>
              </a:lnSpc>
            </a:pPr>
            <a:r>
              <a:rPr lang="en-US" sz="2400"/>
              <a:t>Iteratively, track tries to resolve the ambiguities to integer values.</a:t>
            </a:r>
          </a:p>
          <a:p>
            <a:pPr lvl="1">
              <a:lnSpc>
                <a:spcPct val="70000"/>
              </a:lnSpc>
            </a:pPr>
            <a:r>
              <a:rPr lang="en-US" sz="2000"/>
              <a:t>Floating point estimates of the biases as they are estimated.</a:t>
            </a:r>
          </a:p>
          <a:p>
            <a:pPr lvl="1">
              <a:lnSpc>
                <a:spcPct val="70000"/>
              </a:lnSpc>
            </a:pPr>
            <a:r>
              <a:rPr lang="en-US" sz="2000"/>
              <a:t>RMS fit of the double difference residuals </a:t>
            </a:r>
          </a:p>
          <a:p>
            <a:pPr lvl="1">
              <a:lnSpc>
                <a:spcPct val="70000"/>
              </a:lnSpc>
            </a:pPr>
            <a:r>
              <a:rPr lang="en-US" sz="2000"/>
              <a:t>Any bad double differences are reported and removed (repeating values can be indication of missed cycle slip).</a:t>
            </a:r>
          </a:p>
          <a:p>
            <a:pPr lvl="1">
              <a:lnSpc>
                <a:spcPct val="70000"/>
              </a:lnSpc>
            </a:pPr>
            <a:r>
              <a:rPr lang="en-US" sz="2000"/>
              <a:t>Bias flag fixing report: Fix column (T or F) indicates if bias was successfully fixed.  The Fcode column indicates why it was not fixed.</a:t>
            </a:r>
          </a:p>
          <a:p>
            <a:pPr>
              <a:lnSpc>
                <a:spcPct val="90000"/>
              </a:lnSpc>
            </a:pPr>
            <a:r>
              <a:rPr lang="en-US" sz="2400"/>
              <a:t>This sequence is repeated until an iteration when no new biases are fixed.  </a:t>
            </a:r>
          </a:p>
          <a:p>
            <a:pPr>
              <a:lnSpc>
                <a:spcPct val="90000"/>
              </a:lnSpc>
            </a:pPr>
            <a:r>
              <a:rPr lang="en-US" sz="2400"/>
              <a:t>The final position estimates are then computed and output in the requested formats. </a:t>
            </a:r>
          </a:p>
          <a:p>
            <a:pPr>
              <a:lnSpc>
                <a:spcPct val="90000"/>
              </a:lnSpc>
            </a:pPr>
            <a:endParaRPr lang="en-US" sz="240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35680070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type="body"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351238" name="Text Box 6"/>
          <p:cNvSpPr txBox="1">
            <a:spLocks noChangeArrowheads="1"/>
          </p:cNvSpPr>
          <p:nvPr/>
        </p:nvSpPr>
        <p:spPr bwMode="auto">
          <a:xfrm>
            <a:off x="228600" y="4838700"/>
            <a:ext cx="8686800" cy="790575"/>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Helvetica" charset="0"/>
              </a:rPr>
              <a:t>* BF  S   PRN    Epoch Range   F     Estimate dLC    Sig Limit Relative Rank  Fix Fcode Change L1    L2  Residual  L1      L2   Fits Best   LC    WL    LG</a:t>
            </a:r>
          </a:p>
          <a:p>
            <a:pPr eaLnBrk="1" hangingPunct="1">
              <a:lnSpc>
                <a:spcPct val="90000"/>
              </a:lnSpc>
              <a:spcBef>
                <a:spcPct val="20000"/>
              </a:spcBef>
            </a:pPr>
            <a:r>
              <a:rPr lang="en-US" sz="1000">
                <a:latin typeface="Helvetica" charset="0"/>
              </a:rPr>
              <a:t> 175  5  PRN 15     1    43    1     1.86 +-    0.24 SL   0.25 RR       2.36  F F --R-- dL1,2     3    3 dL12      0.31    -0.08 Fits   11.7   0.8   0.3 105.7</a:t>
            </a:r>
          </a:p>
          <a:p>
            <a:pPr eaLnBrk="1" hangingPunct="1">
              <a:lnSpc>
                <a:spcPct val="90000"/>
              </a:lnSpc>
              <a:spcBef>
                <a:spcPct val="20000"/>
              </a:spcBef>
            </a:pPr>
            <a:r>
              <a:rPr lang="en-US" sz="1000">
                <a:latin typeface="Helvetica" charset="0"/>
              </a:rPr>
              <a:t>  48  2  PRN 07     1   429    1    -0.16 +-    0.74 SL   0.25 RR    9660.51  F F S---O dL1,2     0    0 dL12     -0.28    -0.02 Fits    0.4   0.1   0.1   2.1</a:t>
            </a:r>
          </a:p>
          <a:p>
            <a:pPr>
              <a:spcBef>
                <a:spcPct val="50000"/>
              </a:spcBef>
            </a:pPr>
            <a:endParaRPr lang="en-US" sz="100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52770657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t>Improving ambiguity resolution</a:t>
            </a:r>
          </a:p>
        </p:txBody>
      </p:sp>
      <p:sp>
        <p:nvSpPr>
          <p:cNvPr id="352259" name="Rectangle 3"/>
          <p:cNvSpPr>
            <a:spLocks noGrp="1" noChangeArrowheads="1"/>
          </p:cNvSpPr>
          <p:nvPr>
            <p:ph type="body" idx="1"/>
          </p:nvPr>
        </p:nvSpPr>
        <p:spPr/>
        <p:txBody>
          <a:bodyPr/>
          <a:lstStyle/>
          <a:p>
            <a:r>
              <a:rPr lang="en-US" sz="2400"/>
              <a:t>The Fcodes can indicate how to fix ambiguities that track by default is not able to fix. </a:t>
            </a:r>
          </a:p>
          <a:p>
            <a:r>
              <a:rPr lang="en-US" sz="2400"/>
              <a:t>Common fixes:</a:t>
            </a:r>
          </a:p>
          <a:p>
            <a:pPr lvl="1"/>
            <a:r>
              <a:rPr lang="en-US" sz="2000"/>
              <a:t>S and W indicate that the estimated sigmas on the float estimates and/or MW-WL are too large.  If the relative ranks are large, the the sigma tolerances can be increased with the Float_type command,</a:t>
            </a:r>
          </a:p>
          <a:p>
            <a:pPr lvl="1"/>
            <a:r>
              <a:rPr lang="en-US" sz="2000"/>
              <a:t>If ambiguities seem to have the same value then user_delbf can be used to remove an extra one but care should be taken because some receivers can have 1/1 L1 L2 cycle slips.</a:t>
            </a:r>
          </a:p>
          <a:p>
            <a:pPr lvl="1"/>
            <a:r>
              <a:rPr lang="en-US" sz="2000"/>
              <a:t>Chi-squared increments may be too large (especially LG (ionosphere) and sometime WL so by down weighting in the float_type command, relative rank can be improved.</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104314803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ionospheric delay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Version 1.26 and greater of track have the ability to read a gridded ionospheric delay model.  The format of this model is expected to match the current IGS global ionospheric models available from </a:t>
            </a:r>
            <a:r>
              <a:rPr lang="en-US" dirty="0" err="1" smtClean="0"/>
              <a:t>cddis.gsfc.nasa.gov</a:t>
            </a:r>
            <a:r>
              <a:rPr lang="en-US" dirty="0" smtClean="0"/>
              <a:t> in the </a:t>
            </a:r>
            <a:r>
              <a:rPr lang="en-US" dirty="0" err="1" smtClean="0"/>
              <a:t>gps</a:t>
            </a:r>
            <a:r>
              <a:rPr lang="en-US" dirty="0" smtClean="0"/>
              <a:t>/productions/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(&gt;100 km).</a:t>
            </a:r>
          </a:p>
          <a:p>
            <a:endParaRPr lang="en-US" dirty="0"/>
          </a:p>
          <a:p>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38259200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eaLnBrk="1" hangingPunct="1"/>
            <a:r>
              <a:rPr lang="en-US"/>
              <a:t>General aspects</a:t>
            </a:r>
          </a:p>
        </p:txBody>
      </p:sp>
      <p:sp>
        <p:nvSpPr>
          <p:cNvPr id="18438" name="Rectangle 5"/>
          <p:cNvSpPr>
            <a:spLocks noGrp="1" noChangeArrowheads="1"/>
          </p:cNvSpPr>
          <p:nvPr>
            <p:ph type="body"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10&gt;100 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29221225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t>grep’ing</a:t>
            </a:r>
            <a:r>
              <a:rPr lang="en-US" dirty="0" smtClean="0"/>
              <a:t> FINAL in the track summary or output file and re-</a:t>
            </a:r>
            <a:r>
              <a:rPr lang="en-US" smtClean="0"/>
              <a:t>directing into an </a:t>
            </a: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24345795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t>Other tunable parameters</a:t>
            </a:r>
          </a:p>
        </p:txBody>
      </p:sp>
      <p:sp>
        <p:nvSpPr>
          <p:cNvPr id="354307" name="Rectangle 3"/>
          <p:cNvSpPr>
            <a:spLocks noGrp="1" noChangeArrowheads="1"/>
          </p:cNvSpPr>
          <p:nvPr>
            <p:ph type="body" idx="1"/>
          </p:nvPr>
        </p:nvSpPr>
        <p:spPr/>
        <p:txBody>
          <a:bodyPr>
            <a:normAutofit fontScale="85000" lnSpcReduction="20000"/>
          </a:bodyPr>
          <a:lstStyle/>
          <a:p>
            <a:r>
              <a:rPr lang="en-US" dirty="0"/>
              <a:t>Process noise to be used on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track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406550492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 “Rules”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Track command files share the properties as </a:t>
            </a:r>
            <a:r>
              <a:rPr lang="en-US" dirty="0" err="1" smtClean="0"/>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track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13090036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Plotting track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sh_plot_track</a:t>
            </a:r>
            <a:r>
              <a:rPr lang="en-US" dirty="0" smtClean="0"/>
              <a:t> is a script (using GMT) that can plot track results.  Features are still being added to this script.</a:t>
            </a:r>
          </a:p>
          <a:p>
            <a:r>
              <a:rPr lang="en-US" dirty="0" smtClean="0"/>
              <a:t>For quick plots we use the </a:t>
            </a:r>
            <a:r>
              <a:rPr lang="en-US" dirty="0" err="1" smtClean="0"/>
              <a:t>gamit/globk</a:t>
            </a:r>
            <a:r>
              <a:rPr lang="en-US" dirty="0" smtClean="0"/>
              <a:t> X-windows program</a:t>
            </a:r>
            <a:r>
              <a:rPr lang="en-US" dirty="0" smtClean="0">
                <a:solidFill>
                  <a:srgbClr val="632523"/>
                </a:solidFill>
              </a:rPr>
              <a:t> </a:t>
            </a:r>
            <a:r>
              <a:rPr lang="en-US" dirty="0" err="1" smtClean="0">
                <a:solidFill>
                  <a:srgbClr val="632523"/>
                </a:solidFill>
              </a:rPr>
              <a:t>cplotx</a:t>
            </a:r>
            <a:r>
              <a:rPr lang="en-US" dirty="0" smtClean="0"/>
              <a:t>.</a:t>
            </a:r>
          </a:p>
          <a:p>
            <a:r>
              <a:rPr lang="en-US" dirty="0" smtClean="0"/>
              <a:t>I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19965125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most common parameters that need to be changed in track are:</a:t>
            </a:r>
          </a:p>
          <a:p>
            <a:pPr lvl="1"/>
            <a:r>
              <a:rPr lang="en-US" dirty="0" smtClean="0"/>
              <a:t>The data gap that will automatically be treated as a cycle slip (default is 1) but most high rate data (&gt;=1Hz) has gaps due to recording problems.</a:t>
            </a:r>
          </a:p>
          <a:p>
            <a:pPr lvl="1"/>
            <a:r>
              <a:rPr lang="en-US" dirty="0" smtClean="0"/>
              <a:t>The sigma limits for the LC estimate and MW-WL estimates often need to be increased.  Track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a:t>
            </a:r>
            <a:r>
              <a:rPr lang="en-US" smtClean="0"/>
              <a:t>may help.</a:t>
            </a: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1220564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436731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2228749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920062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31017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moving sites</a:t>
            </a:r>
            <a:endParaRPr lang="en-US" dirty="0"/>
          </a:p>
        </p:txBody>
      </p:sp>
      <p:sp>
        <p:nvSpPr>
          <p:cNvPr id="3" name="Content Placeholder 2"/>
          <p:cNvSpPr>
            <a:spLocks noGrp="1"/>
          </p:cNvSpPr>
          <p:nvPr>
            <p:ph idx="1"/>
          </p:nvPr>
        </p:nvSpPr>
        <p:spPr>
          <a:xfrm>
            <a:off x="457200" y="1282768"/>
            <a:ext cx="8229600" cy="4843395"/>
          </a:xfrm>
        </p:spPr>
        <p:txBody>
          <a:bodyPr>
            <a:normAutofit fontScale="70000" lnSpcReduction="20000"/>
          </a:bodyPr>
          <a:lstStyle/>
          <a:p>
            <a:r>
              <a:rPr lang="en-US" dirty="0" smtClean="0"/>
              <a:t>For slow moving sites (glaciers, early landslides), </a:t>
            </a:r>
            <a:r>
              <a:rPr lang="en-US" dirty="0" err="1" smtClean="0"/>
              <a:t>gamit</a:t>
            </a:r>
            <a:r>
              <a:rPr lang="en-US" dirty="0" smtClean="0"/>
              <a:t> solution can be more easily automated than track solutions and can generate high quality results especially if motion is nearly linear (with high rates 100 m/</a:t>
            </a:r>
            <a:r>
              <a:rPr lang="en-US" dirty="0" err="1" smtClean="0"/>
              <a:t>yr</a:t>
            </a:r>
            <a:r>
              <a:rPr lang="en-US" dirty="0" smtClean="0"/>
              <a:t> for example).</a:t>
            </a:r>
          </a:p>
          <a:p>
            <a:r>
              <a:rPr lang="en-US" dirty="0" smtClean="0"/>
              <a:t>With </a:t>
            </a:r>
            <a:r>
              <a:rPr lang="en-US" dirty="0" err="1" smtClean="0"/>
              <a:t>gamit</a:t>
            </a:r>
            <a:r>
              <a:rPr lang="en-US" dirty="0" smtClean="0"/>
              <a:t> solutions:</a:t>
            </a:r>
          </a:p>
          <a:p>
            <a:pPr lvl="1"/>
            <a:r>
              <a:rPr lang="en-US" dirty="0" smtClean="0"/>
              <a:t>Put best estimate of velocity in the apriori coordinate file used in </a:t>
            </a:r>
            <a:r>
              <a:rPr lang="en-US" dirty="0" err="1" smtClean="0"/>
              <a:t>gamit</a:t>
            </a:r>
            <a:r>
              <a:rPr lang="en-US" dirty="0" smtClean="0"/>
              <a:t> (position estimate will be the mean offset from this linear model).</a:t>
            </a:r>
          </a:p>
          <a:p>
            <a:pPr lvl="1"/>
            <a:r>
              <a:rPr lang="en-US" dirty="0" smtClean="0"/>
              <a:t>Use </a:t>
            </a:r>
            <a:r>
              <a:rPr lang="en-US" dirty="0" err="1" smtClean="0"/>
              <a:t>sh_gamit</a:t>
            </a:r>
            <a:r>
              <a:rPr lang="en-US" dirty="0" smtClean="0"/>
              <a:t> with –</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smtClean="0"/>
              <a:t>Track can also be used for these types of analyses</a:t>
            </a:r>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18208565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168735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457200" y="1297978"/>
            <a:ext cx="8229600" cy="4828185"/>
          </a:xfrm>
        </p:spPr>
        <p:txBody>
          <a:bodyPr>
            <a:normAutofit fontScale="55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6969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24751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114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254402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187776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248836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996603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48</a:t>
            </a:fld>
            <a:endParaRPr lang="en-US"/>
          </a:p>
        </p:txBody>
      </p:sp>
    </p:spTree>
    <p:extLst>
      <p:ext uri="{BB962C8B-B14F-4D97-AF65-F5344CB8AC3E}">
        <p14:creationId xmlns:p14="http://schemas.microsoft.com/office/powerpoint/2010/main" val="181404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eaLnBrk="1" hangingPunct="1"/>
            <a:r>
              <a:rPr lang="en-US"/>
              <a:t>Issues with length</a:t>
            </a:r>
          </a:p>
        </p:txBody>
      </p:sp>
      <p:sp>
        <p:nvSpPr>
          <p:cNvPr id="20486" name="Rectangle 5"/>
          <p:cNvSpPr>
            <a:spLocks noGrp="1" noChangeArrowheads="1"/>
          </p:cNvSpPr>
          <p:nvPr>
            <p:ph idx="1"/>
          </p:nvPr>
        </p:nvSpPr>
        <p:spPr/>
        <p:txBody>
          <a:bodyPr>
            <a:normAutofit fontScale="92500" lnSpcReduction="10000"/>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a:t>
            </a:r>
            <a:r>
              <a:rPr lang="en-US" dirty="0" smtClean="0"/>
              <a:t>L2 cycles</a:t>
            </a:r>
          </a:p>
          <a:p>
            <a:pPr eaLnBrk="1" hangingPunct="1">
              <a:lnSpc>
                <a:spcPct val="90000"/>
              </a:lnSpc>
            </a:pPr>
            <a:r>
              <a:rPr lang="en-US" dirty="0" smtClean="0"/>
              <a:t>IONEX files can now be included to help with the ionospheric delay on long baselines.</a:t>
            </a:r>
            <a:endParaRPr lang="en-US" dirty="0"/>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530524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eaLnBrk="1" hangingPunct="1"/>
            <a:r>
              <a:rPr lang="en-US"/>
              <a:t>Track 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a:t>Track uses the Melbourne-Wubena Wide Lane to resolve L1-L2 and then a combination of techniques to determine L1 and L2 cycles separately. </a:t>
            </a:r>
          </a:p>
          <a:p>
            <a:pPr eaLnBrk="1" hangingPunct="1">
              <a:lnSpc>
                <a:spcPct val="90000"/>
              </a:lnSpc>
            </a:pPr>
            <a:r>
              <a:rPr lang="en-US" sz="2400"/>
              <a:t>“Bias flags” are added at times of cycle slips and the ambiguity resolution tries to resolve these to integer values.</a:t>
            </a:r>
          </a:p>
          <a:p>
            <a:pPr eaLnBrk="1" hangingPunct="1">
              <a:lnSpc>
                <a:spcPct val="90000"/>
              </a:lnSpc>
            </a:pPr>
            <a:r>
              <a:rPr lang="en-US" sz="2400"/>
              <a:t>Track uses floating point estimate with LC, MW-WL and  ionospheric delay constraints to determine the integer biases and the reliability with which they are determined.</a:t>
            </a:r>
          </a:p>
          <a:p>
            <a:pPr eaLnBrk="1" hangingPunct="1">
              <a:lnSpc>
                <a:spcPct val="90000"/>
              </a:lnSpc>
            </a:pPr>
            <a:r>
              <a:rPr lang="en-US" sz="2400"/>
              <a:t>Kalman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69473389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r>
              <a:rPr lang="en-US" dirty="0"/>
              <a:t>Ambiguity resolution</a:t>
            </a:r>
          </a:p>
        </p:txBody>
      </p:sp>
      <p:sp>
        <p:nvSpPr>
          <p:cNvPr id="24582" name="Rectangle 3"/>
          <p:cNvSpPr>
            <a:spLocks noGrp="1" noChangeArrowheads="1"/>
          </p:cNvSpPr>
          <p:nvPr>
            <p:ph idx="1"/>
          </p:nvPr>
        </p:nvSpPr>
        <p:spPr/>
        <p:txBody>
          <a:bodyPr>
            <a:normAutofit lnSpcReduction="100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6331535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smtClean="0"/>
              <a:t>2015/08/13</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222620335"/>
              </p:ext>
            </p:extLst>
          </p:nvPr>
        </p:nvGraphicFramePr>
        <p:xfrm>
          <a:off x="720670" y="3245404"/>
          <a:ext cx="4097172" cy="2977596"/>
        </p:xfrm>
        <a:graphic>
          <a:graphicData uri="http://schemas.openxmlformats.org/presentationml/2006/ole">
            <mc:AlternateContent xmlns:mc="http://schemas.openxmlformats.org/markup-compatibility/2006">
              <mc:Choice xmlns:v="urn:schemas-microsoft-com:vml" Requires="v">
                <p:oleObj spid="_x0000_s1059"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20670" y="3245404"/>
                        <a:ext cx="4097172" cy="297759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060"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a:t>
            </a:r>
            <a:r>
              <a:rPr lang="en-GB" dirty="0"/>
              <a:t>Wide Lane</a:t>
            </a:r>
          </a:p>
        </p:txBody>
      </p:sp>
      <p:sp>
        <p:nvSpPr>
          <p:cNvPr id="29702" name="Rectangle 2"/>
          <p:cNvSpPr>
            <a:spLocks noGrp="1" noChangeArrowheads="1"/>
          </p:cNvSpPr>
          <p:nvPr>
            <p:ph idx="1"/>
          </p:nvPr>
        </p:nvSpPr>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difference between L1 and L2 phase with the L2 phase scaled to the L1 wavelength is often called simply the widelane and used to detect cycle slips.  However it is effected fluctuations in the ionospheric delay which in delay is 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smtClean="0"/>
              <a:t>2015/08/13</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0871943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154</TotalTime>
  <Words>6278</Words>
  <Application>Microsoft Macintosh PowerPoint</Application>
  <PresentationFormat>On-screen Show (4:3)</PresentationFormat>
  <Paragraphs>550</Paragraphs>
  <Slides>48</Slides>
  <Notes>17</Notes>
  <HiddenSlides>14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 Lane</vt:lpstr>
      <vt:lpstr>MW-WL Characteristics</vt:lpstr>
      <vt:lpstr>Melbourne-Wubena Wide 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commands</vt:lpstr>
      <vt:lpstr>Complete list commands</vt:lpstr>
      <vt:lpstr>Complete list of command</vt:lpstr>
      <vt:lpstr>Complete list of commands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Thomas Herring</cp:lastModifiedBy>
  <cp:revision>30</cp:revision>
  <dcterms:created xsi:type="dcterms:W3CDTF">2014-11-13T20:18:27Z</dcterms:created>
  <dcterms:modified xsi:type="dcterms:W3CDTF">2015-08-13T14:55:54Z</dcterms:modified>
</cp:coreProperties>
</file>