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6"/>
  </p:notesMasterIdLst>
  <p:handoutMasterIdLst>
    <p:handoutMasterId r:id="rId57"/>
  </p:handoutMasterIdLst>
  <p:sldIdLst>
    <p:sldId id="257" r:id="rId2"/>
    <p:sldId id="285" r:id="rId3"/>
    <p:sldId id="284"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259" r:id="rId31"/>
    <p:sldId id="312" r:id="rId32"/>
    <p:sldId id="260" r:id="rId33"/>
    <p:sldId id="283" r:id="rId34"/>
    <p:sldId id="282" r:id="rId35"/>
    <p:sldId id="261" r:id="rId36"/>
    <p:sldId id="262" r:id="rId37"/>
    <p:sldId id="263" r:id="rId38"/>
    <p:sldId id="264" r:id="rId39"/>
    <p:sldId id="280"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148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8" y="1421135"/>
          <a:ext cx="1144229" cy="217821"/>
        </a:xfrm>
        <a:custGeom>
          <a:avLst/>
          <a:gdLst/>
          <a:ahLst/>
          <a:cxnLst/>
          <a:rect l="0" t="0" r="0" b="0"/>
          <a:pathLst>
            <a:path>
              <a:moveTo>
                <a:pt x="0" y="0"/>
              </a:moveTo>
              <a:lnTo>
                <a:pt x="0" y="148438"/>
              </a:lnTo>
              <a:lnTo>
                <a:pt x="1144229" y="148438"/>
              </a:lnTo>
              <a:lnTo>
                <a:pt x="114422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8" y="1421135"/>
          <a:ext cx="228839" cy="217821"/>
        </a:xfrm>
        <a:custGeom>
          <a:avLst/>
          <a:gdLst/>
          <a:ahLst/>
          <a:cxnLst/>
          <a:rect l="0" t="0" r="0" b="0"/>
          <a:pathLst>
            <a:path>
              <a:moveTo>
                <a:pt x="0" y="0"/>
              </a:moveTo>
              <a:lnTo>
                <a:pt x="0" y="148438"/>
              </a:lnTo>
              <a:lnTo>
                <a:pt x="228839" y="148438"/>
              </a:lnTo>
              <a:lnTo>
                <a:pt x="22883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44" cy="217821"/>
        </a:xfrm>
        <a:custGeom>
          <a:avLst/>
          <a:gdLst/>
          <a:ahLst/>
          <a:cxnLst/>
          <a:rect l="0" t="0" r="0" b="0"/>
          <a:pathLst>
            <a:path>
              <a:moveTo>
                <a:pt x="1144244" y="0"/>
              </a:moveTo>
              <a:lnTo>
                <a:pt x="114424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21"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8"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7"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BCD9EEDB-6917-294E-A70E-015FA3C1343D}">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24609F99-0661-2D46-B436-AB2E4876A4A0}">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21E702-8781-1946-BB7F-2356CF8A0DEE}" type="slidenum">
              <a:rPr lang="en-US" smtClean="0"/>
              <a:t>2</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2705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3</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7</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14</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35</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a:t>
            </a:r>
            <a:r>
              <a:rPr lang="en-US" dirty="0" err="1" smtClean="0"/>
              <a:t>gg</a:t>
            </a:r>
            <a:r>
              <a:rPr lang="en-US" dirty="0" smtClean="0"/>
              <a:t>/10.6”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47</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cGPS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53</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cGPS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a:p>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54</a:t>
            </a:fld>
            <a:endParaRPr lang="en-US"/>
          </a:p>
        </p:txBody>
      </p:sp>
      <p:sp>
        <p:nvSpPr>
          <p:cNvPr id="5" name="Date Placeholder 4"/>
          <p:cNvSpPr>
            <a:spLocks noGrp="1"/>
          </p:cNvSpPr>
          <p:nvPr>
            <p:ph type="dt" idx="11"/>
          </p:nvPr>
        </p:nvSpPr>
        <p:spPr/>
        <p:txBody>
          <a:bodyPr/>
          <a:lstStyle/>
          <a:p>
            <a:r>
              <a:rPr lang="x-none" smtClean="0"/>
              <a:t>2016/05/23</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2016/05/23</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2016/05/23</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2016/05/23</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http://web.mit.edu/mfloyd/www/computing/mac/gfortran/" TargetMode="External"/><Relationship Id="rId5" Type="http://schemas.openxmlformats.org/officeDocument/2006/relationships/hyperlink" Target="http://web.mit.edu/mfloyd/www/computing/mac/gv/" TargetMode="External"/><Relationship Id="rId1" Type="http://schemas.openxmlformats.org/officeDocument/2006/relationships/slideLayout" Target="../slideLayouts/slideLayout2.xml"/><Relationship Id="rId2" Type="http://schemas.openxmlformats.org/officeDocument/2006/relationships/hyperlink" Target="http://web.mit.edu/mfloyd/www/computing/gg/pr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guest@chandler.mit.edu"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everest.mit.edu/pub/GRIDS"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ftp://guest@chandler.mit.edu/updates/documentation/Intro_GG.pdf" TargetMode="External"/><Relationship Id="rId5" Type="http://schemas.openxmlformats.org/officeDocument/2006/relationships/hyperlink" Target="ftp://guest@chandler.mit.edu/updates/documentation/GAMIT_Ref.pdf" TargetMode="External"/><Relationship Id="rId6" Type="http://schemas.openxmlformats.org/officeDocument/2006/relationships/hyperlink" Target="ftp://guest@chandler.mit.edu/updates/documentation/GLOBK_Ref.pdf" TargetMode="External"/><Relationship Id="rId1" Type="http://schemas.openxmlformats.org/officeDocument/2006/relationships/slideLayout" Target="../slideLayouts/slideLayout2.xml"/><Relationship Id="rId2" Type="http://schemas.openxmlformats.org/officeDocument/2006/relationships/hyperlink" Target="ftp://guest@chandler.mit.edu/updates/README"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downloads/index.action"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 TargetMode="External"/><Relationship Id="rId3" Type="http://schemas.openxmlformats.org/officeDocument/2006/relationships/hyperlink" Target="http://www-gpsg.mit.edu/~tah/GGMatlab/"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data.ucar.edu/downloads/netcdf/current"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gmt/install_gmt.sh"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7"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M. A. </a:t>
            </a:r>
            <a:r>
              <a:rPr lang="en-US" sz="2600" dirty="0" smtClean="0"/>
              <a:t>Floyd          T</a:t>
            </a:r>
            <a:r>
              <a:rPr lang="en-US" sz="2600" dirty="0"/>
              <a:t>. A. </a:t>
            </a:r>
            <a:r>
              <a:rPr lang="en-US" sz="2600" dirty="0" smtClean="0"/>
              <a:t>Herring</a:t>
            </a:r>
            <a:endParaRPr lang="en-US" sz="2600" dirty="0"/>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23–27 May 2016</a:t>
            </a:r>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8" name="Picture 7"/>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 command 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Basic syntax is:</a:t>
            </a:r>
          </a:p>
          <a:p>
            <a:pPr marL="457200" lvl="1" indent="0">
              <a:buNone/>
            </a:pPr>
            <a:r>
              <a:rPr lang="en-US"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commands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variables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t>$HOME = user’s home directory</a:t>
            </a:r>
          </a:p>
          <a:p>
            <a:pPr lvl="1"/>
            <a:r>
              <a:rPr lang="en-US" dirty="0" smtClean="0"/>
              <a:t>$PATH = list of directories containing programs</a:t>
            </a:r>
          </a:p>
          <a:p>
            <a:pPr lvl="1"/>
            <a:r>
              <a:rPr lang="en-US" dirty="0" smtClean="0"/>
              <a:t>$SHELL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5993744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may 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err="1" smtClean="0">
                <a:cs typeface="Courier"/>
              </a:rPr>
              <a:t>var</a:t>
            </a:r>
            <a:r>
              <a:rPr lang="en-US" dirty="0" smtClean="0">
                <a:cs typeface="Courier"/>
              </a:rPr>
              <a:t>[0]} will be equivalent to “Hello” and ${</a:t>
            </a:r>
            <a:r>
              <a:rPr lang="en-US" dirty="0" err="1" smtClean="0">
                <a:cs typeface="Courier"/>
              </a:rPr>
              <a:t>var</a:t>
            </a:r>
            <a:r>
              <a:rPr lang="en-US" dirty="0" smtClean="0">
                <a:cs typeface="Courier"/>
              </a:rPr>
              <a:t>[1]}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err="1" smtClean="0"/>
              <a:t>var</a:t>
            </a:r>
            <a:r>
              <a:rPr lang="en-US" dirty="0" smtClean="0"/>
              <a:t>[1] will be equivalent to “Hello” and $</a:t>
            </a:r>
            <a:r>
              <a:rPr lang="en-US" dirty="0" err="1" smtClean="0"/>
              <a:t>var</a:t>
            </a:r>
            <a:r>
              <a:rPr lang="en-US" dirty="0" smtClean="0"/>
              <a:t>[2] to “Goodbye”</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t>a</a:t>
            </a:r>
            <a:r>
              <a:rPr lang="en-US" dirty="0" err="1" smtClean="0"/>
              <a:t>wk</a:t>
            </a:r>
            <a:endParaRPr lang="en-US" dirty="0" smtClean="0"/>
          </a:p>
          <a:p>
            <a:r>
              <a:rPr lang="en-US" dirty="0" err="1"/>
              <a:t>g</a:t>
            </a:r>
            <a:r>
              <a:rPr lang="en-US" dirty="0" err="1" smtClean="0"/>
              <a:t>rep</a:t>
            </a:r>
            <a:endParaRPr lang="en-US" dirty="0" smtClean="0"/>
          </a:p>
          <a:p>
            <a:r>
              <a:rPr lang="en-US" dirty="0" err="1"/>
              <a:t>s</a:t>
            </a:r>
            <a:r>
              <a:rPr lang="en-US" dirty="0" err="1" smtClean="0"/>
              <a:t>ed</a:t>
            </a:r>
            <a:endParaRPr lang="en-US" dirty="0" smtClean="0"/>
          </a:p>
          <a:p>
            <a:r>
              <a:rPr lang="en-US" dirty="0" smtClean="0"/>
              <a:t>sort</a:t>
            </a:r>
          </a:p>
          <a:p>
            <a:r>
              <a:rPr lang="en-US" dirty="0" smtClean="0"/>
              <a:t>paste/join</a:t>
            </a:r>
          </a:p>
          <a:p>
            <a:r>
              <a:rPr lang="en-US" dirty="0" err="1" smtClean="0"/>
              <a:t>tr</a:t>
            </a:r>
            <a:endParaRPr lang="en-US" dirty="0" smtClean="0"/>
          </a:p>
          <a:p>
            <a:r>
              <a:rPr lang="en-US" dirty="0" smtClean="0"/>
              <a:t>echo/cat</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9890509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wk</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Powerful formatted read/write utility, e.g.</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-v n=3 -F’,’ ‘{print $NF/n}’ &lt;</a:t>
            </a:r>
            <a:r>
              <a:rPr lang="en-US" sz="2500" dirty="0" err="1" smtClean="0">
                <a:latin typeface="Courier"/>
                <a:cs typeface="Courier"/>
              </a:rPr>
              <a:t>csv</a:t>
            </a:r>
            <a:r>
              <a:rPr lang="en-US" sz="2500" dirty="0" smtClean="0">
                <a:latin typeface="Courier"/>
                <a:cs typeface="Courier"/>
              </a:rPr>
              <a:t>-file&gt;</a:t>
            </a:r>
          </a:p>
          <a:p>
            <a:pPr lvl="1"/>
            <a:r>
              <a:rPr lang="en-US" dirty="0" smtClean="0"/>
              <a:t>Prints the last comma-separated field divided by 3 from each line of &lt;</a:t>
            </a:r>
            <a:r>
              <a:rPr lang="en-US" dirty="0" err="1" smtClean="0"/>
              <a:t>csv</a:t>
            </a:r>
            <a:r>
              <a:rPr lang="en-US" dirty="0" smtClean="0"/>
              <a:t>-file&gt; </a:t>
            </a:r>
          </a:p>
          <a:p>
            <a:r>
              <a:rPr lang="en-US" sz="2500" dirty="0" err="1" smtClean="0">
                <a:latin typeface="Courier"/>
                <a:cs typeface="Courier"/>
              </a:rPr>
              <a:t>awk</a:t>
            </a:r>
            <a:r>
              <a:rPr lang="en-US" sz="2500" dirty="0" smtClean="0">
                <a:latin typeface="Courier"/>
                <a:cs typeface="Courier"/>
              </a:rPr>
              <a:t> ‘BEGIN {sum=0}; {sum=sum+$1}; END {</a:t>
            </a:r>
            <a:r>
              <a:rPr lang="en-US" sz="2500" dirty="0" err="1" smtClean="0">
                <a:latin typeface="Courier"/>
                <a:cs typeface="Courier"/>
              </a:rPr>
              <a:t>printf</a:t>
            </a:r>
            <a:r>
              <a:rPr lang="en-US" sz="2500" dirty="0" smtClean="0">
                <a:latin typeface="Courier"/>
                <a:cs typeface="Courier"/>
              </a:rPr>
              <a:t>(“%.1f\</a:t>
            </a:r>
            <a:r>
              <a:rPr lang="en-US" sz="2500" dirty="0" err="1" smtClean="0">
                <a:latin typeface="Courier"/>
                <a:cs typeface="Courier"/>
              </a:rPr>
              <a:t>n”,sum</a:t>
            </a:r>
            <a:r>
              <a:rPr lang="en-US" sz="25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3927854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grep</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err="1">
                <a:latin typeface="Courier"/>
                <a:cs typeface="Courier"/>
              </a:rPr>
              <a:t>g</a:t>
            </a:r>
            <a:r>
              <a:rPr lang="en-US" dirty="0" err="1" smtClean="0">
                <a:latin typeface="Courier"/>
                <a:cs typeface="Courier"/>
              </a:rPr>
              <a:t>rep</a:t>
            </a:r>
            <a:r>
              <a:rPr lang="en-US" dirty="0" smtClean="0">
                <a:latin typeface="Courier"/>
                <a:cs typeface="Courier"/>
              </a:rPr>
              <a:t> ‘hello’ &lt;file&gt;</a:t>
            </a:r>
          </a:p>
          <a:p>
            <a:pPr lvl="1"/>
            <a:r>
              <a:rPr lang="en-US" dirty="0" smtClean="0"/>
              <a:t>Prints all lines from &lt;file&gt; with occurrence of “hello” in them</a:t>
            </a:r>
            <a:endParaRPr lang="en-US" dirty="0"/>
          </a:p>
          <a:p>
            <a:r>
              <a:rPr lang="en-US" dirty="0" err="1">
                <a:latin typeface="Courier"/>
                <a:cs typeface="Courier"/>
              </a:rPr>
              <a:t>g</a:t>
            </a:r>
            <a:r>
              <a:rPr lang="en-US" dirty="0" err="1" smtClean="0">
                <a:latin typeface="Courier"/>
                <a:cs typeface="Courier"/>
              </a:rPr>
              <a:t>rep</a:t>
            </a:r>
            <a:r>
              <a:rPr lang="en-US" dirty="0" smtClean="0">
                <a:latin typeface="Courier"/>
                <a:cs typeface="Courier"/>
              </a:rPr>
              <a:t> -ci ‘^POS S’ &lt;file&gt;</a:t>
            </a:r>
          </a:p>
          <a:p>
            <a:pPr lvl="1"/>
            <a:r>
              <a:rPr lang="en-US" dirty="0" smtClean="0"/>
              <a:t>Prints the number (“-c”) of lines that begin (“^”) with “POS S” in either upper- or lower-case letters (“-</a:t>
            </a:r>
            <a:r>
              <a:rPr lang="en-US" dirty="0" err="1" smtClean="0"/>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 with a space, followed by any number of any characters (“.*”), and end (“$”) with a space followed by P</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5398219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‘s/ //g’ &lt;file&gt;</a:t>
            </a:r>
          </a:p>
          <a:p>
            <a:pPr lvl="1"/>
            <a:r>
              <a:rPr lang="en-US" dirty="0" smtClean="0"/>
              <a:t>Substitute (“s”) all (“g”) instances of a single whitespace with nothing (i.e. delete all whitespace)</a:t>
            </a:r>
            <a:endParaRPr lang="en-US" dirty="0"/>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 *$/d; s/hello/goodbye/1’ &lt;file&gt;</a:t>
            </a:r>
          </a:p>
          <a:p>
            <a:pPr lvl="1"/>
            <a:r>
              <a:rPr lang="en-US" dirty="0" smtClean="0"/>
              <a:t>Delete (“d”)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26232853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poll</a:t>
            </a:r>
            <a:endParaRPr lang="en-US" dirty="0"/>
          </a:p>
        </p:txBody>
      </p:sp>
      <p:sp>
        <p:nvSpPr>
          <p:cNvPr id="3" name="Content Placeholder 2"/>
          <p:cNvSpPr>
            <a:spLocks noGrp="1"/>
          </p:cNvSpPr>
          <p:nvPr>
            <p:ph idx="1"/>
          </p:nvPr>
        </p:nvSpPr>
        <p:spPr/>
        <p:txBody>
          <a:bodyPr>
            <a:normAutofit/>
          </a:bodyPr>
          <a:lstStyle/>
          <a:p>
            <a:r>
              <a:rPr lang="en-US" dirty="0" smtClean="0"/>
              <a:t>Who is using what type of operating system?</a:t>
            </a:r>
          </a:p>
          <a:p>
            <a:pPr lvl="1"/>
            <a:r>
              <a:rPr lang="en-US" dirty="0"/>
              <a:t>Linux </a:t>
            </a:r>
            <a:r>
              <a:rPr lang="en-US" dirty="0" smtClean="0"/>
              <a:t>(brand?</a:t>
            </a:r>
            <a:r>
              <a:rPr lang="en-US" dirty="0"/>
              <a:t>)</a:t>
            </a:r>
          </a:p>
          <a:p>
            <a:pPr lvl="1"/>
            <a:r>
              <a:rPr lang="en-US" dirty="0"/>
              <a:t>Mac OS X</a:t>
            </a:r>
          </a:p>
          <a:p>
            <a:pPr lvl="1"/>
            <a:r>
              <a:rPr lang="en-US" dirty="0" smtClean="0"/>
              <a:t>Windows</a:t>
            </a:r>
          </a:p>
          <a:p>
            <a:r>
              <a:rPr lang="en-US" dirty="0" smtClean="0"/>
              <a:t>Who has installed the software successfully?</a:t>
            </a:r>
          </a:p>
          <a:p>
            <a:r>
              <a:rPr lang="en-US" dirty="0" smtClean="0"/>
              <a:t>Who has run the example successfully?</a:t>
            </a:r>
          </a:p>
          <a:p>
            <a:r>
              <a:rPr lang="en-US" dirty="0" smtClean="0"/>
              <a:t>Who has their own data set to process?</a:t>
            </a:r>
          </a:p>
          <a:p>
            <a:r>
              <a:rPr lang="en-US" dirty="0" smtClean="0"/>
              <a:t>What data do others plan to use?</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403001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-k3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-uk2.1,2.4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27849982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t>
            </a:r>
            <a:endParaRPr lang="en-US" dirty="0"/>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083544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echo/cat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“echo ‘Help!’”</a:t>
            </a:r>
          </a:p>
          <a:p>
            <a:pPr lvl="1"/>
            <a:endParaRPr lang="en-US" dirty="0" smtClean="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5884302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31481278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err="1">
                <a:latin typeface="Courier"/>
                <a:cs typeface="Courier"/>
              </a:rPr>
              <a:t>l</a:t>
            </a:r>
            <a:r>
              <a:rPr lang="en-US" dirty="0" err="1" smtClean="0">
                <a:latin typeface="Courier"/>
                <a:cs typeface="Courier"/>
              </a:rPr>
              <a:t>n</a:t>
            </a:r>
            <a:r>
              <a:rPr lang="en-US" dirty="0" smtClean="0">
                <a:latin typeface="Courier"/>
                <a:cs typeface="Courier"/>
              </a:rPr>
              <a:t> -s /home/user/</a:t>
            </a:r>
            <a:r>
              <a:rPr lang="en-US" dirty="0" err="1" smtClean="0">
                <a:latin typeface="Courier"/>
                <a:cs typeface="Courier"/>
              </a:rPr>
              <a:t>gg</a:t>
            </a:r>
            <a:r>
              <a:rPr lang="en-US" dirty="0" smtClean="0">
                <a:latin typeface="Courier"/>
                <a:cs typeface="Courier"/>
              </a:rPr>
              <a:t>/10.6 ~/</a:t>
            </a:r>
            <a:r>
              <a:rPr lang="en-US" dirty="0" err="1" smtClean="0">
                <a:latin typeface="Courier"/>
                <a:cs typeface="Courier"/>
              </a:rPr>
              <a:t>gg</a:t>
            </a:r>
            <a:endParaRPr lang="en-US" dirty="0">
              <a:latin typeface="Courier"/>
              <a:cs typeface="Courier"/>
            </a:endParaRPr>
          </a:p>
          <a:p>
            <a:r>
              <a:rPr lang="en-US" dirty="0" smtClean="0"/>
              <a:t>This creates a link in the user’s home directory called “</a:t>
            </a:r>
            <a:r>
              <a:rPr lang="en-US" dirty="0" err="1" smtClean="0"/>
              <a:t>gg</a:t>
            </a:r>
            <a:r>
              <a:rPr lang="en-US" dirty="0" smtClean="0"/>
              <a:t>” that points to the directory /home/user/</a:t>
            </a:r>
            <a:r>
              <a:rPr lang="en-US" dirty="0" err="1" smtClean="0"/>
              <a:t>gg</a:t>
            </a:r>
            <a:r>
              <a:rPr lang="en-US" dirty="0" smtClean="0"/>
              <a:t>/10.6</a:t>
            </a:r>
          </a:p>
          <a:p>
            <a:pPr lvl="1"/>
            <a:r>
              <a:rPr lang="en-US" dirty="0" smtClean="0"/>
              <a:t>Rather than </a:t>
            </a:r>
            <a:r>
              <a:rPr lang="en-US" dirty="0" smtClean="0">
                <a:latin typeface="Courier"/>
                <a:cs typeface="Courier"/>
              </a:rPr>
              <a:t>cd /home/user/</a:t>
            </a:r>
            <a:r>
              <a:rPr lang="en-US" dirty="0" err="1" smtClean="0">
                <a:latin typeface="Courier"/>
                <a:cs typeface="Courier"/>
              </a:rPr>
              <a:t>gg</a:t>
            </a:r>
            <a:r>
              <a:rPr lang="en-US" dirty="0" smtClean="0">
                <a:latin typeface="Courier"/>
                <a:cs typeface="Courier"/>
              </a:rPr>
              <a:t>/10.6</a:t>
            </a:r>
            <a:r>
              <a:rPr lang="en-US" dirty="0" smtClean="0"/>
              <a:t>, one can get to the same place simply with </a:t>
            </a:r>
            <a:r>
              <a:rPr lang="en-US" dirty="0" smtClean="0">
                <a:latin typeface="Courier"/>
                <a:cs typeface="Courier"/>
              </a:rPr>
              <a:t>cd ~/</a:t>
            </a:r>
            <a:r>
              <a:rPr lang="en-US" dirty="0" err="1" smtClean="0">
                <a:latin typeface="Courier"/>
                <a:cs typeface="Courier"/>
              </a:rPr>
              <a:t>gg</a:t>
            </a:r>
            <a:endParaRPr lang="en-US" dirty="0">
              <a:latin typeface="Courier"/>
              <a:cs typeface="Courier"/>
            </a:endParaRPr>
          </a:p>
          <a:p>
            <a:pPr lvl="1"/>
            <a:r>
              <a:rPr lang="en-US" dirty="0" smtClean="0">
                <a:cs typeface="Courier"/>
              </a:rPr>
              <a:t>(This is used in GAMIT/GLOBK scripts and must remain in place!)</a:t>
            </a:r>
            <a:endParaRPr lang="en-US" dirty="0">
              <a:cs typeface="Courier"/>
            </a:endParaRP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34592949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commands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running processes</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1250953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script?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8088506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Courier"/>
                <a:cs typeface="Courier"/>
              </a:rPr>
              <a:t>#!/bin/bash</a:t>
            </a:r>
            <a:endParaRPr lang="en-US" sz="2400" dirty="0">
              <a:latin typeface="Courier"/>
              <a:cs typeface="Courier"/>
            </a:endParaRPr>
          </a:p>
          <a:p>
            <a:pPr marL="0" indent="0">
              <a:buNone/>
            </a:pPr>
            <a:r>
              <a:rPr lang="en-US" sz="2400" dirty="0">
                <a:latin typeface="Courier"/>
                <a:cs typeface="Courier"/>
              </a:rPr>
              <a:t>e</a:t>
            </a:r>
            <a:r>
              <a:rPr lang="en-US" sz="2400" dirty="0" smtClean="0">
                <a:latin typeface="Courier"/>
                <a:cs typeface="Courier"/>
              </a:rPr>
              <a:t>cho –n ‘The ISO date is: ‘</a:t>
            </a:r>
          </a:p>
          <a:p>
            <a:pPr marL="0" indent="0">
              <a:buNone/>
            </a:pPr>
            <a:r>
              <a:rPr lang="en-US" sz="2400" dirty="0">
                <a:latin typeface="Courier"/>
                <a:cs typeface="Courier"/>
              </a:rPr>
              <a:t>d</a:t>
            </a:r>
            <a:r>
              <a:rPr lang="en-US" sz="2400" dirty="0" smtClean="0">
                <a:latin typeface="Courier"/>
                <a:cs typeface="Courier"/>
              </a:rPr>
              <a:t>ate +‘%Y-%m-%</a:t>
            </a:r>
            <a:r>
              <a:rPr lang="en-US" sz="2400" dirty="0" err="1" smtClean="0">
                <a:latin typeface="Courier"/>
                <a:cs typeface="Courier"/>
              </a:rPr>
              <a:t>dT%H</a:t>
            </a:r>
            <a:r>
              <a:rPr lang="en-US" sz="2400" dirty="0" smtClean="0">
                <a:latin typeface="Courier"/>
                <a:cs typeface="Courier"/>
              </a:rPr>
              <a:t>:%M:%S%Z’</a:t>
            </a:r>
          </a:p>
          <a:p>
            <a:pPr marL="0" indent="0">
              <a:buNone/>
            </a:pPr>
            <a:r>
              <a:rPr lang="en-US" sz="2400" dirty="0">
                <a:latin typeface="Courier"/>
                <a:cs typeface="Courier"/>
              </a:rPr>
              <a:t>e</a:t>
            </a:r>
            <a:r>
              <a:rPr lang="en-US" sz="2400" dirty="0" smtClean="0">
                <a:latin typeface="Courier"/>
                <a:cs typeface="Courier"/>
              </a:rPr>
              <a:t>cho -n ‘The mean of all numbers between 1 and 10 is: ’</a:t>
            </a:r>
          </a:p>
          <a:p>
            <a:pPr marL="0" indent="0">
              <a:buNone/>
            </a:pPr>
            <a:r>
              <a:rPr lang="en-US" sz="2400" dirty="0" smtClean="0">
                <a:latin typeface="Courier"/>
                <a:cs typeface="Courier"/>
              </a:rPr>
              <a:t>echo 1 10 | </a:t>
            </a:r>
            <a:r>
              <a:rPr lang="en-US" sz="2400" dirty="0" err="1" smtClean="0">
                <a:latin typeface="Courier"/>
                <a:cs typeface="Courier"/>
              </a:rPr>
              <a:t>awk</a:t>
            </a:r>
            <a:r>
              <a:rPr lang="en-US" sz="2400" dirty="0" smtClean="0">
                <a:latin typeface="Courier"/>
                <a:cs typeface="Courier"/>
              </a:rPr>
              <a:t> ‘BEGIN {sum=0; n=0}; {for (</a:t>
            </a:r>
            <a:r>
              <a:rPr lang="en-US" sz="2400" dirty="0" err="1" smtClean="0">
                <a:latin typeface="Courier"/>
                <a:cs typeface="Courier"/>
              </a:rPr>
              <a:t>i</a:t>
            </a:r>
            <a:r>
              <a:rPr lang="en-US" sz="2400" dirty="0" smtClean="0">
                <a:latin typeface="Courier"/>
                <a:cs typeface="Courier"/>
              </a:rPr>
              <a:t>=$1; </a:t>
            </a:r>
            <a:r>
              <a:rPr lang="en-US" sz="2400" dirty="0" err="1" smtClean="0">
                <a:latin typeface="Courier"/>
                <a:cs typeface="Courier"/>
              </a:rPr>
              <a:t>i</a:t>
            </a:r>
            <a:r>
              <a:rPr lang="en-US" sz="2400" dirty="0" smtClean="0">
                <a:latin typeface="Courier"/>
                <a:cs typeface="Courier"/>
              </a:rPr>
              <a:t>&lt;=$2; </a:t>
            </a:r>
            <a:r>
              <a:rPr lang="en-US" sz="2400" dirty="0" err="1" smtClean="0">
                <a:latin typeface="Courier"/>
                <a:cs typeface="Courier"/>
              </a:rPr>
              <a:t>i</a:t>
            </a:r>
            <a:r>
              <a:rPr lang="en-US" sz="2400" dirty="0" smtClean="0">
                <a:latin typeface="Courier"/>
                <a:cs typeface="Courier"/>
              </a:rPr>
              <a:t>++) {sum=</a:t>
            </a:r>
            <a:r>
              <a:rPr lang="en-US" sz="2400" dirty="0" err="1" smtClean="0">
                <a:latin typeface="Courier"/>
                <a:cs typeface="Courier"/>
              </a:rPr>
              <a:t>sum+i</a:t>
            </a:r>
            <a:r>
              <a:rPr lang="en-US" sz="2400" dirty="0" smtClean="0">
                <a:latin typeface="Courier"/>
                <a:cs typeface="Courier"/>
              </a:rPr>
              <a:t>; n++}}; END {print sum/n}’</a:t>
            </a:r>
          </a:p>
          <a:p>
            <a:pPr marL="0" indent="0">
              <a:buNone/>
            </a:pPr>
            <a:r>
              <a:rPr lang="en-US" sz="2400" dirty="0" smtClean="0">
                <a:latin typeface="Courier"/>
                <a:cs typeface="Courier"/>
              </a:rPr>
              <a:t>echo ‘Goodbye!’</a:t>
            </a:r>
            <a:endParaRPr lang="en-US" sz="2400" dirty="0">
              <a:latin typeface="Courier"/>
              <a:cs typeface="Courier"/>
            </a:endParaRP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165657389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a:t>
            </a:r>
            <a:br>
              <a:rPr lang="en-US" dirty="0" smtClean="0"/>
            </a:br>
            <a:r>
              <a:rPr lang="en-US" dirty="0" smtClean="0"/>
              <a:t>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x-none" smtClean="0"/>
              <a:t>2016/05/23</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2500" dirty="0">
                <a:hlinkClick r:id="rId2"/>
              </a:rPr>
              <a:t>http://web.mit.edu/mfloyd/www/computing/gg/pre</a:t>
            </a:r>
            <a:r>
              <a:rPr lang="en-US" sz="2500" dirty="0" smtClean="0">
                <a:hlinkClick r:id="rId2"/>
              </a:rPr>
              <a:t>/</a:t>
            </a:r>
            <a:endParaRPr lang="en-US" sz="2500" dirty="0" smtClean="0"/>
          </a:p>
          <a:p>
            <a:endParaRPr lang="en-US" sz="2500" dirty="0" smtClean="0"/>
          </a:p>
          <a:p>
            <a:pPr marL="0" indent="0">
              <a:buNone/>
            </a:pPr>
            <a:r>
              <a:rPr lang="en-US" sz="2500" dirty="0" smtClean="0">
                <a:hlinkClick r:id="rId3" action="ppaction://hlinkfile"/>
              </a:rPr>
              <a:t>ftp</a:t>
            </a:r>
            <a:r>
              <a:rPr lang="en-US" sz="2500" dirty="0">
                <a:hlinkClick r:id="rId3" action="ppaction://hlinkfile"/>
              </a:rPr>
              <a:t>://guest@chandler.mit.edu/updates/documentation/</a:t>
            </a:r>
            <a:r>
              <a:rPr lang="en-US" sz="2500" dirty="0" smtClean="0">
                <a:hlinkClick r:id="rId3" action="ppaction://hlinkfile"/>
              </a:rPr>
              <a:t>GAMIT_prerequisites.pdf</a:t>
            </a:r>
            <a:endParaRPr lang="en-US" sz="2500" dirty="0" smtClean="0"/>
          </a:p>
          <a:p>
            <a:endParaRPr lang="en-US" sz="2500" dirty="0" smtClean="0"/>
          </a:p>
          <a:p>
            <a:pPr marL="0" indent="0">
              <a:buNone/>
            </a:pPr>
            <a:r>
              <a:rPr lang="en-US" sz="2500" dirty="0">
                <a:hlinkClick r:id="rId4"/>
              </a:rPr>
              <a:t>http://web.mit.edu/mfloyd/www/computing/mac/gfortran</a:t>
            </a:r>
            <a:r>
              <a:rPr lang="en-US" sz="2500" dirty="0" smtClean="0">
                <a:hlinkClick r:id="rId4"/>
              </a:rPr>
              <a:t>/</a:t>
            </a:r>
            <a:endParaRPr lang="en-US" sz="2500" dirty="0" smtClean="0"/>
          </a:p>
          <a:p>
            <a:endParaRPr lang="en-US" sz="2500" dirty="0"/>
          </a:p>
          <a:p>
            <a:pPr marL="0" indent="0">
              <a:buNone/>
            </a:pPr>
            <a:r>
              <a:rPr lang="en-US" sz="2500" dirty="0">
                <a:hlinkClick r:id="rId5"/>
              </a:rPr>
              <a:t>http://</a:t>
            </a:r>
            <a:r>
              <a:rPr lang="en-US" sz="2500" dirty="0" err="1">
                <a:hlinkClick r:id="rId5"/>
              </a:rPr>
              <a:t>web.mit.edu</a:t>
            </a:r>
            <a:r>
              <a:rPr lang="en-US" sz="2500" dirty="0">
                <a:hlinkClick r:id="rId5"/>
              </a:rPr>
              <a:t>/</a:t>
            </a:r>
            <a:r>
              <a:rPr lang="en-US" sz="2500" dirty="0" err="1">
                <a:hlinkClick r:id="rId5"/>
              </a:rPr>
              <a:t>mfloyd</a:t>
            </a:r>
            <a:r>
              <a:rPr lang="en-US" sz="2500" dirty="0">
                <a:hlinkClick r:id="rId5"/>
              </a:rPr>
              <a:t>/www/computing/mac/</a:t>
            </a:r>
            <a:r>
              <a:rPr lang="en-US" sz="2500" dirty="0" err="1">
                <a:hlinkClick r:id="rId5"/>
              </a:rPr>
              <a:t>gv</a:t>
            </a:r>
            <a:r>
              <a:rPr lang="en-US" sz="2500" dirty="0" smtClean="0">
                <a:hlinkClick r:id="rId5"/>
              </a:rPr>
              <a:t>/</a:t>
            </a:r>
            <a:endParaRPr lang="en-US" sz="2500"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54772256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134683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 directory</a:t>
            </a:r>
            <a:endParaRPr lang="en-US" dirty="0"/>
          </a:p>
        </p:txBody>
      </p:sp>
      <p:sp>
        <p:nvSpPr>
          <p:cNvPr id="3" name="Content Placeholder 2"/>
          <p:cNvSpPr>
            <a:spLocks noGrp="1"/>
          </p:cNvSpPr>
          <p:nvPr>
            <p:ph idx="1"/>
          </p:nvPr>
        </p:nvSpPr>
        <p:spPr/>
        <p:txBody>
          <a:bodyPr>
            <a:normAutofit lnSpcReduction="10000"/>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a:t>
            </a:r>
          </a:p>
          <a:p>
            <a:pPr lvl="1"/>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latin typeface="Courier"/>
                <a:cs typeface="Courier"/>
              </a:rPr>
              <a:t>/10.6</a:t>
            </a:r>
          </a:p>
          <a:p>
            <a:pPr lvl="1"/>
            <a:r>
              <a:rPr lang="en-US" dirty="0" smtClean="0">
                <a:latin typeface="Courier"/>
                <a:cs typeface="Courier"/>
              </a:rPr>
              <a:t>~/Programs/</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latin typeface="Courier"/>
                <a:cs typeface="Courier"/>
              </a:rPr>
              <a:t>/10.6</a:t>
            </a:r>
            <a:endParaRPr lang="en-US" dirty="0">
              <a:latin typeface="Courier"/>
              <a:cs typeface="Courier"/>
            </a:endParaRP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2008032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installation directory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Choose a suitable directory for installing the software</a:t>
            </a:r>
          </a:p>
          <a:p>
            <a:pPr lvl="1"/>
            <a:r>
              <a:rPr lang="en-US" dirty="0" smtClean="0"/>
              <a:t>Suggested place in home directory, e.g. </a:t>
            </a:r>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cs typeface="Courier"/>
              </a:rPr>
              <a:t>, </a:t>
            </a:r>
            <a:r>
              <a:rPr lang="en-US" dirty="0" smtClean="0">
                <a:latin typeface="Courier"/>
                <a:cs typeface="Courier"/>
              </a:rPr>
              <a:t>~/Programs/</a:t>
            </a:r>
            <a:r>
              <a:rPr lang="en-US" dirty="0" err="1" smtClean="0">
                <a:latin typeface="Courier"/>
                <a:cs typeface="Courier"/>
              </a:rPr>
              <a:t>gg</a:t>
            </a:r>
            <a:r>
              <a:rPr lang="en-US" dirty="0" smtClean="0"/>
              <a:t>, etc. (for example, I install GG version 10.6 in </a:t>
            </a:r>
            <a:r>
              <a:rPr lang="en-US" dirty="0" smtClean="0">
                <a:latin typeface="Courier"/>
                <a:cs typeface="Courier"/>
              </a:rPr>
              <a:t>/Users/Mike/Programs/</a:t>
            </a:r>
            <a:r>
              <a:rPr lang="en-US" dirty="0" err="1" smtClean="0">
                <a:latin typeface="Courier"/>
                <a:cs typeface="Courier"/>
              </a:rPr>
              <a:t>gg</a:t>
            </a:r>
            <a:r>
              <a:rPr lang="en-US" dirty="0" smtClean="0">
                <a:latin typeface="Courier"/>
                <a:cs typeface="Courier"/>
              </a:rPr>
              <a:t>/10.6</a:t>
            </a:r>
            <a:r>
              <a:rPr lang="en-US" dirty="0"/>
              <a:t>)</a:t>
            </a:r>
            <a:endParaRPr lang="en-US" dirty="0" smtClean="0">
              <a:latin typeface="Courier"/>
              <a:cs typeface="Courier"/>
            </a:endParaRPr>
          </a:p>
          <a:p>
            <a:pPr lvl="1"/>
            <a:r>
              <a:rPr lang="en-US" dirty="0" smtClean="0"/>
              <a:t>Alternative may be your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smtClean="0"/>
              <a:t> directory, e.g.</a:t>
            </a:r>
            <a:br>
              <a:rPr lang="en-US" dirty="0" smtClean="0"/>
            </a:b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/10.6</a:t>
            </a:r>
            <a:endParaRPr lang="en-US" dirty="0"/>
          </a:p>
          <a:p>
            <a:pPr lvl="1"/>
            <a:r>
              <a:rPr lang="en-US" dirty="0" smtClean="0"/>
              <a:t>Take care not to mix source versions, e.g. 10.5 versus 10.6</a:t>
            </a:r>
          </a:p>
          <a:p>
            <a:r>
              <a:rPr lang="en-US" dirty="0" smtClean="0"/>
              <a:t>Change to this directory to download (or copy) the source code</a:t>
            </a:r>
          </a:p>
          <a:p>
            <a:r>
              <a:rPr lang="en-US" dirty="0" smtClean="0"/>
              <a:t>This will be the directory that is ultimately linked from your home directory (</a:t>
            </a:r>
            <a:r>
              <a:rPr lang="en-US" dirty="0" smtClean="0">
                <a:latin typeface="Courier"/>
                <a:cs typeface="Courier"/>
              </a:rPr>
              <a:t>~/</a:t>
            </a:r>
            <a:r>
              <a:rPr lang="en-US" dirty="0" err="1" smtClean="0">
                <a:latin typeface="Courier"/>
                <a:cs typeface="Courier"/>
              </a:rPr>
              <a:t>gg</a:t>
            </a:r>
            <a:r>
              <a:rPr lang="en-US" dirty="0" smtClean="0"/>
              <a:t>)</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1515436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hlinkClick r:id="rId2" action="ppaction://hlinkfile"/>
              </a:rPr>
              <a:t>ftp://</a:t>
            </a:r>
            <a:r>
              <a:rPr lang="en-US" dirty="0" err="1" smtClean="0">
                <a:hlinkClick r:id="rId2" action="ppaction://hlinkfile"/>
              </a:rPr>
              <a:t>guest@chandler.mit.edu</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416503037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Change directory to </a:t>
            </a:r>
            <a:r>
              <a:rPr lang="en-US" dirty="0" smtClean="0">
                <a:latin typeface="Courier"/>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a:t>
            </a:r>
            <a:r>
              <a:rPr lang="en-US" dirty="0" smtClean="0">
                <a:hlinkClick r:id="rId2" action="ppaction://hlinkfile"/>
              </a:rPr>
              <a:t>ftp://everest.mit.edu/pub/GRIDS</a:t>
            </a:r>
            <a:endParaRPr lang="en-US" dirty="0" smtClean="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29147076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a:t>
            </a:r>
            <a:endParaRPr lang="en-US" dirty="0"/>
          </a:p>
        </p:txBody>
      </p:sp>
      <p:sp>
        <p:nvSpPr>
          <p:cNvPr id="3" name="Content Placeholder 2"/>
          <p:cNvSpPr>
            <a:spLocks noGrp="1"/>
          </p:cNvSpPr>
          <p:nvPr>
            <p:ph idx="1"/>
          </p:nvPr>
        </p:nvSpPr>
        <p:spPr/>
        <p:txBody>
          <a:bodyPr>
            <a:normAutofit/>
          </a:bodyPr>
          <a:lstStyle/>
          <a:p>
            <a:r>
              <a:rPr lang="en-US" sz="2400" dirty="0" smtClean="0"/>
              <a:t>Incremental updates are made available approximately every month, so please check at least</a:t>
            </a:r>
          </a:p>
          <a:p>
            <a:pPr lvl="1"/>
            <a:r>
              <a:rPr lang="en-US" sz="2000" dirty="0" smtClean="0"/>
              <a:t>Earth orientation parameters (pole.* and ut1.*; or </a:t>
            </a:r>
            <a:r>
              <a:rPr lang="en-US" sz="2000" dirty="0" err="1" smtClean="0"/>
              <a:t>sh_update_eop</a:t>
            </a:r>
            <a:r>
              <a:rPr lang="en-US" sz="2000" dirty="0" smtClean="0"/>
              <a:t>)</a:t>
            </a:r>
          </a:p>
          <a:p>
            <a:pPr lvl="1"/>
            <a:r>
              <a:rPr lang="en-US" sz="2000" dirty="0" smtClean="0"/>
              <a:t>SVN-</a:t>
            </a:r>
            <a:r>
              <a:rPr lang="en-US" sz="2000" dirty="0"/>
              <a:t>PRN translation </a:t>
            </a:r>
            <a:r>
              <a:rPr lang="en-US" sz="2000" dirty="0" smtClean="0"/>
              <a:t>tables (</a:t>
            </a:r>
            <a:r>
              <a:rPr lang="en-US" sz="2000" dirty="0" err="1" smtClean="0"/>
              <a:t>svnav.dat</a:t>
            </a:r>
            <a:r>
              <a:rPr lang="en-US" sz="2000" dirty="0" smtClean="0"/>
              <a:t>)</a:t>
            </a:r>
          </a:p>
          <a:p>
            <a:pPr lvl="1"/>
            <a:r>
              <a:rPr lang="en-US" sz="2000" dirty="0" smtClean="0"/>
              <a:t>Differential code biases (</a:t>
            </a:r>
            <a:r>
              <a:rPr lang="en-US" sz="2000" dirty="0" err="1" smtClean="0"/>
              <a:t>dcb.dat</a:t>
            </a:r>
            <a:r>
              <a:rPr lang="en-US" sz="2000" dirty="0" smtClean="0"/>
              <a:t>)</a:t>
            </a:r>
            <a:endParaRPr lang="en-US" sz="2000" dirty="0"/>
          </a:p>
          <a:p>
            <a:pPr lvl="1"/>
            <a:r>
              <a:rPr lang="en-US" sz="2000" dirty="0"/>
              <a:t>Leap </a:t>
            </a:r>
            <a:r>
              <a:rPr lang="en-US" sz="2000" dirty="0" smtClean="0"/>
              <a:t>seconds (</a:t>
            </a:r>
            <a:r>
              <a:rPr lang="en-US" sz="2000" dirty="0" err="1" smtClean="0"/>
              <a:t>leap.sec</a:t>
            </a:r>
            <a:r>
              <a:rPr lang="en-US" sz="2000" dirty="0" smtClean="0"/>
              <a:t>)</a:t>
            </a:r>
          </a:p>
          <a:p>
            <a:pPr lvl="1"/>
            <a:r>
              <a:rPr lang="en-US" sz="2000" dirty="0" smtClean="0"/>
              <a:t>Loading grids (ftp://</a:t>
            </a:r>
            <a:r>
              <a:rPr lang="en-US" sz="2000" dirty="0" err="1" smtClean="0"/>
              <a:t>everest.mit.edu</a:t>
            </a:r>
            <a:r>
              <a:rPr lang="en-US" sz="2000" dirty="0" smtClean="0"/>
              <a:t>/pub/GRIDS)</a:t>
            </a:r>
          </a:p>
          <a:p>
            <a:r>
              <a:rPr lang="en-US" sz="2400" dirty="0" smtClean="0"/>
              <a:t>Example: 2015-06-30T23:59:60Z leap second</a:t>
            </a:r>
          </a:p>
        </p:txBody>
      </p:sp>
      <p:pic>
        <p:nvPicPr>
          <p:cNvPr id="4" name="Picture 3"/>
          <p:cNvPicPr>
            <a:picLocks noChangeAspect="1"/>
          </p:cNvPicPr>
          <p:nvPr/>
        </p:nvPicPr>
        <p:blipFill>
          <a:blip r:embed="rId2"/>
          <a:stretch>
            <a:fillRect/>
          </a:stretch>
        </p:blipFill>
        <p:spPr>
          <a:xfrm rot="60000">
            <a:off x="1412805" y="4746991"/>
            <a:ext cx="6404011" cy="1919233"/>
          </a:xfrm>
          <a:prstGeom prst="rect">
            <a:avLst/>
          </a:prstGeom>
        </p:spPr>
      </p:pic>
      <p:sp>
        <p:nvSpPr>
          <p:cNvPr id="5" name="Date Placeholder 4"/>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03977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structure and </a:t>
            </a:r>
            <a:r>
              <a:rPr lang="en-US" sz="4200" dirty="0" smtClean="0"/>
              <a:t>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Top-</a:t>
            </a:r>
            <a:r>
              <a:rPr lang="en-US" dirty="0"/>
              <a:t>level “README” file at </a:t>
            </a:r>
            <a:r>
              <a:rPr lang="en-US" dirty="0" smtClean="0">
                <a:hlinkClick r:id="rId2" action="ppaction://hlinkfile"/>
              </a:rPr>
              <a:t>ftp://guest@chandler.mit.edu/updates/README</a:t>
            </a:r>
            <a:endParaRPr lang="en-US" dirty="0"/>
          </a:p>
          <a:p>
            <a:r>
              <a:rPr lang="en-US" dirty="0" smtClean="0"/>
              <a:t>Change directory to </a:t>
            </a:r>
            <a:r>
              <a:rPr lang="en-US" dirty="0" smtClean="0">
                <a:latin typeface="Courier"/>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dirty="0" smtClean="0">
                <a:hlinkClick r:id="rId4" action="ppaction://hlinkfile"/>
              </a:rPr>
              <a:t>ftp</a:t>
            </a:r>
            <a:r>
              <a:rPr lang="en-US" dirty="0">
                <a:hlinkClick r:id="rId4" action="ppaction://hlinkfile"/>
              </a:rPr>
              <a:t>://guest@chandler.mit.edu/updates/documentation/</a:t>
            </a:r>
            <a:r>
              <a:rPr lang="en-US" dirty="0" smtClean="0">
                <a:hlinkClick r:id="rId4" action="ppaction://hlinkfile"/>
              </a:rPr>
              <a:t>Intro_GG.pdf</a:t>
            </a:r>
            <a:endParaRPr lang="en-US" dirty="0" smtClean="0"/>
          </a:p>
          <a:p>
            <a:pPr lvl="1"/>
            <a:r>
              <a:rPr lang="en-US" dirty="0" smtClean="0"/>
              <a:t>GAMIT reference </a:t>
            </a:r>
            <a:r>
              <a:rPr lang="en-US" dirty="0"/>
              <a:t>manual in </a:t>
            </a:r>
            <a:r>
              <a:rPr lang="en-US" b="1" dirty="0" err="1" smtClean="0"/>
              <a:t>GAMIT_Ref.pdf</a:t>
            </a:r>
            <a:r>
              <a:rPr lang="en-US" b="1" dirty="0" smtClean="0"/>
              <a:t> </a:t>
            </a:r>
            <a:r>
              <a:rPr lang="en-US" dirty="0" smtClean="0">
                <a:hlinkClick r:id="rId5" action="ppaction://hlinkfile"/>
              </a:rPr>
              <a:t>ftp</a:t>
            </a:r>
            <a:r>
              <a:rPr lang="en-US" dirty="0">
                <a:hlinkClick r:id="rId5" action="ppaction://hlinkfile"/>
              </a:rPr>
              <a:t>://guest@chandler.mit.edu/updates/documentation/</a:t>
            </a:r>
            <a:r>
              <a:rPr lang="en-US" dirty="0" smtClean="0">
                <a:hlinkClick r:id="rId5" action="ppaction://hlinkfile"/>
              </a:rPr>
              <a:t>GAMIT_Ref.pdf</a:t>
            </a:r>
            <a:endParaRPr lang="en-US"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dirty="0" smtClean="0">
                <a:hlinkClick r:id="rId6" action="ppaction://hlinkfile"/>
              </a:rPr>
              <a:t>ftp</a:t>
            </a:r>
            <a:r>
              <a:rPr lang="en-US" dirty="0">
                <a:hlinkClick r:id="rId6" action="ppaction://hlinkfile"/>
              </a:rPr>
              <a:t>://guest@chandler.mit.edu/updates/documentation/</a:t>
            </a:r>
            <a:r>
              <a:rPr lang="en-US" dirty="0" smtClean="0">
                <a:hlinkClick r:id="rId6" action="ppaction://hlinkfile"/>
              </a:rPr>
              <a:t>GLOBK_Ref.pdf</a:t>
            </a:r>
            <a:endParaRPr lang="en-US" dirty="0" smtClean="0"/>
          </a:p>
          <a:p>
            <a:pPr lvl="1"/>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398444140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Compi</a:t>
            </a:r>
            <a:r>
              <a:rPr lang="en-US" sz="4000" dirty="0" smtClean="0"/>
              <a:t>ling </a:t>
            </a:r>
            <a:r>
              <a:rPr lang="en-US" sz="4000" dirty="0" smtClean="0"/>
              <a:t>GAMIT/</a:t>
            </a:r>
            <a:r>
              <a:rPr lang="en-US" sz="4000" dirty="0" smtClean="0"/>
              <a:t>GLOBK</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tools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a:t>
            </a:r>
          </a:p>
          <a:p>
            <a:r>
              <a:rPr lang="en-US" dirty="0"/>
              <a:t>A C code </a:t>
            </a:r>
            <a:r>
              <a:rPr lang="en-US" dirty="0" smtClean="0"/>
              <a:t>compiler</a:t>
            </a:r>
          </a:p>
          <a:p>
            <a:r>
              <a:rPr lang="en-US" dirty="0" smtClean="0"/>
              <a:t>X11 libraries and headers, specifically:</a:t>
            </a:r>
          </a:p>
          <a:p>
            <a:pPr lvl="1"/>
            <a:r>
              <a:rPr lang="en-US" dirty="0" smtClean="0"/>
              <a:t>libX11</a:t>
            </a:r>
            <a:r>
              <a:rPr lang="en-US" dirty="0"/>
              <a:t>.a, libX11.</a:t>
            </a:r>
            <a:r>
              <a:rPr lang="en-US" dirty="0" smtClean="0"/>
              <a:t>so, </a:t>
            </a:r>
            <a:r>
              <a:rPr lang="en-US" dirty="0"/>
              <a:t>libX11.</a:t>
            </a:r>
            <a:r>
              <a:rPr lang="en-US" dirty="0" smtClean="0"/>
              <a:t>dylib or libX11.la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a:t>
            </a:r>
            <a:r>
              <a:rPr lang="en-US" dirty="0" smtClean="0"/>
              <a:t>from </a:t>
            </a:r>
            <a:r>
              <a:rPr lang="en-US" dirty="0">
                <a:hlinkClick r:id="rId2"/>
              </a:rPr>
              <a:t>https://developer.apple.com/downloads/</a:t>
            </a:r>
            <a:r>
              <a:rPr lang="en-US" dirty="0" smtClean="0">
                <a:hlinkClick r:id="rId2"/>
              </a:rPr>
              <a:t>index.action</a:t>
            </a:r>
            <a:endParaRPr lang="en-US" dirty="0" smtClean="0"/>
          </a:p>
          <a:p>
            <a:pPr lvl="1"/>
            <a:r>
              <a:rPr lang="en-US" dirty="0" smtClean="0"/>
              <a:t>X11 was replaced by </a:t>
            </a:r>
            <a:r>
              <a:rPr lang="en-US" dirty="0" err="1" smtClean="0"/>
              <a:t>XQuartz</a:t>
            </a:r>
            <a:r>
              <a:rPr lang="en-US" dirty="0"/>
              <a:t> (http://</a:t>
            </a:r>
            <a:r>
              <a:rPr lang="en-US" dirty="0" err="1"/>
              <a:t>xquartz.macosforge.org</a:t>
            </a:r>
            <a:r>
              <a:rPr lang="en-US" dirty="0" smtClean="0"/>
              <a:t>/) for Mac OS X 10.8 (Mountain Lion) and later</a:t>
            </a:r>
          </a:p>
          <a:p>
            <a:r>
              <a:rPr lang="en-US" dirty="0" smtClean="0"/>
              <a:t>Windows (Cygwin)</a:t>
            </a:r>
          </a:p>
          <a:p>
            <a:pPr lvl="1"/>
            <a:r>
              <a:rPr lang="en-US" dirty="0" err="1" smtClean="0"/>
              <a:t>Devel</a:t>
            </a:r>
            <a:r>
              <a:rPr lang="en-US" dirty="0" smtClean="0"/>
              <a:t>/make</a:t>
            </a:r>
          </a:p>
          <a:p>
            <a:pPr lvl="1"/>
            <a:r>
              <a:rPr lang="en-US" dirty="0" smtClean="0"/>
              <a:t>Math/</a:t>
            </a:r>
            <a:r>
              <a:rPr lang="en-US" dirty="0" err="1" smtClean="0"/>
              <a:t>bc</a:t>
            </a:r>
            <a:endParaRPr lang="en-US" dirty="0" smtClean="0"/>
          </a:p>
          <a:p>
            <a:pPr lvl="1"/>
            <a:r>
              <a:rPr lang="en-US" dirty="0" smtClean="0"/>
              <a:t>Shells/</a:t>
            </a:r>
            <a:r>
              <a:rPr lang="en-US" dirty="0" err="1" smtClean="0"/>
              <a:t>tcsh</a:t>
            </a:r>
            <a:endParaRPr lang="en-US" dirty="0" smtClean="0"/>
          </a:p>
          <a:p>
            <a:pPr lvl="1"/>
            <a:r>
              <a:rPr lang="en-US" dirty="0" smtClean="0"/>
              <a:t>X11/libX11</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5646448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known problems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‘-O3’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4.9.2 on my laptop with Mac OS X </a:t>
            </a:r>
            <a:r>
              <a:rPr lang="en-US" dirty="0" smtClean="0"/>
              <a:t>10.11 (El Capitan) </a:t>
            </a:r>
            <a:r>
              <a:rPr lang="en-US" dirty="0" smtClean="0"/>
              <a:t>and 4.7.3 on MIT computers with Ubuntu Linux</a:t>
            </a:r>
          </a:p>
          <a:p>
            <a:pPr lvl="1"/>
            <a:r>
              <a:rPr lang="en-US" dirty="0" smtClean="0"/>
              <a:t>Note Ubuntu’s </a:t>
            </a:r>
            <a:r>
              <a:rPr lang="en-US" dirty="0" err="1" smtClean="0"/>
              <a:t>gfortran</a:t>
            </a:r>
            <a:r>
              <a:rPr lang="en-US" dirty="0" smtClean="0"/>
              <a:t> 4.8 appears to be buggy</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75111622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t>
            </a:r>
            <a:r>
              <a:rPr lang="en-US" dirty="0" err="1" smtClean="0"/>
              <a:t>install_software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92916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here on permissions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3025324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Potentially necessary edits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2148614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or ~/.profile):</a:t>
            </a:r>
          </a:p>
          <a:p>
            <a:pPr marL="457200" lvl="1" indent="0">
              <a:buNone/>
            </a:pP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usr</a:t>
            </a:r>
            <a:r>
              <a:rPr lang="en-US" sz="1600" dirty="0" smtClean="0">
                <a:latin typeface="Courier"/>
                <a:cs typeface="Courier"/>
              </a:rPr>
              <a:t>/local/</a:t>
            </a:r>
            <a:r>
              <a:rPr lang="en-US" sz="1600" dirty="0" err="1" smtClean="0">
                <a:latin typeface="Courier"/>
                <a:cs typeface="Courier"/>
              </a:rPr>
              <a:t>gg</a:t>
            </a:r>
            <a:r>
              <a:rPr lang="en-US" sz="1600" dirty="0" smtClean="0">
                <a:latin typeface="Courier"/>
                <a:cs typeface="Courier"/>
              </a:rPr>
              <a:t>/10.6’</a:t>
            </a:r>
          </a:p>
          <a:p>
            <a:pPr marL="457200" lvl="1" indent="0">
              <a:buNone/>
            </a:pPr>
            <a:r>
              <a:rPr lang="en-US" sz="1600" dirty="0" smtClean="0">
                <a:latin typeface="Courier"/>
                <a:cs typeface="Courier"/>
              </a:rPr>
              <a:t>PATH=“$</a:t>
            </a:r>
            <a:r>
              <a:rPr lang="en-US" sz="1600" dirty="0" err="1" smtClean="0">
                <a:latin typeface="Courier"/>
                <a:cs typeface="Courier"/>
              </a:rPr>
              <a:t>gg</a:t>
            </a:r>
            <a:r>
              <a:rPr lang="en-US" sz="1600" dirty="0" smtClean="0">
                <a:latin typeface="Courier"/>
                <a:cs typeface="Courier"/>
              </a:rPr>
              <a:t>/com:$</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gamit</a:t>
            </a:r>
            <a:r>
              <a:rPr lang="en-US" sz="1600" dirty="0" smtClean="0">
                <a:latin typeface="Courier"/>
                <a:cs typeface="Courier"/>
              </a:rPr>
              <a:t>/bin:$</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kf</a:t>
            </a:r>
            <a:r>
              <a:rPr lang="en-US" sz="1600" dirty="0" smtClean="0">
                <a:latin typeface="Courier"/>
                <a:cs typeface="Courier"/>
              </a:rPr>
              <a:t>/bin:$PATH” &amp;&amp; export PATH</a:t>
            </a:r>
          </a:p>
          <a:p>
            <a:pPr marL="457200" lvl="1" indent="0">
              <a:buNone/>
            </a:pPr>
            <a:r>
              <a:rPr lang="en-US" sz="1600" dirty="0">
                <a:latin typeface="Courier"/>
                <a:cs typeface="Courier"/>
              </a:rPr>
              <a:t>HELP_DIR</a:t>
            </a:r>
            <a:r>
              <a:rPr lang="en-US" sz="1600" dirty="0" smtClean="0">
                <a:latin typeface="Courier"/>
                <a:cs typeface="Courier"/>
              </a:rPr>
              <a:t>=“$</a:t>
            </a:r>
            <a:r>
              <a:rPr lang="en-US" sz="1600" dirty="0" err="1">
                <a:latin typeface="Courier"/>
                <a:cs typeface="Courier"/>
              </a:rPr>
              <a:t>gg</a:t>
            </a:r>
            <a:r>
              <a:rPr lang="en-US" sz="1600" dirty="0">
                <a:latin typeface="Courier"/>
                <a:cs typeface="Courier"/>
              </a:rPr>
              <a:t>/help</a:t>
            </a:r>
            <a:r>
              <a:rPr lang="en-US" sz="1600" dirty="0" smtClean="0">
                <a:latin typeface="Courier"/>
                <a:cs typeface="Courier"/>
              </a:rPr>
              <a:t>/” </a:t>
            </a:r>
            <a:r>
              <a:rPr lang="en-US" sz="1600" dirty="0">
                <a:latin typeface="Courier"/>
                <a:cs typeface="Courier"/>
              </a:rPr>
              <a:t>&amp;&amp; export HELP_DIR</a:t>
            </a:r>
          </a:p>
          <a:p>
            <a:pPr marL="457200" lvl="1" indent="0">
              <a:buNone/>
            </a:pPr>
            <a:r>
              <a:rPr lang="en-US" sz="1600" dirty="0">
                <a:latin typeface="Courier"/>
                <a:cs typeface="Courier"/>
              </a:rPr>
              <a:t>INSTITUTE</a:t>
            </a:r>
            <a:r>
              <a:rPr lang="en-US" sz="1600" dirty="0" smtClean="0">
                <a:latin typeface="Courier"/>
                <a:cs typeface="Courier"/>
              </a:rPr>
              <a:t>=‘MIT’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p>
          <a:p>
            <a:pPr marL="457200" lvl="1" indent="0">
              <a:buNone/>
            </a:pPr>
            <a:r>
              <a:rPr lang="en-US" sz="1700" dirty="0">
                <a:latin typeface="Courier"/>
                <a:cs typeface="Courier"/>
              </a:rPr>
              <a:t>s</a:t>
            </a:r>
            <a:r>
              <a:rPr lang="en-US" sz="1700" dirty="0" smtClean="0">
                <a:latin typeface="Courier"/>
                <a:cs typeface="Courier"/>
              </a:rPr>
              <a:t>et </a:t>
            </a:r>
            <a:r>
              <a:rPr lang="en-US" sz="1700" dirty="0" err="1" smtClean="0">
                <a:latin typeface="Courier"/>
                <a:cs typeface="Courier"/>
              </a:rPr>
              <a:t>gg</a:t>
            </a:r>
            <a:r>
              <a:rPr lang="en-US" sz="1700" dirty="0" smtClean="0">
                <a:latin typeface="Courier"/>
                <a:cs typeface="Courier"/>
              </a:rPr>
              <a:t> = ‘</a:t>
            </a:r>
            <a:r>
              <a:rPr lang="en-US" sz="1700" dirty="0">
                <a:latin typeface="Courier"/>
                <a:cs typeface="Courier"/>
              </a:rPr>
              <a:t>/</a:t>
            </a:r>
            <a:r>
              <a:rPr lang="en-US" sz="1700" dirty="0" err="1">
                <a:latin typeface="Courier"/>
                <a:cs typeface="Courier"/>
              </a:rPr>
              <a:t>usr</a:t>
            </a:r>
            <a:r>
              <a:rPr lang="en-US" sz="1700" dirty="0">
                <a:latin typeface="Courier"/>
                <a:cs typeface="Courier"/>
              </a:rPr>
              <a:t>/local/</a:t>
            </a:r>
            <a:r>
              <a:rPr lang="en-US" sz="1700" dirty="0" err="1">
                <a:latin typeface="Courier"/>
                <a:cs typeface="Courier"/>
              </a:rPr>
              <a:t>gg</a:t>
            </a:r>
            <a:r>
              <a:rPr lang="en-US" sz="1700" dirty="0">
                <a:latin typeface="Courier"/>
                <a:cs typeface="Courier"/>
              </a:rPr>
              <a:t>/</a:t>
            </a:r>
            <a:r>
              <a:rPr lang="en-US" sz="1700" dirty="0" smtClean="0">
                <a:latin typeface="Courier"/>
                <a:cs typeface="Courier"/>
              </a:rPr>
              <a:t>10.6’</a:t>
            </a:r>
          </a:p>
          <a:p>
            <a:pPr marL="457200" lvl="1" indent="0">
              <a:buNone/>
            </a:pPr>
            <a:r>
              <a:rPr lang="en-US" sz="1700" dirty="0" err="1">
                <a:latin typeface="Courier"/>
                <a:cs typeface="Courier"/>
              </a:rPr>
              <a:t>s</a:t>
            </a:r>
            <a:r>
              <a:rPr lang="en-US" sz="1700" dirty="0" err="1" smtClean="0">
                <a:latin typeface="Courier"/>
                <a:cs typeface="Courier"/>
              </a:rPr>
              <a:t>etenv</a:t>
            </a:r>
            <a:r>
              <a:rPr lang="en-US" sz="1700" dirty="0" smtClean="0">
                <a:latin typeface="Courier"/>
                <a:cs typeface="Courier"/>
              </a:rPr>
              <a:t> PATH “$</a:t>
            </a:r>
            <a:r>
              <a:rPr lang="en-US" sz="1700" dirty="0" err="1">
                <a:latin typeface="Courier"/>
                <a:cs typeface="Courier"/>
              </a:rPr>
              <a:t>gg</a:t>
            </a:r>
            <a:r>
              <a:rPr lang="en-US" sz="1700" dirty="0">
                <a:latin typeface="Courier"/>
                <a:cs typeface="Courier"/>
              </a:rPr>
              <a:t>/com:$</a:t>
            </a:r>
            <a:r>
              <a:rPr lang="en-US" sz="1700" dirty="0" err="1">
                <a:latin typeface="Courier"/>
                <a:cs typeface="Courier"/>
              </a:rPr>
              <a:t>gg</a:t>
            </a:r>
            <a:r>
              <a:rPr lang="en-US" sz="1700" dirty="0">
                <a:latin typeface="Courier"/>
                <a:cs typeface="Courier"/>
              </a:rPr>
              <a:t>/</a:t>
            </a:r>
            <a:r>
              <a:rPr lang="en-US" sz="1700" dirty="0" err="1">
                <a:latin typeface="Courier"/>
                <a:cs typeface="Courier"/>
              </a:rPr>
              <a:t>gamit</a:t>
            </a:r>
            <a:r>
              <a:rPr lang="en-US" sz="1700" dirty="0">
                <a:latin typeface="Courier"/>
                <a:cs typeface="Courier"/>
              </a:rPr>
              <a:t>/bin:$</a:t>
            </a:r>
            <a:r>
              <a:rPr lang="en-US" sz="1700" dirty="0" err="1">
                <a:latin typeface="Courier"/>
                <a:cs typeface="Courier"/>
              </a:rPr>
              <a:t>gg</a:t>
            </a:r>
            <a:r>
              <a:rPr lang="en-US" sz="1700" dirty="0">
                <a:latin typeface="Courier"/>
                <a:cs typeface="Courier"/>
              </a:rPr>
              <a:t>/</a:t>
            </a:r>
            <a:r>
              <a:rPr lang="en-US" sz="1700" dirty="0" err="1">
                <a:latin typeface="Courier"/>
                <a:cs typeface="Courier"/>
              </a:rPr>
              <a:t>kf</a:t>
            </a:r>
            <a:r>
              <a:rPr lang="en-US" sz="1700" dirty="0">
                <a:latin typeface="Courier"/>
                <a:cs typeface="Courier"/>
              </a:rPr>
              <a:t>/</a:t>
            </a:r>
            <a:r>
              <a:rPr lang="en-US" sz="1700" dirty="0" smtClean="0">
                <a:latin typeface="Courier"/>
                <a:cs typeface="Courier"/>
              </a:rPr>
              <a:t>bin:$PATH”</a:t>
            </a:r>
          </a:p>
          <a:p>
            <a:pPr marL="457200" lvl="1" indent="0">
              <a:buNone/>
            </a:pPr>
            <a:r>
              <a:rPr lang="en-US" sz="1700" dirty="0" err="1" smtClean="0">
                <a:latin typeface="Courier"/>
                <a:cs typeface="Courier"/>
              </a:rPr>
              <a:t>setenv</a:t>
            </a:r>
            <a:r>
              <a:rPr lang="en-US" sz="1700" dirty="0" smtClean="0">
                <a:latin typeface="Courier"/>
                <a:cs typeface="Courier"/>
              </a:rPr>
              <a:t> HELP_DIR “$</a:t>
            </a:r>
            <a:r>
              <a:rPr lang="en-US" sz="1700" dirty="0" err="1">
                <a:latin typeface="Courier"/>
                <a:cs typeface="Courier"/>
              </a:rPr>
              <a:t>gg</a:t>
            </a:r>
            <a:r>
              <a:rPr lang="en-US" sz="1700" dirty="0">
                <a:latin typeface="Courier"/>
                <a:cs typeface="Courier"/>
              </a:rPr>
              <a:t>/help</a:t>
            </a:r>
            <a:r>
              <a:rPr lang="en-US" sz="1700" dirty="0" smtClean="0">
                <a:latin typeface="Courier"/>
                <a:cs typeface="Courier"/>
              </a:rPr>
              <a:t>/”</a:t>
            </a:r>
          </a:p>
          <a:p>
            <a:pPr marL="457200" lvl="1" indent="0">
              <a:buNone/>
            </a:pPr>
            <a:r>
              <a:rPr lang="en-US" sz="1700" dirty="0" err="1" smtClean="0">
                <a:latin typeface="Courier"/>
                <a:cs typeface="Courier"/>
              </a:rPr>
              <a:t>setenv</a:t>
            </a:r>
            <a:r>
              <a:rPr lang="en-US" sz="1700" dirty="0" smtClean="0">
                <a:latin typeface="Courier"/>
                <a:cs typeface="Courier"/>
              </a:rPr>
              <a:t> INSTITUTE ‘MIT’</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30887289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Generic Mapping Tools (</a:t>
            </a:r>
            <a:r>
              <a:rPr lang="en-US" dirty="0"/>
              <a:t>GMT)</a:t>
            </a:r>
            <a:br>
              <a:rPr lang="en-US" dirty="0"/>
            </a:br>
            <a:r>
              <a:rPr lang="en-US" dirty="0"/>
              <a:t>(</a:t>
            </a:r>
            <a:r>
              <a:rPr lang="en-US" dirty="0">
                <a:hlinkClick r:id="rId2"/>
              </a:rPr>
              <a:t>http://</a:t>
            </a:r>
            <a:r>
              <a:rPr lang="en-US" dirty="0" err="1">
                <a:hlinkClick r:id="rId2"/>
              </a:rPr>
              <a:t>gmt.soest.hawaii.edu</a:t>
            </a:r>
            <a:r>
              <a:rPr lang="en-US" dirty="0" smtClean="0">
                <a:hlinkClick r:id="rId2"/>
              </a:rPr>
              <a:t>/</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br>
              <a:rPr lang="en-US" dirty="0"/>
            </a:br>
            <a:r>
              <a:rPr lang="en-US" dirty="0" smtClean="0"/>
              <a:t>(</a:t>
            </a:r>
            <a:r>
              <a:rPr lang="en-US" dirty="0">
                <a:hlinkClick r:id="rId3"/>
              </a:rPr>
              <a:t>http://www-gpsg.mit.edu/~tah/GGMatlab</a:t>
            </a:r>
            <a:r>
              <a:rPr lang="en-US" dirty="0" smtClean="0">
                <a:hlinkClick r:id="rId3"/>
              </a:rPr>
              <a:t>/</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2933748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Install </a:t>
            </a:r>
            <a:r>
              <a:rPr lang="en-US" dirty="0" err="1" smtClean="0"/>
              <a:t>netCDF</a:t>
            </a:r>
            <a:r>
              <a:rPr lang="en-US" dirty="0"/>
              <a:t> (</a:t>
            </a:r>
            <a:r>
              <a:rPr lang="en-US" dirty="0">
                <a:hlinkClick r:id="rId2"/>
              </a:rPr>
              <a:t>http://</a:t>
            </a:r>
            <a:r>
              <a:rPr lang="en-US" dirty="0" err="1">
                <a:hlinkClick r:id="rId2"/>
              </a:rPr>
              <a:t>www.unidata.ucar.edu</a:t>
            </a:r>
            <a:r>
              <a:rPr lang="en-US" dirty="0">
                <a:hlinkClick r:id="rId2"/>
              </a:rPr>
              <a:t>/downloads/</a:t>
            </a:r>
            <a:r>
              <a:rPr lang="en-US" dirty="0" err="1">
                <a:hlinkClick r:id="rId2"/>
              </a:rPr>
              <a:t>netcdf</a:t>
            </a:r>
            <a:r>
              <a:rPr lang="en-US" dirty="0">
                <a:hlinkClick r:id="rId2"/>
              </a:rPr>
              <a:t>/current</a:t>
            </a:r>
            <a:r>
              <a:rPr lang="en-US" dirty="0"/>
              <a:t>) </a:t>
            </a:r>
            <a:r>
              <a:rPr lang="en-US" dirty="0" smtClean="0"/>
              <a:t>first:</a:t>
            </a:r>
          </a:p>
          <a:p>
            <a:r>
              <a:rPr lang="en-US" dirty="0" smtClean="0"/>
              <a:t>If unable to install via, e.g. Ubuntu Software Manager then…</a:t>
            </a:r>
          </a:p>
          <a:p>
            <a:r>
              <a:rPr lang="en-US" dirty="0" smtClean="0"/>
              <a:t>Download latest </a:t>
            </a:r>
            <a:r>
              <a:rPr lang="en-US" dirty="0"/>
              <a:t>s</a:t>
            </a:r>
            <a:r>
              <a:rPr lang="en-US" dirty="0" smtClean="0"/>
              <a:t>ource code to suitable directory (e.g. ~/</a:t>
            </a:r>
            <a:r>
              <a:rPr lang="en-US" dirty="0" err="1" smtClean="0"/>
              <a:t>src</a:t>
            </a:r>
            <a:r>
              <a:rPr lang="en-US" dirty="0" smtClean="0"/>
              <a:t>)</a:t>
            </a:r>
          </a:p>
          <a:p>
            <a:pPr lvl="1"/>
            <a:r>
              <a:rPr lang="en-US" dirty="0" err="1" smtClean="0">
                <a:latin typeface="Courier"/>
                <a:cs typeface="Courier"/>
              </a:rPr>
              <a:t>wget</a:t>
            </a:r>
            <a:r>
              <a:rPr lang="en-US" dirty="0">
                <a:latin typeface="Courier"/>
                <a:cs typeface="Courier"/>
              </a:rPr>
              <a:t> http://</a:t>
            </a:r>
            <a:r>
              <a:rPr lang="en-US" dirty="0" err="1">
                <a:latin typeface="Courier"/>
                <a:cs typeface="Courier"/>
              </a:rPr>
              <a:t>www.unidata.ucar.edu</a:t>
            </a:r>
            <a:r>
              <a:rPr lang="en-US" dirty="0">
                <a:latin typeface="Courier"/>
                <a:cs typeface="Courier"/>
              </a:rPr>
              <a:t>/downloads/</a:t>
            </a:r>
            <a:r>
              <a:rPr lang="en-US" dirty="0" err="1">
                <a:latin typeface="Courier"/>
                <a:cs typeface="Courier"/>
              </a:rPr>
              <a:t>netcdf</a:t>
            </a:r>
            <a:r>
              <a:rPr lang="en-US" dirty="0">
                <a:latin typeface="Courier"/>
                <a:cs typeface="Courier"/>
              </a:rPr>
              <a:t>/ftp/netcdf-4.3.0.tar.gz</a:t>
            </a:r>
            <a:endParaRPr lang="en-US" dirty="0" smtClean="0">
              <a:latin typeface="Courier"/>
              <a:cs typeface="Courier"/>
            </a:endParaRPr>
          </a:p>
          <a:p>
            <a:r>
              <a:rPr lang="en-US" dirty="0" smtClean="0"/>
              <a:t>Expand tar-file</a:t>
            </a:r>
          </a:p>
          <a:p>
            <a:pPr lvl="1"/>
            <a:r>
              <a:rPr lang="en-US" dirty="0">
                <a:latin typeface="Courier"/>
                <a:cs typeface="Courier"/>
              </a:rPr>
              <a:t>t</a:t>
            </a:r>
            <a:r>
              <a:rPr lang="en-US" dirty="0" smtClean="0">
                <a:latin typeface="Courier"/>
                <a:cs typeface="Courier"/>
              </a:rPr>
              <a:t>ar </a:t>
            </a:r>
            <a:r>
              <a:rPr lang="en-US" dirty="0" err="1" smtClean="0">
                <a:latin typeface="Courier"/>
                <a:cs typeface="Courier"/>
              </a:rPr>
              <a:t>xvfz</a:t>
            </a:r>
            <a:r>
              <a:rPr lang="en-US" dirty="0" smtClean="0">
                <a:latin typeface="Courier"/>
                <a:cs typeface="Courier"/>
              </a:rPr>
              <a:t> </a:t>
            </a:r>
            <a:r>
              <a:rPr lang="en-US" dirty="0">
                <a:latin typeface="Courier"/>
                <a:cs typeface="Courier"/>
              </a:rPr>
              <a:t>netcdf-4.3.0.tar.gz</a:t>
            </a:r>
          </a:p>
          <a:p>
            <a:r>
              <a:rPr lang="en-US" dirty="0" smtClean="0"/>
              <a:t>Change directory and configure </a:t>
            </a:r>
            <a:r>
              <a:rPr lang="en-US" i="1" dirty="0" smtClean="0"/>
              <a:t>without</a:t>
            </a:r>
            <a:r>
              <a:rPr lang="en-US" dirty="0" smtClean="0"/>
              <a:t> netcdf-4 support (unless you have required HDF5 and </a:t>
            </a:r>
            <a:r>
              <a:rPr lang="en-US" dirty="0" err="1" smtClean="0"/>
              <a:t>zlib</a:t>
            </a:r>
            <a:r>
              <a:rPr lang="en-US" dirty="0" smtClean="0"/>
              <a:t> installed) and install in /</a:t>
            </a:r>
            <a:r>
              <a:rPr lang="en-US" dirty="0" err="1" smtClean="0"/>
              <a:t>usr</a:t>
            </a:r>
            <a:r>
              <a:rPr lang="en-US" dirty="0" smtClean="0"/>
              <a:t>/local</a:t>
            </a:r>
          </a:p>
          <a:p>
            <a:pPr lvl="1"/>
            <a:r>
              <a:rPr lang="en-US" dirty="0">
                <a:latin typeface="Courier"/>
                <a:cs typeface="Courier"/>
              </a:rPr>
              <a:t>c</a:t>
            </a:r>
            <a:r>
              <a:rPr lang="en-US" dirty="0" smtClean="0">
                <a:latin typeface="Courier"/>
                <a:cs typeface="Courier"/>
              </a:rPr>
              <a:t>d </a:t>
            </a:r>
            <a:r>
              <a:rPr lang="en-US" dirty="0">
                <a:latin typeface="Courier"/>
                <a:cs typeface="Courier"/>
              </a:rPr>
              <a:t>netcdf-</a:t>
            </a:r>
            <a:r>
              <a:rPr lang="en-US" dirty="0" smtClean="0">
                <a:latin typeface="Courier"/>
                <a:cs typeface="Courier"/>
              </a:rPr>
              <a:t>4.3.0</a:t>
            </a:r>
          </a:p>
          <a:p>
            <a:pPr lvl="1"/>
            <a:r>
              <a:rPr lang="en-US" dirty="0" smtClean="0">
                <a:latin typeface="Courier"/>
                <a:cs typeface="Courier"/>
              </a:rPr>
              <a:t>./configure --disable-netcdf-4</a:t>
            </a:r>
            <a:endParaRPr lang="en-US" dirty="0">
              <a:latin typeface="Courier"/>
              <a:cs typeface="Courier"/>
            </a:endParaRPr>
          </a:p>
          <a:p>
            <a:r>
              <a:rPr lang="en-US" dirty="0" smtClean="0"/>
              <a:t>Run the usual make sequence to install in /</a:t>
            </a:r>
            <a:r>
              <a:rPr lang="en-US" dirty="0" err="1" smtClean="0"/>
              <a:t>usr</a:t>
            </a:r>
            <a:r>
              <a:rPr lang="en-US" dirty="0" smtClean="0"/>
              <a:t>/local (</a:t>
            </a:r>
            <a:r>
              <a:rPr lang="en-US" dirty="0" err="1" smtClean="0"/>
              <a:t>configure’s</a:t>
            </a:r>
            <a:r>
              <a:rPr lang="en-US" dirty="0" smtClean="0"/>
              <a:t> default)</a:t>
            </a:r>
          </a:p>
          <a:p>
            <a:pPr lvl="1"/>
            <a:r>
              <a:rPr lang="en-US" dirty="0">
                <a:latin typeface="Courier"/>
                <a:cs typeface="Courier"/>
              </a:rPr>
              <a:t>m</a:t>
            </a:r>
            <a:r>
              <a:rPr lang="en-US" dirty="0" smtClean="0">
                <a:latin typeface="Courier"/>
                <a:cs typeface="Courier"/>
              </a:rPr>
              <a:t>ake</a:t>
            </a:r>
          </a:p>
          <a:p>
            <a:pPr lvl="1"/>
            <a:r>
              <a:rPr lang="en-US" dirty="0">
                <a:latin typeface="Courier"/>
                <a:cs typeface="Courier"/>
              </a:rPr>
              <a:t>m</a:t>
            </a:r>
            <a:r>
              <a:rPr lang="en-US" dirty="0" smtClean="0">
                <a:latin typeface="Courier"/>
                <a:cs typeface="Courier"/>
              </a:rPr>
              <a:t>ake check</a:t>
            </a:r>
          </a:p>
          <a:p>
            <a:pPr lvl="1"/>
            <a:r>
              <a:rPr lang="en-US" dirty="0" err="1">
                <a:latin typeface="Courier"/>
                <a:cs typeface="Courier"/>
              </a:rPr>
              <a:t>s</a:t>
            </a:r>
            <a:r>
              <a:rPr lang="en-US" dirty="0" err="1" smtClean="0">
                <a:latin typeface="Courier"/>
                <a:cs typeface="Courier"/>
              </a:rPr>
              <a:t>udo</a:t>
            </a:r>
            <a:r>
              <a:rPr lang="en-US" dirty="0" smtClean="0">
                <a:latin typeface="Courier"/>
                <a:cs typeface="Courier"/>
              </a:rPr>
              <a:t> make install</a:t>
            </a:r>
            <a:endParaRPr lang="en-US"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92500"/>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292917118"/>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Download and execute </a:t>
            </a:r>
            <a:r>
              <a:rPr lang="en-US" dirty="0" err="1" smtClean="0"/>
              <a:t>install_gmt.sh</a:t>
            </a:r>
            <a:r>
              <a:rPr lang="en-US" dirty="0"/>
              <a:t/>
            </a:r>
            <a:br>
              <a:rPr lang="en-US" dirty="0"/>
            </a:br>
            <a:r>
              <a:rPr lang="en-US" dirty="0" smtClean="0"/>
              <a:t>(</a:t>
            </a:r>
            <a:r>
              <a:rPr lang="en-US" dirty="0">
                <a:hlinkClick r:id="rId2"/>
              </a:rPr>
              <a:t>http://gmt.soest.hawaii.edu/gmt/</a:t>
            </a:r>
            <a:r>
              <a:rPr lang="en-US" dirty="0" smtClean="0">
                <a:hlinkClick r:id="rId2"/>
              </a:rPr>
              <a:t>install_gmt.sh</a:t>
            </a:r>
            <a:r>
              <a:rPr lang="en-US" dirty="0" smtClean="0"/>
              <a:t>)</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4.5.13 or 5.1.2)</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50</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latin typeface="Courier"/>
                <a:cs typeface="Courier"/>
              </a:rPr>
              <a:t>~/</a:t>
            </a:r>
            <a:r>
              <a:rPr lang="en-US" dirty="0" err="1" smtClean="0">
                <a:latin typeface="Courier"/>
                <a:cs typeface="Courier"/>
              </a:rPr>
              <a:t>gg</a:t>
            </a:r>
            <a:r>
              <a:rPr lang="en-US" dirty="0" smtClean="0">
                <a:latin typeface="Courier"/>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3620246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53480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7" name="Date Placeholder 6"/>
          <p:cNvSpPr>
            <a:spLocks noGrp="1"/>
          </p:cNvSpPr>
          <p:nvPr>
            <p:ph type="dt" sz="half" idx="10"/>
          </p:nvPr>
        </p:nvSpPr>
        <p:spPr/>
        <p:txBody>
          <a:bodyPr/>
          <a:lstStyle/>
          <a:p>
            <a:r>
              <a:rPr lang="x-none" smtClean="0"/>
              <a:t>2016/05/23</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53</a:t>
            </a:fld>
            <a:endParaRPr lang="en-US"/>
          </a:p>
        </p:txBody>
      </p:sp>
    </p:spTree>
    <p:extLst>
      <p:ext uri="{BB962C8B-B14F-4D97-AF65-F5344CB8AC3E}">
        <p14:creationId xmlns:p14="http://schemas.microsoft.com/office/powerpoint/2010/main" val="4260684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534804"/>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3" name="Date Placeholder 2"/>
          <p:cNvSpPr>
            <a:spLocks noGrp="1"/>
          </p:cNvSpPr>
          <p:nvPr>
            <p:ph type="dt" sz="half" idx="10"/>
          </p:nvPr>
        </p:nvSpPr>
        <p:spPr/>
        <p:txBody>
          <a:bodyPr/>
          <a:lstStyle/>
          <a:p>
            <a:r>
              <a:rPr lang="x-none" smtClean="0"/>
              <a:t>2016/05/23</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2334967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x-none" smtClean="0"/>
              <a:t>2016/05/23</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directory</a:t>
            </a:r>
            <a:endParaRPr lang="en-US" dirty="0"/>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x-none" smtClean="0"/>
              <a:t>2016/05/23</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6925371" y="2865038"/>
            <a:ext cx="694014" cy="56078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619385" y="3647755"/>
            <a:ext cx="0" cy="54642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x-none" smtClean="0"/>
              <a:t>2016/05/23</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6748171" y="3709593"/>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6752911" y="3005449"/>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038205" y="3051709"/>
            <a:ext cx="522112" cy="3302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7653647" y="3706829"/>
            <a:ext cx="0" cy="4578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x-none" smtClean="0"/>
              <a:t>2016/05/23</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wipe(left)">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22" presetClass="entr" presetSubtype="1" fill="hold" nodeType="with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up)">
                                      <p:cBhvr>
                                        <p:cTn id="82" dur="500"/>
                                        <p:tgtEl>
                                          <p:spTgt spid="13"/>
                                        </p:tgtEl>
                                      </p:cBhvr>
                                    </p:animEffect>
                                  </p:childTnLst>
                                </p:cTn>
                              </p:par>
                              <p:par>
                                <p:cTn id="83" presetID="1" presetClass="entr" presetSubtype="0" fill="hold" grpId="0" nodeType="with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213</TotalTime>
  <Words>4318</Words>
  <Application>Microsoft Macintosh PowerPoint</Application>
  <PresentationFormat>On-screen Show (4:3)</PresentationFormat>
  <Paragraphs>619</Paragraphs>
  <Slides>54</Slides>
  <Notes>8</Notes>
  <HiddenSlides>2</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Working with command-line systems and GAMIT/GLOBK</vt:lpstr>
      <vt:lpstr>Quick poll</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software</vt:lpstr>
      <vt:lpstr>GMT</vt:lpstr>
      <vt:lpstr>GMT</vt:lpstr>
      <vt:lpstr>Processing directories</vt:lpstr>
      <vt:lpstr>Processing directory</vt:lpstr>
      <vt:lpstr>Example continuous GPS structure</vt:lpstr>
      <vt:lpstr>Example survey GPS structure</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55</cp:revision>
  <dcterms:created xsi:type="dcterms:W3CDTF">2014-11-13T20:18:27Z</dcterms:created>
  <dcterms:modified xsi:type="dcterms:W3CDTF">2016-05-16T20:27:33Z</dcterms:modified>
</cp:coreProperties>
</file>