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4" r:id="rId3"/>
    <p:sldId id="258" r:id="rId4"/>
    <p:sldId id="269" r:id="rId5"/>
    <p:sldId id="259" r:id="rId6"/>
    <p:sldId id="260" r:id="rId7"/>
    <p:sldId id="270" r:id="rId8"/>
    <p:sldId id="261" r:id="rId9"/>
    <p:sldId id="268" r:id="rId10"/>
    <p:sldId id="262" r:id="rId11"/>
    <p:sldId id="267" r:id="rId12"/>
    <p:sldId id="263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520" y="-96"/>
      </p:cViewPr>
      <p:guideLst>
        <p:guide orient="horz" pos="17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B34D0-9577-8540-8EC7-BAB01EB8B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0169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9D5F5-139B-D144-B2B6-1101F5782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919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6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Different manufacturers have proprietary formats of raw data.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These formats may even differ from receiver model to receiver model within a manufacturer as technology develops.</a:t>
            </a:r>
            <a:r>
              <a:rPr lang="en-US" baseline="0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We require a standardized format with which to exchange GPS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9D5F5-139B-D144-B2B6-1101F5782E38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Phase (“L”) records in cycles.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(“C”/“P”) records in m. </a:t>
            </a:r>
            <a:r>
              <a:rPr lang="en-US" altLang="en-US" dirty="0" smtClean="0"/>
              <a:t>Data records may wrap onto secondary lines, so beware when reading</a:t>
            </a:r>
            <a:r>
              <a:rPr lang="en-US" altLang="en-US" baseline="0" dirty="0" smtClean="0"/>
              <a:t> columns. Other common data types are signal-to-noise ratio (“S”) and Doppler shift (“D”) on different frequencies. Nowadays, L5 phase/C5 </a:t>
            </a:r>
            <a:r>
              <a:rPr lang="en-US" altLang="en-US" baseline="0" dirty="0" err="1" smtClean="0"/>
              <a:t>pseudorange</a:t>
            </a:r>
            <a:r>
              <a:rPr lang="en-US" altLang="en-US" baseline="0" dirty="0" smtClean="0"/>
              <a:t> observations becoming more common. L2C and, ultimately, L1C may also be acquired, but may have an impact on simultaneous recording of legacy C/A signal and is currently not recommended (e.g. do not use “+C2” or “-</a:t>
            </a:r>
            <a:r>
              <a:rPr lang="en-US" altLang="en-US" baseline="0" dirty="0" err="1" smtClean="0"/>
              <a:t>O.obs</a:t>
            </a:r>
            <a:r>
              <a:rPr lang="en-US" altLang="en-US" baseline="0" dirty="0" smtClean="0"/>
              <a:t> C2…” </a:t>
            </a:r>
            <a:r>
              <a:rPr lang="en-US" altLang="en-US" baseline="0" dirty="0" err="1" smtClean="0"/>
              <a:t>teqc</a:t>
            </a:r>
            <a:r>
              <a:rPr lang="en-US" altLang="en-US" baseline="0" dirty="0" smtClean="0"/>
              <a:t> options).</a:t>
            </a:r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6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95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44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3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6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2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6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8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unavco.org/facility/software/teqc/teqc.html%23executable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cility.unavco.org/kb/questions/744/" TargetMode="External"/><Relationship Id="rId4" Type="http://schemas.openxmlformats.org/officeDocument/2006/relationships/hyperlink" Target="http://www.unavco.org/software/data-processing/teqc/teqc.html" TargetMode="External"/><Relationship Id="rId5" Type="http://schemas.openxmlformats.org/officeDocument/2006/relationships/hyperlink" Target="ftp://ftp.ashtech.com/Utility%20Software/RINEX%20Converter/" TargetMode="External"/><Relationship Id="rId6" Type="http://schemas.openxmlformats.org/officeDocument/2006/relationships/hyperlink" Target="http://www.trimble.com/support_trl.aspx?Nav=Collection-40773&amp;pt=Trimble%20RINEX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kware.com/" TargetMode="External"/><Relationship Id="rId4" Type="http://schemas.openxmlformats.org/officeDocument/2006/relationships/hyperlink" Target="http://www.winzip.com/" TargetMode="External"/><Relationship Id="rId5" Type="http://schemas.openxmlformats.org/officeDocument/2006/relationships/hyperlink" Target="http://www.7-zip.org/" TargetMode="External"/><Relationship Id="rId6" Type="http://schemas.openxmlformats.org/officeDocument/2006/relationships/hyperlink" Target="http://sopac.ucsd.edu/dataArchive/hatanaka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acility.unavco.org/kb/questions/74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GPS data </a:t>
            </a:r>
            <a:r>
              <a:rPr lang="en-US" smtClean="0"/>
              <a:t>from receiver</a:t>
            </a:r>
            <a:br>
              <a:rPr lang="en-US" smtClean="0"/>
            </a:br>
            <a:r>
              <a:rPr lang="en-US" smtClean="0"/>
              <a:t>to </a:t>
            </a:r>
            <a:r>
              <a:rPr lang="en-US" dirty="0" smtClean="0"/>
              <a:t>processing input</a:t>
            </a:r>
            <a:endParaRPr lang="en-US" dirty="0"/>
          </a:p>
        </p:txBody>
      </p:sp>
      <p:pic>
        <p:nvPicPr>
          <p:cNvPr id="10" name="Picture 9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0" y="224179"/>
            <a:ext cx="1599993" cy="362429"/>
          </a:xfrm>
          <a:prstGeom prst="rect">
            <a:avLst/>
          </a:prstGeom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M. A. </a:t>
            </a:r>
            <a:r>
              <a:rPr lang="en-US" sz="2600" dirty="0" smtClean="0"/>
              <a:t>Floyd          T</a:t>
            </a:r>
            <a:r>
              <a:rPr lang="en-US" sz="2600" dirty="0"/>
              <a:t>. A. </a:t>
            </a:r>
            <a:r>
              <a:rPr lang="en-US" sz="2600" dirty="0" smtClean="0"/>
              <a:t>Herring</a:t>
            </a:r>
            <a:endParaRPr lang="en-US" sz="2600" dirty="0"/>
          </a:p>
          <a:p>
            <a:r>
              <a:rPr lang="en-US" sz="1700" i="1" dirty="0" smtClean="0"/>
              <a:t>Massachusetts Institute of Technology</a:t>
            </a:r>
          </a:p>
          <a:p>
            <a:endParaRPr lang="en-US" sz="1400" dirty="0" smtClean="0"/>
          </a:p>
          <a:p>
            <a:r>
              <a:rPr lang="en-US" sz="2100" dirty="0"/>
              <a:t>GAMIT/GLOBK/TRACK </a:t>
            </a:r>
            <a:r>
              <a:rPr lang="en-US" sz="2100" dirty="0" smtClean="0"/>
              <a:t>Short Course </a:t>
            </a:r>
            <a:r>
              <a:rPr lang="en-US" sz="2100" dirty="0"/>
              <a:t>for GPS </a:t>
            </a:r>
            <a:r>
              <a:rPr lang="en-US" sz="2100" dirty="0" smtClean="0"/>
              <a:t>Data Analysis</a:t>
            </a:r>
            <a:endParaRPr lang="en-US" sz="2100" dirty="0"/>
          </a:p>
          <a:p>
            <a:r>
              <a:rPr lang="en-US" sz="2100" dirty="0" smtClean="0"/>
              <a:t>Korea Institute of Geoscience and Mineral Resources (KIGAM)</a:t>
            </a:r>
            <a:br>
              <a:rPr lang="en-US" sz="2100" dirty="0" smtClean="0"/>
            </a:br>
            <a:r>
              <a:rPr lang="en-US" sz="2100" dirty="0" err="1" smtClean="0"/>
              <a:t>Daejeon</a:t>
            </a:r>
            <a:r>
              <a:rPr lang="en-US" sz="2100" dirty="0" smtClean="0"/>
              <a:t>, Republic of Korea</a:t>
            </a:r>
            <a:endParaRPr lang="en-US" sz="2100" dirty="0"/>
          </a:p>
          <a:p>
            <a:r>
              <a:rPr lang="en-US" sz="2100" dirty="0" smtClean="0"/>
              <a:t>23–27 May 2016</a:t>
            </a:r>
          </a:p>
          <a:p>
            <a:endParaRPr lang="en-US" sz="1800" dirty="0" smtClean="0"/>
          </a:p>
          <a:p>
            <a:r>
              <a:rPr lang="en-US" sz="1400" dirty="0"/>
              <a:t>Material from T. A. Herring, R. W. King, M. A. Floyd (MIT) and S. C. </a:t>
            </a:r>
            <a:r>
              <a:rPr lang="en-US" sz="1400" dirty="0" err="1"/>
              <a:t>McClusky</a:t>
            </a:r>
            <a:r>
              <a:rPr lang="en-US" sz="1400" dirty="0"/>
              <a:t> (now ANU)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0" y="91308"/>
            <a:ext cx="33655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Pre-processing data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/>
              <a:t>Some level of data quality </a:t>
            </a:r>
            <a:r>
              <a:rPr lang="en-GB" altLang="en-US" sz="2400" dirty="0"/>
              <a:t>c</a:t>
            </a:r>
            <a:r>
              <a:rPr lang="en-GB" altLang="en-US" sz="2400" dirty="0" smtClean="0"/>
              <a:t>ontrol may be performed prior to any data processing</a:t>
            </a:r>
          </a:p>
          <a:p>
            <a:pPr eaLnBrk="1" hangingPunct="1"/>
            <a:r>
              <a:rPr lang="en-GB" altLang="en-US" sz="2400" dirty="0" smtClean="0"/>
              <a:t>Utilities are available to perform simple but valuable tests</a:t>
            </a:r>
          </a:p>
          <a:p>
            <a:pPr lvl="1" eaLnBrk="1" hangingPunct="1"/>
            <a:r>
              <a:rPr lang="en-GB" altLang="en-US" sz="2000" dirty="0" smtClean="0"/>
              <a:t>The most common example is TEQC (pronounced “</a:t>
            </a:r>
            <a:r>
              <a:rPr lang="en-GB" altLang="en-US" sz="2000" dirty="0" err="1" smtClean="0"/>
              <a:t>tek</a:t>
            </a:r>
            <a:r>
              <a:rPr lang="en-GB" altLang="en-US" sz="2000" dirty="0" smtClean="0"/>
              <a:t>”)</a:t>
            </a:r>
          </a:p>
          <a:p>
            <a:pPr lvl="2" eaLnBrk="1" hangingPunct="1"/>
            <a:r>
              <a:rPr lang="en-GB" altLang="en-US" sz="1800" b="1" dirty="0" smtClean="0"/>
              <a:t>T</a:t>
            </a:r>
            <a:r>
              <a:rPr lang="en-GB" altLang="en-US" sz="1800" dirty="0" smtClean="0"/>
              <a:t>ranslate, </a:t>
            </a:r>
            <a:r>
              <a:rPr lang="en-GB" altLang="en-US" sz="1800" b="1" dirty="0" smtClean="0"/>
              <a:t>E</a:t>
            </a:r>
            <a:r>
              <a:rPr lang="en-GB" altLang="en-US" sz="1800" dirty="0" smtClean="0"/>
              <a:t>dit, </a:t>
            </a:r>
            <a:r>
              <a:rPr lang="en-GB" altLang="en-US" sz="1800" b="1" dirty="0" smtClean="0"/>
              <a:t>Q</a:t>
            </a:r>
            <a:r>
              <a:rPr lang="en-GB" altLang="en-US" sz="1800" dirty="0" smtClean="0"/>
              <a:t>uality </a:t>
            </a:r>
            <a:r>
              <a:rPr lang="en-GB" altLang="en-US" sz="1800" b="1" dirty="0" smtClean="0"/>
              <a:t>C</a:t>
            </a:r>
            <a:r>
              <a:rPr lang="en-GB" altLang="en-US" sz="1800" dirty="0" smtClean="0"/>
              <a:t>heck</a:t>
            </a:r>
          </a:p>
          <a:p>
            <a:pPr lvl="2" eaLnBrk="1" hangingPunct="1"/>
            <a:r>
              <a:rPr lang="en-GB" altLang="en-US" sz="1800" dirty="0" smtClean="0"/>
              <a:t>Translates common  binary formats to RINEX format</a:t>
            </a:r>
          </a:p>
          <a:p>
            <a:pPr lvl="2" eaLnBrk="1" hangingPunct="1"/>
            <a:r>
              <a:rPr lang="en-GB" altLang="en-US" sz="1800" dirty="0" smtClean="0"/>
              <a:t>Header editing, windowing, splicing of RINEX data</a:t>
            </a:r>
          </a:p>
          <a:p>
            <a:pPr lvl="2" eaLnBrk="1" hangingPunct="1"/>
            <a:r>
              <a:rPr lang="en-GB" altLang="en-US" sz="1800" dirty="0" smtClean="0"/>
              <a:t>Quality check in ‘</a:t>
            </a:r>
            <a:r>
              <a:rPr lang="en-GB" altLang="en-US" sz="1800" dirty="0" err="1" smtClean="0"/>
              <a:t>lite</a:t>
            </a:r>
            <a:r>
              <a:rPr lang="en-GB" altLang="en-US" sz="1800" dirty="0" smtClean="0"/>
              <a:t>’ mode (no navigation file) or ‘full’ mode (navigation file available)</a:t>
            </a:r>
          </a:p>
          <a:p>
            <a:pPr lvl="2" eaLnBrk="1" hangingPunct="1"/>
            <a:r>
              <a:rPr lang="en-GB" altLang="en-US" sz="1800" dirty="0" smtClean="0"/>
              <a:t>Download for </a:t>
            </a:r>
            <a:r>
              <a:rPr lang="en-GB" altLang="en-US" sz="1800" i="1" dirty="0" smtClean="0"/>
              <a:t>free</a:t>
            </a:r>
            <a:r>
              <a:rPr lang="en-GB" altLang="en-US" sz="1800" dirty="0" smtClean="0"/>
              <a:t> from</a:t>
            </a:r>
          </a:p>
          <a:p>
            <a:pPr lvl="1" eaLnBrk="1" hangingPunct="1">
              <a:buFontTx/>
              <a:buNone/>
            </a:pPr>
            <a:r>
              <a:rPr lang="en-GB" altLang="en-US" sz="2000" dirty="0" smtClean="0">
                <a:hlinkClick r:id="rId3"/>
              </a:rPr>
              <a:t>http://www.unavco.org/facility/software/teqc/teqc.html#executables</a:t>
            </a:r>
            <a:r>
              <a:rPr lang="en-GB" altLang="en-US" dirty="0" smtClean="0"/>
              <a:t> </a:t>
            </a:r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  <a:p>
            <a:pPr lvl="1" eaLnBrk="1" hangingPunct="1">
              <a:buFontTx/>
              <a:buNone/>
            </a:pPr>
            <a:endParaRPr lang="en-GB" alt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teqc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 sure to use correct raw format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-ash d &lt;</a:t>
            </a:r>
            <a:r>
              <a:rPr lang="en-US" sz="1800" dirty="0" err="1" smtClean="0">
                <a:latin typeface="Courier"/>
                <a:cs typeface="Courier"/>
              </a:rPr>
              <a:t>Ashtech</a:t>
            </a:r>
            <a:r>
              <a:rPr lang="en-US" sz="1800" dirty="0" smtClean="0">
                <a:latin typeface="Courier"/>
                <a:cs typeface="Courier"/>
              </a:rPr>
              <a:t> B-file, etc.&gt;</a:t>
            </a:r>
          </a:p>
          <a:p>
            <a:r>
              <a:rPr lang="en-US" dirty="0" smtClean="0"/>
              <a:t>Ability to control observations using “-</a:t>
            </a:r>
            <a:r>
              <a:rPr lang="en-US" dirty="0" err="1" smtClean="0"/>
              <a:t>O.obs</a:t>
            </a:r>
            <a:r>
              <a:rPr lang="en-US" dirty="0" smtClean="0"/>
              <a:t>”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O.obs</a:t>
            </a:r>
            <a:r>
              <a:rPr lang="en-US" sz="1800" dirty="0" smtClean="0">
                <a:latin typeface="Courier"/>
                <a:cs typeface="Courier"/>
              </a:rPr>
              <a:t> L1L2C1P2 -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</a:p>
          <a:p>
            <a:r>
              <a:rPr lang="en-US" dirty="0" smtClean="0"/>
              <a:t>Ability to control header information with other “-</a:t>
            </a:r>
            <a:r>
              <a:rPr lang="en-US" dirty="0" err="1" smtClean="0"/>
              <a:t>O.xxx</a:t>
            </a:r>
            <a:r>
              <a:rPr lang="en-US" dirty="0" smtClean="0"/>
              <a:t>” options</a:t>
            </a:r>
          </a:p>
          <a:p>
            <a:pPr lvl="1"/>
            <a:r>
              <a:rPr lang="en-US" sz="1800" dirty="0" err="1">
                <a:latin typeface="Courier"/>
                <a:cs typeface="Courier"/>
              </a:rPr>
              <a:t>t</a:t>
            </a:r>
            <a:r>
              <a:rPr lang="en-US" sz="1800" dirty="0" err="1" smtClean="0">
                <a:latin typeface="Courier"/>
                <a:cs typeface="Courier"/>
              </a:rPr>
              <a:t>eqc</a:t>
            </a:r>
            <a:r>
              <a:rPr lang="en-US" sz="1800" dirty="0" smtClean="0">
                <a:latin typeface="Courier"/>
                <a:cs typeface="Courier"/>
              </a:rPr>
              <a:t> -</a:t>
            </a:r>
            <a:r>
              <a:rPr lang="en-US" sz="1800" dirty="0" err="1" smtClean="0">
                <a:latin typeface="Courier"/>
                <a:cs typeface="Courier"/>
              </a:rPr>
              <a:t>O.o</a:t>
            </a:r>
            <a:r>
              <a:rPr lang="en-US" sz="1800" dirty="0" smtClean="0">
                <a:latin typeface="Courier"/>
                <a:cs typeface="Courier"/>
              </a:rPr>
              <a:t> “M. Floyd” -</a:t>
            </a:r>
            <a:r>
              <a:rPr lang="en-US" sz="1800" dirty="0" err="1" smtClean="0">
                <a:latin typeface="Courier"/>
                <a:cs typeface="Courier"/>
              </a:rPr>
              <a:t>O.obs</a:t>
            </a:r>
            <a:r>
              <a:rPr lang="en-US" sz="1800" dirty="0" smtClean="0">
                <a:latin typeface="Courier"/>
                <a:cs typeface="Courier"/>
              </a:rPr>
              <a:t> L1L2C1P2 -</a:t>
            </a:r>
            <a:r>
              <a:rPr lang="en-US" sz="1800" dirty="0" err="1" smtClean="0">
                <a:latin typeface="Courier"/>
                <a:cs typeface="Courier"/>
              </a:rPr>
              <a:t>tr</a:t>
            </a:r>
            <a:r>
              <a:rPr lang="en-US" sz="1800" dirty="0" smtClean="0">
                <a:latin typeface="Courier"/>
                <a:cs typeface="Courier"/>
              </a:rPr>
              <a:t> d &lt;Trimble .</a:t>
            </a:r>
            <a:r>
              <a:rPr lang="en-US" sz="1800" dirty="0" err="1" smtClean="0">
                <a:latin typeface="Courier"/>
                <a:cs typeface="Courier"/>
              </a:rPr>
              <a:t>dat</a:t>
            </a:r>
            <a:r>
              <a:rPr lang="en-US" sz="1800" dirty="0" smtClean="0">
                <a:latin typeface="Courier"/>
                <a:cs typeface="Courier"/>
              </a:rPr>
              <a:t> file&gt;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May create and use a </a:t>
            </a:r>
            <a:r>
              <a:rPr lang="en-US" dirty="0" err="1" smtClean="0"/>
              <a:t>teqc</a:t>
            </a:r>
            <a:r>
              <a:rPr lang="en-US" dirty="0" smtClean="0"/>
              <a:t> configuration file for consistent information</a:t>
            </a:r>
          </a:p>
          <a:p>
            <a:pPr lvl="1"/>
            <a:r>
              <a:rPr lang="en-US" sz="1900" dirty="0" err="1">
                <a:latin typeface="Courier"/>
                <a:cs typeface="Courier"/>
              </a:rPr>
              <a:t>teqc</a:t>
            </a:r>
            <a:r>
              <a:rPr lang="en-US" sz="1900" dirty="0">
                <a:latin typeface="Courier"/>
                <a:cs typeface="Courier"/>
              </a:rPr>
              <a:t> -</a:t>
            </a:r>
            <a:r>
              <a:rPr lang="en-US" sz="1900" dirty="0" err="1">
                <a:latin typeface="Courier"/>
                <a:cs typeface="Courier"/>
              </a:rPr>
              <a:t>config</a:t>
            </a:r>
            <a:r>
              <a:rPr lang="en-US" sz="1900" dirty="0">
                <a:latin typeface="Courier"/>
                <a:cs typeface="Courier"/>
              </a:rPr>
              <a:t> </a:t>
            </a:r>
            <a:r>
              <a:rPr lang="en-US" sz="1900" dirty="0" err="1">
                <a:latin typeface="Courier"/>
                <a:cs typeface="Courier"/>
              </a:rPr>
              <a:t>teqc.cfg</a:t>
            </a:r>
            <a:r>
              <a:rPr lang="en-US" sz="1900" dirty="0">
                <a:latin typeface="Courier"/>
                <a:cs typeface="Courier"/>
              </a:rPr>
              <a:t> -</a:t>
            </a:r>
            <a:r>
              <a:rPr lang="en-US" sz="1900" dirty="0" err="1">
                <a:latin typeface="Courier"/>
                <a:cs typeface="Courier"/>
              </a:rPr>
              <a:t>tr</a:t>
            </a:r>
            <a:r>
              <a:rPr lang="en-US" sz="1900" dirty="0">
                <a:latin typeface="Courier"/>
                <a:cs typeface="Courier"/>
              </a:rPr>
              <a:t> d &lt;Trimble .</a:t>
            </a:r>
            <a:r>
              <a:rPr lang="en-US" sz="1900" dirty="0" err="1">
                <a:latin typeface="Courier"/>
                <a:cs typeface="Courier"/>
              </a:rPr>
              <a:t>dat</a:t>
            </a:r>
            <a:r>
              <a:rPr lang="en-US" sz="1900" dirty="0">
                <a:latin typeface="Courier"/>
                <a:cs typeface="Courier"/>
              </a:rPr>
              <a:t> file&gt;</a:t>
            </a:r>
            <a:endParaRPr lang="en-US" sz="1900" dirty="0" smtClean="0">
              <a:latin typeface="Courier"/>
              <a:cs typeface="Courier"/>
            </a:endParaRPr>
          </a:p>
          <a:p>
            <a:r>
              <a:rPr lang="en-US" dirty="0" smtClean="0"/>
              <a:t>Use a script or command line loop to create RINEX files in batch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TEQC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smtClean="0"/>
              <a:t>Quality Control (QC)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In ‘lite’ mode, teqc doesn’t know anything about the satellite positions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site1891.02o &gt; teqc.out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mtClean="0"/>
              <a:t>7 files generated; use the -plots switch to prevent all but the summary (‘S’) file being generated</a:t>
            </a: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In ‘full’ mode, additional information is available based on the satellite positions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–nav site1891.02n site1891.02o &gt; teqc.out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smtClean="0"/>
              <a:t>9 files generated (elevation and azimuth of satellites)</a:t>
            </a: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smtClean="0"/>
              <a:t>Full solution if navigation file matches observation file, e.g. site1891.02o and site1891.02n, </a:t>
            </a:r>
            <a:endParaRPr lang="en-GB" altLang="en-US" sz="1600" smtClean="0">
              <a:latin typeface="Courier New" pitchFamily="49" charset="0"/>
              <a:cs typeface="Courier New" pitchFamily="49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GB" altLang="en-US" sz="1400" smtClean="0">
                <a:latin typeface="Courier New" pitchFamily="49" charset="0"/>
                <a:cs typeface="Courier New" pitchFamily="49" charset="0"/>
              </a:rPr>
              <a:t>teqc +qc site1891.02o &gt; teqc.out</a:t>
            </a:r>
          </a:p>
          <a:p>
            <a:pPr lvl="2" eaLnBrk="1" hangingPunct="1">
              <a:lnSpc>
                <a:spcPct val="90000"/>
              </a:lnSpc>
            </a:pPr>
            <a:endParaRPr lang="en-GB" altLang="en-US" sz="140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Accurate a priori coordinates necessary for good GPS processing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Run </a:t>
            </a:r>
            <a:r>
              <a:rPr lang="en-US" dirty="0" err="1" smtClean="0">
                <a:solidFill>
                  <a:srgbClr val="000000"/>
                </a:solidFill>
              </a:rPr>
              <a:t>teqc</a:t>
            </a:r>
            <a:r>
              <a:rPr lang="en-US" dirty="0" smtClean="0">
                <a:solidFill>
                  <a:srgbClr val="000000"/>
                </a:solidFill>
              </a:rPr>
              <a:t> to create RINEX observation and (broadcast) navigation files, e.g.</a:t>
            </a:r>
          </a:p>
          <a:p>
            <a:pPr marL="400050" lvl="1" indent="0">
              <a:buNone/>
            </a:pP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t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eqc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+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nav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abcd3650.14n +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obs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abcd3650.14o -</a:t>
            </a:r>
            <a:r>
              <a:rPr lang="en-US" sz="1700" dirty="0" err="1" smtClean="0">
                <a:solidFill>
                  <a:srgbClr val="000000"/>
                </a:solidFill>
                <a:latin typeface="Courier"/>
                <a:cs typeface="Courier"/>
              </a:rPr>
              <a:t>tr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 d 12343650.dat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Run </a:t>
            </a:r>
            <a:r>
              <a:rPr lang="en-US" dirty="0" err="1">
                <a:solidFill>
                  <a:srgbClr val="000000"/>
                </a:solidFill>
              </a:rPr>
              <a:t>teqc</a:t>
            </a:r>
            <a:r>
              <a:rPr lang="en-US" dirty="0">
                <a:solidFill>
                  <a:srgbClr val="000000"/>
                </a:solidFill>
              </a:rPr>
              <a:t> in qc-mode on observation file with navigation file to get </a:t>
            </a:r>
            <a:r>
              <a:rPr lang="en-US" dirty="0" err="1">
                <a:solidFill>
                  <a:srgbClr val="000000"/>
                </a:solidFill>
              </a:rPr>
              <a:t>pseudorange</a:t>
            </a:r>
            <a:r>
              <a:rPr lang="en-US" dirty="0">
                <a:solidFill>
                  <a:srgbClr val="000000"/>
                </a:solidFill>
              </a:rPr>
              <a:t>-derived estimate of approximate coordinate, e.g.</a:t>
            </a:r>
          </a:p>
          <a:p>
            <a:pPr marL="400050" lvl="1" indent="0">
              <a:buNone/>
            </a:pP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teqc</a:t>
            </a:r>
            <a:r>
              <a:rPr lang="en-US" sz="1700" dirty="0">
                <a:solidFill>
                  <a:srgbClr val="000000"/>
                </a:solidFill>
                <a:latin typeface="Courier"/>
                <a:cs typeface="Courier"/>
              </a:rPr>
              <a:t> +qc -</a:t>
            </a:r>
            <a:r>
              <a:rPr lang="en-US" sz="1700" dirty="0" err="1">
                <a:solidFill>
                  <a:srgbClr val="000000"/>
                </a:solidFill>
                <a:latin typeface="Courier"/>
                <a:cs typeface="Courier"/>
              </a:rPr>
              <a:t>nav</a:t>
            </a:r>
            <a:r>
              <a:rPr lang="en-US" sz="1700" dirty="0">
                <a:solidFill>
                  <a:srgbClr val="000000"/>
                </a:solidFill>
                <a:latin typeface="Courier"/>
                <a:cs typeface="Courier"/>
              </a:rPr>
              <a:t> abcd3650.14n </a:t>
            </a:r>
            <a:r>
              <a:rPr lang="en-US" sz="1700" dirty="0" smtClean="0">
                <a:solidFill>
                  <a:srgbClr val="000000"/>
                </a:solidFill>
                <a:latin typeface="Courier"/>
                <a:cs typeface="Courier"/>
              </a:rPr>
              <a:t>abcd3650.14o</a:t>
            </a:r>
            <a:endParaRPr lang="en-US" sz="17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May also be done using GG’s </a:t>
            </a:r>
            <a:r>
              <a:rPr lang="en-US" sz="3500" dirty="0" smtClean="0">
                <a:solidFill>
                  <a:srgbClr val="000000"/>
                </a:solidFill>
                <a:latin typeface="Courier"/>
                <a:cs typeface="Courier"/>
              </a:rPr>
              <a:t>sh_rx2apr</a:t>
            </a: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3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data formats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8449" y="2353622"/>
            <a:ext cx="105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8449" y="3222390"/>
            <a:ext cx="1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format:</a:t>
            </a:r>
            <a:endParaRPr lang="en-US" dirty="0"/>
          </a:p>
        </p:txBody>
      </p:sp>
      <p:sp>
        <p:nvSpPr>
          <p:cNvPr id="11" name="Alternate Process 10"/>
          <p:cNvSpPr/>
          <p:nvPr/>
        </p:nvSpPr>
        <p:spPr>
          <a:xfrm>
            <a:off x="3852333" y="1332971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GPS antenna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Alternate Process 12"/>
          <p:cNvSpPr/>
          <p:nvPr/>
        </p:nvSpPr>
        <p:spPr>
          <a:xfrm>
            <a:off x="3852334" y="5782179"/>
            <a:ext cx="1453444" cy="557918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RINEX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8449" y="4094937"/>
            <a:ext cx="163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Pre-processing:</a:t>
            </a:r>
            <a:endParaRPr lang="en-US" dirty="0"/>
          </a:p>
        </p:txBody>
      </p:sp>
      <p:cxnSp>
        <p:nvCxnSpPr>
          <p:cNvPr id="20" name="Elbow Connector 19"/>
          <p:cNvCxnSpPr>
            <a:stCxn id="11" idx="2"/>
            <a:endCxn id="35" idx="0"/>
          </p:cNvCxnSpPr>
          <p:nvPr/>
        </p:nvCxnSpPr>
        <p:spPr>
          <a:xfrm rot="5400000">
            <a:off x="3438829" y="1157063"/>
            <a:ext cx="406401" cy="1874052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1" idx="2"/>
            <a:endCxn id="37" idx="0"/>
          </p:cNvCxnSpPr>
          <p:nvPr/>
        </p:nvCxnSpPr>
        <p:spPr>
          <a:xfrm rot="5400000">
            <a:off x="4270610" y="1988844"/>
            <a:ext cx="406401" cy="210491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1" idx="2"/>
            <a:endCxn id="38" idx="0"/>
          </p:cNvCxnSpPr>
          <p:nvPr/>
        </p:nvCxnSpPr>
        <p:spPr>
          <a:xfrm rot="16200000" flipH="1">
            <a:off x="5144911" y="1325033"/>
            <a:ext cx="403578" cy="15352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2"/>
            <a:endCxn id="39" idx="0"/>
          </p:cNvCxnSpPr>
          <p:nvPr/>
        </p:nvCxnSpPr>
        <p:spPr>
          <a:xfrm rot="16200000" flipH="1">
            <a:off x="5983111" y="486832"/>
            <a:ext cx="403578" cy="321169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Process 34"/>
          <p:cNvSpPr/>
          <p:nvPr/>
        </p:nvSpPr>
        <p:spPr>
          <a:xfrm>
            <a:off x="2201894" y="2297290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Ashtech</a:t>
            </a:r>
            <a:endParaRPr lang="en-US" dirty="0"/>
          </a:p>
        </p:txBody>
      </p:sp>
      <p:sp>
        <p:nvSpPr>
          <p:cNvPr id="37" name="Process 36"/>
          <p:cNvSpPr/>
          <p:nvPr/>
        </p:nvSpPr>
        <p:spPr>
          <a:xfrm>
            <a:off x="3865455" y="2297290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Leica</a:t>
            </a:r>
            <a:endParaRPr lang="en-US" dirty="0"/>
          </a:p>
        </p:txBody>
      </p:sp>
      <p:sp>
        <p:nvSpPr>
          <p:cNvPr id="38" name="Process 37"/>
          <p:cNvSpPr/>
          <p:nvPr/>
        </p:nvSpPr>
        <p:spPr>
          <a:xfrm>
            <a:off x="5611236" y="2294467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Topcon</a:t>
            </a:r>
            <a:endParaRPr lang="en-US" dirty="0"/>
          </a:p>
        </p:txBody>
      </p:sp>
      <p:sp>
        <p:nvSpPr>
          <p:cNvPr id="39" name="Process 38"/>
          <p:cNvSpPr/>
          <p:nvPr/>
        </p:nvSpPr>
        <p:spPr>
          <a:xfrm>
            <a:off x="7287637" y="2294467"/>
            <a:ext cx="100621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Trimble</a:t>
            </a:r>
            <a:endParaRPr lang="en-US" dirty="0"/>
          </a:p>
        </p:txBody>
      </p:sp>
      <p:sp>
        <p:nvSpPr>
          <p:cNvPr id="40" name="Data 39"/>
          <p:cNvSpPr/>
          <p:nvPr/>
        </p:nvSpPr>
        <p:spPr>
          <a:xfrm>
            <a:off x="1648404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B-file</a:t>
            </a:r>
            <a:endParaRPr lang="en-US" dirty="0"/>
          </a:p>
        </p:txBody>
      </p:sp>
      <p:sp>
        <p:nvSpPr>
          <p:cNvPr id="44" name="Data 43"/>
          <p:cNvSpPr/>
          <p:nvPr/>
        </p:nvSpPr>
        <p:spPr>
          <a:xfrm>
            <a:off x="2664405" y="3165410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-file</a:t>
            </a:r>
            <a:endParaRPr lang="en-US" dirty="0"/>
          </a:p>
        </p:txBody>
      </p:sp>
      <p:sp>
        <p:nvSpPr>
          <p:cNvPr id="45" name="Data 44"/>
          <p:cNvSpPr/>
          <p:nvPr/>
        </p:nvSpPr>
        <p:spPr>
          <a:xfrm>
            <a:off x="4687056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.R00</a:t>
            </a:r>
            <a:endParaRPr lang="en-US" dirty="0"/>
          </a:p>
        </p:txBody>
      </p:sp>
      <p:sp>
        <p:nvSpPr>
          <p:cNvPr id="48" name="Data 47"/>
          <p:cNvSpPr/>
          <p:nvPr/>
        </p:nvSpPr>
        <p:spPr>
          <a:xfrm>
            <a:off x="7714002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.T02</a:t>
            </a:r>
            <a:endParaRPr lang="en-US" dirty="0"/>
          </a:p>
        </p:txBody>
      </p:sp>
      <p:sp>
        <p:nvSpPr>
          <p:cNvPr id="49" name="Data 48"/>
          <p:cNvSpPr/>
          <p:nvPr/>
        </p:nvSpPr>
        <p:spPr>
          <a:xfrm>
            <a:off x="670778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.T01</a:t>
            </a:r>
            <a:endParaRPr lang="en-US" dirty="0"/>
          </a:p>
        </p:txBody>
      </p:sp>
      <p:sp>
        <p:nvSpPr>
          <p:cNvPr id="50" name="Data 49"/>
          <p:cNvSpPr/>
          <p:nvPr/>
        </p:nvSpPr>
        <p:spPr>
          <a:xfrm>
            <a:off x="5698934" y="3165411"/>
            <a:ext cx="1159706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.T00</a:t>
            </a:r>
            <a:endParaRPr lang="en-US" dirty="0"/>
          </a:p>
        </p:txBody>
      </p:sp>
      <p:cxnSp>
        <p:nvCxnSpPr>
          <p:cNvPr id="52" name="Elbow Connector 51"/>
          <p:cNvCxnSpPr>
            <a:stCxn id="39" idx="2"/>
            <a:endCxn id="45" idx="0"/>
          </p:cNvCxnSpPr>
          <p:nvPr/>
        </p:nvCxnSpPr>
        <p:spPr>
          <a:xfrm rot="5400000">
            <a:off x="6385341" y="1760005"/>
            <a:ext cx="402945" cy="2407866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9" idx="2"/>
            <a:endCxn id="50" idx="0"/>
          </p:cNvCxnSpPr>
          <p:nvPr/>
        </p:nvCxnSpPr>
        <p:spPr>
          <a:xfrm rot="5400000">
            <a:off x="6891280" y="2265944"/>
            <a:ext cx="402945" cy="139598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2"/>
            <a:endCxn id="49" idx="0"/>
          </p:cNvCxnSpPr>
          <p:nvPr/>
        </p:nvCxnSpPr>
        <p:spPr>
          <a:xfrm rot="5400000">
            <a:off x="7395705" y="2770369"/>
            <a:ext cx="402945" cy="387138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39" idx="2"/>
            <a:endCxn id="48" idx="0"/>
          </p:cNvCxnSpPr>
          <p:nvPr/>
        </p:nvCxnSpPr>
        <p:spPr>
          <a:xfrm rot="16200000" flipH="1">
            <a:off x="7898814" y="2654398"/>
            <a:ext cx="402945" cy="6190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218449" y="4967649"/>
            <a:ext cx="12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Translation:</a:t>
            </a:r>
            <a:endParaRPr lang="en-US" dirty="0"/>
          </a:p>
        </p:txBody>
      </p:sp>
      <p:sp>
        <p:nvSpPr>
          <p:cNvPr id="77" name="Process 76"/>
          <p:cNvSpPr/>
          <p:nvPr/>
        </p:nvSpPr>
        <p:spPr>
          <a:xfrm>
            <a:off x="6379235" y="4038603"/>
            <a:ext cx="1300178" cy="46799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ourier"/>
                <a:cs typeface="Courier"/>
                <a:hlinkClick r:id="rId3"/>
              </a:rPr>
              <a:t>runpkr00</a:t>
            </a:r>
            <a:endParaRPr lang="en-US" dirty="0">
              <a:latin typeface="Courier"/>
              <a:cs typeface="Courier"/>
            </a:endParaRPr>
          </a:p>
        </p:txBody>
      </p:sp>
      <p:cxnSp>
        <p:nvCxnSpPr>
          <p:cNvPr id="79" name="Elbow Connector 78"/>
          <p:cNvCxnSpPr>
            <a:stCxn id="50" idx="3"/>
            <a:endCxn id="77" idx="0"/>
          </p:cNvCxnSpPr>
          <p:nvPr/>
        </p:nvCxnSpPr>
        <p:spPr>
          <a:xfrm rot="16200000" flipH="1">
            <a:off x="6393797" y="3403076"/>
            <a:ext cx="404546" cy="866508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9" idx="3"/>
            <a:endCxn id="77" idx="0"/>
          </p:cNvCxnSpPr>
          <p:nvPr/>
        </p:nvCxnSpPr>
        <p:spPr>
          <a:xfrm rot="5400000">
            <a:off x="6898222" y="3765159"/>
            <a:ext cx="404546" cy="142342"/>
          </a:xfrm>
          <a:prstGeom prst="bentConnector3">
            <a:avLst>
              <a:gd name="adj1" fmla="val 3058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48" idx="3"/>
            <a:endCxn id="77" idx="0"/>
          </p:cNvCxnSpPr>
          <p:nvPr/>
        </p:nvCxnSpPr>
        <p:spPr>
          <a:xfrm rot="5400000">
            <a:off x="7401331" y="3262050"/>
            <a:ext cx="404546" cy="1148560"/>
          </a:xfrm>
          <a:prstGeom prst="bentConnector3">
            <a:avLst>
              <a:gd name="adj1" fmla="val 3013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Process 93"/>
          <p:cNvSpPr/>
          <p:nvPr/>
        </p:nvSpPr>
        <p:spPr>
          <a:xfrm>
            <a:off x="4121855" y="4910670"/>
            <a:ext cx="914400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4"/>
              </a:rPr>
              <a:t>TEQC</a:t>
            </a:r>
            <a:endParaRPr lang="en-US" dirty="0">
              <a:cs typeface="Courier"/>
            </a:endParaRPr>
          </a:p>
        </p:txBody>
      </p:sp>
      <p:cxnSp>
        <p:nvCxnSpPr>
          <p:cNvPr id="96" name="Elbow Connector 95"/>
          <p:cNvCxnSpPr>
            <a:stCxn id="61" idx="4"/>
            <a:endCxn id="94" idx="0"/>
          </p:cNvCxnSpPr>
          <p:nvPr/>
        </p:nvCxnSpPr>
        <p:spPr>
          <a:xfrm rot="5400000">
            <a:off x="4913699" y="4172605"/>
            <a:ext cx="403421" cy="1072708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37" idx="2"/>
            <a:endCxn id="94" idx="0"/>
          </p:cNvCxnSpPr>
          <p:nvPr/>
        </p:nvCxnSpPr>
        <p:spPr>
          <a:xfrm rot="16200000" flipH="1">
            <a:off x="3401119" y="3732733"/>
            <a:ext cx="2145381" cy="210491"/>
          </a:xfrm>
          <a:prstGeom prst="bentConnector3">
            <a:avLst/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44" idx="1"/>
          </p:cNvCxnSpPr>
          <p:nvPr/>
        </p:nvCxnSpPr>
        <p:spPr>
          <a:xfrm rot="16200000" flipH="1">
            <a:off x="2774570" y="2695721"/>
            <a:ext cx="400121" cy="539255"/>
          </a:xfrm>
          <a:prstGeom prst="bentConnector3">
            <a:avLst/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35" idx="2"/>
            <a:endCxn id="40" idx="0"/>
          </p:cNvCxnSpPr>
          <p:nvPr/>
        </p:nvCxnSpPr>
        <p:spPr>
          <a:xfrm rot="5400000">
            <a:off x="2324556" y="2784962"/>
            <a:ext cx="400121" cy="36077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Elbow Connector 113"/>
          <p:cNvCxnSpPr>
            <a:stCxn id="38" idx="2"/>
            <a:endCxn id="94" idx="0"/>
          </p:cNvCxnSpPr>
          <p:nvPr/>
        </p:nvCxnSpPr>
        <p:spPr>
          <a:xfrm rot="5400000">
            <a:off x="4272598" y="3068923"/>
            <a:ext cx="2148204" cy="1535290"/>
          </a:xfrm>
          <a:prstGeom prst="bentConnector3">
            <a:avLst>
              <a:gd name="adj1" fmla="val 5332"/>
            </a:avLst>
          </a:prstGeom>
          <a:ln w="12700" cmpd="sng"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stCxn id="44" idx="4"/>
            <a:endCxn id="94" idx="0"/>
          </p:cNvCxnSpPr>
          <p:nvPr/>
        </p:nvCxnSpPr>
        <p:spPr>
          <a:xfrm rot="16200000" flipH="1">
            <a:off x="3273349" y="3604964"/>
            <a:ext cx="1276614" cy="1334797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40" idx="4"/>
            <a:endCxn id="94" idx="0"/>
          </p:cNvCxnSpPr>
          <p:nvPr/>
        </p:nvCxnSpPr>
        <p:spPr>
          <a:xfrm rot="16200000" flipH="1">
            <a:off x="2765349" y="3096964"/>
            <a:ext cx="1276614" cy="2350798"/>
          </a:xfrm>
          <a:prstGeom prst="bentConnector3">
            <a:avLst>
              <a:gd name="adj1" fmla="val 40052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Process 123"/>
          <p:cNvSpPr/>
          <p:nvPr/>
        </p:nvSpPr>
        <p:spPr>
          <a:xfrm>
            <a:off x="1696950" y="4910670"/>
            <a:ext cx="1859051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cs typeface="Courier"/>
                <a:hlinkClick r:id="rId5" action="ppaction://hlinkfile"/>
              </a:rPr>
              <a:t>RINEX Converter</a:t>
            </a:r>
            <a:r>
              <a:rPr lang="en-US" dirty="0" smtClean="0">
                <a:cs typeface="Courier"/>
              </a:rPr>
              <a:t>*</a:t>
            </a:r>
            <a:endParaRPr lang="en-US" dirty="0">
              <a:cs typeface="Courier"/>
            </a:endParaRPr>
          </a:p>
        </p:txBody>
      </p:sp>
      <p:cxnSp>
        <p:nvCxnSpPr>
          <p:cNvPr id="125" name="Elbow Connector 124"/>
          <p:cNvCxnSpPr>
            <a:stCxn id="44" idx="3"/>
            <a:endCxn id="124" idx="0"/>
          </p:cNvCxnSpPr>
          <p:nvPr/>
        </p:nvCxnSpPr>
        <p:spPr>
          <a:xfrm rot="5400000">
            <a:off x="2239075" y="4021458"/>
            <a:ext cx="1276614" cy="50181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40" idx="3"/>
            <a:endCxn id="124" idx="0"/>
          </p:cNvCxnSpPr>
          <p:nvPr/>
        </p:nvCxnSpPr>
        <p:spPr>
          <a:xfrm rot="16200000" flipH="1">
            <a:off x="1731074" y="4015268"/>
            <a:ext cx="1276614" cy="51419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94" idx="2"/>
            <a:endCxn id="13" idx="0"/>
          </p:cNvCxnSpPr>
          <p:nvPr/>
        </p:nvCxnSpPr>
        <p:spPr>
          <a:xfrm rot="16200000" flipH="1">
            <a:off x="4377624" y="5580746"/>
            <a:ext cx="402863" cy="1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4" idx="2"/>
            <a:endCxn id="13" idx="0"/>
          </p:cNvCxnSpPr>
          <p:nvPr/>
        </p:nvCxnSpPr>
        <p:spPr>
          <a:xfrm rot="16200000" flipH="1">
            <a:off x="3401335" y="4604457"/>
            <a:ext cx="402863" cy="1952580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5" idx="3"/>
            <a:endCxn id="94" idx="0"/>
          </p:cNvCxnSpPr>
          <p:nvPr/>
        </p:nvCxnSpPr>
        <p:spPr>
          <a:xfrm rot="5400000">
            <a:off x="4226691" y="3986422"/>
            <a:ext cx="1276613" cy="571883"/>
          </a:xfrm>
          <a:prstGeom prst="bentConnector3">
            <a:avLst>
              <a:gd name="adj1" fmla="val 40147"/>
            </a:avLst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90747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808948" y="2095420"/>
            <a:ext cx="89605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  <p:sp>
        <p:nvSpPr>
          <p:cNvPr id="51" name="Process 50"/>
          <p:cNvSpPr/>
          <p:nvPr/>
        </p:nvSpPr>
        <p:spPr>
          <a:xfrm>
            <a:off x="6908302" y="4910669"/>
            <a:ext cx="1899097" cy="46864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cs typeface="Courier"/>
                <a:hlinkClick r:id="rId6"/>
              </a:rPr>
              <a:t>ConvertToRINEX</a:t>
            </a:r>
            <a:r>
              <a:rPr lang="en-US" dirty="0" smtClean="0">
                <a:cs typeface="Courier"/>
              </a:rPr>
              <a:t>*</a:t>
            </a:r>
            <a:endParaRPr lang="en-US" dirty="0">
              <a:cs typeface="Courier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18227" y="597076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Windows only</a:t>
            </a:r>
            <a:endParaRPr lang="en-US" dirty="0"/>
          </a:p>
        </p:txBody>
      </p:sp>
      <p:cxnSp>
        <p:nvCxnSpPr>
          <p:cNvPr id="68" name="Elbow Connector 67"/>
          <p:cNvCxnSpPr>
            <a:stCxn id="51" idx="2"/>
            <a:endCxn id="13" idx="0"/>
          </p:cNvCxnSpPr>
          <p:nvPr/>
        </p:nvCxnSpPr>
        <p:spPr>
          <a:xfrm rot="5400000">
            <a:off x="6017022" y="3941350"/>
            <a:ext cx="402864" cy="3278795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4"/>
            <a:endCxn id="51" idx="0"/>
          </p:cNvCxnSpPr>
          <p:nvPr/>
        </p:nvCxnSpPr>
        <p:spPr>
          <a:xfrm rot="16200000" flipH="1">
            <a:off x="6430013" y="3482831"/>
            <a:ext cx="1276612" cy="157906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9" idx="4"/>
            <a:endCxn id="51" idx="0"/>
          </p:cNvCxnSpPr>
          <p:nvPr/>
        </p:nvCxnSpPr>
        <p:spPr>
          <a:xfrm rot="16200000" flipH="1">
            <a:off x="6934438" y="3987256"/>
            <a:ext cx="1276612" cy="57021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48" idx="4"/>
            <a:endCxn id="51" idx="0"/>
          </p:cNvCxnSpPr>
          <p:nvPr/>
        </p:nvCxnSpPr>
        <p:spPr>
          <a:xfrm rot="5400000">
            <a:off x="7437547" y="4054361"/>
            <a:ext cx="1276612" cy="436004"/>
          </a:xfrm>
          <a:prstGeom prst="bentConnector3">
            <a:avLst>
              <a:gd name="adj1" fmla="val 18521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Data 60"/>
          <p:cNvSpPr/>
          <p:nvPr/>
        </p:nvSpPr>
        <p:spPr>
          <a:xfrm>
            <a:off x="5106879" y="4038603"/>
            <a:ext cx="1089768" cy="468646"/>
          </a:xfrm>
          <a:prstGeom prst="flowChartInputOutp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smtClean="0"/>
              <a:t>DAT</a:t>
            </a:r>
            <a:endParaRPr lang="en-US" dirty="0"/>
          </a:p>
        </p:txBody>
      </p:sp>
      <p:cxnSp>
        <p:nvCxnSpPr>
          <p:cNvPr id="74" name="Elbow Connector 73"/>
          <p:cNvCxnSpPr>
            <a:stCxn id="77" idx="1"/>
            <a:endCxn id="61" idx="5"/>
          </p:cNvCxnSpPr>
          <p:nvPr/>
        </p:nvCxnSpPr>
        <p:spPr>
          <a:xfrm rot="10800000" flipV="1">
            <a:off x="6087671" y="4272602"/>
            <a:ext cx="291565" cy="323"/>
          </a:xfrm>
          <a:prstGeom prst="bentConnector3">
            <a:avLst>
              <a:gd name="adj1" fmla="val 50000"/>
            </a:avLst>
          </a:prstGeom>
          <a:ln w="12700" cmpd="sng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135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/>
      <p:bldP spid="35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8" grpId="0" animBg="1"/>
      <p:bldP spid="49" grpId="0" animBg="1"/>
      <p:bldP spid="50" grpId="0" animBg="1"/>
      <p:bldP spid="76" grpId="0"/>
      <p:bldP spid="77" grpId="0" animBg="1"/>
      <p:bldP spid="94" grpId="0" animBg="1"/>
      <p:bldP spid="124" grpId="0" animBg="1"/>
      <p:bldP spid="51" grpId="0" animBg="1"/>
      <p:bldP spid="32" grpId="0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 smtClean="0"/>
              <a:t>Motivation for Receiver </a:t>
            </a:r>
            <a:r>
              <a:rPr lang="en-GB" altLang="en-US" dirty="0" err="1" smtClean="0"/>
              <a:t>INdependent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EXchange</a:t>
            </a:r>
            <a:r>
              <a:rPr lang="en-GB" altLang="en-US" dirty="0" smtClean="0"/>
              <a:t> (RINEX) format</a:t>
            </a:r>
            <a:endParaRPr lang="en-GB" altLang="en-US" dirty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dirty="0" smtClean="0"/>
              <a:t>All manufacturers have developed their own proprietary file formats for data storage specific to their receivers and processing software</a:t>
            </a:r>
          </a:p>
          <a:p>
            <a:pPr lvl="1"/>
            <a:r>
              <a:rPr lang="en-GB" altLang="en-US" dirty="0" smtClean="0"/>
              <a:t>Problems occur when processing data from another manufacturer’s receiver</a:t>
            </a:r>
          </a:p>
          <a:p>
            <a:r>
              <a:rPr lang="en-GB" altLang="en-US" dirty="0" smtClean="0"/>
              <a:t>RINEX developed by the Astronomical Institute of the University of Berne to allow easy and universal exchange of raw GPS data</a:t>
            </a:r>
          </a:p>
          <a:p>
            <a:pPr lvl="1"/>
            <a:r>
              <a:rPr lang="en-GB" altLang="en-US" dirty="0" smtClean="0"/>
              <a:t>Principal driver was the large European GPS campaign EUREF 89 - involved more than 60 GPS receivers of 4 different manufacturers.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7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RINEX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RINEX 2</a:t>
            </a:r>
          </a:p>
          <a:p>
            <a:pPr lvl="1"/>
            <a:r>
              <a:rPr lang="en-US" dirty="0" smtClean="0"/>
              <a:t>Short file names (explained in proceeding slides)</a:t>
            </a:r>
          </a:p>
          <a:p>
            <a:r>
              <a:rPr lang="en-US" dirty="0" smtClean="0"/>
              <a:t>RINEX 3</a:t>
            </a:r>
          </a:p>
          <a:p>
            <a:pPr lvl="1"/>
            <a:r>
              <a:rPr lang="en-US" dirty="0" smtClean="0"/>
              <a:t>Long </a:t>
            </a:r>
            <a:r>
              <a:rPr lang="en-US" dirty="0"/>
              <a:t>file names (explained in proceeding slides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GAMIT currently works with the RINEX 2 format and GPS observables only</a:t>
            </a:r>
          </a:p>
          <a:p>
            <a:r>
              <a:rPr lang="en-US" dirty="0" smtClean="0"/>
              <a:t>Support for RINEX 3 </a:t>
            </a:r>
            <a:r>
              <a:rPr lang="en-US" dirty="0" smtClean="0"/>
              <a:t>and </a:t>
            </a:r>
            <a:r>
              <a:rPr lang="en-US" dirty="0" smtClean="0"/>
              <a:t>GNSS (e.g. GLONASS) observables are under development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07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RINEX (2)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altLang="en-US" dirty="0" smtClean="0"/>
              <a:t>Includes text file formats for:</a:t>
            </a:r>
          </a:p>
          <a:p>
            <a:pPr lvl="1"/>
            <a:r>
              <a:rPr lang="en-GB" altLang="en-US" dirty="0" smtClean="0"/>
              <a:t>observation (“o”)</a:t>
            </a:r>
          </a:p>
          <a:p>
            <a:pPr lvl="1"/>
            <a:r>
              <a:rPr lang="en-GB" altLang="en-US" dirty="0" smtClean="0"/>
              <a:t>navigation (“n”)</a:t>
            </a:r>
          </a:p>
          <a:p>
            <a:pPr lvl="1"/>
            <a:r>
              <a:rPr lang="en-GB" altLang="en-US" dirty="0" smtClean="0"/>
              <a:t>meteorological (“m”)</a:t>
            </a:r>
          </a:p>
          <a:p>
            <a:pPr lvl="1"/>
            <a:r>
              <a:rPr lang="en-GB" altLang="en-US" dirty="0" err="1" smtClean="0"/>
              <a:t>ionospheric</a:t>
            </a:r>
            <a:r>
              <a:rPr lang="en-GB" altLang="en-US" dirty="0" smtClean="0"/>
              <a:t> data (“</a:t>
            </a:r>
            <a:r>
              <a:rPr lang="en-GB" altLang="en-US" dirty="0" err="1" smtClean="0"/>
              <a:t>i</a:t>
            </a:r>
            <a:r>
              <a:rPr lang="en-GB" altLang="en-US" dirty="0" smtClean="0"/>
              <a:t>”)</a:t>
            </a:r>
          </a:p>
          <a:p>
            <a:r>
              <a:rPr lang="en-GB" altLang="en-US" dirty="0" smtClean="0"/>
              <a:t>Latest definition </a:t>
            </a:r>
            <a:r>
              <a:rPr lang="en-GB" altLang="en-US" dirty="0"/>
              <a:t>at ftp://</a:t>
            </a:r>
            <a:r>
              <a:rPr lang="en-GB" altLang="en-US" dirty="0" err="1"/>
              <a:t>ftp.igs.org</a:t>
            </a:r>
            <a:r>
              <a:rPr lang="en-GB" altLang="en-US" dirty="0" smtClean="0"/>
              <a:t>/pub</a:t>
            </a:r>
            <a:r>
              <a:rPr lang="en-GB" altLang="en-US" dirty="0"/>
              <a:t>/data/format/rinex211.txt</a:t>
            </a:r>
            <a:endParaRPr lang="en-GB" altLang="en-US" dirty="0" smtClean="0"/>
          </a:p>
          <a:p>
            <a:r>
              <a:rPr lang="en-GB" altLang="en-US" dirty="0" smtClean="0"/>
              <a:t>Each file type consists of a header section and a data section</a:t>
            </a:r>
          </a:p>
          <a:p>
            <a:r>
              <a:rPr lang="en-GB" altLang="en-US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dirty="0" smtClean="0"/>
              <a:t>Contains header labels in columns 61-80 for each line contained in the header section</a:t>
            </a:r>
          </a:p>
          <a:p>
            <a:pPr lvl="1"/>
            <a:r>
              <a:rPr lang="en-GB" altLang="en-US" dirty="0" smtClean="0"/>
              <a:t>These labels are mandatory and must appear exactly as per format description </a:t>
            </a:r>
          </a:p>
          <a:p>
            <a:r>
              <a:rPr lang="en-GB" altLang="en-US" dirty="0" smtClean="0"/>
              <a:t>RINEX 2 </a:t>
            </a:r>
            <a:r>
              <a:rPr lang="en-GB" altLang="en-US" dirty="0" smtClean="0"/>
              <a:t>filename convention:</a:t>
            </a:r>
          </a:p>
          <a:p>
            <a:pPr lvl="1"/>
            <a:r>
              <a:rPr lang="en-GB" altLang="en-US" dirty="0" smtClean="0"/>
              <a:t>For site SSSS, on day-of-year DDD, session T and year YY:</a:t>
            </a:r>
          </a:p>
          <a:p>
            <a:pPr lvl="2"/>
            <a:r>
              <a:rPr lang="en-GB" altLang="en-US" dirty="0" err="1" smtClean="0"/>
              <a:t>SSSSDDDT.YYo</a:t>
            </a:r>
            <a:r>
              <a:rPr lang="en-GB" altLang="en-US" dirty="0" smtClean="0"/>
              <a:t> (RINEX observation file </a:t>
            </a:r>
            <a:r>
              <a:rPr lang="en-GB" altLang="en-US" dirty="0" err="1" smtClean="0"/>
              <a:t>ie</a:t>
            </a:r>
            <a:r>
              <a:rPr lang="en-GB" altLang="en-US" dirty="0" smtClean="0"/>
              <a:t> the site’s GPS data)</a:t>
            </a:r>
          </a:p>
          <a:p>
            <a:pPr lvl="2"/>
            <a:r>
              <a:rPr lang="en-GB" altLang="en-US" dirty="0" err="1" smtClean="0"/>
              <a:t>SSSSDDDT.YYn</a:t>
            </a:r>
            <a:r>
              <a:rPr lang="en-GB" altLang="en-US" dirty="0" smtClean="0"/>
              <a:t> (RINEX navigation file </a:t>
            </a:r>
            <a:r>
              <a:rPr lang="en-GB" altLang="en-US" dirty="0" err="1" smtClean="0"/>
              <a:t>ie</a:t>
            </a:r>
            <a:r>
              <a:rPr lang="en-GB" altLang="en-US" dirty="0" smtClean="0"/>
              <a:t> the broadcast </a:t>
            </a:r>
            <a:r>
              <a:rPr lang="en-GB" altLang="en-US" dirty="0" err="1" smtClean="0"/>
              <a:t>ephem</a:t>
            </a:r>
            <a:r>
              <a:rPr lang="en-GB" altLang="en-US" dirty="0" smtClean="0"/>
              <a:t>)</a:t>
            </a:r>
          </a:p>
          <a:p>
            <a:pPr lvl="1"/>
            <a:r>
              <a:rPr lang="en-GB" altLang="en-US" dirty="0" smtClean="0"/>
              <a:t>E.g., hers1270.03o is observation data for </a:t>
            </a:r>
            <a:r>
              <a:rPr lang="en-GB" altLang="en-US" dirty="0" err="1" smtClean="0"/>
              <a:t>Herstmonceux</a:t>
            </a:r>
            <a:r>
              <a:rPr lang="en-GB" altLang="en-US" dirty="0" smtClean="0"/>
              <a:t>, day 127, session 0, year 2003.</a:t>
            </a:r>
          </a:p>
          <a:p>
            <a:r>
              <a:rPr lang="en-GB" altLang="en-US" dirty="0" smtClean="0"/>
              <a:t>All the dates and times in GPST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09333" y="1833224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}</a:t>
            </a:r>
            <a:r>
              <a:rPr lang="en-US" dirty="0" smtClean="0"/>
              <a:t> most important for most users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3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600" dirty="0" smtClean="0"/>
              <a:t>An example of </a:t>
            </a:r>
            <a:r>
              <a:rPr lang="en-GB" sz="3600" dirty="0" smtClean="0"/>
              <a:t>RINEX (2) </a:t>
            </a:r>
            <a:r>
              <a:rPr lang="en-GB" sz="3600" dirty="0" smtClean="0"/>
              <a:t>observation data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79664" y="1366837"/>
            <a:ext cx="7199313" cy="5109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2              OBSERVATION DATA                        RINEX VERSION / TYPE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National GPS Network Ordnance Survey    Oct  3 01:25:41 2002PGM / RUN BY / DATE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Active Station at Ordnance Survey Office Taunton            COMMENT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TAUN                                                        MARKER NAME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TAUN                                                        MARKER NUMBER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National GPS Network Ordnance Survey                        OBSERVER / AGENCY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0080148             LEICA RS500         0080148             REC # / TYPE / VERS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348                 LEIAT504        LEIS                    ANT # / TYPE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The following coordinates are NOT APPROXIMATE               COMMENT</a:t>
            </a:r>
          </a:p>
          <a:p>
            <a:pPr eaLnBrk="1" hangingPunct="1"/>
            <a:r>
              <a:rPr lang="en-GB" altLang="en-US" sz="1100" b="0" dirty="0" err="1">
                <a:latin typeface="Courier"/>
                <a:cs typeface="Courier"/>
              </a:rPr>
              <a:t>Approx</a:t>
            </a:r>
            <a:r>
              <a:rPr lang="en-GB" altLang="en-US" sz="1100" b="0" dirty="0">
                <a:latin typeface="Courier"/>
                <a:cs typeface="Courier"/>
              </a:rPr>
              <a:t> </a:t>
            </a:r>
            <a:r>
              <a:rPr lang="en-GB" altLang="en-US" sz="1100" b="0" dirty="0" err="1">
                <a:latin typeface="Courier"/>
                <a:cs typeface="Courier"/>
              </a:rPr>
              <a:t>coords</a:t>
            </a:r>
            <a:r>
              <a:rPr lang="en-GB" altLang="en-US" sz="1100" b="0" dirty="0">
                <a:latin typeface="Courier"/>
                <a:cs typeface="Courier"/>
              </a:rPr>
              <a:t> replaced by official precise ETRS89 values    COMMENT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4015122.7250  -217716.1877  4934473.1877                  APPROX POSITION XYZ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   0.0000        0.0000        0.0000                  ANTENNA: DELTA H/E/N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1     1                                                WAVELENGTH FACT L1/2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4    L1    C1    L2    P2                              # / TYPES OF OBSERV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2002    10     3     0     0   15.000000                  TIME OF FIRST OBS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2002    10     3     1     0    0.000000                  TIME OF LAST OBS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                                                           END OF HEADER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02 10  3 00 00 15.0000000  0  9  2  3  8 15 17 18 22 27 31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114956814.47149  21875546.363    89576741.90649  21875544.933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106012532.74649  20173505.537    82607201.93949  20173503.535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125711842.56047  23922167.349    97957288.14148  23922165.931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119238856.33248  22690389.725    92913413.33748  22690387.811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126647445.65347  24100198.242    98686357.86547  24100196.537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115864289.86249  22048234.526    90283862.18149  22048231.774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121423791.97248  23106173.809    94615957.45149  23106172.539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126265507.08247  24027524.736    98388709.67748  24027522.683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109327695.42149  20804367.862    85190428.66449  20804365.462                  </a:t>
            </a:r>
          </a:p>
          <a:p>
            <a:pPr eaLnBrk="1" hangingPunct="1"/>
            <a:r>
              <a:rPr lang="en-GB" altLang="en-US" sz="1100" b="0" dirty="0">
                <a:latin typeface="Courier"/>
                <a:cs typeface="Courier"/>
              </a:rPr>
              <a:t> 02 10  3 00 00 30.0000000  0  9  2  3  8 15 17 18 22 27 31</a:t>
            </a:r>
          </a:p>
          <a:p>
            <a:pPr eaLnBrk="1" hangingPunct="1"/>
            <a:r>
              <a:rPr lang="en-GB" altLang="en-US" sz="1100" b="0" dirty="0" smtClean="0">
                <a:latin typeface="Courier"/>
                <a:cs typeface="Courier"/>
              </a:rPr>
              <a:t> ...</a:t>
            </a:r>
            <a:endParaRPr lang="en-GB" altLang="en-US" sz="1100" b="0" dirty="0">
              <a:latin typeface="Courier"/>
              <a:cs typeface="Courier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820335" y="3541889"/>
            <a:ext cx="310443" cy="889000"/>
            <a:chOff x="1820335" y="3541889"/>
            <a:chExt cx="310443" cy="889000"/>
          </a:xfrm>
        </p:grpSpPr>
        <p:sp>
          <p:nvSpPr>
            <p:cNvPr id="2" name="Oval 1"/>
            <p:cNvSpPr/>
            <p:nvPr/>
          </p:nvSpPr>
          <p:spPr>
            <a:xfrm>
              <a:off x="1848556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820335" y="3810000"/>
              <a:ext cx="141110" cy="620889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350912" y="3541889"/>
            <a:ext cx="626533" cy="903111"/>
            <a:chOff x="2350912" y="3541889"/>
            <a:chExt cx="626533" cy="903111"/>
          </a:xfrm>
        </p:grpSpPr>
        <p:sp>
          <p:nvSpPr>
            <p:cNvPr id="5" name="Oval 4"/>
            <p:cNvSpPr/>
            <p:nvPr/>
          </p:nvSpPr>
          <p:spPr>
            <a:xfrm>
              <a:off x="235091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563582" y="3784847"/>
              <a:ext cx="413863" cy="660153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847622" y="3541889"/>
            <a:ext cx="1286934" cy="903111"/>
            <a:chOff x="2847622" y="3541889"/>
            <a:chExt cx="1286934" cy="903111"/>
          </a:xfrm>
        </p:grpSpPr>
        <p:sp>
          <p:nvSpPr>
            <p:cNvPr id="6" name="Oval 5"/>
            <p:cNvSpPr/>
            <p:nvPr/>
          </p:nvSpPr>
          <p:spPr>
            <a:xfrm>
              <a:off x="2847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101623" y="3756625"/>
              <a:ext cx="1032933" cy="688375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355622" y="3541889"/>
            <a:ext cx="2020711" cy="874889"/>
            <a:chOff x="3355622" y="3541889"/>
            <a:chExt cx="2020711" cy="874889"/>
          </a:xfrm>
        </p:grpSpPr>
        <p:sp>
          <p:nvSpPr>
            <p:cNvPr id="7" name="Oval 6"/>
            <p:cNvSpPr/>
            <p:nvPr/>
          </p:nvSpPr>
          <p:spPr>
            <a:xfrm>
              <a:off x="3355622" y="3541889"/>
              <a:ext cx="282222" cy="268111"/>
            </a:xfrm>
            <a:prstGeom prst="ellipse">
              <a:avLst/>
            </a:prstGeom>
            <a:noFill/>
            <a:ln w="1270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623733" y="3742514"/>
              <a:ext cx="1752600" cy="674264"/>
            </a:xfrm>
            <a:prstGeom prst="straightConnector1">
              <a:avLst/>
            </a:prstGeom>
            <a:ln w="12700" cmpd="sng"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499533" y="4374445"/>
            <a:ext cx="612000" cy="1615827"/>
          </a:xfrm>
          <a:prstGeom prst="rect">
            <a:avLst/>
          </a:prstGeom>
          <a:noFill/>
          <a:ln w="127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PRN02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03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08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15</a:t>
            </a:r>
          </a:p>
          <a:p>
            <a:pPr algn="r"/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17</a:t>
            </a:r>
            <a:b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18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22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27</a:t>
            </a: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/>
            </a:r>
            <a:b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</a:br>
            <a:r>
              <a:rPr lang="en-US" sz="1100" dirty="0">
                <a:solidFill>
                  <a:srgbClr val="0000FF"/>
                </a:solidFill>
                <a:latin typeface="Courier"/>
                <a:cs typeface="Courier"/>
              </a:rPr>
              <a:t>PRN</a:t>
            </a:r>
            <a:r>
              <a:rPr lang="en-US" sz="1100" dirty="0" smtClean="0">
                <a:solidFill>
                  <a:srgbClr val="0000FF"/>
                </a:solidFill>
                <a:latin typeface="Courier"/>
                <a:cs typeface="Courier"/>
              </a:rPr>
              <a:t>31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52333" y="4261556"/>
            <a:ext cx="2187223" cy="183444"/>
          </a:xfrm>
          <a:prstGeom prst="rect">
            <a:avLst/>
          </a:prstGeom>
          <a:noFill/>
          <a:ln w="127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39556" y="3584223"/>
            <a:ext cx="1693333" cy="179999"/>
          </a:xfrm>
          <a:prstGeom prst="rect">
            <a:avLst/>
          </a:prstGeom>
          <a:noFill/>
          <a:ln w="127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7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RINEX (3) data format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1800" dirty="0" smtClean="0"/>
              <a:t>Must be able to accommodate increased number and complexity of observations from multi-GNSS observations (GPS, GLONASS, Galileo, etc.)</a:t>
            </a:r>
          </a:p>
          <a:p>
            <a:r>
              <a:rPr lang="en-GB" altLang="en-US" sz="1800" dirty="0" smtClean="0"/>
              <a:t>Latest </a:t>
            </a:r>
            <a:r>
              <a:rPr lang="en-GB" altLang="en-US" sz="1800" dirty="0" smtClean="0"/>
              <a:t>definition </a:t>
            </a:r>
            <a:r>
              <a:rPr lang="en-GB" altLang="en-US" sz="1800" dirty="0"/>
              <a:t>at ftp://</a:t>
            </a:r>
            <a:r>
              <a:rPr lang="en-GB" altLang="en-US" sz="1800" dirty="0" err="1"/>
              <a:t>ftp.igs.org</a:t>
            </a:r>
            <a:r>
              <a:rPr lang="en-GB" altLang="en-US" sz="1800" dirty="0" smtClean="0"/>
              <a:t>/pub</a:t>
            </a:r>
            <a:r>
              <a:rPr lang="en-GB" altLang="en-US" sz="1800" dirty="0"/>
              <a:t>/data/format/rinex303.pdf</a:t>
            </a:r>
            <a:endParaRPr lang="en-GB" altLang="en-US" sz="1800" dirty="0" smtClean="0"/>
          </a:p>
          <a:p>
            <a:r>
              <a:rPr lang="en-GB" altLang="en-US" sz="1800" dirty="0" smtClean="0"/>
              <a:t>Each file type consists of a header section and a data </a:t>
            </a:r>
            <a:r>
              <a:rPr lang="en-GB" altLang="en-US" sz="1800" dirty="0" smtClean="0"/>
              <a:t>section</a:t>
            </a:r>
            <a:endParaRPr lang="en-GB" altLang="en-US" sz="1800" dirty="0" smtClean="0"/>
          </a:p>
          <a:p>
            <a:r>
              <a:rPr lang="en-GB" altLang="en-US" sz="1800" dirty="0" smtClean="0"/>
              <a:t>Header section contains global information for the entire file and is placed at the beginning of the file.</a:t>
            </a:r>
          </a:p>
          <a:p>
            <a:pPr lvl="1"/>
            <a:r>
              <a:rPr lang="en-GB" altLang="en-US" sz="1600" dirty="0" smtClean="0"/>
              <a:t>Contains header labels in columns 61-80 for each line contained in the header section</a:t>
            </a:r>
          </a:p>
          <a:p>
            <a:pPr lvl="1"/>
            <a:r>
              <a:rPr lang="en-GB" altLang="en-US" sz="1600" dirty="0" smtClean="0"/>
              <a:t>These labels are mandatory and must appear exactly as per format description </a:t>
            </a:r>
          </a:p>
          <a:p>
            <a:pPr algn="ctr"/>
            <a:r>
              <a:rPr lang="en-GB" altLang="en-US" sz="1800" dirty="0" smtClean="0"/>
              <a:t>RINEX </a:t>
            </a:r>
            <a:r>
              <a:rPr lang="en-GB" altLang="en-US" sz="1800" dirty="0" smtClean="0"/>
              <a:t>3 filename convention is longer and more complicated than for RINEX 2, e.g.</a:t>
            </a:r>
            <a:br>
              <a:rPr lang="en-GB" altLang="en-US" sz="1800" dirty="0" smtClean="0"/>
            </a:br>
            <a:r>
              <a:rPr lang="en-US" altLang="en-US" sz="1800" dirty="0" smtClean="0"/>
              <a:t>TG0100USA_R_20150010000_01D_30S_GO.crx.gz</a:t>
            </a:r>
            <a:endParaRPr lang="en-GB" altLang="en-US" sz="1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  <p:cxnSp>
        <p:nvCxnSpPr>
          <p:cNvPr id="7" name="Straight Arrow Connector 6"/>
          <p:cNvCxnSpPr>
            <a:stCxn id="12" idx="0"/>
          </p:cNvCxnSpPr>
          <p:nvPr/>
        </p:nvCxnSpPr>
        <p:spPr>
          <a:xfrm flipV="1">
            <a:off x="1203742" y="4622195"/>
            <a:ext cx="1387058" cy="1087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2199" y="5710019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4-character site ID</a:t>
            </a:r>
            <a:br>
              <a:rPr lang="en-US" dirty="0" smtClean="0"/>
            </a:br>
            <a:r>
              <a:rPr lang="en-US" dirty="0" smtClean="0"/>
              <a:t>(same as RINEX 2)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8" idx="0"/>
          </p:cNvCxnSpPr>
          <p:nvPr/>
        </p:nvCxnSpPr>
        <p:spPr>
          <a:xfrm flipV="1">
            <a:off x="2614695" y="4622195"/>
            <a:ext cx="303818" cy="443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89965" y="5065986"/>
            <a:ext cx="16494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Monument and</a:t>
            </a:r>
            <a:br>
              <a:rPr lang="en-US" dirty="0" smtClean="0"/>
            </a:br>
            <a:r>
              <a:rPr lang="en-US" dirty="0" smtClean="0"/>
              <a:t>receiver indices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4" idx="0"/>
          </p:cNvCxnSpPr>
          <p:nvPr/>
        </p:nvCxnSpPr>
        <p:spPr>
          <a:xfrm flipH="1" flipV="1">
            <a:off x="3337376" y="4622195"/>
            <a:ext cx="117215" cy="1240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61727" y="5862419"/>
            <a:ext cx="1785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ISO country code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8" idx="0"/>
          </p:cNvCxnSpPr>
          <p:nvPr/>
        </p:nvCxnSpPr>
        <p:spPr>
          <a:xfrm flipH="1" flipV="1">
            <a:off x="3675164" y="4622195"/>
            <a:ext cx="565331" cy="452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5658" y="5074796"/>
            <a:ext cx="142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Data source</a:t>
            </a:r>
            <a:br>
              <a:rPr lang="en-US" dirty="0" smtClean="0"/>
            </a:br>
            <a:r>
              <a:rPr lang="en-US" dirty="0" smtClean="0"/>
              <a:t>(R = receiver)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8" idx="0"/>
          </p:cNvCxnSpPr>
          <p:nvPr/>
        </p:nvCxnSpPr>
        <p:spPr>
          <a:xfrm flipH="1" flipV="1">
            <a:off x="4593956" y="4622195"/>
            <a:ext cx="739470" cy="1083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27431" y="5705240"/>
            <a:ext cx="1811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epoch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YYYYDDDhhmm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400182" y="5709765"/>
            <a:ext cx="1425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File length</a:t>
            </a:r>
            <a:br>
              <a:rPr lang="en-US" dirty="0" smtClean="0"/>
            </a:br>
            <a:r>
              <a:rPr lang="en-US" dirty="0" smtClean="0"/>
              <a:t>(01D = 1 day)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>
          <a:xfrm flipH="1" flipV="1">
            <a:off x="5472214" y="4622195"/>
            <a:ext cx="1080986" cy="1240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632238" y="5065986"/>
            <a:ext cx="1774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Observation</a:t>
            </a:r>
            <a:br>
              <a:rPr lang="en-US" dirty="0" smtClean="0"/>
            </a:br>
            <a:r>
              <a:rPr lang="en-US" dirty="0" smtClean="0"/>
              <a:t>interval and type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H="1" flipV="1">
            <a:off x="5902879" y="4622195"/>
            <a:ext cx="906987" cy="6737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6400182" y="4622195"/>
            <a:ext cx="409684" cy="673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8" idx="0"/>
          </p:cNvCxnSpPr>
          <p:nvPr/>
        </p:nvCxnSpPr>
        <p:spPr>
          <a:xfrm flipV="1">
            <a:off x="2614695" y="4622195"/>
            <a:ext cx="456218" cy="443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10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12" grpId="0"/>
      <p:bldP spid="18" grpId="0"/>
      <p:bldP spid="24" grpId="0"/>
      <p:bldP spid="28" grpId="0"/>
      <p:bldP spid="38" grpId="0"/>
      <p:bldP spid="56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Compressing/Uncompressing RINEX</a:t>
            </a:r>
            <a:endParaRPr lang="en-GB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altLang="en-US" dirty="0" smtClean="0"/>
              <a:t>File compression</a:t>
            </a:r>
          </a:p>
          <a:p>
            <a:pPr lvl="1"/>
            <a:r>
              <a:rPr lang="en-GB" altLang="en-US" dirty="0"/>
              <a:t>“*.zip” files</a:t>
            </a:r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“unzip”, “</a:t>
            </a:r>
            <a:r>
              <a:rPr lang="en-GB" altLang="en-US" dirty="0" err="1" smtClean="0"/>
              <a:t>pkzip</a:t>
            </a:r>
            <a:r>
              <a:rPr lang="en-GB" altLang="en-US" dirty="0" smtClean="0"/>
              <a:t>” </a:t>
            </a:r>
            <a:r>
              <a:rPr lang="en-GB" altLang="en-US" dirty="0"/>
              <a:t>or </a:t>
            </a:r>
            <a:r>
              <a:rPr lang="en-GB" altLang="en-US" dirty="0" smtClean="0"/>
              <a:t>“WinZip”</a:t>
            </a:r>
            <a:endParaRPr lang="en-GB" altLang="en-US" dirty="0"/>
          </a:p>
          <a:p>
            <a:pPr lvl="2"/>
            <a:r>
              <a:rPr lang="en-GB" altLang="en-US" dirty="0"/>
              <a:t>See </a:t>
            </a:r>
            <a:r>
              <a:rPr lang="en-GB" altLang="en-US" dirty="0">
                <a:hlinkClick r:id="rId3"/>
              </a:rPr>
              <a:t>http://www.pkware.com/</a:t>
            </a:r>
            <a:r>
              <a:rPr lang="en-GB" altLang="en-US" dirty="0"/>
              <a:t> or </a:t>
            </a:r>
            <a:r>
              <a:rPr lang="en-GB" altLang="en-US" dirty="0">
                <a:hlinkClick r:id="rId4"/>
              </a:rPr>
              <a:t>http://www.winzip.com/</a:t>
            </a:r>
            <a:r>
              <a:rPr lang="en-GB" altLang="en-US" dirty="0"/>
              <a:t> , or </a:t>
            </a:r>
            <a:r>
              <a:rPr lang="en-US" dirty="0">
                <a:hlinkClick r:id="rId5"/>
              </a:rPr>
              <a:t>http://www.7-zip.org</a:t>
            </a:r>
            <a:r>
              <a:rPr lang="en-US" dirty="0" smtClean="0">
                <a:hlinkClick r:id="rId5"/>
              </a:rPr>
              <a:t>/</a:t>
            </a:r>
            <a:endParaRPr lang="en-GB" altLang="en-US" dirty="0" smtClean="0"/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o.Z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rnx.gz</a:t>
            </a:r>
            <a:r>
              <a:rPr lang="en-GB" altLang="en-US" dirty="0" smtClean="0"/>
              <a:t>” (RINEX 3) files </a:t>
            </a:r>
            <a:r>
              <a:rPr lang="en-GB" altLang="en-US" dirty="0"/>
              <a:t>(UNIX </a:t>
            </a:r>
            <a:r>
              <a:rPr lang="en-GB" altLang="en-US" dirty="0" smtClean="0">
                <a:latin typeface="Courier"/>
                <a:cs typeface="Courier"/>
              </a:rPr>
              <a:t>compress</a:t>
            </a:r>
            <a:r>
              <a:rPr lang="en-GB" altLang="en-US" dirty="0" smtClean="0"/>
              <a:t> or </a:t>
            </a:r>
            <a:r>
              <a:rPr lang="en-GB" altLang="en-US" dirty="0" err="1" smtClean="0">
                <a:latin typeface="Courier"/>
                <a:cs typeface="Courier"/>
              </a:rPr>
              <a:t>gzip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hers0010.02o.Z, </a:t>
            </a:r>
            <a:r>
              <a:rPr lang="en-US" altLang="en-US" dirty="0" smtClean="0"/>
              <a:t>TG0100USA_R_20150010000_01D_30S_GO.rnx.gz</a:t>
            </a:r>
            <a:endParaRPr lang="en-GB" altLang="en-US" dirty="0"/>
          </a:p>
          <a:p>
            <a:pPr lvl="2"/>
            <a:r>
              <a:rPr lang="en-GB" altLang="en-US" dirty="0" err="1"/>
              <a:t>Uncompress</a:t>
            </a:r>
            <a:r>
              <a:rPr lang="en-GB" altLang="en-US" dirty="0"/>
              <a:t> </a:t>
            </a:r>
            <a:r>
              <a:rPr lang="en-GB" altLang="en-US" dirty="0" smtClean="0"/>
              <a:t>using “</a:t>
            </a:r>
            <a:r>
              <a:rPr lang="en-GB" altLang="en-US" dirty="0" err="1" smtClean="0">
                <a:latin typeface="Courier"/>
                <a:cs typeface="Courier"/>
              </a:rPr>
              <a:t>uncompress</a:t>
            </a:r>
            <a:r>
              <a:rPr lang="en-GB" altLang="en-US" dirty="0" smtClean="0"/>
              <a:t>”, “</a:t>
            </a:r>
            <a:r>
              <a:rPr lang="en-GB" altLang="en-US" dirty="0" err="1" smtClean="0">
                <a:latin typeface="Courier"/>
                <a:cs typeface="Courier"/>
              </a:rPr>
              <a:t>gunzip</a:t>
            </a:r>
            <a:r>
              <a:rPr lang="en-GB" altLang="en-US" dirty="0" smtClean="0"/>
              <a:t>”, “7zip”, “WinZip” </a:t>
            </a:r>
            <a:r>
              <a:rPr lang="en-GB" altLang="en-US" dirty="0"/>
              <a:t>or </a:t>
            </a:r>
            <a:r>
              <a:rPr lang="en-GB" altLang="en-US" dirty="0" smtClean="0"/>
              <a:t>similar</a:t>
            </a:r>
          </a:p>
          <a:p>
            <a:pPr lvl="1"/>
            <a:r>
              <a:rPr lang="en-GB" altLang="en-US" dirty="0"/>
              <a:t>“*.??</a:t>
            </a:r>
            <a:r>
              <a:rPr lang="en-GB" altLang="en-US" dirty="0" err="1"/>
              <a:t>d.Z</a:t>
            </a:r>
            <a:r>
              <a:rPr lang="en-GB" altLang="en-US" dirty="0" smtClean="0"/>
              <a:t>” (RINEX 2) and “*.</a:t>
            </a:r>
            <a:r>
              <a:rPr lang="en-GB" altLang="en-US" dirty="0" err="1" smtClean="0"/>
              <a:t>crx.g</a:t>
            </a:r>
            <a:r>
              <a:rPr lang="en-GB" altLang="en-US" dirty="0" err="1"/>
              <a:t>z</a:t>
            </a:r>
            <a:r>
              <a:rPr lang="en-GB" altLang="en-US" dirty="0" smtClean="0"/>
              <a:t>” (RINEX 3) </a:t>
            </a:r>
            <a:r>
              <a:rPr lang="en-GB" altLang="en-US" dirty="0"/>
              <a:t>files (</a:t>
            </a:r>
            <a:r>
              <a:rPr lang="en-GB" altLang="en-US" dirty="0" err="1"/>
              <a:t>Hatanaka</a:t>
            </a:r>
            <a:r>
              <a:rPr lang="en-GB" altLang="en-US" dirty="0"/>
              <a:t> compression)</a:t>
            </a:r>
          </a:p>
          <a:p>
            <a:pPr lvl="2"/>
            <a:r>
              <a:rPr lang="en-GB" altLang="en-US" dirty="0"/>
              <a:t>e.g., </a:t>
            </a:r>
            <a:r>
              <a:rPr lang="en-GB" altLang="en-US" dirty="0" smtClean="0"/>
              <a:t>hers0010.02d.Z, </a:t>
            </a:r>
            <a:r>
              <a:rPr lang="en-US" altLang="en-US" dirty="0" smtClean="0"/>
              <a:t>TG0100USA_R_20150010000_01D_30S_GO.crx.gz</a:t>
            </a:r>
            <a:endParaRPr lang="en-GB" altLang="en-US" dirty="0"/>
          </a:p>
          <a:p>
            <a:pPr lvl="2"/>
            <a:r>
              <a:rPr lang="en-GB" altLang="en-US" dirty="0"/>
              <a:t>Need to </a:t>
            </a:r>
            <a:r>
              <a:rPr lang="en-GB" altLang="en-US" dirty="0" err="1"/>
              <a:t>uncompress</a:t>
            </a:r>
            <a:r>
              <a:rPr lang="en-GB" altLang="en-US" dirty="0"/>
              <a:t> as above to get *.??d </a:t>
            </a:r>
            <a:r>
              <a:rPr lang="en-GB" altLang="en-US" dirty="0" smtClean="0"/>
              <a:t>and *.</a:t>
            </a:r>
            <a:r>
              <a:rPr lang="en-GB" altLang="en-US" dirty="0" err="1" smtClean="0"/>
              <a:t>crx</a:t>
            </a:r>
            <a:r>
              <a:rPr lang="en-GB" altLang="en-US" dirty="0" smtClean="0"/>
              <a:t> files</a:t>
            </a:r>
            <a:endParaRPr lang="en-GB" altLang="en-US" dirty="0"/>
          </a:p>
          <a:p>
            <a:pPr lvl="2"/>
            <a:r>
              <a:rPr lang="en-GB" altLang="en-US" dirty="0"/>
              <a:t>Then need to ‘</a:t>
            </a:r>
            <a:r>
              <a:rPr lang="en-GB" altLang="en-US" dirty="0" err="1"/>
              <a:t>unHatanaka</a:t>
            </a:r>
            <a:r>
              <a:rPr lang="en-GB" altLang="en-US" dirty="0"/>
              <a:t>’ using </a:t>
            </a:r>
            <a:r>
              <a:rPr lang="en-GB" altLang="en-US" dirty="0" smtClean="0">
                <a:latin typeface="Courier"/>
                <a:cs typeface="Courier"/>
              </a:rPr>
              <a:t>CRX</a:t>
            </a:r>
            <a:r>
              <a:rPr lang="en-GB" altLang="en-US" dirty="0" smtClean="0">
                <a:latin typeface="Courier"/>
                <a:cs typeface="Courier"/>
              </a:rPr>
              <a:t>2RNX</a:t>
            </a:r>
            <a:r>
              <a:rPr lang="en-GB" altLang="en-US" dirty="0" smtClean="0"/>
              <a:t> from </a:t>
            </a:r>
            <a:r>
              <a:rPr lang="en-GB" altLang="en-US" dirty="0">
                <a:hlinkClick r:id="rId6"/>
              </a:rPr>
              <a:t>http://sopac.ucsd.edu/dataArchive/</a:t>
            </a:r>
            <a:r>
              <a:rPr lang="en-GB" altLang="en-US" dirty="0" smtClean="0">
                <a:hlinkClick r:id="rId6"/>
              </a:rPr>
              <a:t>hatanaka.html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Leica </a:t>
            </a:r>
            <a:r>
              <a:rPr lang="en-GB" altLang="en-US" dirty="0"/>
              <a:t>Geo Office </a:t>
            </a:r>
            <a:r>
              <a:rPr lang="en-GB" altLang="en-US" dirty="0" err="1"/>
              <a:t>uncompresses</a:t>
            </a:r>
            <a:r>
              <a:rPr lang="en-GB" altLang="en-US" dirty="0"/>
              <a:t> files automatically when using “Internet Download” tool. For manual import you need to </a:t>
            </a:r>
            <a:r>
              <a:rPr lang="en-GB" altLang="en-US" dirty="0" err="1"/>
              <a:t>uncompress</a:t>
            </a:r>
            <a:r>
              <a:rPr lang="en-GB" altLang="en-US" dirty="0"/>
              <a:t> the files </a:t>
            </a:r>
            <a:r>
              <a:rPr lang="en-GB" altLang="en-US" dirty="0" smtClean="0"/>
              <a:t>manually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3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unpkr00 (Trimble raw to </a:t>
            </a:r>
            <a:r>
              <a:rPr lang="en-US" dirty="0" err="1" smtClean="0"/>
              <a:t>dat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 software from Trimble</a:t>
            </a:r>
          </a:p>
          <a:p>
            <a:r>
              <a:rPr lang="en-US" dirty="0" smtClean="0"/>
              <a:t>Maintained by UNAVCO nowadays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facility.unavco.org</a:t>
            </a:r>
            <a:r>
              <a:rPr lang="en-US" dirty="0" smtClean="0">
                <a:hlinkClick r:id="rId2"/>
              </a:rPr>
              <a:t>/kb/questions/744/</a:t>
            </a:r>
            <a:endParaRPr lang="en-US" dirty="0"/>
          </a:p>
          <a:p>
            <a:r>
              <a:rPr lang="en-US" sz="2000" dirty="0">
                <a:latin typeface="Courier"/>
                <a:cs typeface="Courier"/>
              </a:rPr>
              <a:t>r</a:t>
            </a:r>
            <a:r>
              <a:rPr lang="en-US" sz="2000" dirty="0" smtClean="0">
                <a:latin typeface="Courier"/>
                <a:cs typeface="Courier"/>
              </a:rPr>
              <a:t>unpkr00 -g -</a:t>
            </a:r>
            <a:r>
              <a:rPr lang="en-US" sz="2000" dirty="0" err="1" smtClean="0">
                <a:latin typeface="Courier"/>
                <a:cs typeface="Courier"/>
              </a:rPr>
              <a:t>adeimv</a:t>
            </a:r>
            <a:r>
              <a:rPr lang="en-US" sz="2000" dirty="0" smtClean="0">
                <a:latin typeface="Courier"/>
                <a:cs typeface="Courier"/>
              </a:rPr>
              <a:t> &lt;raw file&gt; [</a:t>
            </a:r>
            <a:r>
              <a:rPr lang="en-US" sz="2000" dirty="0" err="1" smtClean="0">
                <a:latin typeface="Courier"/>
                <a:cs typeface="Courier"/>
              </a:rPr>
              <a:t>dat</a:t>
            </a:r>
            <a:r>
              <a:rPr lang="en-US" sz="2000" dirty="0" smtClean="0">
                <a:latin typeface="Courier"/>
                <a:cs typeface="Courier"/>
              </a:rPr>
              <a:t>-file root]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/>
              <a:t>Converts raw data from Trimble receiver to </a:t>
            </a:r>
            <a:r>
              <a:rPr lang="en-US" dirty="0" err="1" smtClean="0"/>
              <a:t>teqc</a:t>
            </a:r>
            <a:r>
              <a:rPr lang="en-US" dirty="0" smtClean="0"/>
              <a:t>-compatible input “</a:t>
            </a:r>
            <a:r>
              <a:rPr lang="en-US" dirty="0" err="1" smtClean="0"/>
              <a:t>dat</a:t>
            </a:r>
            <a:r>
              <a:rPr lang="en-US" dirty="0" smtClean="0"/>
              <a:t>”-file</a:t>
            </a:r>
            <a:endParaRPr lang="en-US" dirty="0"/>
          </a:p>
          <a:p>
            <a:r>
              <a:rPr lang="en-US" dirty="0" smtClean="0"/>
              <a:t>Always use “-g” option separately from other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Raw to RINEX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1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</TotalTime>
  <Words>1731</Words>
  <Application>Microsoft Macintosh PowerPoint</Application>
  <PresentationFormat>On-screen Show (4:3)</PresentationFormat>
  <Paragraphs>228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GPS data from receiver to processing input</vt:lpstr>
      <vt:lpstr>Raw data formats</vt:lpstr>
      <vt:lpstr>Motivation for Receiver INdependent EXchange (RINEX) format</vt:lpstr>
      <vt:lpstr>RINEX formats</vt:lpstr>
      <vt:lpstr>RINEX (2) data format</vt:lpstr>
      <vt:lpstr>An example of RINEX (2) observation data</vt:lpstr>
      <vt:lpstr>RINEX (3) data format</vt:lpstr>
      <vt:lpstr>Compressing/Uncompressing RINEX</vt:lpstr>
      <vt:lpstr>runpkr00 (Trimble raw to dat)</vt:lpstr>
      <vt:lpstr>Pre-processing data</vt:lpstr>
      <vt:lpstr>Using teqc</vt:lpstr>
      <vt:lpstr>TEQC</vt:lpstr>
      <vt:lpstr>Approximate position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GPS for geodesy</dc:title>
  <dc:creator>M. Floyd</dc:creator>
  <cp:lastModifiedBy>M. Floyd</cp:lastModifiedBy>
  <cp:revision>85</cp:revision>
  <dcterms:created xsi:type="dcterms:W3CDTF">2014-11-13T20:18:27Z</dcterms:created>
  <dcterms:modified xsi:type="dcterms:W3CDTF">2016-05-16T20:32:00Z</dcterms:modified>
</cp:coreProperties>
</file>