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86" r:id="rId3"/>
    <p:sldId id="291" r:id="rId4"/>
    <p:sldId id="290" r:id="rId5"/>
    <p:sldId id="292" r:id="rId6"/>
    <p:sldId id="284" r:id="rId7"/>
    <p:sldId id="288" r:id="rId8"/>
    <p:sldId id="289" r:id="rId9"/>
    <p:sldId id="293" r:id="rId10"/>
    <p:sldId id="29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0B4307-B3A9-8B45-B499-E7B9795C9985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FF5C4EAA-D4B5-F144-BAB8-830C983577CC}">
      <dgm:prSet phldrT="[Text]"/>
      <dgm:spPr>
        <a:noFill/>
        <a:ln>
          <a:solidFill>
            <a:schemeClr val="tx1"/>
          </a:solidFill>
        </a:ln>
        <a:effectLst/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Data collection and archiving (field)</a:t>
          </a:r>
          <a:endParaRPr lang="en-US" dirty="0">
            <a:solidFill>
              <a:schemeClr val="tx1"/>
            </a:solidFill>
          </a:endParaRPr>
        </a:p>
      </dgm:t>
    </dgm:pt>
    <dgm:pt modelId="{173B33CF-ACFD-A74F-93F1-D4490B3E82AD}" type="parTrans" cxnId="{68F0385C-ABC0-BD4E-A94D-A2D702A4BDF0}">
      <dgm:prSet/>
      <dgm:spPr/>
      <dgm:t>
        <a:bodyPr/>
        <a:lstStyle/>
        <a:p>
          <a:endParaRPr lang="en-US"/>
        </a:p>
      </dgm:t>
    </dgm:pt>
    <dgm:pt modelId="{5A81DA8A-1273-6341-902D-EA306092AEC2}" type="sibTrans" cxnId="{68F0385C-ABC0-BD4E-A94D-A2D702A4BDF0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EB91D70A-AB00-2544-8CCB-BBA485CE6CC1}">
      <dgm:prSet phldrT="[Text]"/>
      <dgm:spPr>
        <a:noFill/>
        <a:ln>
          <a:solidFill>
            <a:schemeClr val="tx1"/>
          </a:solidFill>
        </a:ln>
        <a:effectLst/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Raw (RINEX) data processing (GAMIT)</a:t>
          </a:r>
          <a:endParaRPr lang="en-US" dirty="0">
            <a:solidFill>
              <a:schemeClr val="tx1"/>
            </a:solidFill>
          </a:endParaRPr>
        </a:p>
      </dgm:t>
    </dgm:pt>
    <dgm:pt modelId="{743FBD6C-9D47-B645-ABD9-94F439652E78}" type="parTrans" cxnId="{9FD145DD-EF19-D74C-BBAE-52D6713B0BA3}">
      <dgm:prSet/>
      <dgm:spPr/>
      <dgm:t>
        <a:bodyPr/>
        <a:lstStyle/>
        <a:p>
          <a:endParaRPr lang="en-US"/>
        </a:p>
      </dgm:t>
    </dgm:pt>
    <dgm:pt modelId="{3A6F7AE7-16DC-CB48-993D-447EF8C5C9A1}" type="sibTrans" cxnId="{9FD145DD-EF19-D74C-BBAE-52D6713B0BA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5C7A3B68-CF76-9D41-9607-0BE3C9FEDF83}">
      <dgm:prSet phldrT="[Text]"/>
      <dgm:spPr>
        <a:noFill/>
        <a:ln>
          <a:solidFill>
            <a:schemeClr val="tx1"/>
          </a:solidFill>
        </a:ln>
        <a:effectLst/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Time series and velocity generation (GLOBK)</a:t>
          </a:r>
          <a:endParaRPr lang="en-US" dirty="0">
            <a:solidFill>
              <a:schemeClr val="tx1"/>
            </a:solidFill>
          </a:endParaRPr>
        </a:p>
      </dgm:t>
    </dgm:pt>
    <dgm:pt modelId="{B8FD72CF-4110-B04C-BB1E-49261CE263B1}" type="parTrans" cxnId="{990F49CB-9F45-3C41-994B-21C7F4339301}">
      <dgm:prSet/>
      <dgm:spPr/>
      <dgm:t>
        <a:bodyPr/>
        <a:lstStyle/>
        <a:p>
          <a:endParaRPr lang="en-US"/>
        </a:p>
      </dgm:t>
    </dgm:pt>
    <dgm:pt modelId="{3C25337D-A35A-B941-BD9E-808A0E701672}" type="sibTrans" cxnId="{990F49CB-9F45-3C41-994B-21C7F4339301}">
      <dgm:prSet/>
      <dgm:spPr/>
      <dgm:t>
        <a:bodyPr/>
        <a:lstStyle/>
        <a:p>
          <a:endParaRPr lang="en-US"/>
        </a:p>
      </dgm:t>
    </dgm:pt>
    <dgm:pt modelId="{AFEE11F0-C9AB-D145-8F17-C07F98CD4AD2}" type="pres">
      <dgm:prSet presAssocID="{3C0B4307-B3A9-8B45-B499-E7B9795C9985}" presName="Name0" presStyleCnt="0">
        <dgm:presLayoutVars>
          <dgm:dir/>
          <dgm:resizeHandles val="exact"/>
        </dgm:presLayoutVars>
      </dgm:prSet>
      <dgm:spPr/>
    </dgm:pt>
    <dgm:pt modelId="{DCE16AAB-E514-E344-9A9A-16CE85505388}" type="pres">
      <dgm:prSet presAssocID="{FF5C4EAA-D4B5-F144-BAB8-830C983577C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40D105-4DA8-E549-BF49-4510E82F3BB4}" type="pres">
      <dgm:prSet presAssocID="{5A81DA8A-1273-6341-902D-EA306092AEC2}" presName="sibTrans" presStyleLbl="sibTrans2D1" presStyleIdx="0" presStyleCnt="2" custScaleX="175870" custScaleY="195564"/>
      <dgm:spPr/>
      <dgm:t>
        <a:bodyPr/>
        <a:lstStyle/>
        <a:p>
          <a:endParaRPr lang="en-US"/>
        </a:p>
      </dgm:t>
    </dgm:pt>
    <dgm:pt modelId="{53CF22C7-5E55-854F-9224-A9889E49471C}" type="pres">
      <dgm:prSet presAssocID="{5A81DA8A-1273-6341-902D-EA306092AEC2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B061858D-9368-3642-80F8-211D932A058F}" type="pres">
      <dgm:prSet presAssocID="{EB91D70A-AB00-2544-8CCB-BBA485CE6CC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3B02EC-C0F1-AB4D-A8C3-40486638FBF9}" type="pres">
      <dgm:prSet presAssocID="{3A6F7AE7-16DC-CB48-993D-447EF8C5C9A1}" presName="sibTrans" presStyleLbl="sibTrans2D1" presStyleIdx="1" presStyleCnt="2" custScaleX="176404" custScaleY="195564"/>
      <dgm:spPr/>
      <dgm:t>
        <a:bodyPr/>
        <a:lstStyle/>
        <a:p>
          <a:endParaRPr lang="en-US"/>
        </a:p>
      </dgm:t>
    </dgm:pt>
    <dgm:pt modelId="{B8BA3351-22BB-7E47-8E4D-4B811D0338C9}" type="pres">
      <dgm:prSet presAssocID="{3A6F7AE7-16DC-CB48-993D-447EF8C5C9A1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8859691C-7FB9-B248-94DC-758782F30C55}" type="pres">
      <dgm:prSet presAssocID="{5C7A3B68-CF76-9D41-9607-0BE3C9FEDF8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BA1A67C-9E8D-1147-B4C6-A0753FF616A3}" type="presOf" srcId="{FF5C4EAA-D4B5-F144-BAB8-830C983577CC}" destId="{DCE16AAB-E514-E344-9A9A-16CE85505388}" srcOrd="0" destOrd="0" presId="urn:microsoft.com/office/officeart/2005/8/layout/process1"/>
    <dgm:cxn modelId="{68F0385C-ABC0-BD4E-A94D-A2D702A4BDF0}" srcId="{3C0B4307-B3A9-8B45-B499-E7B9795C9985}" destId="{FF5C4EAA-D4B5-F144-BAB8-830C983577CC}" srcOrd="0" destOrd="0" parTransId="{173B33CF-ACFD-A74F-93F1-D4490B3E82AD}" sibTransId="{5A81DA8A-1273-6341-902D-EA306092AEC2}"/>
    <dgm:cxn modelId="{72B5962F-14FB-3A43-9293-673F59CD3413}" type="presOf" srcId="{5A81DA8A-1273-6341-902D-EA306092AEC2}" destId="{53CF22C7-5E55-854F-9224-A9889E49471C}" srcOrd="1" destOrd="0" presId="urn:microsoft.com/office/officeart/2005/8/layout/process1"/>
    <dgm:cxn modelId="{DE397AD3-29AC-9840-AFF5-4AA406ECC57B}" type="presOf" srcId="{5A81DA8A-1273-6341-902D-EA306092AEC2}" destId="{2440D105-4DA8-E549-BF49-4510E82F3BB4}" srcOrd="0" destOrd="0" presId="urn:microsoft.com/office/officeart/2005/8/layout/process1"/>
    <dgm:cxn modelId="{9FD145DD-EF19-D74C-BBAE-52D6713B0BA3}" srcId="{3C0B4307-B3A9-8B45-B499-E7B9795C9985}" destId="{EB91D70A-AB00-2544-8CCB-BBA485CE6CC1}" srcOrd="1" destOrd="0" parTransId="{743FBD6C-9D47-B645-ABD9-94F439652E78}" sibTransId="{3A6F7AE7-16DC-CB48-993D-447EF8C5C9A1}"/>
    <dgm:cxn modelId="{907B33E9-3FEE-764E-ACD6-92F6FF1763FD}" type="presOf" srcId="{3A6F7AE7-16DC-CB48-993D-447EF8C5C9A1}" destId="{9E3B02EC-C0F1-AB4D-A8C3-40486638FBF9}" srcOrd="0" destOrd="0" presId="urn:microsoft.com/office/officeart/2005/8/layout/process1"/>
    <dgm:cxn modelId="{66038F60-63BF-AD43-B66C-E285FBA080FA}" type="presOf" srcId="{3A6F7AE7-16DC-CB48-993D-447EF8C5C9A1}" destId="{B8BA3351-22BB-7E47-8E4D-4B811D0338C9}" srcOrd="1" destOrd="0" presId="urn:microsoft.com/office/officeart/2005/8/layout/process1"/>
    <dgm:cxn modelId="{2E67A78E-EA05-BA41-ADD8-F484DDA04A67}" type="presOf" srcId="{EB91D70A-AB00-2544-8CCB-BBA485CE6CC1}" destId="{B061858D-9368-3642-80F8-211D932A058F}" srcOrd="0" destOrd="0" presId="urn:microsoft.com/office/officeart/2005/8/layout/process1"/>
    <dgm:cxn modelId="{BD8B6004-DEEB-B44A-A472-5E8233E4845A}" type="presOf" srcId="{5C7A3B68-CF76-9D41-9607-0BE3C9FEDF83}" destId="{8859691C-7FB9-B248-94DC-758782F30C55}" srcOrd="0" destOrd="0" presId="urn:microsoft.com/office/officeart/2005/8/layout/process1"/>
    <dgm:cxn modelId="{E6F0D500-78D7-1447-962A-08450BF2CECE}" type="presOf" srcId="{3C0B4307-B3A9-8B45-B499-E7B9795C9985}" destId="{AFEE11F0-C9AB-D145-8F17-C07F98CD4AD2}" srcOrd="0" destOrd="0" presId="urn:microsoft.com/office/officeart/2005/8/layout/process1"/>
    <dgm:cxn modelId="{990F49CB-9F45-3C41-994B-21C7F4339301}" srcId="{3C0B4307-B3A9-8B45-B499-E7B9795C9985}" destId="{5C7A3B68-CF76-9D41-9607-0BE3C9FEDF83}" srcOrd="2" destOrd="0" parTransId="{B8FD72CF-4110-B04C-BB1E-49261CE263B1}" sibTransId="{3C25337D-A35A-B941-BD9E-808A0E701672}"/>
    <dgm:cxn modelId="{922B0176-04DC-D643-ADF7-FEE1B80A09C8}" type="presParOf" srcId="{AFEE11F0-C9AB-D145-8F17-C07F98CD4AD2}" destId="{DCE16AAB-E514-E344-9A9A-16CE85505388}" srcOrd="0" destOrd="0" presId="urn:microsoft.com/office/officeart/2005/8/layout/process1"/>
    <dgm:cxn modelId="{CC2920F8-E604-9144-A6F5-43361B3E5C15}" type="presParOf" srcId="{AFEE11F0-C9AB-D145-8F17-C07F98CD4AD2}" destId="{2440D105-4DA8-E549-BF49-4510E82F3BB4}" srcOrd="1" destOrd="0" presId="urn:microsoft.com/office/officeart/2005/8/layout/process1"/>
    <dgm:cxn modelId="{DEFBFB14-203C-FD45-BB06-99A632F39D32}" type="presParOf" srcId="{2440D105-4DA8-E549-BF49-4510E82F3BB4}" destId="{53CF22C7-5E55-854F-9224-A9889E49471C}" srcOrd="0" destOrd="0" presId="urn:microsoft.com/office/officeart/2005/8/layout/process1"/>
    <dgm:cxn modelId="{BBF204D1-47BF-5C4E-B6F2-E4EAF2F581E7}" type="presParOf" srcId="{AFEE11F0-C9AB-D145-8F17-C07F98CD4AD2}" destId="{B061858D-9368-3642-80F8-211D932A058F}" srcOrd="2" destOrd="0" presId="urn:microsoft.com/office/officeart/2005/8/layout/process1"/>
    <dgm:cxn modelId="{6755A989-DC8B-964E-8134-C5BCACAC2777}" type="presParOf" srcId="{AFEE11F0-C9AB-D145-8F17-C07F98CD4AD2}" destId="{9E3B02EC-C0F1-AB4D-A8C3-40486638FBF9}" srcOrd="3" destOrd="0" presId="urn:microsoft.com/office/officeart/2005/8/layout/process1"/>
    <dgm:cxn modelId="{5F0FB45F-3B96-6B40-8700-885807ED5CE8}" type="presParOf" srcId="{9E3B02EC-C0F1-AB4D-A8C3-40486638FBF9}" destId="{B8BA3351-22BB-7E47-8E4D-4B811D0338C9}" srcOrd="0" destOrd="0" presId="urn:microsoft.com/office/officeart/2005/8/layout/process1"/>
    <dgm:cxn modelId="{4ECFE11A-27AA-3941-BF7D-BDAE095CE6CB}" type="presParOf" srcId="{AFEE11F0-C9AB-D145-8F17-C07F98CD4AD2}" destId="{8859691C-7FB9-B248-94DC-758782F30C5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E16AAB-E514-E344-9A9A-16CE85505388}">
      <dsp:nvSpPr>
        <dsp:cNvPr id="0" name=""/>
        <dsp:cNvSpPr/>
      </dsp:nvSpPr>
      <dsp:spPr>
        <a:xfrm>
          <a:off x="7233" y="1614418"/>
          <a:ext cx="2161877" cy="1297126"/>
        </a:xfrm>
        <a:prstGeom prst="roundRect">
          <a:avLst>
            <a:gd name="adj" fmla="val 10000"/>
          </a:avLst>
        </a:prstGeom>
        <a:noFill/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Data collection and archiving (field)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45225" y="1652410"/>
        <a:ext cx="2085893" cy="1221142"/>
      </dsp:txXfrm>
    </dsp:sp>
    <dsp:sp modelId="{2440D105-4DA8-E549-BF49-4510E82F3BB4}">
      <dsp:nvSpPr>
        <dsp:cNvPr id="0" name=""/>
        <dsp:cNvSpPr/>
      </dsp:nvSpPr>
      <dsp:spPr>
        <a:xfrm>
          <a:off x="2211435" y="1738727"/>
          <a:ext cx="806043" cy="1048507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2211435" y="1948428"/>
        <a:ext cx="564230" cy="629105"/>
      </dsp:txXfrm>
    </dsp:sp>
    <dsp:sp modelId="{B061858D-9368-3642-80F8-211D932A058F}">
      <dsp:nvSpPr>
        <dsp:cNvPr id="0" name=""/>
        <dsp:cNvSpPr/>
      </dsp:nvSpPr>
      <dsp:spPr>
        <a:xfrm>
          <a:off x="3033861" y="1614418"/>
          <a:ext cx="2161877" cy="1297126"/>
        </a:xfrm>
        <a:prstGeom prst="roundRect">
          <a:avLst>
            <a:gd name="adj" fmla="val 10000"/>
          </a:avLst>
        </a:prstGeom>
        <a:noFill/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Raw (RINEX) data processing (GAMIT)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3071853" y="1652410"/>
        <a:ext cx="2085893" cy="1221142"/>
      </dsp:txXfrm>
    </dsp:sp>
    <dsp:sp modelId="{9E3B02EC-C0F1-AB4D-A8C3-40486638FBF9}">
      <dsp:nvSpPr>
        <dsp:cNvPr id="0" name=""/>
        <dsp:cNvSpPr/>
      </dsp:nvSpPr>
      <dsp:spPr>
        <a:xfrm>
          <a:off x="5236839" y="1738727"/>
          <a:ext cx="808491" cy="1048507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5236839" y="1948428"/>
        <a:ext cx="565944" cy="629105"/>
      </dsp:txXfrm>
    </dsp:sp>
    <dsp:sp modelId="{8859691C-7FB9-B248-94DC-758782F30C55}">
      <dsp:nvSpPr>
        <dsp:cNvPr id="0" name=""/>
        <dsp:cNvSpPr/>
      </dsp:nvSpPr>
      <dsp:spPr>
        <a:xfrm>
          <a:off x="6060489" y="1614418"/>
          <a:ext cx="2161877" cy="1297126"/>
        </a:xfrm>
        <a:prstGeom prst="roundRect">
          <a:avLst>
            <a:gd name="adj" fmla="val 10000"/>
          </a:avLst>
        </a:prstGeom>
        <a:noFill/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Time series and velocity generation (GLOBK)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6098481" y="1652410"/>
        <a:ext cx="2085893" cy="12211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3D68E-83F1-0E4E-9507-2D19AE7B2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1389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760B7-CB9A-BE43-BB69-605AB451D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6198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760B7-CB9A-BE43-BB69-605AB451D2FE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144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3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65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6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928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348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69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86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72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078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75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41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2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Basics of GPS</a:t>
            </a:r>
            <a:br>
              <a:rPr lang="en-US" dirty="0" smtClean="0"/>
            </a:br>
            <a:r>
              <a:rPr lang="en-US" dirty="0" smtClean="0"/>
              <a:t>processing workflow</a:t>
            </a:r>
            <a:endParaRPr lang="en-US" dirty="0"/>
          </a:p>
        </p:txBody>
      </p:sp>
      <p:pic>
        <p:nvPicPr>
          <p:cNvPr id="10" name="Picture 9" descr="MIT-logo-with-spelling-web-red-gray-design1-lar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860" y="224179"/>
            <a:ext cx="1599993" cy="362429"/>
          </a:xfrm>
          <a:prstGeom prst="rect">
            <a:avLst/>
          </a:prstGeom>
        </p:spPr>
      </p:pic>
      <p:sp>
        <p:nvSpPr>
          <p:cNvPr id="12" name="Subtitle 2"/>
          <p:cNvSpPr txBox="1">
            <a:spLocks/>
          </p:cNvSpPr>
          <p:nvPr/>
        </p:nvSpPr>
        <p:spPr>
          <a:xfrm>
            <a:off x="1371600" y="3886199"/>
            <a:ext cx="6400800" cy="240921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/>
              <a:t>M. A. </a:t>
            </a:r>
            <a:r>
              <a:rPr lang="en-US" sz="2600" dirty="0" smtClean="0"/>
              <a:t>Floyd          T</a:t>
            </a:r>
            <a:r>
              <a:rPr lang="en-US" sz="2600" dirty="0"/>
              <a:t>. A. </a:t>
            </a:r>
            <a:r>
              <a:rPr lang="en-US" sz="2600" dirty="0" smtClean="0"/>
              <a:t>Herring</a:t>
            </a:r>
            <a:endParaRPr lang="en-US" sz="2600" dirty="0"/>
          </a:p>
          <a:p>
            <a:r>
              <a:rPr lang="en-US" sz="1700" i="1" dirty="0" smtClean="0"/>
              <a:t>Massachusetts Institute of Technology</a:t>
            </a:r>
          </a:p>
          <a:p>
            <a:endParaRPr lang="en-US" sz="1400" dirty="0" smtClean="0"/>
          </a:p>
          <a:p>
            <a:r>
              <a:rPr lang="en-US" sz="2100" dirty="0"/>
              <a:t>GAMIT/GLOBK/TRACK </a:t>
            </a:r>
            <a:r>
              <a:rPr lang="en-US" sz="2100" dirty="0" smtClean="0"/>
              <a:t>Short Course </a:t>
            </a:r>
            <a:r>
              <a:rPr lang="en-US" sz="2100" dirty="0"/>
              <a:t>for GPS </a:t>
            </a:r>
            <a:r>
              <a:rPr lang="en-US" sz="2100" dirty="0" smtClean="0"/>
              <a:t>Data Analysis</a:t>
            </a:r>
            <a:endParaRPr lang="en-US" sz="2100" dirty="0"/>
          </a:p>
          <a:p>
            <a:r>
              <a:rPr lang="en-US" sz="2100" dirty="0" smtClean="0"/>
              <a:t>Korea Institute of Geoscience and Mineral Resources (KIGAM)</a:t>
            </a:r>
            <a:br>
              <a:rPr lang="en-US" sz="2100" dirty="0" smtClean="0"/>
            </a:br>
            <a:r>
              <a:rPr lang="en-US" sz="2100" dirty="0" err="1" smtClean="0"/>
              <a:t>Daejeon</a:t>
            </a:r>
            <a:r>
              <a:rPr lang="en-US" sz="2100" dirty="0" smtClean="0"/>
              <a:t>, Republic of Korea</a:t>
            </a:r>
            <a:endParaRPr lang="en-US" sz="2100" dirty="0"/>
          </a:p>
          <a:p>
            <a:r>
              <a:rPr lang="en-US" sz="2100" dirty="0" smtClean="0"/>
              <a:t>23–27 May 2016</a:t>
            </a:r>
          </a:p>
          <a:p>
            <a:endParaRPr lang="en-US" sz="1800" dirty="0" smtClean="0"/>
          </a:p>
          <a:p>
            <a:r>
              <a:rPr lang="en-US" sz="1400" dirty="0"/>
              <a:t>Material from T. A. Herring, R. W. King, M. A. Floyd (MIT) and S. C. </a:t>
            </a:r>
            <a:r>
              <a:rPr lang="en-US" sz="1400" dirty="0" err="1"/>
              <a:t>McClusky</a:t>
            </a:r>
            <a:r>
              <a:rPr lang="en-US" sz="1400" dirty="0"/>
              <a:t> (now ANU)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0" y="91308"/>
            <a:ext cx="3365500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401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long-term velocities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Combine daily (continuous) or short-term combined h-files (e.g. surveys; see last slide)</a:t>
            </a:r>
          </a:p>
          <a:p>
            <a:r>
              <a:rPr lang="en-US" dirty="0"/>
              <a:t>Run </a:t>
            </a:r>
            <a:r>
              <a:rPr lang="en-US" dirty="0" err="1"/>
              <a:t>glred</a:t>
            </a:r>
            <a:r>
              <a:rPr lang="en-US" dirty="0"/>
              <a:t> to generate time </a:t>
            </a:r>
            <a:r>
              <a:rPr lang="en-US" dirty="0" smtClean="0"/>
              <a:t>series</a:t>
            </a:r>
          </a:p>
          <a:p>
            <a:r>
              <a:rPr lang="en-US" dirty="0" smtClean="0"/>
              <a:t>Plot time series (</a:t>
            </a:r>
            <a:r>
              <a:rPr lang="en-US" dirty="0" err="1" smtClean="0"/>
              <a:t>sh_plot_pos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Inspect time series to identify (and remove) outliers</a:t>
            </a:r>
          </a:p>
          <a:p>
            <a:r>
              <a:rPr lang="en-US" dirty="0"/>
              <a:t>Run </a:t>
            </a:r>
            <a:r>
              <a:rPr lang="en-US" dirty="0" err="1"/>
              <a:t>globk</a:t>
            </a:r>
            <a:r>
              <a:rPr lang="en-US" dirty="0"/>
              <a:t> to form </a:t>
            </a:r>
            <a:r>
              <a:rPr lang="en-US" dirty="0" smtClean="0"/>
              <a:t>final solution </a:t>
            </a:r>
            <a:r>
              <a:rPr lang="en-US" dirty="0"/>
              <a:t>file for </a:t>
            </a:r>
            <a:r>
              <a:rPr lang="en-US" dirty="0" smtClean="0"/>
              <a:t>all data (</a:t>
            </a:r>
            <a:r>
              <a:rPr lang="en-US" dirty="0"/>
              <a:t>“.org”-file) </a:t>
            </a:r>
            <a:r>
              <a:rPr lang="en-US" i="1" dirty="0" smtClean="0"/>
              <a:t>with </a:t>
            </a:r>
            <a:r>
              <a:rPr lang="en-US" i="1" dirty="0"/>
              <a:t>estimating velocities</a:t>
            </a:r>
            <a:endParaRPr lang="en-US" dirty="0"/>
          </a:p>
          <a:p>
            <a:pPr lvl="1"/>
            <a:r>
              <a:rPr lang="en-US" dirty="0" err="1" smtClean="0">
                <a:latin typeface="Courier"/>
                <a:cs typeface="Courier"/>
              </a:rPr>
              <a:t>apr_site</a:t>
            </a:r>
            <a:r>
              <a:rPr lang="en-US" dirty="0" smtClean="0">
                <a:latin typeface="Courier"/>
                <a:cs typeface="Courier"/>
              </a:rPr>
              <a:t> all </a:t>
            </a:r>
            <a:r>
              <a:rPr lang="en-US" dirty="0">
                <a:latin typeface="Courier"/>
                <a:cs typeface="Courier"/>
              </a:rPr>
              <a:t>10 10 10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1 1 1</a:t>
            </a:r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  <a:p>
            <a:pPr marL="457200" lvl="1" indent="0">
              <a:buNone/>
            </a:pPr>
            <a:r>
              <a:rPr lang="en-US" dirty="0"/>
              <a:t>or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apr_neu</a:t>
            </a:r>
            <a:r>
              <a:rPr lang="en-US" dirty="0" smtClean="0">
                <a:latin typeface="Courier"/>
                <a:cs typeface="Courier"/>
              </a:rPr>
              <a:t> all </a:t>
            </a:r>
            <a:r>
              <a:rPr lang="en-US" dirty="0">
                <a:latin typeface="Courier"/>
                <a:cs typeface="Courier"/>
              </a:rPr>
              <a:t>10 10 10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1 1 1</a:t>
            </a:r>
            <a:endParaRPr lang="en-US" dirty="0">
              <a:solidFill>
                <a:srgbClr val="FF0000"/>
              </a:solidFill>
              <a:latin typeface="Courier"/>
              <a:cs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894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stages of GPS for geoscience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79803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22018" y="3538693"/>
            <a:ext cx="7496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RINEX</a:t>
            </a:r>
            <a:br>
              <a:rPr lang="en-US" dirty="0" smtClean="0"/>
            </a:br>
            <a:r>
              <a:rPr lang="en-US" dirty="0" smtClean="0"/>
              <a:t>files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42240" y="3519866"/>
            <a:ext cx="779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ASCII</a:t>
            </a:r>
            <a:br>
              <a:rPr lang="en-US" dirty="0" smtClean="0"/>
            </a:br>
            <a:r>
              <a:rPr lang="en-US" dirty="0" smtClean="0"/>
              <a:t>H-files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740189" y="1611993"/>
            <a:ext cx="4665303" cy="125814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MODEL (model observations)</a:t>
            </a:r>
          </a:p>
          <a:p>
            <a:r>
              <a:rPr lang="en-US" dirty="0" smtClean="0"/>
              <a:t>AUTCLN (cleans data)</a:t>
            </a:r>
          </a:p>
          <a:p>
            <a:r>
              <a:rPr lang="en-US" dirty="0" smtClean="0"/>
              <a:t>SOLVE (solve for parameters)</a:t>
            </a:r>
            <a:endParaRPr lang="en-US" dirty="0"/>
          </a:p>
        </p:txBody>
      </p:sp>
      <p:sp>
        <p:nvSpPr>
          <p:cNvPr id="5" name="Circular Arrow 4"/>
          <p:cNvSpPr/>
          <p:nvPr/>
        </p:nvSpPr>
        <p:spPr>
          <a:xfrm rot="16200000">
            <a:off x="3145667" y="1718790"/>
            <a:ext cx="1080000" cy="1080000"/>
          </a:xfrm>
          <a:prstGeom prst="circular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20066" y="1611993"/>
            <a:ext cx="1877319" cy="125814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</a:t>
            </a:r>
            <a:r>
              <a:rPr lang="en-US" dirty="0" smtClean="0"/>
              <a:t>unpkr00</a:t>
            </a:r>
          </a:p>
          <a:p>
            <a:r>
              <a:rPr lang="en-US" dirty="0" err="1"/>
              <a:t>t</a:t>
            </a:r>
            <a:r>
              <a:rPr lang="en-US" dirty="0" err="1" smtClean="0"/>
              <a:t>eqc</a:t>
            </a:r>
            <a:endParaRPr lang="en-US" dirty="0" smtClean="0"/>
          </a:p>
          <a:p>
            <a:r>
              <a:rPr lang="en-US" dirty="0"/>
              <a:t>e</a:t>
            </a:r>
            <a:r>
              <a:rPr lang="en-US" dirty="0" smtClean="0"/>
              <a:t>tc.</a:t>
            </a:r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642240" y="4868022"/>
            <a:ext cx="3044560" cy="91089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glred</a:t>
            </a:r>
            <a:r>
              <a:rPr lang="en-US" dirty="0" smtClean="0"/>
              <a:t> (time series)</a:t>
            </a:r>
          </a:p>
          <a:p>
            <a:r>
              <a:rPr lang="en-US" dirty="0" err="1" smtClean="0"/>
              <a:t>globk</a:t>
            </a:r>
            <a:r>
              <a:rPr lang="en-US" dirty="0" smtClean="0"/>
              <a:t> (velocities)</a:t>
            </a:r>
            <a:endParaRPr lang="en-US" dirty="0"/>
          </a:p>
        </p:txBody>
      </p:sp>
      <p:sp>
        <p:nvSpPr>
          <p:cNvPr id="11" name="Left Arrow 10"/>
          <p:cNvSpPr/>
          <p:nvPr/>
        </p:nvSpPr>
        <p:spPr>
          <a:xfrm rot="5400000">
            <a:off x="1385324" y="2706029"/>
            <a:ext cx="348580" cy="648254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Arrow 11"/>
          <p:cNvSpPr/>
          <p:nvPr/>
        </p:nvSpPr>
        <p:spPr>
          <a:xfrm rot="5400000">
            <a:off x="4418317" y="2706029"/>
            <a:ext cx="348580" cy="648254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Arrow 12"/>
          <p:cNvSpPr/>
          <p:nvPr/>
        </p:nvSpPr>
        <p:spPr>
          <a:xfrm rot="16200000" flipV="1">
            <a:off x="7414702" y="4369605"/>
            <a:ext cx="348580" cy="648254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712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scripts that control </a:t>
            </a:r>
            <a:r>
              <a:rPr lang="en-US" dirty="0" err="1" smtClean="0"/>
              <a:t>gamit</a:t>
            </a:r>
            <a:r>
              <a:rPr lang="en-US" dirty="0" smtClean="0"/>
              <a:t> and </a:t>
            </a:r>
            <a:r>
              <a:rPr lang="en-US" dirty="0" err="1" smtClean="0"/>
              <a:t>globk</a:t>
            </a:r>
            <a:r>
              <a:rPr lang="en-US" dirty="0" smtClean="0"/>
              <a:t> all have built in help which can be evoked by typing name</a:t>
            </a:r>
          </a:p>
          <a:p>
            <a:pPr lvl="1"/>
            <a:r>
              <a:rPr lang="en-US" dirty="0" smtClean="0"/>
              <a:t>~/</a:t>
            </a:r>
            <a:r>
              <a:rPr lang="en-US" dirty="0" err="1" smtClean="0"/>
              <a:t>gg</a:t>
            </a:r>
            <a:r>
              <a:rPr lang="en-US" dirty="0" smtClean="0"/>
              <a:t>/com contains all of the scripts used</a:t>
            </a:r>
          </a:p>
          <a:p>
            <a:pPr lvl="1"/>
            <a:r>
              <a:rPr lang="en-US" dirty="0" smtClean="0"/>
              <a:t>~/</a:t>
            </a:r>
            <a:r>
              <a:rPr lang="en-US" dirty="0" err="1" smtClean="0"/>
              <a:t>gg</a:t>
            </a:r>
            <a:r>
              <a:rPr lang="en-US" dirty="0" smtClean="0"/>
              <a:t>/</a:t>
            </a:r>
            <a:r>
              <a:rPr lang="en-US" dirty="0" err="1" smtClean="0"/>
              <a:t>gamit</a:t>
            </a:r>
            <a:r>
              <a:rPr lang="en-US" dirty="0" smtClean="0"/>
              <a:t>/bin and ~/</a:t>
            </a:r>
            <a:r>
              <a:rPr lang="en-US" dirty="0" err="1" smtClean="0"/>
              <a:t>gg</a:t>
            </a:r>
            <a:r>
              <a:rPr lang="en-US" dirty="0" smtClean="0"/>
              <a:t>/</a:t>
            </a:r>
            <a:r>
              <a:rPr lang="en-US" dirty="0" err="1" smtClean="0"/>
              <a:t>kf</a:t>
            </a:r>
            <a:r>
              <a:rPr lang="en-US" dirty="0" smtClean="0"/>
              <a:t>/bin contain the program </a:t>
            </a:r>
            <a:r>
              <a:rPr lang="en-US" dirty="0" err="1" smtClean="0"/>
              <a:t>executables</a:t>
            </a:r>
            <a:endParaRPr lang="en-US" dirty="0"/>
          </a:p>
          <a:p>
            <a:pPr lvl="1"/>
            <a:r>
              <a:rPr lang="en-US" dirty="0" err="1" smtClean="0"/>
              <a:t>kf</a:t>
            </a:r>
            <a:r>
              <a:rPr lang="en-US" dirty="0" smtClean="0"/>
              <a:t> programs also have help output</a:t>
            </a:r>
          </a:p>
          <a:p>
            <a:pPr lvl="1"/>
            <a:r>
              <a:rPr lang="en-US" dirty="0"/>
              <a:t>(</a:t>
            </a:r>
            <a:r>
              <a:rPr lang="en-US" dirty="0" err="1" smtClean="0"/>
              <a:t>gg</a:t>
            </a:r>
            <a:r>
              <a:rPr lang="en-US" dirty="0" smtClean="0"/>
              <a:t> is a link in your home directory that points to the directory with the </a:t>
            </a:r>
            <a:r>
              <a:rPr lang="en-US" dirty="0" err="1" smtClean="0"/>
              <a:t>gamit</a:t>
            </a:r>
            <a:r>
              <a:rPr lang="en-US" dirty="0" smtClean="0"/>
              <a:t>/</a:t>
            </a:r>
            <a:r>
              <a:rPr lang="en-US" dirty="0" err="1" smtClean="0"/>
              <a:t>globk</a:t>
            </a:r>
            <a:r>
              <a:rPr lang="en-US" dirty="0" smtClean="0"/>
              <a:t> software installed)</a:t>
            </a:r>
          </a:p>
          <a:p>
            <a:r>
              <a:rPr lang="en-US" dirty="0" smtClean="0"/>
              <a:t>Once the software is installed; user selects data to be processed over some interval of time and uses </a:t>
            </a:r>
            <a:r>
              <a:rPr lang="en-US" dirty="0" err="1" smtClean="0"/>
              <a:t>sh_gamit</a:t>
            </a:r>
            <a:r>
              <a:rPr lang="en-US" dirty="0" smtClean="0"/>
              <a:t> for the processing</a:t>
            </a:r>
          </a:p>
          <a:p>
            <a:r>
              <a:rPr lang="en-US" dirty="0" smtClean="0"/>
              <a:t>GLOBK is used after the daily processing to combine results and set the reference frame.</a:t>
            </a:r>
          </a:p>
          <a:p>
            <a:r>
              <a:rPr lang="en-US" dirty="0" smtClean="0"/>
              <a:t>Everyone should have completed the installation of the software at this point</a:t>
            </a:r>
          </a:p>
          <a:p>
            <a:r>
              <a:rPr lang="en-US" dirty="0" smtClean="0"/>
              <a:t>Running the example case is a good idea to make sure the installation is OK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00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inputs and outputs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RINEX data must be prepared for input to GAMIT</a:t>
            </a:r>
          </a:p>
          <a:p>
            <a:r>
              <a:rPr lang="en-US" dirty="0" smtClean="0"/>
              <a:t>Output for GAMIT and input to GLOBK are ASCII “h-files”</a:t>
            </a:r>
          </a:p>
          <a:p>
            <a:pPr lvl="1"/>
            <a:r>
              <a:rPr lang="en-US" dirty="0" smtClean="0"/>
              <a:t>Loosely constrained solutions with a priori parameter information, parameters adjustments and full covariance matrices</a:t>
            </a:r>
            <a:endParaRPr lang="en-US" dirty="0"/>
          </a:p>
          <a:p>
            <a:r>
              <a:rPr lang="en-US" dirty="0" smtClean="0"/>
              <a:t>Final output of GLOBK is “.org”-file</a:t>
            </a:r>
          </a:p>
          <a:p>
            <a:pPr lvl="1"/>
            <a:r>
              <a:rPr lang="en-US" dirty="0" smtClean="0"/>
              <a:t>Time series (“.</a:t>
            </a:r>
            <a:r>
              <a:rPr lang="en-US" dirty="0" err="1" smtClean="0"/>
              <a:t>pos</a:t>
            </a:r>
            <a:r>
              <a:rPr lang="en-US" dirty="0" smtClean="0"/>
              <a:t>”-files)</a:t>
            </a:r>
          </a:p>
          <a:p>
            <a:pPr lvl="1"/>
            <a:r>
              <a:rPr lang="en-US" dirty="0" smtClean="0"/>
              <a:t>Velocities (“.</a:t>
            </a:r>
            <a:r>
              <a:rPr lang="en-US" dirty="0" err="1" smtClean="0"/>
              <a:t>vel</a:t>
            </a:r>
            <a:r>
              <a:rPr lang="en-US" dirty="0" smtClean="0"/>
              <a:t>”-files)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09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Run </a:t>
            </a:r>
            <a:r>
              <a:rPr lang="en-US" dirty="0" err="1" smtClean="0"/>
              <a:t>sh_setup</a:t>
            </a:r>
            <a:endParaRPr lang="en-US" dirty="0" smtClean="0"/>
          </a:p>
          <a:p>
            <a:pPr marL="914400" lvl="1" indent="-514350"/>
            <a:r>
              <a:rPr lang="en-US" dirty="0" smtClean="0"/>
              <a:t>Check all links, especially to grid files (</a:t>
            </a:r>
            <a:r>
              <a:rPr lang="en-US" dirty="0" err="1" smtClean="0"/>
              <a:t>otl.grid</a:t>
            </a:r>
            <a:r>
              <a:rPr lang="en-US" dirty="0" smtClean="0"/>
              <a:t>, </a:t>
            </a:r>
            <a:r>
              <a:rPr lang="en-US" dirty="0" err="1" smtClean="0"/>
              <a:t>atl.grid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map.grid</a:t>
            </a:r>
            <a:r>
              <a:rPr lang="en-US" dirty="0" smtClean="0"/>
              <a:t>, </a:t>
            </a:r>
            <a:r>
              <a:rPr lang="en-US" dirty="0" err="1"/>
              <a:t>m</a:t>
            </a:r>
            <a:r>
              <a:rPr lang="en-US" dirty="0" err="1" smtClean="0"/>
              <a:t>et.grid</a:t>
            </a:r>
            <a:r>
              <a:rPr lang="en-US" dirty="0" smtClean="0"/>
              <a:t>; see </a:t>
            </a:r>
            <a:r>
              <a:rPr lang="en-US" dirty="0" err="1" smtClean="0"/>
              <a:t>sestbl</a:t>
            </a:r>
            <a:r>
              <a:rPr lang="en-US" dirty="0" smtClean="0"/>
              <a:t>. for what is “switched on”)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Place RINEX data to be processed in </a:t>
            </a:r>
            <a:r>
              <a:rPr lang="en-US" dirty="0" err="1" smtClean="0"/>
              <a:t>rinex</a:t>
            </a:r>
            <a:r>
              <a:rPr lang="en-US" dirty="0" smtClean="0"/>
              <a:t>/</a:t>
            </a:r>
          </a:p>
          <a:p>
            <a:pPr marL="914400" lvl="1" indent="-514350"/>
            <a:r>
              <a:rPr lang="en-US" dirty="0" smtClean="0"/>
              <a:t>Except any publicly-available RINEX files one has set to be </a:t>
            </a:r>
            <a:r>
              <a:rPr lang="en-US" dirty="0" err="1" smtClean="0"/>
              <a:t>FTP’d</a:t>
            </a:r>
            <a:r>
              <a:rPr lang="en-US" dirty="0" smtClean="0"/>
              <a:t> in </a:t>
            </a:r>
            <a:r>
              <a:rPr lang="en-US" dirty="0" err="1" smtClean="0"/>
              <a:t>sites.defaults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Prepare </a:t>
            </a:r>
            <a:r>
              <a:rPr lang="en-US" i="1" dirty="0" smtClean="0"/>
              <a:t>and verify</a:t>
            </a:r>
            <a:r>
              <a:rPr lang="en-US" dirty="0" smtClean="0"/>
              <a:t> </a:t>
            </a:r>
            <a:r>
              <a:rPr lang="en-US" dirty="0" err="1" smtClean="0"/>
              <a:t>station.info</a:t>
            </a:r>
            <a:r>
              <a:rPr lang="en-US" dirty="0" smtClean="0"/>
              <a:t>, e.g. </a:t>
            </a:r>
            <a:r>
              <a:rPr lang="en-US" dirty="0" err="1" smtClean="0"/>
              <a:t>sh_upd_stnfo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Prepare </a:t>
            </a:r>
            <a:r>
              <a:rPr lang="en-US" i="1" dirty="0" smtClean="0"/>
              <a:t>and verify</a:t>
            </a:r>
            <a:r>
              <a:rPr lang="en-US" dirty="0" smtClean="0"/>
              <a:t> </a:t>
            </a:r>
            <a:r>
              <a:rPr lang="en-US" dirty="0" err="1" smtClean="0"/>
              <a:t>apr</a:t>
            </a:r>
            <a:r>
              <a:rPr lang="en-US" dirty="0" smtClean="0"/>
              <a:t>-file, e.g. sh_rx2apr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Run </a:t>
            </a:r>
            <a:r>
              <a:rPr lang="en-US" dirty="0" err="1" smtClean="0"/>
              <a:t>sh_gamit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455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"/>
                <a:cs typeface="Courier"/>
              </a:rPr>
              <a:t>s</a:t>
            </a:r>
            <a:r>
              <a:rPr lang="en-US" dirty="0" err="1" smtClean="0">
                <a:latin typeface="Courier"/>
                <a:cs typeface="Courier"/>
              </a:rPr>
              <a:t>h_gamit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>
                <a:latin typeface="Courier"/>
                <a:cs typeface="Courier"/>
              </a:rPr>
              <a:t>s</a:t>
            </a:r>
            <a:r>
              <a:rPr lang="en-US" dirty="0" err="1" smtClean="0">
                <a:latin typeface="Courier"/>
                <a:cs typeface="Courier"/>
              </a:rPr>
              <a:t>h_gamit</a:t>
            </a:r>
            <a:r>
              <a:rPr lang="en-US" dirty="0" smtClean="0"/>
              <a:t> is the master script for running GAMIT</a:t>
            </a:r>
          </a:p>
          <a:p>
            <a:r>
              <a:rPr lang="en-US" dirty="0"/>
              <a:t>The following files are important to verify and/or edit (e.g. after </a:t>
            </a:r>
            <a:r>
              <a:rPr lang="en-US" dirty="0" err="1">
                <a:latin typeface="Courier"/>
                <a:cs typeface="Courier"/>
              </a:rPr>
              <a:t>sh_setup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autcln.cmd</a:t>
            </a:r>
            <a:r>
              <a:rPr lang="en-US" dirty="0"/>
              <a:t> (probably unnecessary to edit)</a:t>
            </a:r>
          </a:p>
          <a:p>
            <a:pPr lvl="1"/>
            <a:r>
              <a:rPr lang="en-US" dirty="0" err="1"/>
              <a:t>process.defaults</a:t>
            </a:r>
            <a:r>
              <a:rPr lang="en-US" dirty="0"/>
              <a:t> (not necessary to edit much, if anything)</a:t>
            </a:r>
          </a:p>
          <a:p>
            <a:pPr lvl="1"/>
            <a:r>
              <a:rPr lang="en-US" dirty="0" err="1"/>
              <a:t>sestbl</a:t>
            </a:r>
            <a:r>
              <a:rPr lang="en-US" dirty="0"/>
              <a:t>. (controls experiment observations and models; defaults OK but may want to edit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sites.defaults</a:t>
            </a:r>
            <a:r>
              <a:rPr lang="en-US" dirty="0" smtClean="0"/>
              <a:t> (list of sites to process in experiment)</a:t>
            </a:r>
            <a:endParaRPr lang="en-US" dirty="0"/>
          </a:p>
          <a:p>
            <a:pPr lvl="1"/>
            <a:r>
              <a:rPr lang="en-US" dirty="0" err="1"/>
              <a:t>sittbl</a:t>
            </a:r>
            <a:r>
              <a:rPr lang="en-US" dirty="0"/>
              <a:t>. (controls a priori constraints on sites; probably unnecessary to edit)</a:t>
            </a:r>
          </a:p>
          <a:p>
            <a:pPr lvl="1"/>
            <a:r>
              <a:rPr lang="en-US" dirty="0" err="1"/>
              <a:t>station.info</a:t>
            </a:r>
            <a:r>
              <a:rPr lang="en-US" dirty="0"/>
              <a:t> (</a:t>
            </a:r>
            <a:r>
              <a:rPr lang="en-US" i="1" dirty="0"/>
              <a:t>very</a:t>
            </a:r>
            <a:r>
              <a:rPr lang="en-US" dirty="0"/>
              <a:t> important file to get right)</a:t>
            </a:r>
          </a:p>
          <a:p>
            <a:pPr lvl="1"/>
            <a:r>
              <a:rPr lang="en-US" dirty="0"/>
              <a:t>.</a:t>
            </a:r>
            <a:r>
              <a:rPr lang="en-US" dirty="0" err="1"/>
              <a:t>apr</a:t>
            </a:r>
            <a:r>
              <a:rPr lang="en-US" dirty="0"/>
              <a:t>-file (</a:t>
            </a:r>
            <a:r>
              <a:rPr lang="en-US" i="1" dirty="0"/>
              <a:t>very</a:t>
            </a:r>
            <a:r>
              <a:rPr lang="en-US" dirty="0"/>
              <a:t> important file to get right</a:t>
            </a:r>
            <a:r>
              <a:rPr lang="en-US" dirty="0" smtClean="0"/>
              <a:t>)</a:t>
            </a:r>
          </a:p>
          <a:p>
            <a:r>
              <a:rPr lang="en-US" dirty="0" smtClean="0"/>
              <a:t>More detail in next lecture (first lecture tomorrow)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267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Processing: GAMIT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Preprocessing</a:t>
            </a:r>
          </a:p>
          <a:p>
            <a:pPr lvl="1"/>
            <a:r>
              <a:rPr lang="en-US" dirty="0"/>
              <a:t>Download (</a:t>
            </a:r>
            <a:r>
              <a:rPr lang="en-US" dirty="0" err="1"/>
              <a:t>sh_get_orbits</a:t>
            </a:r>
            <a:r>
              <a:rPr lang="en-US" dirty="0"/>
              <a:t>) and prepare (sh_sp3fit) </a:t>
            </a:r>
            <a:r>
              <a:rPr lang="en-US" dirty="0" smtClean="0"/>
              <a:t>orbits</a:t>
            </a:r>
          </a:p>
          <a:p>
            <a:pPr lvl="1"/>
            <a:r>
              <a:rPr lang="en-US" dirty="0" smtClean="0"/>
              <a:t>Make clock files (MAKEJ)</a:t>
            </a:r>
            <a:endParaRPr lang="en-US" dirty="0"/>
          </a:p>
          <a:p>
            <a:pPr lvl="1"/>
            <a:r>
              <a:rPr lang="en-US" dirty="0" smtClean="0"/>
              <a:t>Download (</a:t>
            </a:r>
            <a:r>
              <a:rPr lang="en-US" dirty="0" err="1" smtClean="0"/>
              <a:t>sh_get_rinex</a:t>
            </a:r>
            <a:r>
              <a:rPr lang="en-US" dirty="0" smtClean="0"/>
              <a:t>) publicly available sites and convert </a:t>
            </a:r>
            <a:r>
              <a:rPr lang="en-US" dirty="0"/>
              <a:t>RINEX files to GAMIT internal format (MAKEX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Write batch (“b”) files</a:t>
            </a:r>
          </a:p>
          <a:p>
            <a:r>
              <a:rPr lang="en-US" dirty="0" smtClean="0"/>
              <a:t>Iterative solution (run b-files)</a:t>
            </a:r>
          </a:p>
          <a:p>
            <a:pPr lvl="1"/>
            <a:r>
              <a:rPr lang="en-US" dirty="0" smtClean="0"/>
              <a:t>Calculate synthetic observations from a priori parameters and models (MODEL)</a:t>
            </a:r>
          </a:p>
          <a:p>
            <a:pPr lvl="1"/>
            <a:r>
              <a:rPr lang="en-US" dirty="0" smtClean="0"/>
              <a:t>Create observables (LC, L1+L2, etc.), clean data (AUTCLN)</a:t>
            </a:r>
          </a:p>
          <a:p>
            <a:pPr lvl="1"/>
            <a:r>
              <a:rPr lang="en-US" dirty="0" smtClean="0"/>
              <a:t>Fit calculated to observed by solving for parameter estimates (SOLVE)</a:t>
            </a:r>
          </a:p>
          <a:p>
            <a:pPr lvl="1"/>
            <a:r>
              <a:rPr lang="en-US" dirty="0" smtClean="0"/>
              <a:t>Update a priori information if large adjustments</a:t>
            </a:r>
          </a:p>
        </p:txBody>
      </p:sp>
      <p:sp>
        <p:nvSpPr>
          <p:cNvPr id="6" name="Circular Arrow 5"/>
          <p:cNvSpPr/>
          <p:nvPr/>
        </p:nvSpPr>
        <p:spPr>
          <a:xfrm rot="16200000">
            <a:off x="242667" y="4059494"/>
            <a:ext cx="1170204" cy="1141539"/>
          </a:xfrm>
          <a:prstGeom prst="circular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20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Post-processing: GLOBK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Convert ASCII h-files to binary h-files (</a:t>
            </a:r>
            <a:r>
              <a:rPr lang="en-US" dirty="0" err="1" smtClean="0"/>
              <a:t>htoglb</a:t>
            </a:r>
            <a:r>
              <a:rPr lang="en-US" dirty="0" smtClean="0"/>
              <a:t> in </a:t>
            </a:r>
            <a:r>
              <a:rPr lang="en-US" dirty="0" err="1" smtClean="0"/>
              <a:t>glbf</a:t>
            </a:r>
            <a:r>
              <a:rPr lang="en-US" dirty="0" smtClean="0"/>
              <a:t>/)</a:t>
            </a:r>
          </a:p>
          <a:p>
            <a:r>
              <a:rPr lang="en-US" dirty="0" smtClean="0"/>
              <a:t>Generate and chronological list of binary h-files (</a:t>
            </a:r>
            <a:r>
              <a:rPr lang="en-US" dirty="0" err="1" smtClean="0"/>
              <a:t>glist</a:t>
            </a:r>
            <a:r>
              <a:rPr lang="en-US" dirty="0" smtClean="0"/>
              <a:t> in </a:t>
            </a:r>
            <a:r>
              <a:rPr lang="en-US" dirty="0" err="1" smtClean="0"/>
              <a:t>gsoln</a:t>
            </a:r>
            <a:r>
              <a:rPr lang="en-US" dirty="0" smtClean="0"/>
              <a:t>/)</a:t>
            </a:r>
          </a:p>
          <a:p>
            <a:r>
              <a:rPr lang="en-US" dirty="0" smtClean="0"/>
              <a:t>At this point, diverge in approach depending on solution sought…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995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short-term combinations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Combine days from a period over which velocities are negligible, e.g. a 10-day survey, bi-weekly or monthly combinations for continuous GPS</a:t>
            </a:r>
          </a:p>
          <a:p>
            <a:pPr lvl="1"/>
            <a:r>
              <a:rPr lang="en-US" dirty="0"/>
              <a:t>Reduces short-term scatter</a:t>
            </a:r>
          </a:p>
          <a:p>
            <a:pPr lvl="1"/>
            <a:r>
              <a:rPr lang="en-US" dirty="0"/>
              <a:t>Reduces number of files to be carried forward to velocity </a:t>
            </a:r>
            <a:r>
              <a:rPr lang="en-US" dirty="0" smtClean="0"/>
              <a:t>solution</a:t>
            </a:r>
          </a:p>
          <a:p>
            <a:r>
              <a:rPr lang="en-US" dirty="0" smtClean="0"/>
              <a:t>Run </a:t>
            </a:r>
            <a:r>
              <a:rPr lang="en-US" dirty="0" err="1" smtClean="0"/>
              <a:t>glred</a:t>
            </a:r>
            <a:r>
              <a:rPr lang="en-US" dirty="0" smtClean="0"/>
              <a:t> to generate time series</a:t>
            </a:r>
          </a:p>
          <a:p>
            <a:r>
              <a:rPr lang="en-US" dirty="0" smtClean="0"/>
              <a:t>Plot time series (</a:t>
            </a:r>
            <a:r>
              <a:rPr lang="en-US" dirty="0" err="1" smtClean="0"/>
              <a:t>sh_plot_pos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Inspect time series to identify (and remove) outliers</a:t>
            </a:r>
          </a:p>
          <a:p>
            <a:r>
              <a:rPr lang="en-US" dirty="0" smtClean="0"/>
              <a:t>Run </a:t>
            </a:r>
            <a:r>
              <a:rPr lang="en-US" dirty="0" err="1" smtClean="0"/>
              <a:t>globk</a:t>
            </a:r>
            <a:r>
              <a:rPr lang="en-US" dirty="0" smtClean="0"/>
              <a:t> to form one solution file for survey (“.org”-file) </a:t>
            </a:r>
            <a:r>
              <a:rPr lang="en-US" i="1" dirty="0" smtClean="0"/>
              <a:t>without estimating velocities</a:t>
            </a:r>
            <a:endParaRPr lang="en-US" dirty="0"/>
          </a:p>
          <a:p>
            <a:pPr lvl="1"/>
            <a:r>
              <a:rPr lang="en-US" dirty="0" err="1" smtClean="0">
                <a:latin typeface="Courier"/>
                <a:cs typeface="Courier"/>
              </a:rPr>
              <a:t>apr_site</a:t>
            </a:r>
            <a:r>
              <a:rPr lang="en-US" dirty="0" smtClean="0">
                <a:latin typeface="Courier"/>
                <a:cs typeface="Courier"/>
              </a:rPr>
              <a:t> all </a:t>
            </a:r>
            <a:r>
              <a:rPr lang="en-US" dirty="0" smtClean="0">
                <a:latin typeface="Courier"/>
                <a:cs typeface="Courier"/>
              </a:rPr>
              <a:t>10 10 10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0 0 0</a:t>
            </a:r>
          </a:p>
          <a:p>
            <a:pPr marL="457200" lvl="1" indent="0">
              <a:buNone/>
            </a:pPr>
            <a:r>
              <a:rPr lang="en-US" dirty="0" smtClean="0"/>
              <a:t>or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apr_neu</a:t>
            </a:r>
            <a:r>
              <a:rPr lang="en-US" dirty="0" smtClean="0">
                <a:latin typeface="Courier"/>
                <a:cs typeface="Courier"/>
              </a:rPr>
              <a:t> all </a:t>
            </a:r>
            <a:r>
              <a:rPr lang="en-US" dirty="0" smtClean="0">
                <a:latin typeface="Courier"/>
                <a:cs typeface="Courier"/>
              </a:rPr>
              <a:t>10 10 10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0 0 0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x-none" smtClean="0"/>
              <a:t>2016/05/23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Basics of GPS processing workflow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46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923</Words>
  <Application>Microsoft Macintosh PowerPoint</Application>
  <PresentationFormat>On-screen Show (4:3)</PresentationFormat>
  <Paragraphs>124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Basics of GPS processing workflow</vt:lpstr>
      <vt:lpstr>Basic stages of GPS for geoscience</vt:lpstr>
      <vt:lpstr>Structure</vt:lpstr>
      <vt:lpstr>Basic inputs and outputs</vt:lpstr>
      <vt:lpstr>GAMIT</vt:lpstr>
      <vt:lpstr>sh_gamit</vt:lpstr>
      <vt:lpstr>Processing: GAMIT</vt:lpstr>
      <vt:lpstr>Post-processing: GLOBK</vt:lpstr>
      <vt:lpstr>GLOBK short-term combinations</vt:lpstr>
      <vt:lpstr>GLOBK long-term velocities</vt:lpstr>
    </vt:vector>
  </TitlesOfParts>
  <Company>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GPS for geodesy</dc:title>
  <dc:creator>M. Floyd</dc:creator>
  <cp:lastModifiedBy>M. Floyd</cp:lastModifiedBy>
  <cp:revision>31</cp:revision>
  <dcterms:created xsi:type="dcterms:W3CDTF">2014-11-13T20:18:27Z</dcterms:created>
  <dcterms:modified xsi:type="dcterms:W3CDTF">2016-05-23T07:54:32Z</dcterms:modified>
</cp:coreProperties>
</file>