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3"/>
  </p:notesMasterIdLst>
  <p:handoutMasterIdLst>
    <p:handoutMasterId r:id="rId34"/>
  </p:handoutMasterIdLst>
  <p:sldIdLst>
    <p:sldId id="257" r:id="rId2"/>
    <p:sldId id="259" r:id="rId3"/>
    <p:sldId id="261" r:id="rId4"/>
    <p:sldId id="262" r:id="rId5"/>
    <p:sldId id="283" r:id="rId6"/>
    <p:sldId id="284" r:id="rId7"/>
    <p:sldId id="285" r:id="rId8"/>
    <p:sldId id="286" r:id="rId9"/>
    <p:sldId id="287" r:id="rId10"/>
    <p:sldId id="288" r:id="rId11"/>
    <p:sldId id="289" r:id="rId12"/>
    <p:sldId id="290"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9" d="100"/>
          <a:sy n="89" d="100"/>
        </p:scale>
        <p:origin x="-160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x-none" smtClean="0"/>
              <a:t>2016/05/24</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Batch processing with sh_gamit</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49B1A2-1A2B-4D45-BB4B-778C55DA76DC}" type="slidenum">
              <a:rPr lang="en-US" smtClean="0"/>
              <a:t>‹#›</a:t>
            </a:fld>
            <a:endParaRPr lang="en-US"/>
          </a:p>
        </p:txBody>
      </p:sp>
    </p:spTree>
    <p:extLst>
      <p:ext uri="{BB962C8B-B14F-4D97-AF65-F5344CB8AC3E}">
        <p14:creationId xmlns:p14="http://schemas.microsoft.com/office/powerpoint/2010/main" val="264577769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x-none" smtClean="0"/>
              <a:t>2016/05/24</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Batch processing with sh_gamit</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AF552A-9E8C-F84A-A047-78DAAE5A6D44}" type="slidenum">
              <a:rPr lang="en-US" smtClean="0"/>
              <a:t>‹#›</a:t>
            </a:fld>
            <a:endParaRPr lang="en-US"/>
          </a:p>
        </p:txBody>
      </p:sp>
    </p:spTree>
    <p:extLst>
      <p:ext uri="{BB962C8B-B14F-4D97-AF65-F5344CB8AC3E}">
        <p14:creationId xmlns:p14="http://schemas.microsoft.com/office/powerpoint/2010/main" val="3675858216"/>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x-none" smtClean="0"/>
              <a:t>2016/05/24</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2</a:t>
            </a:fld>
            <a:endParaRPr lang="en-US"/>
          </a:p>
        </p:txBody>
      </p:sp>
    </p:spTree>
    <p:extLst>
      <p:ext uri="{BB962C8B-B14F-4D97-AF65-F5344CB8AC3E}">
        <p14:creationId xmlns:p14="http://schemas.microsoft.com/office/powerpoint/2010/main" val="3856534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38619AD1-7C9B-A940-B2B5-54C9045E3212}" type="slidenum">
              <a:rPr lang="en-US"/>
              <a:pPr/>
              <a:t>18</a:t>
            </a:fld>
            <a:endParaRPr lang="en-US"/>
          </a:p>
        </p:txBody>
      </p:sp>
      <p:sp>
        <p:nvSpPr>
          <p:cNvPr id="28675" name="Rectangle 2"/>
          <p:cNvSpPr>
            <a:spLocks noGrp="1" noRot="1" noChangeAspect="1" noChangeArrowheads="1" noTextEdit="1"/>
          </p:cNvSpPr>
          <p:nvPr>
            <p:ph type="sldImg"/>
          </p:nvPr>
        </p:nvSpPr>
        <p:spPr>
          <a:xfrm>
            <a:off x="1670050" y="685800"/>
            <a:ext cx="4572000" cy="3429000"/>
          </a:xfrm>
          <a:ln/>
        </p:spPr>
      </p:sp>
      <p:sp>
        <p:nvSpPr>
          <p:cNvPr id="2" name="Notes Placeholder 1"/>
          <p:cNvSpPr>
            <a:spLocks noGrp="1"/>
          </p:cNvSpPr>
          <p:nvPr>
            <p:ph type="body" idx="1"/>
          </p:nvPr>
        </p:nvSpPr>
        <p:spPr/>
        <p:txBody>
          <a:bodyPr/>
          <a:lstStyle/>
          <a:p>
            <a:r>
              <a:rPr lang="en-US" dirty="0" smtClean="0"/>
              <a:t>Unless you know</a:t>
            </a:r>
            <a:r>
              <a:rPr lang="en-US" baseline="0" dirty="0" smtClean="0"/>
              <a:t> that all of the RINEX header information is correct (rarely the case), w</a:t>
            </a:r>
            <a:r>
              <a:rPr lang="en-US" dirty="0" smtClean="0"/>
              <a:t>e recommend</a:t>
            </a:r>
            <a:r>
              <a:rPr lang="en-US" baseline="0" dirty="0" smtClean="0"/>
              <a:t> using pre-prepared </a:t>
            </a:r>
            <a:r>
              <a:rPr lang="en-US" baseline="0" dirty="0" err="1" smtClean="0"/>
              <a:t>station.info</a:t>
            </a:r>
            <a:r>
              <a:rPr lang="en-US" baseline="0" dirty="0" smtClean="0"/>
              <a:t> files, using </a:t>
            </a:r>
            <a:r>
              <a:rPr lang="en-US" baseline="0" dirty="0" err="1" smtClean="0"/>
              <a:t>sh_upd_stnfo</a:t>
            </a:r>
            <a:r>
              <a:rPr lang="en-US" baseline="0" dirty="0" smtClean="0"/>
              <a:t> to get started but then using log sheets to check and edit the files as needed.</a:t>
            </a:r>
            <a:endParaRPr lang="en-US" dirty="0"/>
          </a:p>
        </p:txBody>
      </p:sp>
      <p:sp>
        <p:nvSpPr>
          <p:cNvPr id="3" name="Date Placeholder 2"/>
          <p:cNvSpPr>
            <a:spLocks noGrp="1"/>
          </p:cNvSpPr>
          <p:nvPr>
            <p:ph type="dt" idx="10"/>
          </p:nvPr>
        </p:nvSpPr>
        <p:spPr/>
        <p:txBody>
          <a:bodyPr/>
          <a:lstStyle/>
          <a:p>
            <a:r>
              <a:rPr lang="x-none" smtClean="0"/>
              <a:t>2016/05/24</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3370B71-F786-E842-950D-8C69FABE3AB9}" type="slidenum">
              <a:rPr lang="en-US"/>
              <a:pPr/>
              <a:t>19</a:t>
            </a:fld>
            <a:endParaRPr lang="en-US"/>
          </a:p>
        </p:txBody>
      </p:sp>
      <p:sp>
        <p:nvSpPr>
          <p:cNvPr id="30723" name="Rectangle 2"/>
          <p:cNvSpPr>
            <a:spLocks noGrp="1" noRot="1" noChangeAspect="1" noChangeArrowheads="1" noTextEdit="1"/>
          </p:cNvSpPr>
          <p:nvPr>
            <p:ph type="sldImg"/>
          </p:nvPr>
        </p:nvSpPr>
        <p:spPr>
          <a:xfrm>
            <a:off x="1670050" y="685800"/>
            <a:ext cx="4572000" cy="3429000"/>
          </a:xfrm>
          <a:ln/>
        </p:spPr>
      </p:sp>
      <p:sp>
        <p:nvSpPr>
          <p:cNvPr id="30724" name="Rectangle 3"/>
          <p:cNvSpPr>
            <a:spLocks noGrp="1" noChangeArrowheads="1"/>
          </p:cNvSpPr>
          <p:nvPr>
            <p:ph type="body" idx="1"/>
          </p:nvPr>
        </p:nvSpPr>
        <p:spPr>
          <a:noFill/>
          <a:ln/>
        </p:spPr>
        <p:txBody>
          <a:bodyPr/>
          <a:lstStyle/>
          <a:p>
            <a:pPr eaLnBrk="1" hangingPunct="1"/>
            <a:r>
              <a:rPr lang="en-US" sz="1400" dirty="0"/>
              <a:t>Why do we do have this scheme?   Need to maintain get and maintain coordinates &lt; 0.3 m </a:t>
            </a:r>
          </a:p>
          <a:p>
            <a:pPr eaLnBrk="1" hangingPunct="1"/>
            <a:endParaRPr lang="en-US" sz="1400" dirty="0"/>
          </a:p>
          <a:p>
            <a:pPr eaLnBrk="1" hangingPunct="1"/>
            <a:r>
              <a:rPr lang="en-US" sz="1400" dirty="0"/>
              <a:t>GAMIT runs from L-file, either the older spherical format or the newer Cartesian (GLOBK </a:t>
            </a:r>
            <a:r>
              <a:rPr lang="en-US" sz="1400" dirty="0" err="1"/>
              <a:t>apr</a:t>
            </a:r>
            <a:r>
              <a:rPr lang="en-US" sz="1400" dirty="0"/>
              <a:t>) format.  The L-file is updated after each solve run with the new estimates if the adjustments exceed the ‘Update </a:t>
            </a:r>
            <a:r>
              <a:rPr lang="en-US" sz="1400" dirty="0" err="1"/>
              <a:t>tolereance</a:t>
            </a:r>
            <a:r>
              <a:rPr lang="en-US" sz="1400" dirty="0"/>
              <a:t>’ (usually 0.3 m) in the </a:t>
            </a:r>
            <a:r>
              <a:rPr lang="en-US" sz="1400" dirty="0" err="1"/>
              <a:t>sestbl</a:t>
            </a:r>
            <a:r>
              <a:rPr lang="en-US" sz="1400" dirty="0"/>
              <a:t>.   In </a:t>
            </a:r>
            <a:r>
              <a:rPr lang="en-US" sz="1400" dirty="0" err="1"/>
              <a:t>sh_gamit</a:t>
            </a:r>
            <a:r>
              <a:rPr lang="en-US" sz="1400" dirty="0"/>
              <a:t> processing, these values are carried forward to the next day except that at the beginning of each day, the coordinates in the L-file for any site appearing in the ‘</a:t>
            </a:r>
            <a:r>
              <a:rPr lang="en-US" sz="1400" dirty="0" err="1"/>
              <a:t>apr_file</a:t>
            </a:r>
            <a:r>
              <a:rPr lang="en-US" sz="1400" dirty="0"/>
              <a:t>’ (named in </a:t>
            </a:r>
            <a:r>
              <a:rPr lang="en-US" sz="1400" dirty="0" err="1"/>
              <a:t>process.defaults</a:t>
            </a:r>
            <a:r>
              <a:rPr lang="en-US" sz="1400" dirty="0"/>
              <a:t>), which usually includes ITRF sites and any regional sites for which previous processing has achieved precise coordinates.</a:t>
            </a:r>
          </a:p>
          <a:p>
            <a:pPr eaLnBrk="1" hangingPunct="1"/>
            <a:endParaRPr lang="en-US" dirty="0" smtClean="0"/>
          </a:p>
        </p:txBody>
      </p:sp>
      <p:sp>
        <p:nvSpPr>
          <p:cNvPr id="2" name="Date Placeholder 1"/>
          <p:cNvSpPr>
            <a:spLocks noGrp="1"/>
          </p:cNvSpPr>
          <p:nvPr>
            <p:ph type="dt"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F8359C4-6853-1345-B374-CBE2ACE9E0DD}" type="slidenum">
              <a:rPr lang="en-US"/>
              <a:pPr/>
              <a:t>20</a:t>
            </a:fld>
            <a:endParaRPr lang="en-US"/>
          </a:p>
        </p:txBody>
      </p:sp>
      <p:sp>
        <p:nvSpPr>
          <p:cNvPr id="32771" name="Rectangle 2"/>
          <p:cNvSpPr>
            <a:spLocks noGrp="1" noRot="1" noChangeAspect="1" noChangeArrowheads="1" noTextEdit="1"/>
          </p:cNvSpPr>
          <p:nvPr>
            <p:ph type="sldImg"/>
          </p:nvPr>
        </p:nvSpPr>
        <p:spPr>
          <a:xfrm>
            <a:off x="1670050" y="685800"/>
            <a:ext cx="4572000" cy="3429000"/>
          </a:xfrm>
          <a:ln/>
        </p:spPr>
      </p:sp>
      <p:sp>
        <p:nvSpPr>
          <p:cNvPr id="32772" name="Rectangle 3"/>
          <p:cNvSpPr>
            <a:spLocks noGrp="1" noChangeArrowheads="1"/>
          </p:cNvSpPr>
          <p:nvPr>
            <p:ph type="body" idx="1"/>
          </p:nvPr>
        </p:nvSpPr>
        <p:spPr>
          <a:noFill/>
          <a:ln/>
        </p:spPr>
        <p:txBody>
          <a:bodyPr/>
          <a:lstStyle/>
          <a:p>
            <a:pPr eaLnBrk="1" hangingPunct="1"/>
            <a:r>
              <a:rPr lang="en-US" dirty="0" smtClean="0"/>
              <a:t>Do resolve LC ambiguities, we need to resolve both L1 and L2, which can be reformulated as L2-L1</a:t>
            </a:r>
            <a:r>
              <a:rPr lang="en-US" baseline="0" dirty="0" smtClean="0"/>
              <a:t> (wide-lane, WL) and L1 (narrow lane, NL).  This is the form and notation used in </a:t>
            </a:r>
            <a:r>
              <a:rPr lang="en-US" baseline="0" dirty="0" err="1" smtClean="0"/>
              <a:t>autcln</a:t>
            </a:r>
            <a:r>
              <a:rPr lang="en-US" baseline="0" dirty="0" smtClean="0"/>
              <a:t> and solve.  With code-tracking receivers (P2 present), the best strategy is to use the </a:t>
            </a:r>
            <a:r>
              <a:rPr lang="en-US" baseline="0" dirty="0" err="1" smtClean="0"/>
              <a:t>pseudoranges</a:t>
            </a:r>
            <a:r>
              <a:rPr lang="en-US" baseline="0" dirty="0" smtClean="0"/>
              <a:t> to resolve the WL in </a:t>
            </a:r>
            <a:r>
              <a:rPr lang="en-US" baseline="0" dirty="0" err="1" smtClean="0"/>
              <a:t>autcln</a:t>
            </a:r>
            <a:r>
              <a:rPr lang="en-US" baseline="0" dirty="0" smtClean="0"/>
              <a:t> (LC_AUTCLN).  For codeless receivers, P2 is not available, so we must estimate the WL by constraining the ionosphere (LC_HELP).   </a:t>
            </a:r>
            <a:endParaRPr lang="en-US" dirty="0" smtClean="0"/>
          </a:p>
          <a:p>
            <a:pPr eaLnBrk="1" hangingPunct="1"/>
            <a:endParaRPr lang="en-US" dirty="0" smtClean="0"/>
          </a:p>
          <a:p>
            <a:pPr eaLnBrk="1" hangingPunct="1"/>
            <a:r>
              <a:rPr lang="en-US" dirty="0" smtClean="0"/>
              <a:t>Confusing </a:t>
            </a:r>
            <a:r>
              <a:rPr lang="en-US" dirty="0"/>
              <a:t>topic without knowing theory.  Come back to later in the afternoon if requested.  </a:t>
            </a:r>
          </a:p>
        </p:txBody>
      </p:sp>
      <p:sp>
        <p:nvSpPr>
          <p:cNvPr id="2" name="Date Placeholder 1"/>
          <p:cNvSpPr>
            <a:spLocks noGrp="1"/>
          </p:cNvSpPr>
          <p:nvPr>
            <p:ph type="dt"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354CBF2-3FCD-B34F-A5CA-EC96D16B994E}" type="slidenum">
              <a:rPr lang="en-US"/>
              <a:pPr/>
              <a:t>21</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dirty="0" smtClean="0"/>
              <a:t>At</a:t>
            </a:r>
            <a:r>
              <a:rPr lang="en-US" baseline="0" dirty="0" smtClean="0"/>
              <a:t> the end of the </a:t>
            </a:r>
            <a:r>
              <a:rPr lang="en-US" baseline="0" dirty="0" err="1" smtClean="0"/>
              <a:t>sh_gamit</a:t>
            </a:r>
            <a:r>
              <a:rPr lang="en-US" baseline="0" dirty="0" smtClean="0"/>
              <a:t> </a:t>
            </a:r>
            <a:r>
              <a:rPr lang="en-US" baseline="0" dirty="0" err="1" smtClean="0"/>
              <a:t>executioin</a:t>
            </a:r>
            <a:r>
              <a:rPr lang="en-US" baseline="0" dirty="0" smtClean="0"/>
              <a:t>, it extracts information from final </a:t>
            </a:r>
            <a:r>
              <a:rPr lang="en-US" baseline="0" dirty="0" err="1" smtClean="0"/>
              <a:t>autcln</a:t>
            </a:r>
            <a:r>
              <a:rPr lang="en-US" baseline="0" dirty="0" smtClean="0"/>
              <a:t> summary (</a:t>
            </a:r>
            <a:r>
              <a:rPr lang="en-US" baseline="0" dirty="0" err="1" smtClean="0"/>
              <a:t>autcln.post.sum</a:t>
            </a:r>
            <a:r>
              <a:rPr lang="en-US" baseline="0" dirty="0" smtClean="0"/>
              <a:t>) and from the q-file (final, or (“a” solution) and writes this information into a summary file that is email to the user (</a:t>
            </a:r>
            <a:r>
              <a:rPr lang="en-US" baseline="0" dirty="0" err="1" smtClean="0"/>
              <a:t>sh_gamit.summary</a:t>
            </a:r>
            <a:r>
              <a:rPr lang="en-US" baseline="0" dirty="0" smtClean="0"/>
              <a:t>).  Normally, this is all you need to see to assure that the run was successful.  </a:t>
            </a:r>
          </a:p>
          <a:p>
            <a:pPr eaLnBrk="1" hangingPunct="1"/>
            <a:endParaRPr lang="en-US" dirty="0" smtClean="0"/>
          </a:p>
          <a:p>
            <a:pPr eaLnBrk="1" hangingPunct="1"/>
            <a:r>
              <a:rPr lang="en-US" dirty="0" smtClean="0"/>
              <a:t>This </a:t>
            </a:r>
            <a:r>
              <a:rPr lang="en-US" dirty="0"/>
              <a:t>slide shows the top part of the summary file, </a:t>
            </a:r>
            <a:r>
              <a:rPr lang="en-US" dirty="0" smtClean="0"/>
              <a:t>giving the number of sites processed and </a:t>
            </a:r>
            <a:r>
              <a:rPr lang="en-US" dirty="0"/>
              <a:t>statistics extracted from </a:t>
            </a:r>
            <a:r>
              <a:rPr lang="en-US" i="1" dirty="0" err="1" smtClean="0"/>
              <a:t>autcln</a:t>
            </a:r>
            <a:r>
              <a:rPr lang="en-US" i="1" dirty="0" smtClean="0"/>
              <a:t>.  The key numbers are the number o</a:t>
            </a:r>
            <a:r>
              <a:rPr lang="en-US" i="0" dirty="0" smtClean="0"/>
              <a:t>f</a:t>
            </a:r>
            <a:r>
              <a:rPr lang="en-US" i="0" baseline="0" dirty="0" smtClean="0"/>
              <a:t> stations used is less than what you expect, then check the </a:t>
            </a:r>
            <a:r>
              <a:rPr lang="en-US" i="0" baseline="0" dirty="0" err="1" smtClean="0"/>
              <a:t>sh_gamit</a:t>
            </a:r>
            <a:r>
              <a:rPr lang="en-US" i="0" baseline="0" dirty="0" smtClean="0"/>
              <a:t> log file and your directories to see if a RINEX file is missing or </a:t>
            </a:r>
            <a:r>
              <a:rPr lang="en-US" i="0" baseline="0" dirty="0" err="1" smtClean="0"/>
              <a:t>mis</a:t>
            </a:r>
            <a:r>
              <a:rPr lang="en-US" i="0" baseline="0" dirty="0" smtClean="0"/>
              <a:t>-named.  If the total </a:t>
            </a:r>
            <a:r>
              <a:rPr lang="en-US" i="0" baseline="0" dirty="0" err="1" smtClean="0"/>
              <a:t>xfiles</a:t>
            </a:r>
            <a:r>
              <a:rPr lang="en-US" i="0" baseline="0" dirty="0" smtClean="0"/>
              <a:t> is less than the number of stations used, then </a:t>
            </a:r>
            <a:r>
              <a:rPr lang="en-US" i="0" baseline="0" dirty="0" err="1" smtClean="0"/>
              <a:t>xfiles</a:t>
            </a:r>
            <a:r>
              <a:rPr lang="en-US" i="0" baseline="0" dirty="0" smtClean="0"/>
              <a:t> have been created but not used, which can occur if they are too short (</a:t>
            </a:r>
            <a:r>
              <a:rPr lang="en-US" i="0" baseline="0" dirty="0" err="1" smtClean="0"/>
              <a:t>minxf</a:t>
            </a:r>
            <a:r>
              <a:rPr lang="en-US" i="0" baseline="0" dirty="0" smtClean="0"/>
              <a:t> in </a:t>
            </a:r>
            <a:r>
              <a:rPr lang="en-US" i="0" baseline="0" dirty="0" err="1" smtClean="0"/>
              <a:t>process.defaults</a:t>
            </a:r>
            <a:r>
              <a:rPr lang="en-US" i="0" baseline="0" dirty="0" smtClean="0"/>
              <a:t>) or you have </a:t>
            </a:r>
            <a:r>
              <a:rPr lang="en-US" i="0" baseline="0" dirty="0" err="1" smtClean="0"/>
              <a:t>intentially</a:t>
            </a:r>
            <a:r>
              <a:rPr lang="en-US" i="0" baseline="0" dirty="0" smtClean="0"/>
              <a:t> excluded then with ‘</a:t>
            </a:r>
            <a:r>
              <a:rPr lang="en-US" i="0" baseline="0" dirty="0" err="1" smtClean="0"/>
              <a:t>xsite</a:t>
            </a:r>
            <a:r>
              <a:rPr lang="en-US" i="0" baseline="0" dirty="0" smtClean="0"/>
              <a:t>’ in </a:t>
            </a:r>
            <a:r>
              <a:rPr lang="en-US" i="0" baseline="0" dirty="0" err="1" smtClean="0"/>
              <a:t>sites.defaults</a:t>
            </a:r>
            <a:r>
              <a:rPr lang="en-US" i="0" baseline="0" dirty="0" smtClean="0"/>
              <a:t> or the </a:t>
            </a:r>
            <a:r>
              <a:rPr lang="en-US" i="0" baseline="0" dirty="0" err="1" smtClean="0"/>
              <a:t>sh_gamit</a:t>
            </a:r>
            <a:r>
              <a:rPr lang="en-US" i="0" baseline="0" dirty="0" smtClean="0"/>
              <a:t> command line.   The </a:t>
            </a:r>
            <a:r>
              <a:rPr lang="en-US" i="0" baseline="0" dirty="0" err="1" smtClean="0"/>
              <a:t>autcln</a:t>
            </a:r>
            <a:r>
              <a:rPr lang="en-US" i="0" baseline="0" dirty="0" smtClean="0"/>
              <a:t> statistics are the phase noise for the two stations with the lowest (“best”) noise, and the two for the highest (“worse”) noise.  All the values in between you’ll need to get by examining </a:t>
            </a:r>
            <a:r>
              <a:rPr lang="en-US" i="0" baseline="0" dirty="0" err="1" smtClean="0"/>
              <a:t>autcln.post.sum</a:t>
            </a:r>
            <a:r>
              <a:rPr lang="en-US" i="0" baseline="0" dirty="0" smtClean="0"/>
              <a:t>.  “Worse values between 7and 10 mm are common  for each station; values between 10 and 15 will sometimes occur due to poor site conditions and should be usually be accepted with no further action.   If  one or more of the “best” sites has 0. for its </a:t>
            </a:r>
            <a:r>
              <a:rPr lang="en-US" i="0" baseline="0" dirty="0" err="1" smtClean="0"/>
              <a:t>rms</a:t>
            </a:r>
            <a:r>
              <a:rPr lang="en-US" i="0" baseline="0" dirty="0" smtClean="0"/>
              <a:t>, it means that </a:t>
            </a:r>
            <a:r>
              <a:rPr lang="en-US" i="0" baseline="0" dirty="0" err="1" smtClean="0"/>
              <a:t>autcln</a:t>
            </a:r>
            <a:r>
              <a:rPr lang="en-US" i="0" baseline="0" dirty="0" smtClean="0"/>
              <a:t> has discarded all the data from that station, and you should find out why (see later slides). </a:t>
            </a:r>
            <a:endParaRPr lang="en-US" i="1" dirty="0"/>
          </a:p>
        </p:txBody>
      </p:sp>
      <p:sp>
        <p:nvSpPr>
          <p:cNvPr id="2" name="Date Placeholder 1"/>
          <p:cNvSpPr>
            <a:spLocks noGrp="1"/>
          </p:cNvSpPr>
          <p:nvPr>
            <p:ph type="dt"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954B5C1-542C-D746-91CB-829F2231E6CA}" type="slidenum">
              <a:rPr lang="en-US"/>
              <a:pPr/>
              <a:t>22</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dirty="0"/>
              <a:t>The statistics in the bottom part of the summary have been extracted from the q-file</a:t>
            </a:r>
            <a:r>
              <a:rPr lang="en-US" dirty="0" smtClean="0"/>
              <a:t>. The four </a:t>
            </a:r>
            <a:r>
              <a:rPr lang="en-US" dirty="0" err="1" smtClean="0"/>
              <a:t>nrms</a:t>
            </a:r>
            <a:r>
              <a:rPr lang="en-US" dirty="0" smtClean="0"/>
              <a:t> values correspond</a:t>
            </a:r>
            <a:r>
              <a:rPr lang="en-US" baseline="0" dirty="0" smtClean="0"/>
              <a:t> to the four solutions performed by ‘solve’: the two constrained solutions that you can examine in the q-file, and the two loose solutions that are not in the q-file but are written into the h-file for </a:t>
            </a:r>
            <a:r>
              <a:rPr lang="en-US" baseline="0" dirty="0" err="1" smtClean="0"/>
              <a:t>globk</a:t>
            </a:r>
            <a:r>
              <a:rPr lang="en-US" baseline="0" dirty="0" smtClean="0"/>
              <a:t>.  These </a:t>
            </a:r>
            <a:r>
              <a:rPr lang="en-US" baseline="0" dirty="0" err="1" smtClean="0"/>
              <a:t>nrms</a:t>
            </a:r>
            <a:r>
              <a:rPr lang="en-US" baseline="0" dirty="0" smtClean="0"/>
              <a:t> values should all be nearly the same, with the ambiguity free values a little lower than the ambiguity fixed values, and the loose solution values a little lower than the constrained solution values. The most common anomaly is if the constrained solution </a:t>
            </a:r>
            <a:r>
              <a:rPr lang="en-US" baseline="0" dirty="0" err="1" smtClean="0"/>
              <a:t>nrms</a:t>
            </a:r>
            <a:r>
              <a:rPr lang="en-US" baseline="0" dirty="0" smtClean="0"/>
              <a:t> values are much higher, which implies that you have </a:t>
            </a:r>
            <a:r>
              <a:rPr lang="en-US" baseline="0" dirty="0" err="1" smtClean="0"/>
              <a:t>overconstrained</a:t>
            </a:r>
            <a:r>
              <a:rPr lang="en-US" baseline="0" dirty="0" smtClean="0"/>
              <a:t> the solution.  That may be ok, since this solution is not used by </a:t>
            </a:r>
            <a:r>
              <a:rPr lang="en-US" baseline="0" dirty="0" err="1" smtClean="0"/>
              <a:t>globk</a:t>
            </a:r>
            <a:r>
              <a:rPr lang="en-US" baseline="0" dirty="0" smtClean="0"/>
              <a:t>, but it may be a problem if it compromised ambiguity resolution.   </a:t>
            </a:r>
          </a:p>
          <a:p>
            <a:pPr eaLnBrk="1" hangingPunct="1"/>
            <a:endParaRPr lang="en-US" baseline="0" dirty="0" smtClean="0"/>
          </a:p>
          <a:p>
            <a:pPr eaLnBrk="1" hangingPunct="1"/>
            <a:r>
              <a:rPr lang="en-US" baseline="0" dirty="0" smtClean="0"/>
              <a:t>Since narrow lane ambiguities can be resolved only if wide-lane ambiguities are resolved first, the percentage of NL will always be smaller than the percentage for WL.  A low WL percentage indicates poor </a:t>
            </a:r>
            <a:r>
              <a:rPr lang="en-US" baseline="0" dirty="0" err="1" smtClean="0"/>
              <a:t>pseudoranges</a:t>
            </a:r>
            <a:r>
              <a:rPr lang="en-US" baseline="0" dirty="0" smtClean="0"/>
              <a:t>; a low NL percentage compared to WL indicates geometric or atmospheric errors.  For data since 2000, the values shown are typical; for data between 1995 and 2000, values in the range of 60-80% may occur, particularly if you have long baselines in the mix. </a:t>
            </a:r>
            <a:endParaRPr lang="en-US" dirty="0"/>
          </a:p>
        </p:txBody>
      </p:sp>
      <p:sp>
        <p:nvSpPr>
          <p:cNvPr id="2" name="Date Placeholder 1"/>
          <p:cNvSpPr>
            <a:spLocks noGrp="1"/>
          </p:cNvSpPr>
          <p:nvPr>
            <p:ph type="dt"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DBFC222-AE72-8F42-8BA7-2024B1A4582D}" type="slidenum">
              <a:rPr lang="en-US"/>
              <a:pPr/>
              <a:t>23</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a:t>The sky plots produced using the –pres ELEV command-line option of sh_gamit (or separately with sh_sky_gifs), are the most accessible source of detailed knowledge about conditions of session:  multipath, atmosphere, receiver performance.  In sky plots, red is the satellite track; yellow and green are positive and negative residuals, colored differently only to aid the eye; red bar is scale (10 mm).  In right plot, all satellites are included. Red line is the average, green the envelope representing the constant + elevation-dependent noise model computed by autcln and passed to solve in the n-file for the final solution</a:t>
            </a:r>
          </a:p>
        </p:txBody>
      </p:sp>
      <p:sp>
        <p:nvSpPr>
          <p:cNvPr id="2" name="Date Placeholder 1"/>
          <p:cNvSpPr>
            <a:spLocks noGrp="1"/>
          </p:cNvSpPr>
          <p:nvPr>
            <p:ph type="dt"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F39B40C-AC83-2B48-866A-EEAE8C806A97}" type="slidenum">
              <a:rPr lang="en-US"/>
              <a:pPr/>
              <a:t>24</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dirty="0"/>
          </a:p>
        </p:txBody>
      </p:sp>
      <p:sp>
        <p:nvSpPr>
          <p:cNvPr id="2" name="Date Placeholder 1"/>
          <p:cNvSpPr>
            <a:spLocks noGrp="1"/>
          </p:cNvSpPr>
          <p:nvPr>
            <p:ph type="dt"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DD4A14B-3536-8845-9C52-98BCD0A431F8}" type="slidenum">
              <a:rPr lang="en-US"/>
              <a:pPr/>
              <a:t>25</a:t>
            </a:fld>
            <a:endParaRPr lang="en-US"/>
          </a:p>
        </p:txBody>
      </p:sp>
      <p:sp>
        <p:nvSpPr>
          <p:cNvPr id="43011" name="Rectangle 1026"/>
          <p:cNvSpPr>
            <a:spLocks noGrp="1" noRot="1" noChangeAspect="1" noChangeArrowheads="1" noTextEdit="1"/>
          </p:cNvSpPr>
          <p:nvPr>
            <p:ph type="sldImg"/>
          </p:nvPr>
        </p:nvSpPr>
        <p:spPr>
          <a:ln/>
        </p:spPr>
      </p:sp>
      <p:sp>
        <p:nvSpPr>
          <p:cNvPr id="43012" name="Rectangle 1027"/>
          <p:cNvSpPr>
            <a:spLocks noGrp="1" noChangeArrowheads="1"/>
          </p:cNvSpPr>
          <p:nvPr>
            <p:ph type="body" idx="1"/>
          </p:nvPr>
        </p:nvSpPr>
        <p:spPr>
          <a:noFill/>
          <a:ln/>
        </p:spPr>
        <p:txBody>
          <a:bodyPr/>
          <a:lstStyle/>
          <a:p>
            <a:pPr eaLnBrk="1" hangingPunct="1"/>
            <a:r>
              <a:rPr lang="en-US" dirty="0"/>
              <a:t>Large excursion is below 10 </a:t>
            </a:r>
            <a:r>
              <a:rPr lang="en-US" dirty="0" err="1"/>
              <a:t>deg</a:t>
            </a:r>
            <a:r>
              <a:rPr lang="en-US" dirty="0"/>
              <a:t>  but still systematic above 10 </a:t>
            </a:r>
            <a:r>
              <a:rPr lang="en-US" dirty="0" err="1"/>
              <a:t>deg</a:t>
            </a:r>
            <a:r>
              <a:rPr lang="en-US" dirty="0"/>
              <a:t> </a:t>
            </a:r>
          </a:p>
          <a:p>
            <a:pPr eaLnBrk="1" hangingPunct="1"/>
            <a:endParaRPr lang="en-US" dirty="0"/>
          </a:p>
          <a:p>
            <a:pPr eaLnBrk="1" hangingPunct="1"/>
            <a:endParaRPr lang="en-US" dirty="0"/>
          </a:p>
        </p:txBody>
      </p:sp>
      <p:sp>
        <p:nvSpPr>
          <p:cNvPr id="2" name="Date Placeholder 1"/>
          <p:cNvSpPr>
            <a:spLocks noGrp="1"/>
          </p:cNvSpPr>
          <p:nvPr>
            <p:ph type="dt"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50EAF6DA-3BB2-AF40-BF18-C074B9957335}" type="slidenum">
              <a:rPr lang="en-US"/>
              <a:pPr/>
              <a:t>26</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a:t>Next few slides look at each of these problems.</a:t>
            </a:r>
          </a:p>
        </p:txBody>
      </p:sp>
      <p:sp>
        <p:nvSpPr>
          <p:cNvPr id="2" name="Date Placeholder 1"/>
          <p:cNvSpPr>
            <a:spLocks noGrp="1"/>
          </p:cNvSpPr>
          <p:nvPr>
            <p:ph type="dt"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AF5277E-4E86-3F47-A6EC-579D5EA636A9}" type="slidenum">
              <a:rPr lang="en-US"/>
              <a:pPr/>
              <a:t>27</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p>
        </p:txBody>
      </p:sp>
      <p:sp>
        <p:nvSpPr>
          <p:cNvPr id="2" name="Date Placeholder 1"/>
          <p:cNvSpPr>
            <a:spLocks noGrp="1"/>
          </p:cNvSpPr>
          <p:nvPr>
            <p:ph type="dt"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5614407-8B90-7644-B711-0B373A80AAA2}" type="slidenum">
              <a:rPr lang="en-US"/>
              <a:pPr/>
              <a:t>3</a:t>
            </a:fld>
            <a:endParaRPr lang="en-US"/>
          </a:p>
        </p:txBody>
      </p:sp>
      <p:sp>
        <p:nvSpPr>
          <p:cNvPr id="16387" name="Rectangle 1026"/>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smtClean="0"/>
              <a:t>If</a:t>
            </a:r>
            <a:r>
              <a:rPr lang="en-US" baseline="0" dirty="0" smtClean="0"/>
              <a:t> you want to be sure you know what external </a:t>
            </a:r>
            <a:r>
              <a:rPr lang="en-US" baseline="0" dirty="0" err="1" smtClean="0"/>
              <a:t>cGPS</a:t>
            </a:r>
            <a:r>
              <a:rPr lang="en-US" baseline="0" dirty="0" smtClean="0"/>
              <a:t> data are available, you may choose to download the external RINEX files in advance (</a:t>
            </a:r>
            <a:r>
              <a:rPr lang="en-US" baseline="0" dirty="0" err="1" smtClean="0"/>
              <a:t>sh_get_rinex</a:t>
            </a:r>
            <a:r>
              <a:rPr lang="en-US" baseline="0" dirty="0" smtClean="0"/>
              <a:t>). </a:t>
            </a:r>
            <a:endParaRPr lang="en-US" dirty="0"/>
          </a:p>
        </p:txBody>
      </p:sp>
      <p:sp>
        <p:nvSpPr>
          <p:cNvPr id="3" name="Date Placeholder 2"/>
          <p:cNvSpPr>
            <a:spLocks noGrp="1"/>
          </p:cNvSpPr>
          <p:nvPr>
            <p:ph type="dt" idx="10"/>
          </p:nvPr>
        </p:nvSpPr>
        <p:spPr/>
        <p:txBody>
          <a:bodyPr/>
          <a:lstStyle/>
          <a:p>
            <a:r>
              <a:rPr lang="x-none" smtClean="0"/>
              <a:t>2016/05/24</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109827C-6A3B-744F-A21A-729D4B7BCE48}" type="slidenum">
              <a:rPr lang="en-US"/>
              <a:pPr/>
              <a:t>28</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b="0" dirty="0"/>
              <a:t>If using GLOBK for final solution, you can constrain the frame more rigorously there, so for GAMIT, </a:t>
            </a:r>
            <a:r>
              <a:rPr lang="en-US" b="0" dirty="0" smtClean="0"/>
              <a:t>just</a:t>
            </a:r>
            <a:r>
              <a:rPr lang="en-US" b="0" baseline="0" dirty="0" smtClean="0"/>
              <a:t> p</a:t>
            </a:r>
            <a:r>
              <a:rPr lang="en-US" b="0" dirty="0" smtClean="0"/>
              <a:t>rovide </a:t>
            </a:r>
            <a:r>
              <a:rPr lang="en-US" b="0" dirty="0"/>
              <a:t>a minimal constraint to assess data quality.: low </a:t>
            </a:r>
            <a:r>
              <a:rPr lang="en-US" b="0" dirty="0" err="1"/>
              <a:t>nrms</a:t>
            </a:r>
            <a:r>
              <a:rPr lang="en-US" b="0" dirty="0"/>
              <a:t>, small adjustments to all parameters.</a:t>
            </a:r>
          </a:p>
        </p:txBody>
      </p:sp>
      <p:sp>
        <p:nvSpPr>
          <p:cNvPr id="2" name="Date Placeholder 1"/>
          <p:cNvSpPr>
            <a:spLocks noGrp="1"/>
          </p:cNvSpPr>
          <p:nvPr>
            <p:ph type="dt"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E479891-003F-E544-AA16-99CAAD582694}" type="slidenum">
              <a:rPr lang="en-US"/>
              <a:pPr/>
              <a:t>29</a:t>
            </a:fld>
            <a:endParaRPr lang="en-US"/>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t>These are somewhat overlapping, both with the three major problems discussed on the previous slides, and with each other.  They provide a conceptual structure with which to look at the plotting tools available for diagnostics. </a:t>
            </a:r>
          </a:p>
        </p:txBody>
      </p:sp>
      <p:sp>
        <p:nvSpPr>
          <p:cNvPr id="2" name="Date Placeholder 1"/>
          <p:cNvSpPr>
            <a:spLocks noGrp="1"/>
          </p:cNvSpPr>
          <p:nvPr>
            <p:ph type="dt"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4C14E83-F783-644A-8780-E25EFDE028C9}" type="slidenum">
              <a:rPr lang="en-US"/>
              <a:pPr/>
              <a:t>30</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dirty="0"/>
              <a:t>Time series (from </a:t>
            </a:r>
            <a:r>
              <a:rPr lang="en-US" dirty="0" err="1"/>
              <a:t>sh_glred</a:t>
            </a:r>
            <a:r>
              <a:rPr lang="en-US" dirty="0"/>
              <a:t>) showing an outlier on day 201.  Why?</a:t>
            </a:r>
          </a:p>
          <a:p>
            <a:pPr eaLnBrk="1" hangingPunct="1"/>
            <a:r>
              <a:rPr lang="en-US" dirty="0" smtClean="0"/>
              <a:t>Probably </a:t>
            </a:r>
            <a:r>
              <a:rPr lang="en-US" dirty="0"/>
              <a:t>troposphere since in height and we don’t expect </a:t>
            </a:r>
            <a:r>
              <a:rPr lang="en-US" dirty="0" smtClean="0"/>
              <a:t>multipath </a:t>
            </a:r>
            <a:r>
              <a:rPr lang="en-US" dirty="0"/>
              <a:t>to change (though it can</a:t>
            </a:r>
            <a:r>
              <a:rPr lang="en-US" dirty="0" smtClean="0"/>
              <a:t>)</a:t>
            </a:r>
          </a:p>
          <a:p>
            <a:pPr eaLnBrk="1" hangingPunct="1"/>
            <a:r>
              <a:rPr lang="en-US" dirty="0" smtClean="0"/>
              <a:t>Look at the sky plots.</a:t>
            </a:r>
            <a:endParaRPr lang="en-US" dirty="0"/>
          </a:p>
        </p:txBody>
      </p:sp>
      <p:sp>
        <p:nvSpPr>
          <p:cNvPr id="2" name="Date Placeholder 1"/>
          <p:cNvSpPr>
            <a:spLocks noGrp="1"/>
          </p:cNvSpPr>
          <p:nvPr>
            <p:ph type="dt"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4F2E2A3-E30C-7344-81CD-173F7F0BDD71}" type="slidenum">
              <a:rPr lang="en-US"/>
              <a:pPr/>
              <a:t>31</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t>In fact, day 201 (the outlier) has significantly higher phase noise than day 202.  Since the pattern is different on the two days, the cause must be water vapor rather than multipath.</a:t>
            </a:r>
          </a:p>
        </p:txBody>
      </p:sp>
      <p:sp>
        <p:nvSpPr>
          <p:cNvPr id="2" name="Date Placeholder 1"/>
          <p:cNvSpPr>
            <a:spLocks noGrp="1"/>
          </p:cNvSpPr>
          <p:nvPr>
            <p:ph type="dt"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A015479-A903-1842-993D-22794696B404}" type="slidenum">
              <a:rPr lang="en-US"/>
              <a:pPr/>
              <a:t>4</a:t>
            </a:fld>
            <a:endParaRPr lang="en-US"/>
          </a:p>
        </p:txBody>
      </p:sp>
      <p:sp>
        <p:nvSpPr>
          <p:cNvPr id="18435" name="Rectangle 1026"/>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x-none" smtClean="0"/>
              <a:t>2016/05/24</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12</a:t>
            </a:fld>
            <a:endParaRPr lang="en-US"/>
          </a:p>
        </p:txBody>
      </p:sp>
    </p:spTree>
    <p:extLst>
      <p:ext uri="{BB962C8B-B14F-4D97-AF65-F5344CB8AC3E}">
        <p14:creationId xmlns:p14="http://schemas.microsoft.com/office/powerpoint/2010/main" val="1641007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90B606A-728B-8A45-B2A9-CF33EBBD70FE}" type="slidenum">
              <a:rPr lang="en-US"/>
              <a:pPr/>
              <a:t>13</a:t>
            </a:fld>
            <a:endParaRPr lang="en-US"/>
          </a:p>
        </p:txBody>
      </p:sp>
      <p:sp>
        <p:nvSpPr>
          <p:cNvPr id="20483" name="Rectangle 2"/>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smtClean="0"/>
              <a:t>Once</a:t>
            </a:r>
            <a:r>
              <a:rPr lang="en-US" baseline="0" dirty="0" smtClean="0"/>
              <a:t> </a:t>
            </a:r>
            <a:r>
              <a:rPr lang="en-US" baseline="0" dirty="0" err="1" smtClean="0"/>
              <a:t>fixdrv</a:t>
            </a:r>
            <a:r>
              <a:rPr lang="en-US" baseline="0" dirty="0" smtClean="0"/>
              <a:t> is complete, the rest of the run is driven from a batch file, b[</a:t>
            </a:r>
            <a:r>
              <a:rPr lang="en-US" baseline="0" dirty="0" err="1" smtClean="0"/>
              <a:t>expt</a:t>
            </a:r>
            <a:r>
              <a:rPr lang="en-US" baseline="0" dirty="0" smtClean="0"/>
              <a:t>]][y].bat, which invokes a series of batch files, b[</a:t>
            </a:r>
            <a:r>
              <a:rPr lang="en-US" baseline="0" dirty="0" err="1" smtClean="0"/>
              <a:t>expt</a:t>
            </a:r>
            <a:r>
              <a:rPr lang="en-US" baseline="0" dirty="0" smtClean="0"/>
              <a:t>][y].</a:t>
            </a:r>
            <a:r>
              <a:rPr lang="en-US" baseline="0" dirty="0" err="1" smtClean="0"/>
              <a:t>nnn</a:t>
            </a:r>
            <a:r>
              <a:rPr lang="en-US" baseline="0" dirty="0" smtClean="0"/>
              <a:t>, one for each execution of  arc, model, </a:t>
            </a:r>
            <a:r>
              <a:rPr lang="en-US" baseline="0" dirty="0" err="1" smtClean="0"/>
              <a:t>cfmrg</a:t>
            </a:r>
            <a:r>
              <a:rPr lang="en-US" baseline="0" dirty="0" smtClean="0"/>
              <a:t>, and solve. </a:t>
            </a:r>
            <a:endParaRPr lang="en-US" dirty="0"/>
          </a:p>
        </p:txBody>
      </p:sp>
      <p:sp>
        <p:nvSpPr>
          <p:cNvPr id="3" name="Date Placeholder 2"/>
          <p:cNvSpPr>
            <a:spLocks noGrp="1"/>
          </p:cNvSpPr>
          <p:nvPr>
            <p:ph type="dt" idx="10"/>
          </p:nvPr>
        </p:nvSpPr>
        <p:spPr/>
        <p:txBody>
          <a:bodyPr/>
          <a:lstStyle/>
          <a:p>
            <a:r>
              <a:rPr lang="x-none" smtClean="0"/>
              <a:t>2016/05/24</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14</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endParaRPr lang="en-US" dirty="0"/>
          </a:p>
        </p:txBody>
      </p:sp>
      <p:sp>
        <p:nvSpPr>
          <p:cNvPr id="2" name="Date Placeholder 1"/>
          <p:cNvSpPr>
            <a:spLocks noGrp="1"/>
          </p:cNvSpPr>
          <p:nvPr>
            <p:ph type="dt"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15</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r>
              <a:rPr lang="en-US" dirty="0" smtClean="0"/>
              <a:t>Although</a:t>
            </a:r>
            <a:r>
              <a:rPr lang="en-US" baseline="0" dirty="0" smtClean="0"/>
              <a:t> when data run smoothly, you will seldom have need to examine the q-file (only the e-mailed summary), you should be familiar with  all of the entries in this file in order to understand problems with your data.  </a:t>
            </a:r>
            <a:endParaRPr lang="en-US" dirty="0"/>
          </a:p>
        </p:txBody>
      </p:sp>
      <p:sp>
        <p:nvSpPr>
          <p:cNvPr id="2" name="Date Placeholder 1"/>
          <p:cNvSpPr>
            <a:spLocks noGrp="1"/>
          </p:cNvSpPr>
          <p:nvPr>
            <p:ph type="dt"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4FC1BDA-48C6-6745-8AE1-6F5D4D2A33F3}" type="slidenum">
              <a:rPr lang="en-US"/>
              <a:pPr/>
              <a:t>16</a:t>
            </a:fld>
            <a:endParaRPr lang="en-US"/>
          </a:p>
        </p:txBody>
      </p:sp>
      <p:sp>
        <p:nvSpPr>
          <p:cNvPr id="24579" name="Rectangle 2"/>
          <p:cNvSpPr>
            <a:spLocks noGrp="1" noRot="1" noChangeAspect="1" noChangeArrowheads="1"/>
          </p:cNvSpPr>
          <p:nvPr>
            <p:ph type="sldImg"/>
          </p:nvPr>
        </p:nvSpPr>
        <p:spPr>
          <a:xfrm>
            <a:off x="1670050" y="685800"/>
            <a:ext cx="4572000" cy="3429000"/>
          </a:xfrm>
          <a:solidFill>
            <a:srgbClr val="FFFFFF"/>
          </a:solidFill>
          <a:ln/>
        </p:spPr>
      </p:sp>
      <p:sp>
        <p:nvSpPr>
          <p:cNvPr id="24580" name="Rectangle 3"/>
          <p:cNvSpPr>
            <a:spLocks noGrp="1" noChangeArrowheads="1"/>
          </p:cNvSpPr>
          <p:nvPr>
            <p:ph type="body" idx="1"/>
          </p:nvPr>
        </p:nvSpPr>
        <p:spPr>
          <a:noFill/>
          <a:ln/>
        </p:spPr>
        <p:txBody>
          <a:bodyPr/>
          <a:lstStyle/>
          <a:p>
            <a:pPr eaLnBrk="1" hangingPunct="1"/>
            <a:r>
              <a:rPr lang="en-US" sz="1400" dirty="0"/>
              <a:t>Templates for these files are </a:t>
            </a:r>
            <a:r>
              <a:rPr lang="en-US" sz="1400" dirty="0" smtClean="0"/>
              <a:t>in~/</a:t>
            </a:r>
            <a:r>
              <a:rPr lang="en-US" sz="1400" dirty="0" err="1" smtClean="0"/>
              <a:t>gg</a:t>
            </a:r>
            <a:r>
              <a:rPr lang="en-US" sz="1400" dirty="0" smtClean="0"/>
              <a:t>/tables, </a:t>
            </a:r>
            <a:r>
              <a:rPr lang="en-US" sz="1400" dirty="0"/>
              <a:t>and the individual entries are discussed in Chapter 2 of the </a:t>
            </a:r>
            <a:r>
              <a:rPr lang="en-US" sz="1400" i="1" dirty="0"/>
              <a:t>Introduction to GAMIT/GLOBK</a:t>
            </a:r>
            <a:r>
              <a:rPr lang="en-US" sz="1400" dirty="0"/>
              <a:t>  and Chapter 3 of the </a:t>
            </a:r>
            <a:r>
              <a:rPr lang="en-US" sz="1400" i="1" dirty="0"/>
              <a:t>GAMIT Reference Manual.</a:t>
            </a:r>
          </a:p>
        </p:txBody>
      </p:sp>
      <p:sp>
        <p:nvSpPr>
          <p:cNvPr id="2" name="Date Placeholder 1"/>
          <p:cNvSpPr>
            <a:spLocks noGrp="1"/>
          </p:cNvSpPr>
          <p:nvPr>
            <p:ph type="dt"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3A8CF9A-4EED-0B43-9BFD-8593DAC08D89}" type="slidenum">
              <a:rPr lang="en-US"/>
              <a:pPr/>
              <a:t>17</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smtClean="0"/>
              <a:t>ftp</a:t>
            </a:r>
            <a:r>
              <a:rPr lang="en-US" baseline="0" dirty="0" smtClean="0"/>
              <a:t> </a:t>
            </a:r>
            <a:r>
              <a:rPr lang="en-US" baseline="0" dirty="0" err="1" smtClean="0"/>
              <a:t>chandler.mit.edu</a:t>
            </a:r>
            <a:r>
              <a:rPr lang="en-US" baseline="0" dirty="0" smtClean="0"/>
              <a:t> and get files from source/</a:t>
            </a:r>
            <a:r>
              <a:rPr lang="en-US" baseline="0" dirty="0" err="1" smtClean="0"/>
              <a:t>incremental_updates</a:t>
            </a:r>
            <a:r>
              <a:rPr lang="en-US" baseline="0" dirty="0" smtClean="0"/>
              <a:t>/tables directory.</a:t>
            </a:r>
            <a:endParaRPr lang="en-US" dirty="0"/>
          </a:p>
        </p:txBody>
      </p:sp>
      <p:sp>
        <p:nvSpPr>
          <p:cNvPr id="2" name="Date Placeholder 1"/>
          <p:cNvSpPr>
            <a:spLocks noGrp="1"/>
          </p:cNvSpPr>
          <p:nvPr>
            <p:ph type="dt"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r>
              <a:rPr lang="x-none" smtClean="0"/>
              <a:t>2016/05/24</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x-none" smtClean="0"/>
              <a:t>2016/05/24</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x-none" smtClean="0"/>
              <a:t>2016/05/24</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8" name="Shape 8"/>
          <p:cNvSpPr>
            <a:spLocks noGrp="1"/>
          </p:cNvSpPr>
          <p:nvPr>
            <p:ph type="title"/>
          </p:nvPr>
        </p:nvSpPr>
        <p:spPr>
          <a:prstGeom prst="rect">
            <a:avLst/>
          </a:prstGeom>
        </p:spPr>
        <p:txBody>
          <a:bodyPr/>
          <a:lstStyle/>
          <a:p>
            <a:pPr lvl="0">
              <a:defRPr sz="1800"/>
            </a:pPr>
            <a:r>
              <a:rPr sz="5900"/>
              <a:t>Title Text</a:t>
            </a:r>
          </a:p>
        </p:txBody>
      </p:sp>
      <p:sp>
        <p:nvSpPr>
          <p:cNvPr id="9" name="Shape 9"/>
          <p:cNvSpPr>
            <a:spLocks noGrp="1"/>
          </p:cNvSpPr>
          <p:nvPr>
            <p:ph type="body" idx="1"/>
          </p:nvPr>
        </p:nvSpPr>
        <p:spPr>
          <a:prstGeom prst="rect">
            <a:avLst/>
          </a:prstGeom>
        </p:spPr>
        <p:txBody>
          <a:bodyPr/>
          <a:lstStyle/>
          <a:p>
            <a:pPr lvl="0">
              <a:defRPr sz="1800"/>
            </a:pPr>
            <a:r>
              <a:rPr sz="3000"/>
              <a:t>Body Level One</a:t>
            </a:r>
          </a:p>
          <a:p>
            <a:pPr lvl="1">
              <a:defRPr sz="1800"/>
            </a:pPr>
            <a:r>
              <a:rPr sz="3000"/>
              <a:t>Body Level Two</a:t>
            </a:r>
          </a:p>
          <a:p>
            <a:pPr lvl="2">
              <a:defRPr sz="1800"/>
            </a:pPr>
            <a:r>
              <a:rPr sz="3000"/>
              <a:t>Body Level Three</a:t>
            </a:r>
          </a:p>
          <a:p>
            <a:pPr lvl="3">
              <a:defRPr sz="1800"/>
            </a:pPr>
            <a:r>
              <a:rPr sz="3000"/>
              <a:t>Body Level Four</a:t>
            </a:r>
          </a:p>
          <a:p>
            <a:pPr lvl="4">
              <a:defRPr sz="1800"/>
            </a:pPr>
            <a:r>
              <a:rPr sz="3000"/>
              <a:t>Body Level Five</a:t>
            </a:r>
          </a:p>
        </p:txBody>
      </p:sp>
    </p:spTree>
    <p:extLst>
      <p:ext uri="{BB962C8B-B14F-4D97-AF65-F5344CB8AC3E}">
        <p14:creationId xmlns:p14="http://schemas.microsoft.com/office/powerpoint/2010/main" val="1979019796"/>
      </p:ext>
    </p:extLst>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x-none" smtClean="0"/>
              <a:t>2016/05/24</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x-none" smtClean="0"/>
              <a:t>2016/05/24</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r>
              <a:rPr lang="x-none" smtClean="0"/>
              <a:t>2016/05/24</a:t>
            </a:r>
            <a:endParaRPr lang="en-US"/>
          </a:p>
        </p:txBody>
      </p:sp>
      <p:sp>
        <p:nvSpPr>
          <p:cNvPr id="6" name="Footer Placeholder 5"/>
          <p:cNvSpPr>
            <a:spLocks noGrp="1"/>
          </p:cNvSpPr>
          <p:nvPr>
            <p:ph type="ftr" sz="quarter" idx="11"/>
          </p:nvPr>
        </p:nvSpPr>
        <p:spPr/>
        <p:txBody>
          <a:bodyPr/>
          <a:lstStyle/>
          <a:p>
            <a:r>
              <a:rPr lang="en-US" smtClean="0"/>
              <a:t>Batch processing with sh_gamit</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r>
              <a:rPr lang="x-none" smtClean="0"/>
              <a:t>2016/05/24</a:t>
            </a:r>
            <a:endParaRPr lang="en-US"/>
          </a:p>
        </p:txBody>
      </p:sp>
      <p:sp>
        <p:nvSpPr>
          <p:cNvPr id="8" name="Footer Placeholder 7"/>
          <p:cNvSpPr>
            <a:spLocks noGrp="1"/>
          </p:cNvSpPr>
          <p:nvPr>
            <p:ph type="ftr" sz="quarter" idx="11"/>
          </p:nvPr>
        </p:nvSpPr>
        <p:spPr/>
        <p:txBody>
          <a:bodyPr/>
          <a:lstStyle/>
          <a:p>
            <a:r>
              <a:rPr lang="en-US" smtClean="0"/>
              <a:t>Batch processing with sh_gamit</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r>
              <a:rPr lang="x-none" smtClean="0"/>
              <a:t>2016/05/24</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x-none" smtClean="0"/>
              <a:t>2016/05/24</a:t>
            </a:r>
            <a:endParaRPr lang="en-US"/>
          </a:p>
        </p:txBody>
      </p:sp>
      <p:sp>
        <p:nvSpPr>
          <p:cNvPr id="6" name="Footer Placeholder 5"/>
          <p:cNvSpPr>
            <a:spLocks noGrp="1"/>
          </p:cNvSpPr>
          <p:nvPr>
            <p:ph type="ftr" sz="quarter" idx="11"/>
          </p:nvPr>
        </p:nvSpPr>
        <p:spPr/>
        <p:txBody>
          <a:bodyPr/>
          <a:lstStyle/>
          <a:p>
            <a:r>
              <a:rPr lang="en-US" smtClean="0"/>
              <a:t>Batch processing with sh_gamit</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x-none" smtClean="0"/>
              <a:t>2016/05/24</a:t>
            </a:r>
            <a:endParaRPr lang="en-US"/>
          </a:p>
        </p:txBody>
      </p:sp>
      <p:sp>
        <p:nvSpPr>
          <p:cNvPr id="6" name="Footer Placeholder 5"/>
          <p:cNvSpPr>
            <a:spLocks noGrp="1"/>
          </p:cNvSpPr>
          <p:nvPr>
            <p:ph type="ftr" sz="quarter" idx="11"/>
          </p:nvPr>
        </p:nvSpPr>
        <p:spPr/>
        <p:txBody>
          <a:bodyPr/>
          <a:lstStyle/>
          <a:p>
            <a:r>
              <a:rPr lang="en-US" smtClean="0"/>
              <a:t>Batch processing with sh_gamit</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x-none" smtClean="0"/>
              <a:t>2016/05/24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Batch processing with sh_gamit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 Id="rId3"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3.png"/><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 Id="rId3" Type="http://schemas.openxmlformats.org/officeDocument/2006/relationships/image" Target="../media/image6.jpeg"/></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Batch processing with </a:t>
            </a:r>
            <a:r>
              <a:rPr lang="en-US" sz="4000" dirty="0" err="1" smtClean="0">
                <a:latin typeface="Courier"/>
                <a:cs typeface="Courier"/>
              </a:rPr>
              <a:t>sh_gamit</a:t>
            </a:r>
            <a:endParaRPr lang="en-US" sz="4000" dirty="0">
              <a:latin typeface="Courier"/>
              <a:cs typeface="Courier"/>
            </a:endParaRPr>
          </a:p>
        </p:txBody>
      </p:sp>
      <p:pic>
        <p:nvPicPr>
          <p:cNvPr id="6" name="Picture 5"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60" y="224179"/>
            <a:ext cx="1599993" cy="362429"/>
          </a:xfrm>
          <a:prstGeom prst="rect">
            <a:avLst/>
          </a:prstGeom>
        </p:spPr>
      </p:pic>
      <p:sp>
        <p:nvSpPr>
          <p:cNvPr id="7" name="Subtitle 2"/>
          <p:cNvSpPr txBox="1">
            <a:spLocks/>
          </p:cNvSpPr>
          <p:nvPr/>
        </p:nvSpPr>
        <p:spPr>
          <a:xfrm>
            <a:off x="1371600" y="3886199"/>
            <a:ext cx="6400800" cy="2409217"/>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600" dirty="0"/>
              <a:t>M. A. </a:t>
            </a:r>
            <a:r>
              <a:rPr lang="en-US" sz="2600" dirty="0" smtClean="0"/>
              <a:t>Floyd          T</a:t>
            </a:r>
            <a:r>
              <a:rPr lang="en-US" sz="2600" dirty="0"/>
              <a:t>. A. </a:t>
            </a:r>
            <a:r>
              <a:rPr lang="en-US" sz="2600" dirty="0" smtClean="0"/>
              <a:t>Herring</a:t>
            </a:r>
            <a:endParaRPr lang="en-US" sz="2600" dirty="0"/>
          </a:p>
          <a:p>
            <a:r>
              <a:rPr lang="en-US" sz="1700" i="1" dirty="0" smtClean="0"/>
              <a:t>Massachusetts Institute of Technology</a:t>
            </a:r>
          </a:p>
          <a:p>
            <a:endParaRPr lang="en-US" sz="1400" dirty="0" smtClean="0"/>
          </a:p>
          <a:p>
            <a:r>
              <a:rPr lang="en-US" sz="2100" dirty="0"/>
              <a:t>GAMIT/GLOBK/TRACK </a:t>
            </a:r>
            <a:r>
              <a:rPr lang="en-US" sz="2100" dirty="0" smtClean="0"/>
              <a:t>Short Course </a:t>
            </a:r>
            <a:r>
              <a:rPr lang="en-US" sz="2100" dirty="0"/>
              <a:t>for GPS </a:t>
            </a:r>
            <a:r>
              <a:rPr lang="en-US" sz="2100" dirty="0" smtClean="0"/>
              <a:t>Data Analysis</a:t>
            </a:r>
            <a:endParaRPr lang="en-US" sz="2100" dirty="0"/>
          </a:p>
          <a:p>
            <a:r>
              <a:rPr lang="en-US" sz="2100" dirty="0" smtClean="0"/>
              <a:t>Korea Institute of Geoscience and Mineral Resources (KIGAM)</a:t>
            </a:r>
            <a:br>
              <a:rPr lang="en-US" sz="2100" dirty="0" smtClean="0"/>
            </a:br>
            <a:r>
              <a:rPr lang="en-US" sz="2100" dirty="0" err="1" smtClean="0"/>
              <a:t>Daejeon</a:t>
            </a:r>
            <a:r>
              <a:rPr lang="en-US" sz="2100" dirty="0" smtClean="0"/>
              <a:t>, Republic of Korea</a:t>
            </a:r>
            <a:endParaRPr lang="en-US" sz="2100" dirty="0"/>
          </a:p>
          <a:p>
            <a:r>
              <a:rPr lang="en-US" sz="2100" dirty="0" smtClean="0"/>
              <a:t>23–27 May 2016</a:t>
            </a:r>
          </a:p>
          <a:p>
            <a:endParaRPr lang="en-US" sz="1800" dirty="0" smtClean="0"/>
          </a:p>
          <a:p>
            <a:r>
              <a:rPr lang="en-US" sz="1400" dirty="0"/>
              <a:t>Material from T. A. Herring, R. W. King, M. A. Floyd (MIT) and S. C. </a:t>
            </a:r>
            <a:r>
              <a:rPr lang="en-US" sz="1400" dirty="0" err="1"/>
              <a:t>McClusky</a:t>
            </a:r>
            <a:r>
              <a:rPr lang="en-US" sz="1400" dirty="0"/>
              <a:t> (now ANU)</a:t>
            </a:r>
          </a:p>
        </p:txBody>
      </p:sp>
      <p:pic>
        <p:nvPicPr>
          <p:cNvPr id="8" name="Picture 7"/>
          <p:cNvPicPr>
            <a:picLocks noChangeAspect="1"/>
          </p:cNvPicPr>
          <p:nvPr/>
        </p:nvPicPr>
        <p:blipFill>
          <a:blip r:embed="rId3"/>
          <a:stretch>
            <a:fillRect/>
          </a:stretch>
        </p:blipFill>
        <p:spPr>
          <a:xfrm>
            <a:off x="5715000" y="91308"/>
            <a:ext cx="3365500" cy="495300"/>
          </a:xfrm>
          <a:prstGeom prst="rect">
            <a:avLst/>
          </a:prstGeom>
        </p:spPr>
      </p:pic>
    </p:spTree>
    <p:extLst>
      <p:ext uri="{BB962C8B-B14F-4D97-AF65-F5344CB8AC3E}">
        <p14:creationId xmlns:p14="http://schemas.microsoft.com/office/powerpoint/2010/main" val="17884014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title"/>
          </p:nvPr>
        </p:nvSpPr>
        <p:spPr/>
        <p:txBody>
          <a:bodyPr/>
          <a:lstStyle>
            <a:lvl1pPr>
              <a:defRPr>
                <a:solidFill>
                  <a:srgbClr val="AB4642"/>
                </a:solidFill>
              </a:defRPr>
            </a:lvl1pPr>
          </a:lstStyle>
          <a:p>
            <a:pPr lvl="0"/>
            <a:r>
              <a:rPr lang="en-US" smtClean="0">
                <a:solidFill>
                  <a:srgbClr val="000000"/>
                </a:solidFill>
              </a:rPr>
              <a:t>station.info</a:t>
            </a:r>
            <a:endParaRPr lang="en-US">
              <a:solidFill>
                <a:srgbClr val="000000"/>
              </a:solidFill>
            </a:endParaRPr>
          </a:p>
        </p:txBody>
      </p:sp>
      <p:sp>
        <p:nvSpPr>
          <p:cNvPr id="70" name="Shape 70"/>
          <p:cNvSpPr>
            <a:spLocks noGrp="1"/>
          </p:cNvSpPr>
          <p:nvPr>
            <p:ph idx="1"/>
          </p:nvPr>
        </p:nvSpPr>
        <p:spPr/>
        <p:txBody>
          <a:bodyPr/>
          <a:lstStyle/>
          <a:p>
            <a:r>
              <a:rPr lang="en-US" smtClean="0">
                <a:solidFill>
                  <a:srgbClr val="000000"/>
                </a:solidFill>
              </a:rPr>
              <a:t>Controls:</a:t>
            </a:r>
          </a:p>
          <a:p>
            <a:pPr lvl="1"/>
            <a:r>
              <a:rPr lang="en-US" smtClean="0">
                <a:solidFill>
                  <a:srgbClr val="000000"/>
                </a:solidFill>
              </a:rPr>
              <a:t>site occupation metadata, e.g.</a:t>
            </a:r>
          </a:p>
          <a:p>
            <a:pPr lvl="2"/>
            <a:r>
              <a:rPr lang="en-US" smtClean="0">
                <a:solidFill>
                  <a:srgbClr val="000000"/>
                </a:solidFill>
              </a:rPr>
              <a:t>Site name</a:t>
            </a:r>
          </a:p>
          <a:p>
            <a:pPr lvl="2"/>
            <a:r>
              <a:rPr lang="en-US" smtClean="0">
                <a:solidFill>
                  <a:srgbClr val="000000"/>
                </a:solidFill>
              </a:rPr>
              <a:t>Start and stop times of occupation</a:t>
            </a:r>
          </a:p>
          <a:p>
            <a:pPr lvl="2"/>
            <a:r>
              <a:rPr lang="en-US" smtClean="0">
                <a:solidFill>
                  <a:srgbClr val="000000"/>
                </a:solidFill>
              </a:rPr>
              <a:t>Reciever and antenna information (types, serial numbers, firmware, heights)</a:t>
            </a:r>
          </a:p>
          <a:p>
            <a:r>
              <a:rPr lang="en-US" smtClean="0">
                <a:solidFill>
                  <a:srgbClr val="000000"/>
                </a:solidFill>
              </a:rPr>
              <a:t>THIS IS A VERY IMPORTANT FILE!</a:t>
            </a:r>
          </a:p>
          <a:p>
            <a:r>
              <a:rPr lang="en-US" smtClean="0">
                <a:solidFill>
                  <a:srgbClr val="000000"/>
                </a:solidFill>
              </a:rPr>
              <a:t>Utilities include: sh_upd_stnfo and mstinf</a:t>
            </a:r>
            <a:endParaRPr lang="en-US">
              <a:solidFill>
                <a:srgbClr val="000000"/>
              </a:solidFill>
            </a:endParaRPr>
          </a:p>
        </p:txBody>
      </p:sp>
      <p:sp>
        <p:nvSpPr>
          <p:cNvPr id="4" name="Date Placeholder 3"/>
          <p:cNvSpPr>
            <a:spLocks noGrp="1"/>
          </p:cNvSpPr>
          <p:nvPr>
            <p:ph type="dt" sz="half" idx="10"/>
          </p:nvPr>
        </p:nvSpPr>
        <p:spPr/>
        <p:txBody>
          <a:bodyPr/>
          <a:lstStyle/>
          <a:p>
            <a:r>
              <a:rPr lang="x-none" smtClean="0"/>
              <a:t>2016/05/24</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17283350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p:txBody>
          <a:bodyPr>
            <a:normAutofit fontScale="90000"/>
          </a:bodyPr>
          <a:lstStyle/>
          <a:p>
            <a:pPr lvl="0"/>
            <a:r>
              <a:rPr lang="en-US" smtClean="0"/>
              <a:t>sestbl.</a:t>
            </a:r>
          </a:p>
          <a:p>
            <a:pPr lvl="0"/>
            <a:r>
              <a:rPr lang="en-US" smtClean="0"/>
              <a:t>(“session table”)</a:t>
            </a:r>
            <a:endParaRPr lang="en-US" dirty="0"/>
          </a:p>
        </p:txBody>
      </p:sp>
      <p:sp>
        <p:nvSpPr>
          <p:cNvPr id="74" name="Shape 74"/>
          <p:cNvSpPr>
            <a:spLocks noGrp="1"/>
          </p:cNvSpPr>
          <p:nvPr>
            <p:ph idx="1"/>
          </p:nvPr>
        </p:nvSpPr>
        <p:spPr/>
        <p:txBody>
          <a:bodyPr/>
          <a:lstStyle/>
          <a:p>
            <a:pPr lvl="0"/>
            <a:r>
              <a:rPr lang="en-US" smtClean="0"/>
              <a:t>Controls</a:t>
            </a:r>
          </a:p>
          <a:p>
            <a:pPr lvl="1"/>
            <a:r>
              <a:rPr lang="en-US" smtClean="0"/>
              <a:t>Processing setup</a:t>
            </a:r>
          </a:p>
          <a:p>
            <a:pPr lvl="2"/>
            <a:r>
              <a:rPr lang="en-US" smtClean="0"/>
              <a:t>Observables to use (e.g. LC, L1+L2, etc.)</a:t>
            </a:r>
          </a:p>
          <a:p>
            <a:pPr lvl="2"/>
            <a:r>
              <a:rPr lang="en-US" smtClean="0"/>
              <a:t>Experiment (orbits and EOPs) type</a:t>
            </a:r>
          </a:p>
          <a:p>
            <a:pPr lvl="2"/>
            <a:r>
              <a:rPr lang="en-US" smtClean="0"/>
              <a:t>Models used</a:t>
            </a:r>
            <a:endParaRPr lang="en-US" dirty="0"/>
          </a:p>
        </p:txBody>
      </p:sp>
      <p:sp>
        <p:nvSpPr>
          <p:cNvPr id="4" name="Date Placeholder 3"/>
          <p:cNvSpPr>
            <a:spLocks noGrp="1"/>
          </p:cNvSpPr>
          <p:nvPr>
            <p:ph type="dt" sz="half" idx="10"/>
          </p:nvPr>
        </p:nvSpPr>
        <p:spPr/>
        <p:txBody>
          <a:bodyPr/>
          <a:lstStyle/>
          <a:p>
            <a:r>
              <a:rPr lang="x-none" smtClean="0"/>
              <a:t>2016/05/24</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221085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p:txBody>
          <a:bodyPr>
            <a:normAutofit fontScale="90000"/>
          </a:bodyPr>
          <a:lstStyle/>
          <a:p>
            <a:pPr lvl="0"/>
            <a:r>
              <a:rPr lang="en-US" smtClean="0">
                <a:solidFill>
                  <a:srgbClr val="000000"/>
                </a:solidFill>
              </a:rPr>
              <a:t>sittbl.</a:t>
            </a:r>
          </a:p>
          <a:p>
            <a:pPr lvl="0"/>
            <a:r>
              <a:rPr lang="en-US" smtClean="0">
                <a:solidFill>
                  <a:srgbClr val="000000"/>
                </a:solidFill>
              </a:rPr>
              <a:t>(“sites table”)</a:t>
            </a:r>
            <a:endParaRPr lang="en-US">
              <a:solidFill>
                <a:srgbClr val="000000"/>
              </a:solidFill>
            </a:endParaRPr>
          </a:p>
        </p:txBody>
      </p:sp>
      <p:sp>
        <p:nvSpPr>
          <p:cNvPr id="78" name="Shape 78"/>
          <p:cNvSpPr>
            <a:spLocks noGrp="1"/>
          </p:cNvSpPr>
          <p:nvPr>
            <p:ph idx="1"/>
          </p:nvPr>
        </p:nvSpPr>
        <p:spPr/>
        <p:txBody>
          <a:bodyPr/>
          <a:lstStyle>
            <a:lvl1pPr>
              <a:defRPr>
                <a:solidFill>
                  <a:srgbClr val="AB4642"/>
                </a:solidFill>
              </a:defRPr>
            </a:lvl1pPr>
            <a:lvl2pPr>
              <a:defRPr>
                <a:solidFill>
                  <a:srgbClr val="AB4642"/>
                </a:solidFill>
              </a:defRPr>
            </a:lvl2pPr>
            <a:lvl3pPr>
              <a:defRPr>
                <a:solidFill>
                  <a:srgbClr val="AB4642"/>
                </a:solidFill>
              </a:defRPr>
            </a:lvl3pPr>
          </a:lstStyle>
          <a:p>
            <a:pPr lvl="0"/>
            <a:r>
              <a:rPr lang="en-US" smtClean="0">
                <a:solidFill>
                  <a:srgbClr val="000000"/>
                </a:solidFill>
              </a:rPr>
              <a:t>Controls:</a:t>
            </a:r>
          </a:p>
          <a:p>
            <a:pPr lvl="1"/>
            <a:r>
              <a:rPr lang="en-US" smtClean="0">
                <a:solidFill>
                  <a:srgbClr val="000000"/>
                </a:solidFill>
              </a:rPr>
              <a:t>Site-specific information for processing</a:t>
            </a:r>
          </a:p>
          <a:p>
            <a:pPr lvl="2"/>
            <a:r>
              <a:rPr lang="en-US" smtClean="0">
                <a:solidFill>
                  <a:srgbClr val="000000"/>
                </a:solidFill>
              </a:rPr>
              <a:t>Constraint (accuracy) of a priori coordinates in apr-file </a:t>
            </a:r>
            <a:endParaRPr lang="en-US" dirty="0">
              <a:solidFill>
                <a:srgbClr val="000000"/>
              </a:solidFill>
            </a:endParaRPr>
          </a:p>
        </p:txBody>
      </p:sp>
      <p:sp>
        <p:nvSpPr>
          <p:cNvPr id="4" name="Date Placeholder 3"/>
          <p:cNvSpPr>
            <a:spLocks noGrp="1"/>
          </p:cNvSpPr>
          <p:nvPr>
            <p:ph type="dt" sz="half" idx="10"/>
          </p:nvPr>
        </p:nvSpPr>
        <p:spPr/>
        <p:txBody>
          <a:bodyPr/>
          <a:lstStyle/>
          <a:p>
            <a:r>
              <a:rPr lang="x-none" smtClean="0"/>
              <a:t>2016/05/24</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3293076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4"/>
          <p:cNvSpPr>
            <a:spLocks noGrp="1" noChangeArrowheads="1"/>
          </p:cNvSpPr>
          <p:nvPr>
            <p:ph type="title"/>
          </p:nvPr>
        </p:nvSpPr>
        <p:spPr/>
        <p:txBody>
          <a:bodyPr>
            <a:normAutofit/>
          </a:bodyPr>
          <a:lstStyle/>
          <a:p>
            <a:r>
              <a:rPr lang="en-US" dirty="0" err="1" smtClean="0"/>
              <a:t>sh_gamit</a:t>
            </a:r>
            <a:r>
              <a:rPr lang="en-US" dirty="0" smtClean="0"/>
              <a:t> internal operation</a:t>
            </a:r>
            <a:endParaRPr lang="en-US" dirty="0"/>
          </a:p>
        </p:txBody>
      </p:sp>
      <p:sp>
        <p:nvSpPr>
          <p:cNvPr id="211973" name="Rectangle 5"/>
          <p:cNvSpPr>
            <a:spLocks noGrp="1" noChangeArrowheads="1"/>
          </p:cNvSpPr>
          <p:nvPr>
            <p:ph type="body" idx="1"/>
          </p:nvPr>
        </p:nvSpPr>
        <p:spPr/>
        <p:txBody>
          <a:bodyPr>
            <a:normAutofit fontScale="77500" lnSpcReduction="20000"/>
          </a:bodyPr>
          <a:lstStyle/>
          <a:p>
            <a:pPr marL="0" indent="0">
              <a:buNone/>
            </a:pPr>
            <a:r>
              <a:rPr lang="en-US" dirty="0"/>
              <a:t>The following programs are run by the </a:t>
            </a:r>
            <a:r>
              <a:rPr lang="en-US" dirty="0" smtClean="0"/>
              <a:t>script:</a:t>
            </a:r>
            <a:endParaRPr lang="en-US" dirty="0"/>
          </a:p>
          <a:p>
            <a:r>
              <a:rPr lang="en-US" dirty="0" err="1" smtClean="0">
                <a:latin typeface="Courier"/>
                <a:cs typeface="Courier"/>
              </a:rPr>
              <a:t>makexp</a:t>
            </a:r>
            <a:r>
              <a:rPr lang="en-US" dirty="0" smtClean="0"/>
              <a:t> and </a:t>
            </a:r>
            <a:r>
              <a:rPr lang="en-US" dirty="0" err="1" smtClean="0">
                <a:latin typeface="Courier"/>
                <a:cs typeface="Courier"/>
              </a:rPr>
              <a:t>makex</a:t>
            </a:r>
            <a:r>
              <a:rPr lang="en-US" dirty="0" smtClean="0"/>
              <a:t> prepare the data</a:t>
            </a:r>
          </a:p>
          <a:p>
            <a:r>
              <a:rPr lang="en-US" dirty="0" err="1" smtClean="0">
                <a:latin typeface="Courier"/>
                <a:cs typeface="Courier"/>
              </a:rPr>
              <a:t>fixdrv</a:t>
            </a:r>
            <a:r>
              <a:rPr lang="en-US" dirty="0" smtClean="0"/>
              <a:t> prepares the batch control files </a:t>
            </a:r>
          </a:p>
          <a:p>
            <a:r>
              <a:rPr lang="en-US" dirty="0" smtClean="0">
                <a:latin typeface="Courier"/>
                <a:cs typeface="Courier"/>
              </a:rPr>
              <a:t>arc</a:t>
            </a:r>
            <a:r>
              <a:rPr lang="en-US" dirty="0" smtClean="0"/>
              <a:t> integrates GPS satellite orbits</a:t>
            </a:r>
          </a:p>
          <a:p>
            <a:r>
              <a:rPr lang="en-US" dirty="0" smtClean="0">
                <a:latin typeface="Courier"/>
                <a:cs typeface="Courier"/>
              </a:rPr>
              <a:t>model</a:t>
            </a:r>
            <a:r>
              <a:rPr lang="en-US" dirty="0" smtClean="0"/>
              <a:t> calculates theoretical (modeled) phase and partial derivatives of phase with respect to parameters</a:t>
            </a:r>
          </a:p>
          <a:p>
            <a:r>
              <a:rPr lang="en-US" dirty="0" err="1" smtClean="0">
                <a:latin typeface="Courier"/>
                <a:cs typeface="Courier"/>
              </a:rPr>
              <a:t>autcln</a:t>
            </a:r>
            <a:r>
              <a:rPr lang="en-US" dirty="0" smtClean="0"/>
              <a:t> repairs cycle slips, removes phase outliers, and resolves the wide-lane ambiguities</a:t>
            </a:r>
          </a:p>
          <a:p>
            <a:r>
              <a:rPr lang="en-US" dirty="0" smtClean="0">
                <a:latin typeface="Courier"/>
                <a:cs typeface="Courier"/>
              </a:rPr>
              <a:t>solve</a:t>
            </a:r>
            <a:r>
              <a:rPr lang="en-US" dirty="0" smtClean="0"/>
              <a:t> estimates parameters via least-squares, resolving the narrow-lane ambiguities and creating an h-file for GLOBK (user constraints are removed in the h-file to allow reference frame definition)</a:t>
            </a:r>
            <a:endParaRPr lang="en-US" dirty="0"/>
          </a:p>
        </p:txBody>
      </p:sp>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397642387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normAutofit fontScale="90000"/>
          </a:bodyPr>
          <a:lstStyle/>
          <a:p>
            <a:r>
              <a:rPr lang="en-US" smtClean="0"/>
              <a:t>Steps in the standard GAMIT batch sequence</a:t>
            </a:r>
            <a:endParaRPr lang="en-US" dirty="0"/>
          </a:p>
        </p:txBody>
      </p:sp>
      <p:sp>
        <p:nvSpPr>
          <p:cNvPr id="358403" name="Rectangle 1027"/>
          <p:cNvSpPr>
            <a:spLocks noGrp="1" noChangeArrowheads="1"/>
          </p:cNvSpPr>
          <p:nvPr>
            <p:ph type="body" idx="1"/>
          </p:nvPr>
        </p:nvSpPr>
        <p:spPr/>
        <p:txBody>
          <a:bodyPr>
            <a:normAutofit fontScale="85000" lnSpcReduction="10000"/>
          </a:bodyPr>
          <a:lstStyle/>
          <a:p>
            <a:r>
              <a:rPr lang="en-US" dirty="0" smtClean="0">
                <a:latin typeface="Courier"/>
                <a:cs typeface="Courier"/>
              </a:rPr>
              <a:t>arc</a:t>
            </a:r>
            <a:r>
              <a:rPr lang="en-US" dirty="0" smtClean="0"/>
              <a:t>, </a:t>
            </a:r>
            <a:r>
              <a:rPr lang="en-US" dirty="0" smtClean="0">
                <a:latin typeface="Courier"/>
                <a:cs typeface="Courier"/>
              </a:rPr>
              <a:t>model</a:t>
            </a:r>
            <a:r>
              <a:rPr lang="en-US" dirty="0" smtClean="0"/>
              <a:t>, </a:t>
            </a:r>
            <a:r>
              <a:rPr lang="en-US" dirty="0" err="1" smtClean="0">
                <a:latin typeface="Courier"/>
                <a:cs typeface="Courier"/>
              </a:rPr>
              <a:t>autcln</a:t>
            </a:r>
            <a:r>
              <a:rPr lang="en-US" dirty="0" smtClean="0"/>
              <a:t>, </a:t>
            </a:r>
            <a:r>
              <a:rPr lang="en-US" dirty="0" smtClean="0">
                <a:latin typeface="Courier"/>
                <a:cs typeface="Courier"/>
              </a:rPr>
              <a:t>solve</a:t>
            </a:r>
            <a:r>
              <a:rPr lang="en-US" dirty="0" smtClean="0"/>
              <a:t> for initial solution</a:t>
            </a:r>
          </a:p>
          <a:p>
            <a:pPr lvl="1"/>
            <a:r>
              <a:rPr lang="en-US" dirty="0" smtClean="0"/>
              <a:t>5-minute sampling, no ambiguity resolution (GCR only)</a:t>
            </a:r>
          </a:p>
          <a:p>
            <a:pPr lvl="1"/>
            <a:r>
              <a:rPr lang="en-US" dirty="0" smtClean="0"/>
              <a:t>update </a:t>
            </a:r>
            <a:r>
              <a:rPr lang="en-US" dirty="0" err="1" smtClean="0"/>
              <a:t>lfile</a:t>
            </a:r>
            <a:r>
              <a:rPr lang="en-US" dirty="0" smtClean="0"/>
              <a:t>. for coordinates adjusted &gt; 30 cm</a:t>
            </a:r>
          </a:p>
          <a:p>
            <a:pPr lvl="1"/>
            <a:r>
              <a:rPr lang="en-US" dirty="0" smtClean="0"/>
              <a:t>look at: </a:t>
            </a:r>
            <a:r>
              <a:rPr lang="en-US" dirty="0" err="1" smtClean="0"/>
              <a:t>autcln.prefit.sum</a:t>
            </a:r>
            <a:r>
              <a:rPr lang="en-US" dirty="0"/>
              <a:t>;</a:t>
            </a:r>
            <a:r>
              <a:rPr lang="en-US" dirty="0" smtClean="0"/>
              <a:t> q&lt;</a:t>
            </a:r>
            <a:r>
              <a:rPr lang="en-US" dirty="0" err="1" smtClean="0"/>
              <a:t>expt</a:t>
            </a:r>
            <a:r>
              <a:rPr lang="en-US" dirty="0" smtClean="0"/>
              <a:t>&gt;</a:t>
            </a:r>
            <a:r>
              <a:rPr lang="en-US" dirty="0" err="1" smtClean="0"/>
              <a:t>p.ddd</a:t>
            </a:r>
            <a:r>
              <a:rPr lang="en-US" dirty="0" smtClean="0"/>
              <a:t>  </a:t>
            </a:r>
          </a:p>
          <a:p>
            <a:r>
              <a:rPr lang="en-US" dirty="0" smtClean="0">
                <a:latin typeface="Courier"/>
                <a:cs typeface="Courier"/>
              </a:rPr>
              <a:t>model</a:t>
            </a:r>
            <a:r>
              <a:rPr lang="en-US" dirty="0" smtClean="0"/>
              <a:t>, </a:t>
            </a:r>
            <a:r>
              <a:rPr lang="en-US" dirty="0" err="1" smtClean="0">
                <a:latin typeface="Courier"/>
                <a:cs typeface="Courier"/>
              </a:rPr>
              <a:t>autcln</a:t>
            </a:r>
            <a:r>
              <a:rPr lang="en-US" dirty="0" smtClean="0"/>
              <a:t>, </a:t>
            </a:r>
            <a:r>
              <a:rPr lang="en-US" dirty="0" smtClean="0">
                <a:latin typeface="Courier"/>
                <a:cs typeface="Courier"/>
              </a:rPr>
              <a:t>solve</a:t>
            </a:r>
            <a:r>
              <a:rPr lang="en-US" dirty="0" smtClean="0"/>
              <a:t> for final solution</a:t>
            </a:r>
          </a:p>
          <a:p>
            <a:pPr lvl="1"/>
            <a:r>
              <a:rPr lang="en-US" dirty="0" smtClean="0"/>
              <a:t>2-minute sampling, ambiguity resolution</a:t>
            </a:r>
          </a:p>
          <a:p>
            <a:pPr lvl="1"/>
            <a:r>
              <a:rPr lang="en-US" dirty="0" smtClean="0"/>
              <a:t>Look at --&gt; </a:t>
            </a:r>
            <a:r>
              <a:rPr lang="en-US" dirty="0" err="1" smtClean="0"/>
              <a:t>autcln.post.sum</a:t>
            </a:r>
            <a:r>
              <a:rPr lang="en-US" dirty="0" smtClean="0"/>
              <a:t>, q&lt;</a:t>
            </a:r>
            <a:r>
              <a:rPr lang="en-US" dirty="0" err="1" smtClean="0"/>
              <a:t>expt</a:t>
            </a:r>
            <a:r>
              <a:rPr lang="en-US" dirty="0" smtClean="0"/>
              <a:t>&gt;</a:t>
            </a:r>
            <a:r>
              <a:rPr lang="en-US" dirty="0" err="1" smtClean="0"/>
              <a:t>a.ddd</a:t>
            </a:r>
            <a:endParaRPr lang="en-US" dirty="0" smtClean="0"/>
          </a:p>
          <a:p>
            <a:r>
              <a:rPr lang="en-US" dirty="0" smtClean="0"/>
              <a:t>Final solution repeated if NRMS reduced by &gt; 30% from initial solution, to assure good editing and linear adjustment of parameters (original final-solution files overwritten)</a:t>
            </a:r>
            <a:endParaRPr lang="en-US" dirty="0"/>
          </a:p>
        </p:txBody>
      </p:sp>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389354940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a:xfrm>
            <a:off x="457200" y="173038"/>
            <a:ext cx="8229600" cy="804862"/>
          </a:xfrm>
        </p:spPr>
        <p:txBody>
          <a:bodyPr>
            <a:normAutofit/>
          </a:bodyPr>
          <a:lstStyle/>
          <a:p>
            <a:r>
              <a:rPr lang="en-US" sz="2800" dirty="0" smtClean="0"/>
              <a:t>What SOLVE produces:</a:t>
            </a:r>
            <a:endParaRPr lang="en-US" sz="2800" dirty="0"/>
          </a:p>
        </p:txBody>
      </p:sp>
      <p:sp>
        <p:nvSpPr>
          <p:cNvPr id="358403" name="Rectangle 1027"/>
          <p:cNvSpPr>
            <a:spLocks noGrp="1" noChangeArrowheads="1"/>
          </p:cNvSpPr>
          <p:nvPr>
            <p:ph type="body" idx="1"/>
          </p:nvPr>
        </p:nvSpPr>
        <p:spPr>
          <a:xfrm>
            <a:off x="457200" y="1130300"/>
            <a:ext cx="8229600" cy="4914900"/>
          </a:xfrm>
        </p:spPr>
        <p:txBody>
          <a:bodyPr>
            <a:noAutofit/>
          </a:bodyPr>
          <a:lstStyle/>
          <a:p>
            <a:pPr>
              <a:spcBef>
                <a:spcPts val="600"/>
              </a:spcBef>
            </a:pPr>
            <a:r>
              <a:rPr lang="en-US" sz="1800" dirty="0" smtClean="0"/>
              <a:t>Print output is the q-file, which records </a:t>
            </a:r>
          </a:p>
          <a:p>
            <a:pPr marL="457200" lvl="1" indent="0">
              <a:spcBef>
                <a:spcPts val="600"/>
              </a:spcBef>
              <a:buNone/>
            </a:pPr>
            <a:r>
              <a:rPr lang="en-US" sz="1800" i="1" dirty="0"/>
              <a:t>i</a:t>
            </a:r>
            <a:r>
              <a:rPr lang="en-US" sz="1800" i="1" dirty="0" smtClean="0"/>
              <a:t>n detail</a:t>
            </a:r>
          </a:p>
          <a:p>
            <a:pPr lvl="1">
              <a:spcBef>
                <a:spcPts val="600"/>
              </a:spcBef>
            </a:pPr>
            <a:r>
              <a:rPr lang="en-US" sz="1800" dirty="0" smtClean="0"/>
              <a:t> a constrained solution without ambiguities resolved (GCR) </a:t>
            </a:r>
          </a:p>
          <a:p>
            <a:pPr lvl="1">
              <a:spcBef>
                <a:spcPts val="600"/>
              </a:spcBef>
            </a:pPr>
            <a:r>
              <a:rPr lang="en-US" sz="1800" dirty="0" smtClean="0"/>
              <a:t>a constrained solution with ambiguities resolved (GCX)</a:t>
            </a:r>
          </a:p>
          <a:p>
            <a:pPr marL="457200" lvl="1" indent="0">
              <a:spcBef>
                <a:spcPts val="600"/>
              </a:spcBef>
              <a:buNone/>
            </a:pPr>
            <a:r>
              <a:rPr lang="en-US" sz="1800" dirty="0" smtClean="0"/>
              <a:t>These are the solutions you should examine, along with the </a:t>
            </a:r>
            <a:r>
              <a:rPr lang="en-US" sz="1800" dirty="0" err="1" smtClean="0"/>
              <a:t>autcln</a:t>
            </a:r>
            <a:r>
              <a:rPr lang="en-US" sz="1800" dirty="0" smtClean="0"/>
              <a:t> summary files, to assess the quality of the solution</a:t>
            </a:r>
            <a:endParaRPr lang="en-US" sz="1800" dirty="0"/>
          </a:p>
          <a:p>
            <a:pPr marL="0" indent="0">
              <a:spcBef>
                <a:spcPts val="600"/>
              </a:spcBef>
              <a:buNone/>
            </a:pPr>
            <a:r>
              <a:rPr lang="en-US" sz="1800" dirty="0"/>
              <a:t>	</a:t>
            </a:r>
            <a:r>
              <a:rPr lang="en-US" sz="1800" i="1" dirty="0" smtClean="0"/>
              <a:t>And in summary only </a:t>
            </a:r>
            <a:endParaRPr lang="en-US" sz="1800" i="1" dirty="0"/>
          </a:p>
          <a:p>
            <a:pPr lvl="1">
              <a:spcBef>
                <a:spcPts val="600"/>
              </a:spcBef>
            </a:pPr>
            <a:r>
              <a:rPr lang="en-US" sz="1800" dirty="0"/>
              <a:t> a </a:t>
            </a:r>
            <a:r>
              <a:rPr lang="en-US" sz="1800" dirty="0" smtClean="0"/>
              <a:t>loose </a:t>
            </a:r>
            <a:r>
              <a:rPr lang="en-US" sz="1800" dirty="0"/>
              <a:t>solution without </a:t>
            </a:r>
            <a:r>
              <a:rPr lang="en-US" sz="1800" dirty="0" smtClean="0"/>
              <a:t>ambiguities </a:t>
            </a:r>
            <a:r>
              <a:rPr lang="en-US" sz="1800" dirty="0"/>
              <a:t>resolved (</a:t>
            </a:r>
            <a:r>
              <a:rPr lang="en-US" sz="1800" dirty="0" smtClean="0"/>
              <a:t>GLR</a:t>
            </a:r>
            <a:r>
              <a:rPr lang="en-US" sz="1800" dirty="0"/>
              <a:t>) </a:t>
            </a:r>
          </a:p>
          <a:p>
            <a:pPr lvl="1">
              <a:spcBef>
                <a:spcPts val="600"/>
              </a:spcBef>
            </a:pPr>
            <a:r>
              <a:rPr lang="en-US" sz="1800" dirty="0" smtClean="0"/>
              <a:t>A loose </a:t>
            </a:r>
            <a:r>
              <a:rPr lang="en-US" sz="1800" dirty="0"/>
              <a:t>solution with ambiguities resolved (</a:t>
            </a:r>
            <a:r>
              <a:rPr lang="en-US" sz="1800" dirty="0" smtClean="0"/>
              <a:t>GLX)</a:t>
            </a:r>
          </a:p>
          <a:p>
            <a:pPr>
              <a:spcBef>
                <a:spcPts val="600"/>
              </a:spcBef>
            </a:pPr>
            <a:r>
              <a:rPr lang="en-US" sz="1800" dirty="0" smtClean="0"/>
              <a:t>Updated l-file for successive iterations or days </a:t>
            </a:r>
            <a:endParaRPr lang="en-US" sz="1800" dirty="0"/>
          </a:p>
          <a:p>
            <a:pPr>
              <a:spcBef>
                <a:spcPts val="600"/>
              </a:spcBef>
            </a:pPr>
            <a:r>
              <a:rPr lang="en-US" sz="1800" dirty="0" smtClean="0"/>
              <a:t>Useful output for GLOBK is the h-file (analogous to the IGS-standard SINEX file), which contains the parameters estimates and full covariance matrix.  </a:t>
            </a:r>
          </a:p>
          <a:p>
            <a:pPr marL="57150" indent="0">
              <a:spcBef>
                <a:spcPts val="600"/>
              </a:spcBef>
              <a:buNone/>
            </a:pPr>
            <a:r>
              <a:rPr lang="en-US" sz="1800" dirty="0" smtClean="0"/>
              <a:t>(There is also an o-file, which is just the q-file but in more machine-readable form, and is seldom used; and, if orbits adjusted, an updated g-file)</a:t>
            </a:r>
          </a:p>
        </p:txBody>
      </p:sp>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241783951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1026"/>
          <p:cNvSpPr>
            <a:spLocks noGrp="1" noChangeArrowheads="1"/>
          </p:cNvSpPr>
          <p:nvPr>
            <p:ph type="title"/>
          </p:nvPr>
        </p:nvSpPr>
        <p:spPr>
          <a:xfrm>
            <a:off x="457200" y="185738"/>
            <a:ext cx="7924800" cy="779462"/>
          </a:xfrm>
        </p:spPr>
        <p:txBody>
          <a:bodyPr>
            <a:normAutofit/>
          </a:bodyPr>
          <a:lstStyle/>
          <a:p>
            <a:r>
              <a:rPr lang="en-US" sz="2800" dirty="0" smtClean="0"/>
              <a:t>Files you need to worry about</a:t>
            </a:r>
            <a:endParaRPr lang="en-US" sz="2800" dirty="0"/>
          </a:p>
        </p:txBody>
      </p:sp>
      <p:sp>
        <p:nvSpPr>
          <p:cNvPr id="23558" name="Rectangle 1027"/>
          <p:cNvSpPr>
            <a:spLocks noGrp="1" noChangeArrowheads="1"/>
          </p:cNvSpPr>
          <p:nvPr>
            <p:ph type="body" idx="1"/>
          </p:nvPr>
        </p:nvSpPr>
        <p:spPr>
          <a:xfrm>
            <a:off x="457200" y="863600"/>
            <a:ext cx="8318500" cy="5295900"/>
          </a:xfrm>
        </p:spPr>
        <p:txBody>
          <a:bodyPr>
            <a:noAutofit/>
          </a:bodyPr>
          <a:lstStyle/>
          <a:p>
            <a:pPr>
              <a:lnSpc>
                <a:spcPct val="120000"/>
              </a:lnSpc>
              <a:spcBef>
                <a:spcPts val="480"/>
              </a:spcBef>
              <a:buNone/>
            </a:pPr>
            <a:r>
              <a:rPr lang="en-US" sz="1800" dirty="0" smtClean="0"/>
              <a:t>RINEX files – local plus list in </a:t>
            </a:r>
            <a:r>
              <a:rPr lang="en-US" sz="1800" dirty="0" err="1" smtClean="0"/>
              <a:t>sites.defaults</a:t>
            </a:r>
            <a:endParaRPr lang="en-US" sz="1800" dirty="0" smtClean="0"/>
          </a:p>
          <a:p>
            <a:pPr>
              <a:lnSpc>
                <a:spcPct val="120000"/>
              </a:lnSpc>
              <a:spcBef>
                <a:spcPts val="480"/>
              </a:spcBef>
              <a:buNone/>
            </a:pPr>
            <a:r>
              <a:rPr lang="en-US" sz="1800" dirty="0" smtClean="0"/>
              <a:t>Control files  </a:t>
            </a:r>
          </a:p>
          <a:p>
            <a:pPr>
              <a:lnSpc>
                <a:spcPct val="120000"/>
              </a:lnSpc>
              <a:spcBef>
                <a:spcPts val="480"/>
              </a:spcBef>
              <a:buNone/>
            </a:pPr>
            <a:r>
              <a:rPr lang="en-US" sz="1800" dirty="0" smtClean="0"/>
              <a:t>	   </a:t>
            </a:r>
            <a:r>
              <a:rPr lang="en-US" sz="1800" dirty="0" err="1" smtClean="0"/>
              <a:t>process.defaults</a:t>
            </a:r>
            <a:r>
              <a:rPr lang="en-US" sz="1800" dirty="0" smtClean="0"/>
              <a:t> – minor edits for each survey</a:t>
            </a:r>
          </a:p>
          <a:p>
            <a:pPr>
              <a:lnSpc>
                <a:spcPct val="120000"/>
              </a:lnSpc>
              <a:spcBef>
                <a:spcPts val="480"/>
              </a:spcBef>
              <a:buNone/>
            </a:pPr>
            <a:r>
              <a:rPr lang="en-US" sz="1800" dirty="0" smtClean="0"/>
              <a:t>	   </a:t>
            </a:r>
            <a:r>
              <a:rPr lang="en-US" sz="1800" dirty="0" err="1" smtClean="0"/>
              <a:t>sites.defaults</a:t>
            </a:r>
            <a:r>
              <a:rPr lang="en-US" sz="1800" dirty="0" smtClean="0"/>
              <a:t> – sites to include/omit; source of metadata </a:t>
            </a:r>
          </a:p>
          <a:p>
            <a:pPr>
              <a:lnSpc>
                <a:spcPct val="120000"/>
              </a:lnSpc>
              <a:spcBef>
                <a:spcPts val="480"/>
              </a:spcBef>
              <a:buNone/>
            </a:pPr>
            <a:r>
              <a:rPr lang="en-US" sz="1800" dirty="0" smtClean="0"/>
              <a:t>	   </a:t>
            </a:r>
            <a:r>
              <a:rPr lang="en-US" sz="1800" dirty="0" err="1" smtClean="0"/>
              <a:t>sestbl</a:t>
            </a:r>
            <a:r>
              <a:rPr lang="en-US" sz="1800" dirty="0" smtClean="0"/>
              <a:t>. – unchanged for most processing</a:t>
            </a:r>
          </a:p>
          <a:p>
            <a:pPr>
              <a:lnSpc>
                <a:spcPct val="120000"/>
              </a:lnSpc>
              <a:spcBef>
                <a:spcPts val="480"/>
              </a:spcBef>
              <a:buNone/>
            </a:pPr>
            <a:r>
              <a:rPr lang="en-US" sz="1800" dirty="0" smtClean="0"/>
              <a:t>	   </a:t>
            </a:r>
            <a:r>
              <a:rPr lang="en-US" sz="1800" dirty="0" err="1" smtClean="0"/>
              <a:t>sittbl</a:t>
            </a:r>
            <a:r>
              <a:rPr lang="en-US" sz="1800" dirty="0" smtClean="0"/>
              <a:t>. – sites constrained for ambiguity resolution</a:t>
            </a:r>
          </a:p>
          <a:p>
            <a:pPr>
              <a:lnSpc>
                <a:spcPct val="120000"/>
              </a:lnSpc>
              <a:spcBef>
                <a:spcPts val="480"/>
              </a:spcBef>
              <a:buNone/>
            </a:pPr>
            <a:r>
              <a:rPr lang="en-US" sz="1800" dirty="0" smtClean="0"/>
              <a:t>	   </a:t>
            </a:r>
            <a:r>
              <a:rPr lang="en-US" sz="1800" dirty="0" err="1" smtClean="0"/>
              <a:t>globk_comb.cmd</a:t>
            </a:r>
            <a:r>
              <a:rPr lang="en-US" sz="1800" dirty="0" smtClean="0"/>
              <a:t> –  </a:t>
            </a:r>
            <a:r>
              <a:rPr lang="en-US" sz="1800" dirty="0" err="1" smtClean="0"/>
              <a:t>use_site</a:t>
            </a:r>
            <a:r>
              <a:rPr lang="en-US" sz="1800" dirty="0" smtClean="0"/>
              <a:t>, </a:t>
            </a:r>
            <a:r>
              <a:rPr lang="en-US" sz="1800" dirty="0" err="1" smtClean="0"/>
              <a:t>apr_neu</a:t>
            </a:r>
            <a:r>
              <a:rPr lang="en-US" sz="1800" dirty="0" smtClean="0"/>
              <a:t>, </a:t>
            </a:r>
            <a:r>
              <a:rPr lang="en-US" sz="1800" dirty="0" err="1" smtClean="0"/>
              <a:t>apr_svs</a:t>
            </a:r>
            <a:r>
              <a:rPr lang="en-US" sz="1800" dirty="0" smtClean="0"/>
              <a:t>, </a:t>
            </a:r>
            <a:r>
              <a:rPr lang="en-US" sz="1800" dirty="0" err="1" smtClean="0"/>
              <a:t>apr_wob</a:t>
            </a:r>
            <a:r>
              <a:rPr lang="en-US" sz="1800" dirty="0" smtClean="0"/>
              <a:t>, apr_ut1, 	</a:t>
            </a:r>
            <a:r>
              <a:rPr lang="en-US" sz="1800" dirty="0" err="1" smtClean="0"/>
              <a:t>sig_neu</a:t>
            </a:r>
            <a:r>
              <a:rPr lang="en-US" sz="1800" dirty="0" smtClean="0"/>
              <a:t>, </a:t>
            </a:r>
            <a:r>
              <a:rPr lang="en-US" sz="1800" dirty="0" err="1" smtClean="0"/>
              <a:t>mar_neu</a:t>
            </a:r>
            <a:endParaRPr lang="en-US" sz="1800" dirty="0" smtClean="0"/>
          </a:p>
          <a:p>
            <a:pPr>
              <a:lnSpc>
                <a:spcPct val="120000"/>
              </a:lnSpc>
              <a:spcBef>
                <a:spcPts val="480"/>
              </a:spcBef>
              <a:buNone/>
            </a:pPr>
            <a:r>
              <a:rPr lang="en-US" sz="1800" dirty="0" smtClean="0"/>
              <a:t>	   </a:t>
            </a:r>
            <a:r>
              <a:rPr lang="en-US" sz="1800" dirty="0" err="1" smtClean="0"/>
              <a:t>glorg_comb.cmd</a:t>
            </a:r>
            <a:r>
              <a:rPr lang="en-US" sz="1800" dirty="0" smtClean="0"/>
              <a:t> – </a:t>
            </a:r>
            <a:r>
              <a:rPr lang="en-US" sz="1800" dirty="0" err="1" smtClean="0"/>
              <a:t>apr_file</a:t>
            </a:r>
            <a:r>
              <a:rPr lang="en-US" sz="1800" dirty="0" smtClean="0"/>
              <a:t>, </a:t>
            </a:r>
            <a:r>
              <a:rPr lang="en-US" sz="1800" dirty="0" err="1" smtClean="0"/>
              <a:t>pos_org</a:t>
            </a:r>
            <a:r>
              <a:rPr lang="en-US" sz="1800" dirty="0" smtClean="0"/>
              <a:t>, </a:t>
            </a:r>
            <a:r>
              <a:rPr lang="en-US" sz="1800" dirty="0" err="1" smtClean="0"/>
              <a:t>stab_site</a:t>
            </a:r>
            <a:r>
              <a:rPr lang="en-US" sz="1800" dirty="0" smtClean="0"/>
              <a:t> </a:t>
            </a:r>
          </a:p>
          <a:p>
            <a:pPr>
              <a:lnSpc>
                <a:spcPct val="120000"/>
              </a:lnSpc>
              <a:spcBef>
                <a:spcPts val="480"/>
              </a:spcBef>
              <a:buNone/>
            </a:pPr>
            <a:r>
              <a:rPr lang="en-US" sz="1800" dirty="0" smtClean="0"/>
              <a:t>A priori coordinates ( </a:t>
            </a:r>
            <a:r>
              <a:rPr lang="en-US" sz="1800" dirty="0" err="1" smtClean="0"/>
              <a:t>apr</a:t>
            </a:r>
            <a:r>
              <a:rPr lang="en-US" sz="1800" dirty="0" smtClean="0"/>
              <a:t>-file,  </a:t>
            </a:r>
            <a:r>
              <a:rPr lang="en-US" sz="1800" dirty="0" err="1" smtClean="0"/>
              <a:t>l</a:t>
            </a:r>
            <a:r>
              <a:rPr lang="en-US" sz="1800" dirty="0" smtClean="0"/>
              <a:t>-file )</a:t>
            </a:r>
          </a:p>
          <a:p>
            <a:pPr>
              <a:lnSpc>
                <a:spcPct val="120000"/>
              </a:lnSpc>
              <a:spcBef>
                <a:spcPts val="480"/>
              </a:spcBef>
              <a:buNone/>
            </a:pPr>
            <a:r>
              <a:rPr lang="en-US" sz="1800" dirty="0" smtClean="0"/>
              <a:t>Meta-data (</a:t>
            </a:r>
            <a:r>
              <a:rPr lang="en-US" sz="1800" dirty="0" err="1" smtClean="0"/>
              <a:t>station.info</a:t>
            </a:r>
            <a:r>
              <a:rPr lang="en-US" sz="1800" dirty="0" smtClean="0"/>
              <a:t>)</a:t>
            </a:r>
          </a:p>
          <a:p>
            <a:pPr>
              <a:lnSpc>
                <a:spcPct val="120000"/>
              </a:lnSpc>
              <a:spcBef>
                <a:spcPts val="480"/>
              </a:spcBef>
              <a:buNone/>
            </a:pPr>
            <a:r>
              <a:rPr lang="en-US" sz="1800" dirty="0" smtClean="0"/>
              <a:t>Differential code biases (</a:t>
            </a:r>
            <a:r>
              <a:rPr lang="en-US" sz="1800" dirty="0" err="1" smtClean="0"/>
              <a:t>dcb.dat</a:t>
            </a:r>
            <a:r>
              <a:rPr lang="en-US" sz="1800" dirty="0" smtClean="0"/>
              <a:t>) –  download current values 1/month</a:t>
            </a:r>
          </a:p>
          <a:p>
            <a:pPr>
              <a:lnSpc>
                <a:spcPct val="120000"/>
              </a:lnSpc>
              <a:spcBef>
                <a:spcPts val="1080"/>
              </a:spcBef>
              <a:buNone/>
            </a:pPr>
            <a:r>
              <a:rPr lang="en-US" sz="1800" dirty="0" smtClean="0"/>
              <a:t>Satellite characteristics (</a:t>
            </a:r>
            <a:r>
              <a:rPr lang="en-US" sz="1800" dirty="0" err="1" smtClean="0"/>
              <a:t>svnav.dat</a:t>
            </a:r>
            <a:r>
              <a:rPr lang="en-US" sz="1800" dirty="0" smtClean="0"/>
              <a:t>) – download current </a:t>
            </a:r>
            <a:r>
              <a:rPr lang="en-US" sz="1800" dirty="0" err="1" smtClean="0"/>
              <a:t>w</a:t>
            </a:r>
            <a:r>
              <a:rPr lang="en-US" sz="1800" dirty="0" smtClean="0"/>
              <a:t>/ each new launch</a:t>
            </a:r>
          </a:p>
          <a:p>
            <a:pPr>
              <a:buNone/>
            </a:pPr>
            <a:endParaRPr lang="en-US" sz="1800" dirty="0"/>
          </a:p>
        </p:txBody>
      </p:sp>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427546585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normAutofit fontScale="90000"/>
          </a:bodyPr>
          <a:lstStyle/>
          <a:p>
            <a:r>
              <a:rPr lang="en-US" smtClean="0"/>
              <a:t>Files provided or created automatically </a:t>
            </a:r>
            <a:endParaRPr lang="en-US" dirty="0"/>
          </a:p>
        </p:txBody>
      </p:sp>
      <p:sp>
        <p:nvSpPr>
          <p:cNvPr id="25606" name="Rectangle 3"/>
          <p:cNvSpPr>
            <a:spLocks noGrp="1" noChangeArrowheads="1"/>
          </p:cNvSpPr>
          <p:nvPr>
            <p:ph type="body" idx="1"/>
          </p:nvPr>
        </p:nvSpPr>
        <p:spPr/>
        <p:txBody>
          <a:bodyPr>
            <a:normAutofit fontScale="55000" lnSpcReduction="20000"/>
          </a:bodyPr>
          <a:lstStyle/>
          <a:p>
            <a:r>
              <a:rPr lang="en-US" dirty="0" smtClean="0"/>
              <a:t>Satellite orbits</a:t>
            </a:r>
          </a:p>
          <a:p>
            <a:pPr lvl="1"/>
            <a:r>
              <a:rPr lang="en-US" dirty="0" smtClean="0"/>
              <a:t>IGS sp3-files (tabular) and/or g-files (ICs for GAMIT)</a:t>
            </a:r>
          </a:p>
          <a:p>
            <a:pPr lvl="1"/>
            <a:r>
              <a:rPr lang="en-US" dirty="0" smtClean="0"/>
              <a:t>ARC integrates to get t-files (tabular)</a:t>
            </a:r>
          </a:p>
          <a:p>
            <a:r>
              <a:rPr lang="en-US" dirty="0" smtClean="0"/>
              <a:t>Earth orientation </a:t>
            </a:r>
            <a:r>
              <a:rPr lang="en-US" dirty="0"/>
              <a:t>p</a:t>
            </a:r>
            <a:r>
              <a:rPr lang="en-US" dirty="0" smtClean="0"/>
              <a:t>arameters (EOPs: ut1.; </a:t>
            </a:r>
            <a:r>
              <a:rPr lang="en-US" dirty="0" err="1" smtClean="0"/>
              <a:t>wob</a:t>
            </a:r>
            <a:r>
              <a:rPr lang="en-US" dirty="0" smtClean="0"/>
              <a:t>.</a:t>
            </a:r>
            <a:r>
              <a:rPr lang="en-US" dirty="0"/>
              <a:t>) — </a:t>
            </a:r>
            <a:r>
              <a:rPr lang="en-US" dirty="0" smtClean="0"/>
              <a:t>downloaded if needed for current day</a:t>
            </a:r>
          </a:p>
          <a:p>
            <a:r>
              <a:rPr lang="en-US" dirty="0" smtClean="0"/>
              <a:t>Leap-second file — linked to </a:t>
            </a:r>
            <a:r>
              <a:rPr lang="en-US" dirty="0" err="1" smtClean="0"/>
              <a:t>gg</a:t>
            </a:r>
            <a:r>
              <a:rPr lang="en-US" dirty="0" smtClean="0"/>
              <a:t>/tables (update ~yearly or when leap second)</a:t>
            </a:r>
          </a:p>
          <a:p>
            <a:r>
              <a:rPr lang="en-US" dirty="0" smtClean="0"/>
              <a:t>Satellite clock (j-) </a:t>
            </a:r>
            <a:r>
              <a:rPr lang="en-US" dirty="0"/>
              <a:t>files — </a:t>
            </a:r>
            <a:r>
              <a:rPr lang="en-US" dirty="0" smtClean="0"/>
              <a:t>from RINEX navigation (</a:t>
            </a:r>
            <a:r>
              <a:rPr lang="en-US" dirty="0" err="1" smtClean="0"/>
              <a:t>brdc</a:t>
            </a:r>
            <a:r>
              <a:rPr lang="en-US" dirty="0" smtClean="0"/>
              <a:t>) file</a:t>
            </a:r>
          </a:p>
          <a:p>
            <a:r>
              <a:rPr lang="en-US" dirty="0" err="1" smtClean="0"/>
              <a:t>Rcvr</a:t>
            </a:r>
            <a:r>
              <a:rPr lang="en-US" dirty="0" smtClean="0"/>
              <a:t>/ant characteristics (</a:t>
            </a:r>
            <a:r>
              <a:rPr lang="en-US" dirty="0" err="1" smtClean="0"/>
              <a:t>rcvant.dat</a:t>
            </a:r>
            <a:r>
              <a:rPr lang="en-US" dirty="0" smtClean="0"/>
              <a:t>, </a:t>
            </a:r>
            <a:r>
              <a:rPr lang="en-US" dirty="0" err="1" smtClean="0"/>
              <a:t>hi.dat</a:t>
            </a:r>
            <a:r>
              <a:rPr lang="en-US" dirty="0"/>
              <a:t>) — </a:t>
            </a:r>
            <a:r>
              <a:rPr lang="en-US" dirty="0" smtClean="0"/>
              <a:t>linked to </a:t>
            </a:r>
            <a:r>
              <a:rPr lang="en-US" dirty="0" err="1" smtClean="0"/>
              <a:t>gg</a:t>
            </a:r>
            <a:r>
              <a:rPr lang="en-US" dirty="0" smtClean="0"/>
              <a:t>/tables</a:t>
            </a:r>
          </a:p>
          <a:p>
            <a:r>
              <a:rPr lang="en-US" dirty="0" smtClean="0"/>
              <a:t>Differential code biases (</a:t>
            </a:r>
            <a:r>
              <a:rPr lang="en-US" dirty="0" err="1" smtClean="0"/>
              <a:t>dcb.dat</a:t>
            </a:r>
            <a:r>
              <a:rPr lang="en-US" dirty="0"/>
              <a:t>) </a:t>
            </a:r>
            <a:r>
              <a:rPr lang="en-US" dirty="0" smtClean="0"/>
              <a:t>— update ~monthly</a:t>
            </a:r>
          </a:p>
          <a:p>
            <a:r>
              <a:rPr lang="en-US" dirty="0" smtClean="0"/>
              <a:t>Antenna phase center models (</a:t>
            </a:r>
            <a:r>
              <a:rPr lang="en-US" dirty="0" err="1" smtClean="0"/>
              <a:t>antmod.dat</a:t>
            </a:r>
            <a:r>
              <a:rPr lang="en-US" dirty="0"/>
              <a:t>) — </a:t>
            </a:r>
            <a:r>
              <a:rPr lang="en-US" dirty="0" smtClean="0"/>
              <a:t>linked to </a:t>
            </a:r>
            <a:r>
              <a:rPr lang="en-US" dirty="0" err="1" smtClean="0"/>
              <a:t>gg</a:t>
            </a:r>
            <a:r>
              <a:rPr lang="en-US" dirty="0" smtClean="0"/>
              <a:t>/tables (also needs to be updated when new antennas added).</a:t>
            </a:r>
          </a:p>
          <a:p>
            <a:r>
              <a:rPr lang="en-US" dirty="0" err="1" smtClean="0"/>
              <a:t>Luni</a:t>
            </a:r>
            <a:r>
              <a:rPr lang="en-US" dirty="0" smtClean="0"/>
              <a:t>-solar ephemerides and nutation (</a:t>
            </a:r>
            <a:r>
              <a:rPr lang="en-US" dirty="0" err="1" smtClean="0"/>
              <a:t>soltab</a:t>
            </a:r>
            <a:r>
              <a:rPr lang="en-US" dirty="0" smtClean="0"/>
              <a:t>., </a:t>
            </a:r>
            <a:r>
              <a:rPr lang="en-US" dirty="0" err="1" smtClean="0"/>
              <a:t>luntab</a:t>
            </a:r>
            <a:r>
              <a:rPr lang="en-US" dirty="0" smtClean="0"/>
              <a:t>., </a:t>
            </a:r>
            <a:r>
              <a:rPr lang="en-US" dirty="0" err="1" smtClean="0"/>
              <a:t>nutabl</a:t>
            </a:r>
            <a:r>
              <a:rPr lang="en-US" dirty="0" smtClean="0"/>
              <a:t>.) linked to </a:t>
            </a:r>
            <a:r>
              <a:rPr lang="en-US" dirty="0" err="1" smtClean="0"/>
              <a:t>gg</a:t>
            </a:r>
            <a:r>
              <a:rPr lang="en-US" dirty="0" smtClean="0"/>
              <a:t>/tables (need to update yearly) </a:t>
            </a:r>
          </a:p>
          <a:p>
            <a:r>
              <a:rPr lang="en-US" dirty="0" smtClean="0"/>
              <a:t>Ocean tide grid (optional) – linked to </a:t>
            </a:r>
            <a:r>
              <a:rPr lang="en-US" dirty="0" err="1" smtClean="0"/>
              <a:t>gg</a:t>
            </a:r>
            <a:r>
              <a:rPr lang="en-US" dirty="0" smtClean="0"/>
              <a:t>/tables</a:t>
            </a:r>
          </a:p>
          <a:p>
            <a:r>
              <a:rPr lang="en-US" dirty="0" smtClean="0"/>
              <a:t>Atmospheric loading grid (optional) – need to update yearly</a:t>
            </a:r>
          </a:p>
          <a:p>
            <a:r>
              <a:rPr lang="en-US" dirty="0" smtClean="0"/>
              <a:t>Mapping function grid (optional) – need to update yearly</a:t>
            </a:r>
          </a:p>
          <a:p>
            <a:endParaRPr lang="en-US" dirty="0" smtClean="0"/>
          </a:p>
          <a:p>
            <a:endParaRPr lang="en-US" dirty="0"/>
          </a:p>
        </p:txBody>
      </p:sp>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420934637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457200" y="257176"/>
            <a:ext cx="8229600" cy="830262"/>
          </a:xfrm>
        </p:spPr>
        <p:txBody>
          <a:bodyPr>
            <a:normAutofit/>
          </a:bodyPr>
          <a:lstStyle/>
          <a:p>
            <a:r>
              <a:rPr lang="en-US" sz="2800" dirty="0" smtClean="0"/>
              <a:t>Options for metadata (</a:t>
            </a:r>
            <a:r>
              <a:rPr lang="en-US" sz="2800" dirty="0" err="1" smtClean="0"/>
              <a:t>station.info</a:t>
            </a:r>
            <a:r>
              <a:rPr lang="en-US" sz="2800" dirty="0" smtClean="0"/>
              <a:t>)</a:t>
            </a:r>
            <a:endParaRPr lang="en-US" sz="2800" dirty="0"/>
          </a:p>
        </p:txBody>
      </p:sp>
      <p:sp>
        <p:nvSpPr>
          <p:cNvPr id="27654" name="Rectangle 3"/>
          <p:cNvSpPr>
            <a:spLocks noGrp="1" noChangeArrowheads="1"/>
          </p:cNvSpPr>
          <p:nvPr>
            <p:ph type="body" idx="1"/>
          </p:nvPr>
        </p:nvSpPr>
        <p:spPr>
          <a:xfrm>
            <a:off x="457200" y="1384300"/>
            <a:ext cx="8229600" cy="4525963"/>
          </a:xfrm>
        </p:spPr>
        <p:txBody>
          <a:bodyPr>
            <a:normAutofit/>
          </a:bodyPr>
          <a:lstStyle/>
          <a:p>
            <a:pPr>
              <a:lnSpc>
                <a:spcPct val="120000"/>
              </a:lnSpc>
              <a:spcBef>
                <a:spcPts val="1032"/>
              </a:spcBef>
            </a:pPr>
            <a:r>
              <a:rPr lang="en-US" sz="1800" dirty="0" smtClean="0"/>
              <a:t>Pre-prepared </a:t>
            </a:r>
            <a:r>
              <a:rPr lang="en-US" sz="1800" dirty="0" err="1" smtClean="0"/>
              <a:t>station.info</a:t>
            </a:r>
            <a:r>
              <a:rPr lang="en-US" sz="1800" dirty="0" smtClean="0"/>
              <a:t> (</a:t>
            </a:r>
            <a:r>
              <a:rPr lang="en-US" sz="1800" dirty="0" err="1" smtClean="0"/>
              <a:t>make_stnfo</a:t>
            </a:r>
            <a:r>
              <a:rPr lang="en-US" sz="1800" dirty="0" smtClean="0"/>
              <a:t>, </a:t>
            </a:r>
            <a:r>
              <a:rPr lang="en-US" sz="1800" dirty="0" err="1" smtClean="0"/>
              <a:t>sh_upd_stnfo</a:t>
            </a:r>
            <a:r>
              <a:rPr lang="en-US" sz="1800" dirty="0" smtClean="0"/>
              <a:t>)</a:t>
            </a:r>
          </a:p>
          <a:p>
            <a:pPr lvl="1">
              <a:lnSpc>
                <a:spcPct val="120000"/>
              </a:lnSpc>
              <a:spcBef>
                <a:spcPts val="1032"/>
              </a:spcBef>
            </a:pPr>
            <a:r>
              <a:rPr lang="en-US" sz="1800" dirty="0" smtClean="0"/>
              <a:t> Must set  </a:t>
            </a:r>
            <a:r>
              <a:rPr lang="en-US" sz="1800" dirty="0" err="1" smtClean="0"/>
              <a:t>xstinfo</a:t>
            </a:r>
            <a:r>
              <a:rPr lang="en-US" sz="1800" dirty="0" smtClean="0"/>
              <a:t>  in </a:t>
            </a:r>
            <a:r>
              <a:rPr lang="en-US" sz="1800" dirty="0" err="1" smtClean="0"/>
              <a:t>sites.defaults</a:t>
            </a:r>
            <a:r>
              <a:rPr lang="en-US" sz="1800" dirty="0" smtClean="0"/>
              <a:t> </a:t>
            </a:r>
          </a:p>
          <a:p>
            <a:pPr>
              <a:lnSpc>
                <a:spcPct val="120000"/>
              </a:lnSpc>
              <a:spcBef>
                <a:spcPts val="1032"/>
              </a:spcBef>
            </a:pPr>
            <a:r>
              <a:rPr lang="en-US" sz="1800" dirty="0" smtClean="0"/>
              <a:t>RINEX headers (</a:t>
            </a:r>
            <a:r>
              <a:rPr lang="en-US" sz="1800" dirty="0" err="1" smtClean="0"/>
              <a:t>sh_gamit</a:t>
            </a:r>
            <a:r>
              <a:rPr lang="en-US" sz="1800" dirty="0" smtClean="0"/>
              <a:t> default: may change soon) </a:t>
            </a:r>
          </a:p>
          <a:p>
            <a:pPr lvl="1">
              <a:lnSpc>
                <a:spcPct val="120000"/>
              </a:lnSpc>
              <a:spcBef>
                <a:spcPts val="1032"/>
              </a:spcBef>
            </a:pPr>
            <a:r>
              <a:rPr lang="en-US" sz="1800" dirty="0" smtClean="0"/>
              <a:t>Update </a:t>
            </a:r>
            <a:r>
              <a:rPr lang="en-US" sz="1800" dirty="0" err="1" smtClean="0"/>
              <a:t>station.info</a:t>
            </a:r>
            <a:r>
              <a:rPr lang="en-US" sz="1800" dirty="0" smtClean="0"/>
              <a:t> unless an entry already exists for the day being processed or </a:t>
            </a:r>
            <a:r>
              <a:rPr lang="en-US" sz="1800" dirty="0" err="1" smtClean="0"/>
              <a:t>stinf_unique</a:t>
            </a:r>
            <a:r>
              <a:rPr lang="en-US" sz="1800" dirty="0" smtClean="0"/>
              <a:t> is set to -</a:t>
            </a:r>
            <a:r>
              <a:rPr lang="en-US" sz="1800" dirty="0" err="1" smtClean="0"/>
              <a:t>u</a:t>
            </a:r>
            <a:r>
              <a:rPr lang="en-US" sz="1800" dirty="0" smtClean="0"/>
              <a:t> in </a:t>
            </a:r>
            <a:r>
              <a:rPr lang="en-US" sz="1800" dirty="0" err="1" smtClean="0"/>
              <a:t>process.defaults</a:t>
            </a:r>
            <a:r>
              <a:rPr lang="en-US" sz="1800" dirty="0" smtClean="0"/>
              <a:t> and entry has not changed</a:t>
            </a:r>
          </a:p>
          <a:p>
            <a:pPr lvl="1">
              <a:lnSpc>
                <a:spcPct val="120000"/>
              </a:lnSpc>
              <a:spcBef>
                <a:spcPts val="1032"/>
              </a:spcBef>
            </a:pPr>
            <a:r>
              <a:rPr lang="en-US" sz="1800" dirty="0" smtClean="0"/>
              <a:t>Can be used with non-standard receiver and antenna names specified in </a:t>
            </a:r>
            <a:r>
              <a:rPr lang="en-US" sz="1800" dirty="0" err="1" smtClean="0"/>
              <a:t>guess_rcvant.dat</a:t>
            </a:r>
            <a:r>
              <a:rPr lang="en-US" sz="1800" dirty="0" smtClean="0"/>
              <a:t> (ideally your </a:t>
            </a:r>
            <a:r>
              <a:rPr lang="en-US" sz="1800" dirty="0" err="1" smtClean="0"/>
              <a:t>rinex</a:t>
            </a:r>
            <a:r>
              <a:rPr lang="en-US" sz="1800" dirty="0" smtClean="0"/>
              <a:t> files have the IGS official receiver and antenna names.  It is critical that this information is correct.</a:t>
            </a:r>
            <a:endParaRPr lang="en-US" sz="1800" dirty="0"/>
          </a:p>
        </p:txBody>
      </p:sp>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124984964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normAutofit/>
          </a:bodyPr>
          <a:lstStyle/>
          <a:p>
            <a:r>
              <a:rPr lang="en-US" sz="2800" dirty="0" smtClean="0"/>
              <a:t>A priori coordinates (</a:t>
            </a:r>
            <a:r>
              <a:rPr lang="en-US" sz="2800" dirty="0" err="1" smtClean="0"/>
              <a:t>sh_gamit</a:t>
            </a:r>
            <a:r>
              <a:rPr lang="en-US" sz="2800" dirty="0" smtClean="0"/>
              <a:t>)</a:t>
            </a:r>
            <a:endParaRPr lang="en-US" sz="2800" dirty="0"/>
          </a:p>
        </p:txBody>
      </p:sp>
      <p:sp>
        <p:nvSpPr>
          <p:cNvPr id="29702" name="Rectangle 3"/>
          <p:cNvSpPr>
            <a:spLocks noGrp="1" noChangeArrowheads="1"/>
          </p:cNvSpPr>
          <p:nvPr>
            <p:ph type="body" idx="1"/>
          </p:nvPr>
        </p:nvSpPr>
        <p:spPr/>
        <p:txBody>
          <a:bodyPr>
            <a:normAutofit/>
          </a:bodyPr>
          <a:lstStyle/>
          <a:p>
            <a:r>
              <a:rPr lang="en-US" sz="1800" dirty="0" smtClean="0"/>
              <a:t>Create </a:t>
            </a:r>
            <a:r>
              <a:rPr lang="en-US" sz="1800" dirty="0" err="1" smtClean="0"/>
              <a:t>l</a:t>
            </a:r>
            <a:r>
              <a:rPr lang="en-US" sz="1800" dirty="0" smtClean="0"/>
              <a:t>-file in day directory by merging existing </a:t>
            </a:r>
            <a:r>
              <a:rPr lang="en-US" sz="1800" dirty="0" err="1" smtClean="0"/>
              <a:t>lfile</a:t>
            </a:r>
            <a:r>
              <a:rPr lang="en-US" sz="1800" dirty="0" smtClean="0"/>
              <a:t>. and </a:t>
            </a:r>
            <a:r>
              <a:rPr lang="en-US" sz="1800" dirty="0" err="1" smtClean="0"/>
              <a:t>apr_file</a:t>
            </a:r>
            <a:r>
              <a:rPr lang="en-US" sz="1800" dirty="0" smtClean="0"/>
              <a:t> from  ../tables  (</a:t>
            </a:r>
            <a:r>
              <a:rPr lang="en-US" sz="1800" dirty="0" err="1" smtClean="0"/>
              <a:t>apr_file</a:t>
            </a:r>
            <a:r>
              <a:rPr lang="en-US" sz="1800" dirty="0" smtClean="0"/>
              <a:t> has priority)  </a:t>
            </a:r>
          </a:p>
          <a:p>
            <a:endParaRPr lang="en-US" sz="1800" dirty="0" smtClean="0"/>
          </a:p>
          <a:p>
            <a:r>
              <a:rPr lang="en-US" sz="1800" dirty="0" smtClean="0"/>
              <a:t>If site not found in </a:t>
            </a:r>
            <a:r>
              <a:rPr lang="en-US" sz="1800" dirty="0" err="1" smtClean="0"/>
              <a:t>l</a:t>
            </a:r>
            <a:r>
              <a:rPr lang="en-US" sz="1800" dirty="0" smtClean="0"/>
              <a:t>-file </a:t>
            </a:r>
          </a:p>
          <a:p>
            <a:pPr lvl="1"/>
            <a:r>
              <a:rPr lang="en-US" sz="1800" dirty="0" smtClean="0"/>
              <a:t> Use RINEX header coordinates (</a:t>
            </a:r>
            <a:r>
              <a:rPr lang="en-US" sz="1800" dirty="0" err="1" smtClean="0"/>
              <a:t>use_rxc</a:t>
            </a:r>
            <a:r>
              <a:rPr lang="en-US" sz="1800" dirty="0" smtClean="0"/>
              <a:t>=Y in </a:t>
            </a:r>
            <a:r>
              <a:rPr lang="en-US" sz="1800" dirty="0" err="1" smtClean="0"/>
              <a:t>process.defaults</a:t>
            </a:r>
            <a:r>
              <a:rPr lang="en-US" sz="1800" dirty="0" smtClean="0"/>
              <a:t>, good for modern (post SA, in 2000) data.</a:t>
            </a:r>
          </a:p>
          <a:p>
            <a:pPr lvl="1">
              <a:buNone/>
            </a:pPr>
            <a:r>
              <a:rPr lang="en-US" sz="1800" dirty="0" smtClean="0"/>
              <a:t>or</a:t>
            </a:r>
          </a:p>
          <a:p>
            <a:pPr lvl="1"/>
            <a:r>
              <a:rPr lang="en-US" sz="1800" dirty="0" smtClean="0"/>
              <a:t>Use pseudorange data in RINEX file to estimate point position or differential position relative to a site in </a:t>
            </a:r>
            <a:r>
              <a:rPr lang="en-US" sz="1800" dirty="0" err="1" smtClean="0"/>
              <a:t>sites.defaults</a:t>
            </a:r>
            <a:r>
              <a:rPr lang="en-US" sz="1800" dirty="0" smtClean="0"/>
              <a:t> (</a:t>
            </a:r>
            <a:r>
              <a:rPr lang="en-US" sz="1800" dirty="0" err="1" smtClean="0"/>
              <a:t>use_rxc</a:t>
            </a:r>
            <a:r>
              <a:rPr lang="en-US" sz="1800" dirty="0" smtClean="0"/>
              <a:t>=N, default)</a:t>
            </a:r>
          </a:p>
          <a:p>
            <a:endParaRPr lang="en-US" sz="1800" dirty="0" smtClean="0"/>
          </a:p>
          <a:p>
            <a:r>
              <a:rPr lang="en-US" sz="1800" dirty="0" smtClean="0"/>
              <a:t>During the </a:t>
            </a:r>
            <a:r>
              <a:rPr lang="en-US" sz="1800" dirty="0" err="1" smtClean="0"/>
              <a:t>sh_gamit</a:t>
            </a:r>
            <a:r>
              <a:rPr lang="en-US" sz="1800" dirty="0" smtClean="0"/>
              <a:t> run, the coordinates are updated (and copied to ../tables/</a:t>
            </a:r>
            <a:r>
              <a:rPr lang="en-US" sz="1800" dirty="0" err="1" smtClean="0"/>
              <a:t>lfile</a:t>
            </a:r>
            <a:r>
              <a:rPr lang="en-US" sz="1800" dirty="0" smtClean="0"/>
              <a:t>.) if they are in error by &gt; 30 cm </a:t>
            </a:r>
            <a:endParaRPr lang="en-US" sz="1800" dirty="0"/>
          </a:p>
        </p:txBody>
      </p:sp>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265148919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lnSpcReduction="10000"/>
          </a:bodyPr>
          <a:lstStyle/>
          <a:p>
            <a:r>
              <a:rPr lang="en-US" dirty="0" smtClean="0"/>
              <a:t>Setup, operation and options for GAMIT processing with </a:t>
            </a:r>
            <a:r>
              <a:rPr lang="en-US" dirty="0" err="1" smtClean="0">
                <a:latin typeface="Courier"/>
                <a:cs typeface="Courier"/>
              </a:rPr>
              <a:t>sh_gamit</a:t>
            </a:r>
            <a:endParaRPr lang="en-US" dirty="0">
              <a:latin typeface="Courier"/>
              <a:cs typeface="Courier"/>
            </a:endParaRPr>
          </a:p>
          <a:p>
            <a:pPr lvl="1"/>
            <a:r>
              <a:rPr lang="en-US" dirty="0" smtClean="0"/>
              <a:t>Directory structures</a:t>
            </a:r>
          </a:p>
          <a:p>
            <a:pPr lvl="1"/>
            <a:r>
              <a:rPr lang="en-US" dirty="0" smtClean="0"/>
              <a:t>Main functions in </a:t>
            </a:r>
            <a:r>
              <a:rPr lang="en-US" dirty="0" err="1" smtClean="0"/>
              <a:t>gamit</a:t>
            </a:r>
            <a:endParaRPr lang="en-US" dirty="0" smtClean="0"/>
          </a:p>
          <a:p>
            <a:pPr lvl="2"/>
            <a:r>
              <a:rPr lang="en-US" dirty="0" smtClean="0"/>
              <a:t>Programs called that run the GAMIT processing</a:t>
            </a:r>
          </a:p>
          <a:p>
            <a:pPr lvl="1"/>
            <a:r>
              <a:rPr lang="en-US" dirty="0" smtClean="0"/>
              <a:t>Files that are important in processing</a:t>
            </a:r>
          </a:p>
          <a:p>
            <a:pPr lvl="1"/>
            <a:r>
              <a:rPr lang="en-US" dirty="0" smtClean="0"/>
              <a:t>Summary files</a:t>
            </a:r>
          </a:p>
          <a:p>
            <a:pPr lvl="1"/>
            <a:r>
              <a:rPr lang="en-US" dirty="0" smtClean="0"/>
              <a:t>Residual plots</a:t>
            </a:r>
          </a:p>
          <a:p>
            <a:pPr lvl="1"/>
            <a:r>
              <a:rPr lang="en-US" dirty="0" smtClean="0"/>
              <a:t>Problems that can happen and suggestions</a:t>
            </a:r>
          </a:p>
          <a:p>
            <a:pPr lvl="1"/>
            <a:endParaRPr lang="en-US" dirty="0"/>
          </a:p>
        </p:txBody>
      </p:sp>
      <p:sp>
        <p:nvSpPr>
          <p:cNvPr id="4" name="Date Placeholder 3"/>
          <p:cNvSpPr>
            <a:spLocks noGrp="1"/>
          </p:cNvSpPr>
          <p:nvPr>
            <p:ph type="dt" sz="half" idx="10"/>
          </p:nvPr>
        </p:nvSpPr>
        <p:spPr/>
        <p:txBody>
          <a:bodyPr/>
          <a:lstStyle/>
          <a:p>
            <a:r>
              <a:rPr lang="x-none" smtClean="0"/>
              <a:t>2016/05/24</a:t>
            </a:r>
            <a:endParaRPr lang="en-US" dirty="0"/>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120837047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lstStyle/>
          <a:p>
            <a:r>
              <a:rPr lang="en-US" smtClean="0"/>
              <a:t>Ambiguity resolution</a:t>
            </a:r>
            <a:endParaRPr lang="en-US" dirty="0"/>
          </a:p>
        </p:txBody>
      </p:sp>
      <p:sp>
        <p:nvSpPr>
          <p:cNvPr id="31750" name="Rectangle 3"/>
          <p:cNvSpPr>
            <a:spLocks noGrp="1" noChangeArrowheads="1"/>
          </p:cNvSpPr>
          <p:nvPr>
            <p:ph type="body" idx="1"/>
          </p:nvPr>
        </p:nvSpPr>
        <p:spPr/>
        <p:txBody>
          <a:bodyPr>
            <a:normAutofit fontScale="92500" lnSpcReduction="10000"/>
          </a:bodyPr>
          <a:lstStyle/>
          <a:p>
            <a:r>
              <a:rPr lang="en-US" dirty="0" smtClean="0"/>
              <a:t>(L2-L1) integers resolved by </a:t>
            </a:r>
            <a:r>
              <a:rPr lang="en-US" dirty="0" err="1" smtClean="0"/>
              <a:t>autcln</a:t>
            </a:r>
            <a:r>
              <a:rPr lang="en-US" dirty="0" smtClean="0"/>
              <a:t> and passed to solve in the n-file (LC_AUTCLN option)</a:t>
            </a:r>
          </a:p>
          <a:p>
            <a:pPr lvl="1"/>
            <a:r>
              <a:rPr lang="en-US" dirty="0" smtClean="0"/>
              <a:t>weak dependence on geometry</a:t>
            </a:r>
          </a:p>
          <a:p>
            <a:pPr lvl="1"/>
            <a:r>
              <a:rPr lang="en-US" dirty="0" smtClean="0"/>
              <a:t>need current differential code bias file </a:t>
            </a:r>
            <a:r>
              <a:rPr lang="en-US" dirty="0" err="1" smtClean="0"/>
              <a:t>dcb.dat</a:t>
            </a:r>
            <a:endParaRPr lang="en-US" dirty="0" smtClean="0"/>
          </a:p>
          <a:p>
            <a:pPr lvl="1"/>
            <a:r>
              <a:rPr lang="en-US" dirty="0" smtClean="0"/>
              <a:t>use LC_HELP  for codeless data (before ~1995) or if problems (default max distance is 500 km)</a:t>
            </a:r>
          </a:p>
          <a:p>
            <a:r>
              <a:rPr lang="en-US" dirty="0" smtClean="0"/>
              <a:t>Narrow-lane (L1) resolved by solve </a:t>
            </a:r>
          </a:p>
          <a:p>
            <a:pPr lvl="1"/>
            <a:r>
              <a:rPr lang="en-US" dirty="0" smtClean="0"/>
              <a:t>strong dependence on phase noise and models</a:t>
            </a:r>
          </a:p>
          <a:p>
            <a:pPr lvl="1"/>
            <a:r>
              <a:rPr lang="en-US" dirty="0" smtClean="0"/>
              <a:t>5-10 cm constraints on a priori coordinates usually sufficient</a:t>
            </a:r>
          </a:p>
          <a:p>
            <a:pPr lvl="1"/>
            <a:endParaRPr lang="en-US" dirty="0" smtClean="0"/>
          </a:p>
          <a:p>
            <a:endParaRPr lang="en-US" dirty="0"/>
          </a:p>
        </p:txBody>
      </p:sp>
      <p:sp>
        <p:nvSpPr>
          <p:cNvPr id="31751" name="Rectangle 4"/>
          <p:cNvSpPr>
            <a:spLocks noChangeArrowheads="1"/>
          </p:cNvSpPr>
          <p:nvPr/>
        </p:nvSpPr>
        <p:spPr bwMode="auto">
          <a:xfrm>
            <a:off x="8721725" y="534352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354085031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2"/>
          <p:cNvSpPr>
            <a:spLocks noGrp="1" noChangeArrowheads="1"/>
          </p:cNvSpPr>
          <p:nvPr>
            <p:ph type="title"/>
          </p:nvPr>
        </p:nvSpPr>
        <p:spPr>
          <a:xfrm>
            <a:off x="685800" y="381000"/>
            <a:ext cx="7772400" cy="838200"/>
          </a:xfrm>
        </p:spPr>
        <p:txBody>
          <a:bodyPr/>
          <a:lstStyle/>
          <a:p>
            <a:pPr eaLnBrk="1" hangingPunct="1"/>
            <a:r>
              <a:rPr lang="en-US" sz="2800" smtClean="0"/>
              <a:t>sh_gamit_</a:t>
            </a:r>
            <a:r>
              <a:rPr lang="en-US" sz="2800" i="1" smtClean="0"/>
              <a:t>ddd</a:t>
            </a:r>
            <a:r>
              <a:rPr lang="en-US" sz="2800" smtClean="0"/>
              <a:t>.summary (email)</a:t>
            </a:r>
            <a:r>
              <a:rPr lang="en-US" smtClean="0"/>
              <a:t>  </a:t>
            </a:r>
            <a:endParaRPr lang="en-US" dirty="0"/>
          </a:p>
        </p:txBody>
      </p:sp>
      <p:sp>
        <p:nvSpPr>
          <p:cNvPr id="33798" name="Rectangle 3"/>
          <p:cNvSpPr>
            <a:spLocks noGrp="1" noChangeArrowheads="1"/>
          </p:cNvSpPr>
          <p:nvPr>
            <p:ph type="body" idx="1"/>
          </p:nvPr>
        </p:nvSpPr>
        <p:spPr>
          <a:xfrm>
            <a:off x="457200" y="1371600"/>
            <a:ext cx="8001000" cy="4495800"/>
          </a:xfrm>
        </p:spPr>
        <p:txBody>
          <a:bodyPr/>
          <a:lstStyle/>
          <a:p>
            <a:pPr marL="233363" indent="-233363" eaLnBrk="1" hangingPunct="1">
              <a:lnSpc>
                <a:spcPct val="90000"/>
              </a:lnSpc>
            </a:pPr>
            <a:r>
              <a:rPr lang="en-US" sz="2000" smtClean="0"/>
              <a:t>Contents (Purple is output):</a:t>
            </a:r>
          </a:p>
          <a:p>
            <a:pPr marL="233363" indent="-233363" eaLnBrk="1" hangingPunct="1">
              <a:lnSpc>
                <a:spcPct val="90000"/>
              </a:lnSpc>
              <a:buFontTx/>
              <a:buNone/>
            </a:pPr>
            <a:r>
              <a:rPr lang="en-US" sz="1400" smtClean="0">
                <a:solidFill>
                  <a:schemeClr val="folHlink"/>
                </a:solidFill>
                <a:latin typeface="Courier" charset="0"/>
              </a:rPr>
              <a:t>Input options -d 2002 30 31 32 33 -expt ncar -pres ELEV -yrext -netext a</a:t>
            </a:r>
          </a:p>
          <a:p>
            <a:pPr marL="233363" indent="-233363" eaLnBrk="1" hangingPunct="1">
              <a:lnSpc>
                <a:spcPct val="90000"/>
              </a:lnSpc>
              <a:buFontTx/>
              <a:buNone/>
            </a:pPr>
            <a:r>
              <a:rPr lang="en-US" sz="1400" smtClean="0">
                <a:solidFill>
                  <a:schemeClr val="folHlink"/>
                </a:solidFill>
                <a:latin typeface="Courier" charset="0"/>
              </a:rPr>
              <a:t>Processing 2002 031 GPS week 1151 4 Raw 2 </a:t>
            </a:r>
          </a:p>
          <a:p>
            <a:pPr marL="233363" indent="-233363" eaLnBrk="1" hangingPunct="1">
              <a:lnSpc>
                <a:spcPct val="90000"/>
              </a:lnSpc>
              <a:buFontTx/>
              <a:buNone/>
            </a:pPr>
            <a:r>
              <a:rPr lang="en-US" sz="1400" smtClean="0">
                <a:solidFill>
                  <a:schemeClr val="folHlink"/>
                </a:solidFill>
                <a:latin typeface="Courier" charset="0"/>
              </a:rPr>
              <a:t>/data51/tah/SENH02/glob02/suomi/2002_031a</a:t>
            </a:r>
          </a:p>
          <a:p>
            <a:pPr marL="233363" indent="-233363" eaLnBrk="1" hangingPunct="1">
              <a:lnSpc>
                <a:spcPct val="90000"/>
              </a:lnSpc>
              <a:buFontTx/>
              <a:buNone/>
            </a:pPr>
            <a:r>
              <a:rPr lang="en-US" sz="1400" smtClean="0">
                <a:solidFill>
                  <a:schemeClr val="folHlink"/>
                </a:solidFill>
                <a:latin typeface="Courier" charset="0"/>
              </a:rPr>
              <a:t>Disk Usage:  12678.4  Free  76447.4 Mbyte. Used 15%</a:t>
            </a:r>
          </a:p>
          <a:p>
            <a:pPr marL="233363" indent="-233363" eaLnBrk="1" hangingPunct="1">
              <a:lnSpc>
                <a:spcPct val="90000"/>
              </a:lnSpc>
              <a:buFontTx/>
              <a:buNone/>
            </a:pPr>
            <a:endParaRPr lang="en-US" sz="1200" smtClean="0">
              <a:latin typeface="Courier" charset="0"/>
            </a:endParaRPr>
          </a:p>
          <a:p>
            <a:pPr marL="233363" indent="-233363" eaLnBrk="1" hangingPunct="1">
              <a:lnSpc>
                <a:spcPct val="90000"/>
              </a:lnSpc>
              <a:buFontTx/>
              <a:buNone/>
            </a:pPr>
            <a:r>
              <a:rPr lang="en-US" sz="1600" smtClean="0">
                <a:latin typeface="Courier" charset="0"/>
              </a:rPr>
              <a:t>Summary Statistics   </a:t>
            </a:r>
            <a:r>
              <a:rPr lang="en-US" sz="1700" smtClean="0"/>
              <a:t>( from </a:t>
            </a:r>
            <a:r>
              <a:rPr lang="en-US" sz="1700" i="1" smtClean="0"/>
              <a:t>autcln</a:t>
            </a:r>
            <a:r>
              <a:rPr lang="en-US" sz="1700" smtClean="0"/>
              <a:t> )</a:t>
            </a:r>
            <a:endParaRPr lang="en-US" sz="1200" smtClean="0">
              <a:latin typeface="Courier" charset="0"/>
            </a:endParaRPr>
          </a:p>
          <a:p>
            <a:pPr marL="233363" indent="-233363" eaLnBrk="1" hangingPunct="1">
              <a:lnSpc>
                <a:spcPct val="90000"/>
              </a:lnSpc>
              <a:buFontTx/>
              <a:buNone/>
            </a:pPr>
            <a:r>
              <a:rPr lang="en-US" sz="1400" smtClean="0">
                <a:solidFill>
                  <a:schemeClr val="folHlink"/>
                </a:solidFill>
                <a:latin typeface="Courier" charset="0"/>
              </a:rPr>
              <a:t>Number of stations used 4 Total xfiles 4</a:t>
            </a:r>
          </a:p>
          <a:p>
            <a:pPr marL="233363" indent="-233363" eaLnBrk="1" hangingPunct="1">
              <a:lnSpc>
                <a:spcPct val="90000"/>
              </a:lnSpc>
              <a:buFontTx/>
              <a:buNone/>
            </a:pPr>
            <a:r>
              <a:rPr lang="en-US" sz="1400" smtClean="0">
                <a:solidFill>
                  <a:schemeClr val="folHlink"/>
                </a:solidFill>
                <a:latin typeface="Courier" charset="0"/>
              </a:rPr>
              <a:t>Postfit RMS rms, to and by satellite</a:t>
            </a:r>
          </a:p>
          <a:p>
            <a:pPr marL="233363" indent="-233363" eaLnBrk="1" hangingPunct="1">
              <a:lnSpc>
                <a:spcPct val="90000"/>
              </a:lnSpc>
              <a:buFontTx/>
              <a:buNone/>
            </a:pPr>
            <a:r>
              <a:rPr lang="en-US" sz="1400" smtClean="0">
                <a:solidFill>
                  <a:schemeClr val="folHlink"/>
                </a:solidFill>
                <a:latin typeface="Courier" charset="0"/>
              </a:rPr>
              <a:t>RMS  IT Site   All  01  02  03  04  05  06  07  08  09 …</a:t>
            </a:r>
          </a:p>
          <a:p>
            <a:pPr marL="233363" indent="-233363" eaLnBrk="1" hangingPunct="1">
              <a:lnSpc>
                <a:spcPct val="90000"/>
              </a:lnSpc>
              <a:buFontTx/>
              <a:buNone/>
            </a:pPr>
            <a:r>
              <a:rPr lang="en-US" sz="1400" smtClean="0">
                <a:solidFill>
                  <a:schemeClr val="folHlink"/>
                </a:solidFill>
                <a:latin typeface="Courier" charset="0"/>
              </a:rPr>
              <a:t>RMS  20 ALL    4.8   4   5   6   5   5   4   5   4   5 …</a:t>
            </a:r>
          </a:p>
          <a:p>
            <a:pPr marL="233363" indent="-233363" eaLnBrk="1" hangingPunct="1">
              <a:lnSpc>
                <a:spcPct val="90000"/>
              </a:lnSpc>
              <a:buFontTx/>
              <a:buNone/>
            </a:pPr>
            <a:r>
              <a:rPr lang="en-US" sz="1400" smtClean="0">
                <a:solidFill>
                  <a:schemeClr val="folHlink"/>
                </a:solidFill>
                <a:latin typeface="Courier" charset="0"/>
              </a:rPr>
              <a:t>Best and Worst two sites:</a:t>
            </a:r>
          </a:p>
          <a:p>
            <a:pPr marL="233363" indent="-233363" eaLnBrk="1" hangingPunct="1">
              <a:lnSpc>
                <a:spcPct val="90000"/>
              </a:lnSpc>
              <a:buFontTx/>
              <a:buNone/>
            </a:pPr>
            <a:r>
              <a:rPr lang="en-US" sz="1400" smtClean="0">
                <a:solidFill>
                  <a:schemeClr val="folHlink"/>
                </a:solidFill>
                <a:latin typeface="Courier" charset="0"/>
              </a:rPr>
              <a:t>RMS  20 TMGO   3.2   3   3   4   4   4   3   3   3   4 …</a:t>
            </a:r>
          </a:p>
          <a:p>
            <a:pPr marL="233363" indent="-233363" eaLnBrk="1" hangingPunct="1">
              <a:lnSpc>
                <a:spcPct val="90000"/>
              </a:lnSpc>
              <a:buFontTx/>
              <a:buNone/>
            </a:pPr>
            <a:r>
              <a:rPr lang="en-US" sz="1400" smtClean="0">
                <a:solidFill>
                  <a:schemeClr val="folHlink"/>
                </a:solidFill>
                <a:latin typeface="Courier" charset="0"/>
              </a:rPr>
              <a:t>RMS  20 SA09   4.6   4   4   5   4   5   4   4   4   5 …</a:t>
            </a:r>
          </a:p>
          <a:p>
            <a:pPr marL="233363" indent="-233363" eaLnBrk="1" hangingPunct="1">
              <a:lnSpc>
                <a:spcPct val="90000"/>
              </a:lnSpc>
              <a:buFontTx/>
              <a:buNone/>
            </a:pPr>
            <a:r>
              <a:rPr lang="en-US" sz="1400" smtClean="0">
                <a:solidFill>
                  <a:schemeClr val="folHlink"/>
                </a:solidFill>
                <a:latin typeface="Courier" charset="0"/>
              </a:rPr>
              <a:t>RMS  20 PLTC   5.4   4   5   5   6   5   4   5   5   6 … </a:t>
            </a:r>
          </a:p>
          <a:p>
            <a:pPr marL="233363" indent="-233363" eaLnBrk="1" hangingPunct="1">
              <a:lnSpc>
                <a:spcPct val="90000"/>
              </a:lnSpc>
              <a:buFontTx/>
              <a:buNone/>
            </a:pPr>
            <a:r>
              <a:rPr lang="en-US" sz="1400" smtClean="0">
                <a:solidFill>
                  <a:schemeClr val="folHlink"/>
                </a:solidFill>
                <a:latin typeface="Courier" charset="0"/>
              </a:rPr>
              <a:t>RMS  20 SA13   5.5   5   5   6   5   5   5   5   5   6 …</a:t>
            </a:r>
            <a:r>
              <a:rPr lang="en-US" sz="1200" smtClean="0">
                <a:solidFill>
                  <a:schemeClr val="folHlink"/>
                </a:solidFill>
                <a:latin typeface="Courier" charset="0"/>
              </a:rPr>
              <a:t> </a:t>
            </a:r>
          </a:p>
          <a:p>
            <a:pPr marL="233363" indent="-233363" eaLnBrk="1" hangingPunct="1">
              <a:lnSpc>
                <a:spcPct val="90000"/>
              </a:lnSpc>
              <a:buFontTx/>
              <a:buNone/>
            </a:pPr>
            <a:r>
              <a:rPr lang="en-US" sz="1200" smtClean="0">
                <a:latin typeface="Courier" charset="0"/>
              </a:rPr>
              <a:t> </a:t>
            </a:r>
            <a:endParaRPr lang="en-US" sz="1200" dirty="0">
              <a:latin typeface="Courier" charset="0"/>
            </a:endParaRPr>
          </a:p>
        </p:txBody>
      </p:sp>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50217443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2"/>
          <p:cNvSpPr>
            <a:spLocks noGrp="1" noChangeArrowheads="1"/>
          </p:cNvSpPr>
          <p:nvPr>
            <p:ph type="title"/>
          </p:nvPr>
        </p:nvSpPr>
        <p:spPr>
          <a:xfrm>
            <a:off x="685800" y="152400"/>
            <a:ext cx="7772400" cy="1143000"/>
          </a:xfrm>
        </p:spPr>
        <p:txBody>
          <a:bodyPr/>
          <a:lstStyle/>
          <a:p>
            <a:pPr eaLnBrk="1" hangingPunct="1"/>
            <a:r>
              <a:rPr lang="en-US" sz="2800" smtClean="0"/>
              <a:t>sh_gamit_</a:t>
            </a:r>
            <a:r>
              <a:rPr lang="en-US" sz="2800" i="1" smtClean="0"/>
              <a:t>ddd</a:t>
            </a:r>
            <a:r>
              <a:rPr lang="en-US" sz="2800" smtClean="0"/>
              <a:t>.summary (email) </a:t>
            </a:r>
          </a:p>
        </p:txBody>
      </p:sp>
      <p:sp>
        <p:nvSpPr>
          <p:cNvPr id="35846" name="Rectangle 3"/>
          <p:cNvSpPr>
            <a:spLocks noGrp="1" noChangeArrowheads="1"/>
          </p:cNvSpPr>
          <p:nvPr>
            <p:ph type="body" idx="1"/>
          </p:nvPr>
        </p:nvSpPr>
        <p:spPr>
          <a:xfrm>
            <a:off x="533400" y="1295400"/>
            <a:ext cx="8077200" cy="4724400"/>
          </a:xfrm>
        </p:spPr>
        <p:txBody>
          <a:bodyPr/>
          <a:lstStyle/>
          <a:p>
            <a:pPr marL="233363" indent="-233363" eaLnBrk="1" hangingPunct="1">
              <a:lnSpc>
                <a:spcPct val="90000"/>
              </a:lnSpc>
            </a:pPr>
            <a:r>
              <a:rPr lang="en-US" sz="2000"/>
              <a:t>Solution statistics from </a:t>
            </a:r>
            <a:r>
              <a:rPr lang="en-US" sz="2000" i="1"/>
              <a:t>solve</a:t>
            </a:r>
            <a:endParaRPr lang="en-US"/>
          </a:p>
          <a:p>
            <a:pPr marL="233363" indent="-233363" eaLnBrk="1" hangingPunct="1">
              <a:lnSpc>
                <a:spcPct val="90000"/>
              </a:lnSpc>
              <a:buFontTx/>
              <a:buNone/>
            </a:pPr>
            <a:r>
              <a:rPr lang="en-US" sz="1400">
                <a:solidFill>
                  <a:schemeClr val="folHlink"/>
                </a:solidFill>
                <a:latin typeface="Courier" charset="0"/>
              </a:rPr>
              <a:t>Double difference statistics</a:t>
            </a:r>
          </a:p>
          <a:p>
            <a:pPr marL="233363" indent="-233363" eaLnBrk="1" hangingPunct="1">
              <a:lnSpc>
                <a:spcPct val="90000"/>
              </a:lnSpc>
              <a:buFontTx/>
              <a:buNone/>
            </a:pPr>
            <a:r>
              <a:rPr lang="en-US" sz="1400">
                <a:solidFill>
                  <a:schemeClr val="folHlink"/>
                </a:solidFill>
                <a:latin typeface="Courier" charset="0"/>
              </a:rPr>
              <a:t> Prefit nrms:  0.31280E+03    Postfit nrms: 0.21324E+00 </a:t>
            </a:r>
            <a:r>
              <a:rPr lang="en-US" sz="1400">
                <a:solidFill>
                  <a:schemeClr val="tx2"/>
                </a:solidFill>
                <a:latin typeface="Courier" charset="0"/>
              </a:rPr>
              <a:t>Constrained free</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0.31185E+03    Postfit nrms: 0.21818E+00 </a:t>
            </a:r>
            <a:r>
              <a:rPr lang="en-US" sz="1400">
                <a:solidFill>
                  <a:schemeClr val="tx2"/>
                </a:solidFill>
                <a:latin typeface="Courier" charset="0"/>
              </a:rPr>
              <a:t>Constrained fixed</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0.31272E+03    Postfit nrms: 0.20470E+00 </a:t>
            </a:r>
            <a:r>
              <a:rPr lang="en-US" sz="1400">
                <a:solidFill>
                  <a:schemeClr val="tx2"/>
                </a:solidFill>
                <a:latin typeface="Courier" charset="0"/>
              </a:rPr>
              <a:t>Loose free</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0.31185E+03    Postfit nrms: 0.20756E+00 </a:t>
            </a:r>
            <a:r>
              <a:rPr lang="en-US" sz="1400">
                <a:solidFill>
                  <a:schemeClr val="tx2"/>
                </a:solidFill>
                <a:latin typeface="Courier" charset="0"/>
              </a:rPr>
              <a:t>Loose fixed</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Times" charset="0"/>
              </a:rPr>
              <a:t> Number of double differences:  12447</a:t>
            </a:r>
          </a:p>
          <a:p>
            <a:pPr marL="233363" indent="-233363" eaLnBrk="1" hangingPunct="1">
              <a:lnSpc>
                <a:spcPct val="90000"/>
              </a:lnSpc>
              <a:buFontTx/>
              <a:buNone/>
            </a:pPr>
            <a:r>
              <a:rPr lang="en-US" sz="1400">
                <a:solidFill>
                  <a:schemeClr val="folHlink"/>
                </a:solidFill>
                <a:latin typeface="Times" charset="0"/>
              </a:rPr>
              <a:t> Numbers of WL and NL biases 120   Perscent fixed 95% WL  85% NL</a:t>
            </a:r>
          </a:p>
          <a:p>
            <a:pPr marL="233363" indent="-233363" eaLnBrk="1" hangingPunct="1">
              <a:lnSpc>
                <a:spcPct val="90000"/>
              </a:lnSpc>
              <a:buFontTx/>
              <a:buNone/>
            </a:pPr>
            <a:r>
              <a:rPr lang="en-US" sz="1800">
                <a:solidFill>
                  <a:schemeClr val="folHlink"/>
                </a:solidFill>
              </a:rPr>
              <a:t>Any large adjustments to positions (&gt;0.3 m)</a:t>
            </a:r>
          </a:p>
          <a:p>
            <a:pPr marL="233363" indent="-233363" eaLnBrk="1" hangingPunct="1">
              <a:lnSpc>
                <a:spcPct val="90000"/>
              </a:lnSpc>
              <a:buFontTx/>
              <a:buNone/>
            </a:pPr>
            <a:endParaRPr lang="en-US" sz="2000"/>
          </a:p>
          <a:p>
            <a:pPr marL="233363" indent="-233363" eaLnBrk="1" hangingPunct="1">
              <a:lnSpc>
                <a:spcPct val="90000"/>
              </a:lnSpc>
              <a:buFontTx/>
              <a:buNone/>
            </a:pPr>
            <a:r>
              <a:rPr lang="en-US" sz="1800"/>
              <a:t>Things to note:</a:t>
            </a:r>
          </a:p>
          <a:p>
            <a:pPr marL="569913" lvl="1" eaLnBrk="1" hangingPunct="1">
              <a:lnSpc>
                <a:spcPct val="90000"/>
              </a:lnSpc>
            </a:pPr>
            <a:r>
              <a:rPr lang="en-US" sz="1800"/>
              <a:t>Number of stations matches expectation</a:t>
            </a:r>
          </a:p>
          <a:p>
            <a:pPr marL="569913" lvl="1" eaLnBrk="1" hangingPunct="1">
              <a:lnSpc>
                <a:spcPct val="90000"/>
              </a:lnSpc>
            </a:pPr>
            <a:r>
              <a:rPr lang="en-US" sz="1800"/>
              <a:t>Site postfit RMS values 3-10 mm</a:t>
            </a:r>
          </a:p>
          <a:p>
            <a:pPr marL="569913" lvl="1" eaLnBrk="1" hangingPunct="1">
              <a:lnSpc>
                <a:spcPct val="90000"/>
              </a:lnSpc>
            </a:pPr>
            <a:r>
              <a:rPr lang="en-US" sz="1800"/>
              <a:t>No stations with RMS = 0 ( implies no data retained by </a:t>
            </a:r>
            <a:r>
              <a:rPr lang="en-US" sz="1800" i="1"/>
              <a:t>autcln</a:t>
            </a:r>
            <a:r>
              <a:rPr lang="en-US" sz="1800"/>
              <a:t> ) </a:t>
            </a:r>
          </a:p>
          <a:p>
            <a:pPr marL="569913" lvl="1" eaLnBrk="1" hangingPunct="1">
              <a:lnSpc>
                <a:spcPct val="90000"/>
              </a:lnSpc>
            </a:pPr>
            <a:r>
              <a:rPr lang="en-US" sz="1800"/>
              <a:t>Postfit nrms from </a:t>
            </a:r>
            <a:r>
              <a:rPr lang="en-US" sz="1800" i="1"/>
              <a:t>solve</a:t>
            </a:r>
            <a:r>
              <a:rPr lang="en-US" sz="1800"/>
              <a:t> ~0.2 for constrained and loose solutions</a:t>
            </a:r>
          </a:p>
          <a:p>
            <a:pPr marL="569913" lvl="1" eaLnBrk="1" hangingPunct="1">
              <a:lnSpc>
                <a:spcPct val="90000"/>
              </a:lnSpc>
            </a:pPr>
            <a:r>
              <a:rPr lang="en-US" sz="1800"/>
              <a:t>“Most” ambiguities resolved (70-85% for noisy days, &gt; 90% for best)</a:t>
            </a:r>
          </a:p>
          <a:p>
            <a:pPr marL="233363" indent="-233363" eaLnBrk="1" hangingPunct="1">
              <a:lnSpc>
                <a:spcPct val="90000"/>
              </a:lnSpc>
              <a:buFontTx/>
              <a:buNone/>
            </a:pPr>
            <a:endParaRPr lang="en-US" sz="2000"/>
          </a:p>
        </p:txBody>
      </p:sp>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378324965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r>
              <a:rPr lang="en-US" dirty="0" smtClean="0"/>
              <a:t>Phase residual </a:t>
            </a:r>
            <a:r>
              <a:rPr lang="en-US" dirty="0"/>
              <a:t>p</a:t>
            </a:r>
            <a:r>
              <a:rPr lang="en-US" dirty="0" smtClean="0"/>
              <a:t>lots</a:t>
            </a:r>
            <a:endParaRPr lang="en-US" dirty="0"/>
          </a:p>
        </p:txBody>
      </p:sp>
      <p:sp>
        <p:nvSpPr>
          <p:cNvPr id="37894" name="Rectangle 3"/>
          <p:cNvSpPr>
            <a:spLocks noGrp="1" noChangeArrowheads="1"/>
          </p:cNvSpPr>
          <p:nvPr>
            <p:ph type="body" idx="1"/>
          </p:nvPr>
        </p:nvSpPr>
        <p:spPr/>
        <p:txBody>
          <a:bodyPr>
            <a:normAutofit/>
          </a:bodyPr>
          <a:lstStyle/>
          <a:p>
            <a:r>
              <a:rPr lang="en-US" sz="2000" dirty="0" smtClean="0"/>
              <a:t>Set with -</a:t>
            </a:r>
            <a:r>
              <a:rPr lang="en-US" sz="2000" dirty="0" err="1" smtClean="0"/>
              <a:t>pres</a:t>
            </a:r>
            <a:r>
              <a:rPr lang="en-US" sz="2000" dirty="0" smtClean="0"/>
              <a:t> </a:t>
            </a:r>
            <a:r>
              <a:rPr lang="en-US" sz="2000" dirty="0" err="1" smtClean="0"/>
              <a:t>elev</a:t>
            </a:r>
            <a:r>
              <a:rPr lang="en-US" sz="2000" dirty="0" smtClean="0"/>
              <a:t> in </a:t>
            </a:r>
            <a:r>
              <a:rPr lang="en-US" sz="2000" dirty="0" err="1" smtClean="0"/>
              <a:t>sh_gamit</a:t>
            </a:r>
            <a:r>
              <a:rPr lang="en-US" sz="2000" dirty="0" smtClean="0"/>
              <a:t> command line (requires GMT)</a:t>
            </a:r>
          </a:p>
          <a:p>
            <a:r>
              <a:rPr lang="en-US" sz="2000" dirty="0" smtClean="0"/>
              <a:t>Postscript files in day directory, by default converted to gif in /gifs directory and then erased (needs </a:t>
            </a:r>
            <a:r>
              <a:rPr lang="en-US" sz="2000" dirty="0" err="1" smtClean="0"/>
              <a:t>ImageMagik</a:t>
            </a:r>
            <a:r>
              <a:rPr lang="en-US" sz="2000" dirty="0" smtClean="0"/>
              <a:t> convert program).</a:t>
            </a:r>
          </a:p>
          <a:p>
            <a:r>
              <a:rPr lang="en-US" sz="2000" dirty="0" smtClean="0"/>
              <a:t>Use to assess multipath, water vapor, and antenna phase center model</a:t>
            </a:r>
          </a:p>
          <a:p>
            <a:endParaRPr lang="en-US" sz="2000" dirty="0"/>
          </a:p>
        </p:txBody>
      </p:sp>
      <p:sp>
        <p:nvSpPr>
          <p:cNvPr id="37895" name="Text Box 5"/>
          <p:cNvSpPr txBox="1">
            <a:spLocks noChangeArrowheads="1"/>
          </p:cNvSpPr>
          <p:nvPr/>
        </p:nvSpPr>
        <p:spPr bwMode="auto">
          <a:xfrm>
            <a:off x="5943600" y="0"/>
            <a:ext cx="2895600" cy="396875"/>
          </a:xfrm>
          <a:prstGeom prst="rect">
            <a:avLst/>
          </a:prstGeom>
          <a:noFill/>
          <a:ln w="9525">
            <a:noFill/>
            <a:miter lim="800000"/>
            <a:headEnd/>
            <a:tailEnd/>
          </a:ln>
        </p:spPr>
        <p:txBody>
          <a:bodyPr>
            <a:prstTxWarp prst="textNoShape">
              <a:avLst/>
            </a:prstTxWarp>
            <a:spAutoFit/>
          </a:bodyPr>
          <a:lstStyle/>
          <a:p>
            <a:pPr>
              <a:spcBef>
                <a:spcPct val="50000"/>
              </a:spcBef>
            </a:pPr>
            <a:endParaRPr lang="en-US" sz="2000">
              <a:latin typeface="Helvetica" charset="0"/>
            </a:endParaRPr>
          </a:p>
        </p:txBody>
      </p:sp>
      <p:pic>
        <p:nvPicPr>
          <p:cNvPr id="37896" name="Picture 6"/>
          <p:cNvPicPr>
            <a:picLocks noChangeAspect="1" noChangeArrowheads="1"/>
          </p:cNvPicPr>
          <p:nvPr/>
        </p:nvPicPr>
        <p:blipFill>
          <a:blip r:embed="rId3"/>
          <a:srcRect t="2808"/>
          <a:stretch>
            <a:fillRect/>
          </a:stretch>
        </p:blipFill>
        <p:spPr bwMode="auto">
          <a:xfrm>
            <a:off x="4267200" y="3270857"/>
            <a:ext cx="4648200" cy="2638425"/>
          </a:xfrm>
          <a:prstGeom prst="rect">
            <a:avLst/>
          </a:prstGeom>
          <a:noFill/>
          <a:ln w="9525">
            <a:noFill/>
            <a:miter lim="800000"/>
            <a:headEnd/>
            <a:tailEnd/>
          </a:ln>
        </p:spPr>
      </p:pic>
      <p:pic>
        <p:nvPicPr>
          <p:cNvPr id="37897" name="Picture 7"/>
          <p:cNvPicPr>
            <a:picLocks noChangeAspect="1" noChangeArrowheads="1"/>
          </p:cNvPicPr>
          <p:nvPr/>
        </p:nvPicPr>
        <p:blipFill>
          <a:blip r:embed="rId4"/>
          <a:srcRect/>
          <a:stretch>
            <a:fillRect/>
          </a:stretch>
        </p:blipFill>
        <p:spPr bwMode="auto">
          <a:xfrm>
            <a:off x="228600" y="3270857"/>
            <a:ext cx="3810000" cy="2697163"/>
          </a:xfrm>
          <a:prstGeom prst="rect">
            <a:avLst/>
          </a:prstGeom>
          <a:noFill/>
          <a:ln w="9525">
            <a:noFill/>
            <a:miter lim="800000"/>
            <a:headEnd/>
            <a:tailEnd/>
          </a:ln>
        </p:spPr>
      </p:pic>
      <p:sp>
        <p:nvSpPr>
          <p:cNvPr id="37898" name="Text Box 8"/>
          <p:cNvSpPr txBox="1">
            <a:spLocks noChangeArrowheads="1"/>
          </p:cNvSpPr>
          <p:nvPr/>
        </p:nvSpPr>
        <p:spPr bwMode="auto">
          <a:xfrm>
            <a:off x="914400" y="6090257"/>
            <a:ext cx="7189788" cy="457200"/>
          </a:xfrm>
          <a:prstGeom prst="rect">
            <a:avLst/>
          </a:prstGeom>
          <a:noFill/>
          <a:ln w="9525">
            <a:noFill/>
            <a:miter lim="800000"/>
            <a:headEnd/>
            <a:tailEnd/>
          </a:ln>
        </p:spPr>
        <p:txBody>
          <a:bodyPr wrap="none">
            <a:prstTxWarp prst="textNoShape">
              <a:avLst/>
            </a:prstTxWarp>
            <a:spAutoFit/>
          </a:bodyPr>
          <a:lstStyle/>
          <a:p>
            <a:r>
              <a:rPr lang="en-US" sz="2200"/>
              <a:t>“Sky plot”                                           Phase vs elevation angle</a:t>
            </a:r>
            <a:r>
              <a:rPr lang="en-US"/>
              <a:t> </a:t>
            </a:r>
          </a:p>
        </p:txBody>
      </p:sp>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269300277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41" name="Picture 2"/>
          <p:cNvPicPr>
            <a:picLocks noChangeAspect="1" noChangeArrowheads="1"/>
          </p:cNvPicPr>
          <p:nvPr/>
        </p:nvPicPr>
        <p:blipFill>
          <a:blip r:embed="rId3"/>
          <a:srcRect/>
          <a:stretch>
            <a:fillRect/>
          </a:stretch>
        </p:blipFill>
        <p:spPr bwMode="auto">
          <a:xfrm>
            <a:off x="152400" y="1456030"/>
            <a:ext cx="6934200" cy="4908550"/>
          </a:xfrm>
          <a:prstGeom prst="rect">
            <a:avLst/>
          </a:prstGeom>
          <a:noFill/>
          <a:ln w="9525">
            <a:noFill/>
            <a:miter lim="800000"/>
            <a:headEnd/>
            <a:tailEnd/>
          </a:ln>
        </p:spPr>
      </p:pic>
      <p:sp>
        <p:nvSpPr>
          <p:cNvPr id="39942" name="Text Box 3"/>
          <p:cNvSpPr txBox="1">
            <a:spLocks noChangeArrowheads="1"/>
          </p:cNvSpPr>
          <p:nvPr/>
        </p:nvSpPr>
        <p:spPr bwMode="auto">
          <a:xfrm>
            <a:off x="7239000" y="1989430"/>
            <a:ext cx="1600200" cy="3770263"/>
          </a:xfrm>
          <a:prstGeom prst="rect">
            <a:avLst/>
          </a:prstGeom>
          <a:noFill/>
          <a:ln w="9525">
            <a:noFill/>
            <a:miter lim="800000"/>
            <a:headEnd/>
            <a:tailEnd/>
          </a:ln>
        </p:spPr>
        <p:txBody>
          <a:bodyPr>
            <a:prstTxWarp prst="textNoShape">
              <a:avLst/>
            </a:prstTxWarp>
            <a:spAutoFit/>
          </a:bodyPr>
          <a:lstStyle/>
          <a:p>
            <a:r>
              <a:rPr lang="en-US" sz="1700" dirty="0"/>
              <a:t>High residuals in the same place at different times suggest </a:t>
            </a:r>
            <a:r>
              <a:rPr lang="en-US" sz="1700" dirty="0" err="1"/>
              <a:t>mulitpath</a:t>
            </a:r>
            <a:endParaRPr lang="en-US" sz="1700" dirty="0"/>
          </a:p>
          <a:p>
            <a:endParaRPr lang="en-US" sz="1700" dirty="0"/>
          </a:p>
          <a:p>
            <a:endParaRPr lang="en-US" sz="1700" dirty="0"/>
          </a:p>
          <a:p>
            <a:r>
              <a:rPr lang="en-US" sz="1700" dirty="0"/>
              <a:t>High residuals appearing in a given place only at one time suggest water vapor</a:t>
            </a:r>
            <a:r>
              <a:rPr lang="en-US" sz="1800" dirty="0"/>
              <a:t>  </a:t>
            </a:r>
          </a:p>
        </p:txBody>
      </p:sp>
      <p:sp>
        <p:nvSpPr>
          <p:cNvPr id="2" name="Title 1"/>
          <p:cNvSpPr>
            <a:spLocks noGrp="1"/>
          </p:cNvSpPr>
          <p:nvPr>
            <p:ph type="title"/>
          </p:nvPr>
        </p:nvSpPr>
        <p:spPr/>
        <p:txBody>
          <a:bodyPr/>
          <a:lstStyle/>
          <a:p>
            <a:r>
              <a:rPr lang="en-US" dirty="0" smtClean="0"/>
              <a:t>Sky plots</a:t>
            </a:r>
            <a:endParaRPr lang="en-US" dirty="0"/>
          </a:p>
        </p:txBody>
      </p:sp>
      <p:sp>
        <p:nvSpPr>
          <p:cNvPr id="3" name="Date Placeholder 2"/>
          <p:cNvSpPr>
            <a:spLocks noGrp="1"/>
          </p:cNvSpPr>
          <p:nvPr>
            <p:ph type="dt" sz="half" idx="10"/>
          </p:nvPr>
        </p:nvSpPr>
        <p:spPr/>
        <p:txBody>
          <a:bodyPr/>
          <a:lstStyle/>
          <a:p>
            <a:r>
              <a:rPr lang="x-none" smtClean="0"/>
              <a:t>2016/05/24</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352965601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2"/>
          <p:cNvSpPr>
            <a:spLocks noGrp="1" noChangeArrowheads="1"/>
          </p:cNvSpPr>
          <p:nvPr>
            <p:ph type="title"/>
          </p:nvPr>
        </p:nvSpPr>
        <p:spPr/>
        <p:txBody>
          <a:bodyPr/>
          <a:lstStyle/>
          <a:p>
            <a:r>
              <a:rPr lang="en-US" smtClean="0"/>
              <a:t>Phase vs elevation angle</a:t>
            </a:r>
            <a:endParaRPr lang="en-US"/>
          </a:p>
        </p:txBody>
      </p:sp>
      <p:sp>
        <p:nvSpPr>
          <p:cNvPr id="41990" name="Rectangle 3"/>
          <p:cNvSpPr>
            <a:spLocks noGrp="1" noChangeArrowheads="1"/>
          </p:cNvSpPr>
          <p:nvPr>
            <p:ph type="body" idx="4294967295"/>
          </p:nvPr>
        </p:nvSpPr>
        <p:spPr>
          <a:xfrm>
            <a:off x="4905606" y="1461181"/>
            <a:ext cx="4038600" cy="5105400"/>
          </a:xfrm>
        </p:spPr>
        <p:txBody>
          <a:bodyPr>
            <a:normAutofit/>
          </a:bodyPr>
          <a:lstStyle/>
          <a:p>
            <a:pPr marL="0" indent="0" eaLnBrk="1" hangingPunct="1">
              <a:lnSpc>
                <a:spcPct val="90000"/>
              </a:lnSpc>
              <a:buFontTx/>
              <a:buNone/>
            </a:pPr>
            <a:r>
              <a:rPr lang="en-US" sz="1700" dirty="0" smtClean="0"/>
              <a:t>Normal  pattern: bands are high-frequency multipath; red is smoothing of individual values, showing no strong systematics.  Mid-elevation angle noise could be atmospheric delay errors? </a:t>
            </a:r>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r>
              <a:rPr lang="en-US" sz="1700" dirty="0" smtClean="0"/>
              <a:t>Bad pattern: systematic signature of smoothed values indicates a poor model of the antenna phase pattern (perhaps a misidentified antenna in </a:t>
            </a:r>
            <a:r>
              <a:rPr lang="en-US" sz="1700" dirty="0" err="1" smtClean="0"/>
              <a:t>station.info</a:t>
            </a:r>
            <a:r>
              <a:rPr lang="en-US" sz="1700" dirty="0" smtClean="0"/>
              <a:t>) </a:t>
            </a:r>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r>
              <a:rPr lang="en-US" sz="1500" dirty="0"/>
              <a:t>(</a:t>
            </a:r>
            <a:r>
              <a:rPr lang="en-US" sz="1500" dirty="0" smtClean="0"/>
              <a:t>Green lines show the elevation-dependent noise model shown at top and used to reweight the data in solve)</a:t>
            </a:r>
            <a:endParaRPr lang="en-US" sz="1700" dirty="0"/>
          </a:p>
        </p:txBody>
      </p:sp>
      <p:pic>
        <p:nvPicPr>
          <p:cNvPr id="41991" name="Picture 4"/>
          <p:cNvPicPr>
            <a:picLocks noChangeAspect="1" noChangeArrowheads="1"/>
          </p:cNvPicPr>
          <p:nvPr/>
        </p:nvPicPr>
        <p:blipFill>
          <a:blip r:embed="rId3"/>
          <a:srcRect/>
          <a:stretch>
            <a:fillRect/>
          </a:stretch>
        </p:blipFill>
        <p:spPr bwMode="auto">
          <a:xfrm>
            <a:off x="295110" y="3923560"/>
            <a:ext cx="4419600" cy="2633663"/>
          </a:xfrm>
          <a:prstGeom prst="rect">
            <a:avLst/>
          </a:prstGeom>
          <a:noFill/>
          <a:ln w="9525">
            <a:noFill/>
            <a:miter lim="800000"/>
            <a:headEnd/>
            <a:tailEnd/>
          </a:ln>
        </p:spPr>
      </p:pic>
      <p:pic>
        <p:nvPicPr>
          <p:cNvPr id="41992" name="Picture 6"/>
          <p:cNvPicPr>
            <a:picLocks noChangeAspect="1" noChangeArrowheads="1"/>
          </p:cNvPicPr>
          <p:nvPr/>
        </p:nvPicPr>
        <p:blipFill>
          <a:blip r:embed="rId4"/>
          <a:srcRect t="2950"/>
          <a:stretch>
            <a:fillRect/>
          </a:stretch>
        </p:blipFill>
        <p:spPr bwMode="auto">
          <a:xfrm>
            <a:off x="380736" y="1332760"/>
            <a:ext cx="4419600" cy="2506663"/>
          </a:xfrm>
          <a:prstGeom prst="rect">
            <a:avLst/>
          </a:prstGeom>
          <a:noFill/>
          <a:ln w="9525">
            <a:noFill/>
            <a:miter lim="800000"/>
            <a:headEnd/>
            <a:tailEnd/>
          </a:ln>
        </p:spPr>
      </p:pic>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187427246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p:txBody>
          <a:bodyPr/>
          <a:lstStyle/>
          <a:p>
            <a:r>
              <a:rPr lang="en-US" smtClean="0"/>
              <a:t>What can go wrong?</a:t>
            </a:r>
            <a:endParaRPr lang="en-US" dirty="0"/>
          </a:p>
        </p:txBody>
      </p:sp>
      <p:sp>
        <p:nvSpPr>
          <p:cNvPr id="44038" name="Rectangle 3"/>
          <p:cNvSpPr>
            <a:spLocks noGrp="1" noChangeArrowheads="1"/>
          </p:cNvSpPr>
          <p:nvPr>
            <p:ph type="body" idx="1"/>
          </p:nvPr>
        </p:nvSpPr>
        <p:spPr/>
        <p:txBody>
          <a:bodyPr>
            <a:normAutofit fontScale="77500" lnSpcReduction="20000"/>
          </a:bodyPr>
          <a:lstStyle/>
          <a:p>
            <a:r>
              <a:rPr lang="en-US" smtClean="0"/>
              <a:t>Site missing (not listed) </a:t>
            </a:r>
          </a:p>
          <a:p>
            <a:pPr lvl="1"/>
            <a:r>
              <a:rPr lang="en-US" smtClean="0"/>
              <a:t>no RINEX data within session span:  check RINEX file and/or makex.</a:t>
            </a:r>
            <a:r>
              <a:rPr lang="en-US" altLang="ja-JP" smtClean="0"/>
              <a:t>expt.</a:t>
            </a:r>
            <a:r>
              <a:rPr lang="en-US" smtClean="0"/>
              <a:t>infor</a:t>
            </a:r>
          </a:p>
          <a:p>
            <a:pPr lvl="1"/>
            <a:r>
              <a:rPr lang="en-US" smtClean="0"/>
              <a:t>too few data, x-file too small and not used: check RINEX file size,  change minxf in process.defaults</a:t>
            </a:r>
          </a:p>
          <a:p>
            <a:r>
              <a:rPr lang="en-US" smtClean="0"/>
              <a:t>Site in solution but no data or adjustment</a:t>
            </a:r>
          </a:p>
          <a:p>
            <a:pPr lvl="1"/>
            <a:r>
              <a:rPr lang="en-US" smtClean="0"/>
              <a:t>a priori coordinates &gt; 10 m off: check range rms in autcln.prefit.sum,</a:t>
            </a:r>
          </a:p>
          <a:p>
            <a:pPr lvl="2"/>
            <a:r>
              <a:rPr lang="en-US" smtClean="0"/>
              <a:t>run sh_rx2apr differentially for several RINEX files</a:t>
            </a:r>
          </a:p>
          <a:p>
            <a:pPr lvl="1"/>
            <a:r>
              <a:rPr lang="en-US" smtClean="0"/>
              <a:t>bad receiver:  examine RINEX files or initial c-files with cview     </a:t>
            </a:r>
          </a:p>
          <a:p>
            <a:r>
              <a:rPr lang="en-US" smtClean="0"/>
              <a:t>Q-file nrms &gt; 0.2 </a:t>
            </a:r>
          </a:p>
          <a:p>
            <a:pPr lvl="1"/>
            <a:r>
              <a:rPr lang="en-US" smtClean="0"/>
              <a:t>solution over-constrained: check GCX vs GLX nrms, rerun with only one site constrained</a:t>
            </a:r>
          </a:p>
          <a:p>
            <a:endParaRPr lang="en-US" smtClean="0"/>
          </a:p>
          <a:p>
            <a:endParaRPr lang="en-US" dirty="0"/>
          </a:p>
        </p:txBody>
      </p:sp>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225130623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2"/>
          <p:cNvSpPr>
            <a:spLocks noGrp="1" noChangeArrowheads="1"/>
          </p:cNvSpPr>
          <p:nvPr>
            <p:ph type="title"/>
          </p:nvPr>
        </p:nvSpPr>
        <p:spPr/>
        <p:txBody>
          <a:bodyPr/>
          <a:lstStyle/>
          <a:p>
            <a:r>
              <a:rPr lang="en-US" smtClean="0"/>
              <a:t>Problems with a priori coordinates</a:t>
            </a:r>
            <a:endParaRPr lang="en-US" dirty="0"/>
          </a:p>
        </p:txBody>
      </p:sp>
      <p:sp>
        <p:nvSpPr>
          <p:cNvPr id="46086" name="Rectangle 3"/>
          <p:cNvSpPr>
            <a:spLocks noGrp="1" noChangeArrowheads="1"/>
          </p:cNvSpPr>
          <p:nvPr>
            <p:ph type="body" idx="1"/>
          </p:nvPr>
        </p:nvSpPr>
        <p:spPr/>
        <p:txBody>
          <a:bodyPr>
            <a:normAutofit fontScale="85000" lnSpcReduction="10000"/>
          </a:bodyPr>
          <a:lstStyle/>
          <a:p>
            <a:r>
              <a:rPr lang="en-US" smtClean="0"/>
              <a:t>Need to be good to &lt; 10 m to get through autcln</a:t>
            </a:r>
          </a:p>
          <a:p>
            <a:r>
              <a:rPr lang="en-US" smtClean="0"/>
              <a:t>Safest source is a previous solution or a pseudorange solution using svpos/svdiff (sh_rx2apr)</a:t>
            </a:r>
          </a:p>
          <a:p>
            <a:r>
              <a:rPr lang="en-US" smtClean="0"/>
              <a:t>Range rms and bias flags added from autcln summary file are a useful check</a:t>
            </a:r>
          </a:p>
          <a:p>
            <a:r>
              <a:rPr lang="en-US" smtClean="0"/>
              <a:t>Convergence is 1:100 to 1:1000 (1 m error in apr can lead to 1-10 mm error in adjustment)—hence automatic update of L-file for GAMIT 2nd solution</a:t>
            </a:r>
          </a:p>
          <a:p>
            <a:r>
              <a:rPr lang="en-US" smtClean="0"/>
              <a:t>Watch for repeated updates in email summary as a sign of bad data </a:t>
            </a:r>
            <a:endParaRPr lang="en-US" dirty="0"/>
          </a:p>
        </p:txBody>
      </p:sp>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27</a:t>
            </a:fld>
            <a:endParaRPr lang="en-US"/>
          </a:p>
        </p:txBody>
      </p:sp>
    </p:spTree>
    <p:extLst>
      <p:ext uri="{BB962C8B-B14F-4D97-AF65-F5344CB8AC3E}">
        <p14:creationId xmlns:p14="http://schemas.microsoft.com/office/powerpoint/2010/main" val="380430587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p:txBody>
          <a:bodyPr/>
          <a:lstStyle/>
          <a:p>
            <a:r>
              <a:rPr lang="en-US" smtClean="0"/>
              <a:t>Constraining the GAMIT solution</a:t>
            </a:r>
            <a:endParaRPr lang="en-US" dirty="0"/>
          </a:p>
        </p:txBody>
      </p:sp>
      <p:sp>
        <p:nvSpPr>
          <p:cNvPr id="48134" name="Rectangle 3"/>
          <p:cNvSpPr>
            <a:spLocks noGrp="1" noChangeArrowheads="1"/>
          </p:cNvSpPr>
          <p:nvPr>
            <p:ph type="body" idx="1"/>
          </p:nvPr>
        </p:nvSpPr>
        <p:spPr/>
        <p:txBody>
          <a:bodyPr>
            <a:normAutofit fontScale="92500" lnSpcReduction="10000"/>
          </a:bodyPr>
          <a:lstStyle/>
          <a:p>
            <a:r>
              <a:rPr lang="en-US" smtClean="0"/>
              <a:t>Minimal (single-station) constraint is all that’s needed for ambiguity resolution, but sittbl. can list several to assure one</a:t>
            </a:r>
          </a:p>
          <a:p>
            <a:r>
              <a:rPr lang="en-US" smtClean="0"/>
              <a:t>Orbits can be fixed or tightly constrained (.005 ppm) for IGS orbits since at least 1996.  Use of baseline mode (no orbit estimated now recommended for regional processing.</a:t>
            </a:r>
          </a:p>
          <a:p>
            <a:r>
              <a:rPr lang="en-US" smtClean="0"/>
              <a:t>Look for good (~0.2) loose (GLR/GLX) nrms but elevated constrained nrms (GCR/GCX) as indication of an over-constrained solution</a:t>
            </a:r>
          </a:p>
          <a:p>
            <a:endParaRPr lang="en-US" smtClean="0"/>
          </a:p>
          <a:p>
            <a:endParaRPr lang="en-US" dirty="0"/>
          </a:p>
        </p:txBody>
      </p:sp>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93817014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p:txBody>
          <a:bodyPr/>
          <a:lstStyle/>
          <a:p>
            <a:r>
              <a:rPr lang="en-US" smtClean="0"/>
              <a:t>More Subtle Problems</a:t>
            </a:r>
            <a:endParaRPr lang="en-US" dirty="0"/>
          </a:p>
        </p:txBody>
      </p:sp>
      <p:sp>
        <p:nvSpPr>
          <p:cNvPr id="50182" name="Rectangle 3"/>
          <p:cNvSpPr>
            <a:spLocks noGrp="1" noChangeArrowheads="1"/>
          </p:cNvSpPr>
          <p:nvPr>
            <p:ph type="body" idx="1"/>
          </p:nvPr>
        </p:nvSpPr>
        <p:spPr/>
        <p:txBody>
          <a:bodyPr>
            <a:normAutofit fontScale="77500" lnSpcReduction="20000"/>
          </a:bodyPr>
          <a:lstStyle/>
          <a:p>
            <a:r>
              <a:rPr lang="en-US" smtClean="0"/>
              <a:t>Site with high rms in autcln.post.sum</a:t>
            </a:r>
          </a:p>
          <a:p>
            <a:pPr lvl="1"/>
            <a:r>
              <a:rPr lang="en-US" smtClean="0"/>
              <a:t>high multipathing or water vapor:  check sky plots of phase</a:t>
            </a:r>
          </a:p>
          <a:p>
            <a:pPr lvl="1"/>
            <a:r>
              <a:rPr lang="en-US" smtClean="0"/>
              <a:t>bad receiver:  examine RINEX files or initial c-files with cview  </a:t>
            </a:r>
          </a:p>
          <a:p>
            <a:r>
              <a:rPr lang="en-US" smtClean="0"/>
              <a:t>Phase vs elevation angle plot large and systematic</a:t>
            </a:r>
          </a:p>
          <a:p>
            <a:pPr lvl="1"/>
            <a:r>
              <a:rPr lang="en-US" smtClean="0"/>
              <a:t>misidentified antenna (wrong PCV model)  </a:t>
            </a:r>
          </a:p>
          <a:p>
            <a:pPr lvl="1"/>
            <a:r>
              <a:rPr lang="en-US" smtClean="0"/>
              <a:t>coupling between antenna and mount  </a:t>
            </a:r>
          </a:p>
          <a:p>
            <a:r>
              <a:rPr lang="en-US" smtClean="0"/>
              <a:t>GAMIT results within normal range but time series shows outlier</a:t>
            </a:r>
          </a:p>
          <a:p>
            <a:pPr lvl="1"/>
            <a:r>
              <a:rPr lang="en-US" smtClean="0"/>
              <a:t>survey-mode: antenna not leveled and centered over mark</a:t>
            </a:r>
          </a:p>
          <a:p>
            <a:pPr lvl="1"/>
            <a:r>
              <a:rPr lang="en-US" smtClean="0"/>
              <a:t>change in multipath (water, objects) or water vapor</a:t>
            </a:r>
          </a:p>
          <a:p>
            <a:pPr lvl="1"/>
            <a:r>
              <a:rPr lang="en-US" smtClean="0"/>
              <a:t>snow on antenna </a:t>
            </a:r>
          </a:p>
          <a:p>
            <a:pPr lvl="1"/>
            <a:r>
              <a:rPr lang="en-US" smtClean="0"/>
              <a:t>incorrect ambiguity resolution (east component except for high latitudes)</a:t>
            </a:r>
            <a:endParaRPr lang="en-US" dirty="0" smtClean="0"/>
          </a:p>
        </p:txBody>
      </p:sp>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321214738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p:txBody>
          <a:bodyPr>
            <a:normAutofit/>
          </a:bodyPr>
          <a:lstStyle/>
          <a:p>
            <a:r>
              <a:rPr lang="en-US" sz="3600" dirty="0" smtClean="0"/>
              <a:t>Overview of </a:t>
            </a:r>
            <a:r>
              <a:rPr lang="en-US" sz="3600" dirty="0" err="1" smtClean="0">
                <a:latin typeface="Courier"/>
                <a:cs typeface="Courier"/>
              </a:rPr>
              <a:t>sh_gamit</a:t>
            </a:r>
            <a:r>
              <a:rPr lang="en-US" sz="3600" dirty="0" smtClean="0"/>
              <a:t>: Getting started</a:t>
            </a:r>
            <a:endParaRPr lang="en-US" sz="3600" dirty="0"/>
          </a:p>
        </p:txBody>
      </p:sp>
      <p:sp>
        <p:nvSpPr>
          <p:cNvPr id="15366" name="Rectangle 3"/>
          <p:cNvSpPr>
            <a:spLocks noGrp="1" noChangeArrowheads="1"/>
          </p:cNvSpPr>
          <p:nvPr>
            <p:ph type="body" idx="1"/>
          </p:nvPr>
        </p:nvSpPr>
        <p:spPr/>
        <p:txBody>
          <a:bodyPr>
            <a:normAutofit fontScale="77500" lnSpcReduction="20000"/>
          </a:bodyPr>
          <a:lstStyle/>
          <a:p>
            <a:r>
              <a:rPr lang="en-US" dirty="0" smtClean="0"/>
              <a:t>To start </a:t>
            </a:r>
            <a:r>
              <a:rPr lang="en-US" dirty="0" err="1" smtClean="0">
                <a:latin typeface="Courier"/>
                <a:cs typeface="Courier"/>
              </a:rPr>
              <a:t>sh_setup</a:t>
            </a:r>
            <a:r>
              <a:rPr lang="en-US" dirty="0" smtClean="0"/>
              <a:t> will create /tables,  /</a:t>
            </a:r>
            <a:r>
              <a:rPr lang="en-US" dirty="0" err="1" smtClean="0"/>
              <a:t>rinex</a:t>
            </a:r>
            <a:r>
              <a:rPr lang="en-US" dirty="0" smtClean="0"/>
              <a:t>, /</a:t>
            </a:r>
            <a:r>
              <a:rPr lang="en-US" dirty="0" err="1" smtClean="0"/>
              <a:t>gsoln</a:t>
            </a:r>
            <a:r>
              <a:rPr lang="en-US" dirty="0" smtClean="0"/>
              <a:t> directories and then local specifics can be set.</a:t>
            </a:r>
          </a:p>
          <a:p>
            <a:pPr lvl="1"/>
            <a:r>
              <a:rPr lang="en-US" dirty="0"/>
              <a:t>I</a:t>
            </a:r>
            <a:r>
              <a:rPr lang="en-US" dirty="0" smtClean="0"/>
              <a:t>n tables/, </a:t>
            </a:r>
            <a:r>
              <a:rPr lang="en-US" dirty="0" err="1" smtClean="0"/>
              <a:t>process.defaults</a:t>
            </a:r>
            <a:r>
              <a:rPr lang="en-US" dirty="0" smtClean="0"/>
              <a:t> and </a:t>
            </a:r>
            <a:r>
              <a:rPr lang="en-US" dirty="0" err="1" smtClean="0"/>
              <a:t>sites.default</a:t>
            </a:r>
            <a:r>
              <a:rPr lang="en-US" dirty="0" smtClean="0"/>
              <a:t> are the two main files that need to be edited; </a:t>
            </a:r>
            <a:r>
              <a:rPr lang="en-US" dirty="0" err="1" smtClean="0"/>
              <a:t>sittbl</a:t>
            </a:r>
            <a:r>
              <a:rPr lang="en-US" dirty="0" smtClean="0"/>
              <a:t>. may also need editing to ensure some constrained stations in the network to be processed; </a:t>
            </a:r>
            <a:r>
              <a:rPr lang="en-US" dirty="0" err="1" smtClean="0"/>
              <a:t>sestbl</a:t>
            </a:r>
            <a:r>
              <a:rPr lang="en-US" dirty="0" smtClean="0"/>
              <a:t>. is edited if non-standard processing.</a:t>
            </a:r>
          </a:p>
          <a:p>
            <a:pPr lvl="1"/>
            <a:r>
              <a:rPr lang="en-US" dirty="0" smtClean="0"/>
              <a:t>In tables/, </a:t>
            </a:r>
            <a:r>
              <a:rPr lang="en-US" dirty="0" err="1" smtClean="0"/>
              <a:t>apriori</a:t>
            </a:r>
            <a:r>
              <a:rPr lang="en-US" dirty="0" smtClean="0"/>
              <a:t> coordinate file created (name in </a:t>
            </a:r>
            <a:r>
              <a:rPr lang="en-US" dirty="0" err="1" smtClean="0"/>
              <a:t>process.defaults</a:t>
            </a:r>
            <a:r>
              <a:rPr lang="en-US" dirty="0" smtClean="0"/>
              <a:t>).  Additional coordinates are put into ./tables/</a:t>
            </a:r>
            <a:r>
              <a:rPr lang="en-US" dirty="0" err="1" smtClean="0"/>
              <a:t>lfile</a:t>
            </a:r>
            <a:r>
              <a:rPr lang="en-US" dirty="0" smtClean="0"/>
              <a:t>. </a:t>
            </a:r>
          </a:p>
          <a:p>
            <a:pPr lvl="1"/>
            <a:r>
              <a:rPr lang="en-US" dirty="0"/>
              <a:t>I</a:t>
            </a:r>
            <a:r>
              <a:rPr lang="en-US" dirty="0" smtClean="0"/>
              <a:t>n </a:t>
            </a:r>
            <a:r>
              <a:rPr lang="en-US" dirty="0" err="1" smtClean="0"/>
              <a:t>rinex</a:t>
            </a:r>
            <a:r>
              <a:rPr lang="en-US" dirty="0" smtClean="0"/>
              <a:t>/, local RINEX files need to be copied in; </a:t>
            </a:r>
            <a:r>
              <a:rPr lang="en-US" dirty="0" err="1" smtClean="0"/>
              <a:t>rinex</a:t>
            </a:r>
            <a:r>
              <a:rPr lang="en-US" dirty="0" smtClean="0"/>
              <a:t> data in archives will automatically be downloaded</a:t>
            </a:r>
          </a:p>
          <a:p>
            <a:pPr lvl="1"/>
            <a:endParaRPr lang="en-US" dirty="0" smtClean="0"/>
          </a:p>
          <a:p>
            <a:r>
              <a:rPr lang="en-US" sz="2200" dirty="0" err="1" smtClean="0">
                <a:latin typeface="Courier"/>
                <a:cs typeface="Courier"/>
              </a:rPr>
              <a:t>sh_gamit</a:t>
            </a:r>
            <a:r>
              <a:rPr lang="en-US" sz="2200" dirty="0" smtClean="0">
                <a:latin typeface="Courier"/>
                <a:cs typeface="Courier"/>
              </a:rPr>
              <a:t> -</a:t>
            </a:r>
            <a:r>
              <a:rPr lang="en-US" sz="2200" dirty="0" err="1" smtClean="0">
                <a:latin typeface="Courier"/>
                <a:cs typeface="Courier"/>
              </a:rPr>
              <a:t>expt</a:t>
            </a:r>
            <a:r>
              <a:rPr lang="en-US" sz="2200" dirty="0" smtClean="0">
                <a:latin typeface="Courier"/>
                <a:cs typeface="Courier"/>
              </a:rPr>
              <a:t> [</a:t>
            </a:r>
            <a:r>
              <a:rPr lang="en-US" sz="2200" dirty="0" err="1" smtClean="0">
                <a:latin typeface="Courier"/>
                <a:cs typeface="Courier"/>
              </a:rPr>
              <a:t>expt</a:t>
            </a:r>
            <a:r>
              <a:rPr lang="en-US" sz="2200" dirty="0" smtClean="0">
                <a:latin typeface="Courier"/>
                <a:cs typeface="Courier"/>
              </a:rPr>
              <a:t>-name] </a:t>
            </a:r>
            <a:r>
              <a:rPr lang="en-US" sz="2200" dirty="0">
                <a:latin typeface="Courier"/>
                <a:cs typeface="Courier"/>
              </a:rPr>
              <a:t>-</a:t>
            </a:r>
            <a:r>
              <a:rPr lang="en-US" sz="2200" dirty="0" smtClean="0">
                <a:latin typeface="Courier"/>
                <a:cs typeface="Courier"/>
              </a:rPr>
              <a:t>s [</a:t>
            </a:r>
            <a:r>
              <a:rPr lang="en-US" sz="2200" dirty="0" err="1" smtClean="0">
                <a:latin typeface="Courier"/>
                <a:cs typeface="Courier"/>
              </a:rPr>
              <a:t>yr</a:t>
            </a:r>
            <a:r>
              <a:rPr lang="en-US" sz="2200" dirty="0" smtClean="0">
                <a:latin typeface="Courier"/>
                <a:cs typeface="Courier"/>
              </a:rPr>
              <a:t>] [start-</a:t>
            </a:r>
            <a:r>
              <a:rPr lang="en-US" sz="2200" dirty="0" err="1" smtClean="0">
                <a:latin typeface="Courier"/>
                <a:cs typeface="Courier"/>
              </a:rPr>
              <a:t>doy</a:t>
            </a:r>
            <a:r>
              <a:rPr lang="en-US" sz="2200" dirty="0" smtClean="0">
                <a:latin typeface="Courier"/>
                <a:cs typeface="Courier"/>
              </a:rPr>
              <a:t>] [stop-</a:t>
            </a:r>
            <a:r>
              <a:rPr lang="en-US" sz="2200" dirty="0" err="1" smtClean="0">
                <a:latin typeface="Courier"/>
                <a:cs typeface="Courier"/>
              </a:rPr>
              <a:t>doy</a:t>
            </a:r>
            <a:r>
              <a:rPr lang="en-US" sz="2200" dirty="0" smtClean="0">
                <a:latin typeface="Courier"/>
                <a:cs typeface="Courier"/>
              </a:rPr>
              <a:t>]</a:t>
            </a:r>
          </a:p>
          <a:p>
            <a:pPr lvl="1"/>
            <a:r>
              <a:rPr lang="en-US" dirty="0" smtClean="0"/>
              <a:t>Common options are:   -</a:t>
            </a:r>
            <a:r>
              <a:rPr lang="en-US" dirty="0" err="1" smtClean="0"/>
              <a:t>dopt</a:t>
            </a:r>
            <a:r>
              <a:rPr lang="en-US" dirty="0" smtClean="0"/>
              <a:t>  –</a:t>
            </a:r>
            <a:r>
              <a:rPr lang="en-US" dirty="0" err="1" smtClean="0"/>
              <a:t>copt</a:t>
            </a:r>
            <a:r>
              <a:rPr lang="en-US" dirty="0" smtClean="0"/>
              <a:t>   –</a:t>
            </a:r>
            <a:r>
              <a:rPr lang="en-US" dirty="0" err="1" smtClean="0"/>
              <a:t>rx_doy_minus</a:t>
            </a:r>
            <a:r>
              <a:rPr lang="en-US" dirty="0" smtClean="0"/>
              <a:t>   -</a:t>
            </a:r>
            <a:r>
              <a:rPr lang="en-US" dirty="0" err="1" smtClean="0"/>
              <a:t>netext</a:t>
            </a:r>
            <a:r>
              <a:rPr lang="en-US" dirty="0" smtClean="0"/>
              <a:t> </a:t>
            </a:r>
          </a:p>
          <a:p>
            <a:endParaRPr lang="en-US" dirty="0"/>
          </a:p>
        </p:txBody>
      </p:sp>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16286116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smtClean="0"/>
              <a:t>Example of understanding outliers</a:t>
            </a:r>
            <a:endParaRPr lang="en-US" dirty="0"/>
          </a:p>
        </p:txBody>
      </p:sp>
      <p:pic>
        <p:nvPicPr>
          <p:cNvPr id="9" name="Picture 2" descr="ALBH_ts"/>
          <p:cNvPicPr>
            <a:picLocks noGrp="1" noChangeAspect="1" noChangeArrowheads="1"/>
          </p:cNvPicPr>
          <p:nvPr>
            <p:ph sz="half" idx="1"/>
          </p:nvPr>
        </p:nvPicPr>
        <p:blipFill>
          <a:blip r:embed="rId3"/>
          <a:srcRect l="-7738" r="-7738"/>
          <a:stretch>
            <a:fillRect/>
          </a:stretch>
        </p:blipFill>
        <p:spPr>
          <a:xfrm>
            <a:off x="385844" y="1243475"/>
            <a:ext cx="4708821" cy="5277064"/>
          </a:xfrm>
        </p:spPr>
      </p:pic>
      <p:sp>
        <p:nvSpPr>
          <p:cNvPr id="4" name="Content Placeholder 3"/>
          <p:cNvSpPr>
            <a:spLocks noGrp="1"/>
          </p:cNvSpPr>
          <p:nvPr>
            <p:ph sz="half" idx="2"/>
          </p:nvPr>
        </p:nvSpPr>
        <p:spPr/>
        <p:txBody>
          <a:bodyPr/>
          <a:lstStyle/>
          <a:p>
            <a:pPr marL="0" indent="0">
              <a:buNone/>
            </a:pPr>
            <a:r>
              <a:rPr lang="en-US" dirty="0" err="1" smtClean="0"/>
              <a:t>Autcln</a:t>
            </a:r>
            <a:r>
              <a:rPr lang="en-US" dirty="0" smtClean="0"/>
              <a:t> RMS:</a:t>
            </a:r>
          </a:p>
          <a:p>
            <a:r>
              <a:rPr lang="en-US" dirty="0" smtClean="0"/>
              <a:t>Day 201  9.6 mm</a:t>
            </a:r>
          </a:p>
          <a:p>
            <a:r>
              <a:rPr lang="en-US" dirty="0" smtClean="0"/>
              <a:t>Day 202  6.0 mm</a:t>
            </a:r>
          </a:p>
          <a:p>
            <a:r>
              <a:rPr lang="en-US" dirty="0" smtClean="0"/>
              <a:t>Notice height outlier on day 201</a:t>
            </a:r>
            <a:endParaRPr lang="en-US" dirty="0"/>
          </a:p>
        </p:txBody>
      </p:sp>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30</a:t>
            </a:fld>
            <a:endParaRPr lang="en-US"/>
          </a:p>
        </p:txBody>
      </p:sp>
    </p:spTree>
    <p:extLst>
      <p:ext uri="{BB962C8B-B14F-4D97-AF65-F5344CB8AC3E}">
        <p14:creationId xmlns:p14="http://schemas.microsoft.com/office/powerpoint/2010/main" val="8657718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7" name="Picture 2" descr="ALBH"/>
          <p:cNvPicPr>
            <a:picLocks noChangeAspect="1" noChangeArrowheads="1"/>
          </p:cNvPicPr>
          <p:nvPr/>
        </p:nvPicPr>
        <p:blipFill>
          <a:blip r:embed="rId3"/>
          <a:srcRect t="282" b="53014"/>
          <a:stretch>
            <a:fillRect/>
          </a:stretch>
        </p:blipFill>
        <p:spPr bwMode="auto">
          <a:xfrm>
            <a:off x="990600" y="3871635"/>
            <a:ext cx="7115175" cy="2362200"/>
          </a:xfrm>
          <a:prstGeom prst="rect">
            <a:avLst/>
          </a:prstGeom>
          <a:noFill/>
          <a:ln w="9525">
            <a:noFill/>
            <a:miter lim="800000"/>
            <a:headEnd/>
            <a:tailEnd/>
          </a:ln>
        </p:spPr>
      </p:pic>
      <p:pic>
        <p:nvPicPr>
          <p:cNvPr id="54278" name="Picture 3" descr="ALBH"/>
          <p:cNvPicPr>
            <a:picLocks noChangeAspect="1" noChangeArrowheads="1"/>
          </p:cNvPicPr>
          <p:nvPr/>
        </p:nvPicPr>
        <p:blipFill>
          <a:blip r:embed="rId4"/>
          <a:srcRect b="53014"/>
          <a:stretch>
            <a:fillRect/>
          </a:stretch>
        </p:blipFill>
        <p:spPr bwMode="auto">
          <a:xfrm>
            <a:off x="914400" y="976035"/>
            <a:ext cx="7115175" cy="2376488"/>
          </a:xfrm>
          <a:prstGeom prst="rect">
            <a:avLst/>
          </a:prstGeom>
          <a:noFill/>
          <a:ln w="9525">
            <a:noFill/>
            <a:miter lim="800000"/>
            <a:headEnd/>
            <a:tailEnd/>
          </a:ln>
        </p:spPr>
      </p:pic>
      <p:sp>
        <p:nvSpPr>
          <p:cNvPr id="54279" name="Text Box 4"/>
          <p:cNvSpPr txBox="1">
            <a:spLocks noChangeArrowheads="1"/>
          </p:cNvSpPr>
          <p:nvPr/>
        </p:nvSpPr>
        <p:spPr bwMode="auto">
          <a:xfrm>
            <a:off x="3200400" y="442635"/>
            <a:ext cx="2225675" cy="457200"/>
          </a:xfrm>
          <a:prstGeom prst="rect">
            <a:avLst/>
          </a:prstGeom>
          <a:noFill/>
          <a:ln w="9525">
            <a:noFill/>
            <a:miter lim="800000"/>
            <a:headEnd/>
            <a:tailEnd/>
          </a:ln>
        </p:spPr>
        <p:txBody>
          <a:bodyPr>
            <a:prstTxWarp prst="textNoShape">
              <a:avLst/>
            </a:prstTxWarp>
            <a:spAutoFit/>
          </a:bodyPr>
          <a:lstStyle/>
          <a:p>
            <a:endParaRPr lang="en-US"/>
          </a:p>
        </p:txBody>
      </p:sp>
      <p:sp>
        <p:nvSpPr>
          <p:cNvPr id="54280" name="Text Box 5"/>
          <p:cNvSpPr txBox="1">
            <a:spLocks noChangeArrowheads="1"/>
          </p:cNvSpPr>
          <p:nvPr/>
        </p:nvSpPr>
        <p:spPr bwMode="auto">
          <a:xfrm>
            <a:off x="3352800" y="442635"/>
            <a:ext cx="2895600" cy="457200"/>
          </a:xfrm>
          <a:prstGeom prst="rect">
            <a:avLst/>
          </a:prstGeom>
          <a:noFill/>
          <a:ln w="9525">
            <a:noFill/>
            <a:miter lim="800000"/>
            <a:headEnd/>
            <a:tailEnd/>
          </a:ln>
        </p:spPr>
        <p:txBody>
          <a:bodyPr>
            <a:prstTxWarp prst="textNoShape">
              <a:avLst/>
            </a:prstTxWarp>
            <a:spAutoFit/>
          </a:bodyPr>
          <a:lstStyle/>
          <a:p>
            <a:r>
              <a:rPr lang="en-US" dirty="0"/>
              <a:t>ALBH 2003 Day 201</a:t>
            </a:r>
          </a:p>
        </p:txBody>
      </p:sp>
      <p:sp>
        <p:nvSpPr>
          <p:cNvPr id="54281" name="Rectangle 6"/>
          <p:cNvSpPr>
            <a:spLocks noChangeArrowheads="1"/>
          </p:cNvSpPr>
          <p:nvPr/>
        </p:nvSpPr>
        <p:spPr bwMode="auto">
          <a:xfrm>
            <a:off x="3276600" y="3414435"/>
            <a:ext cx="3009900" cy="457200"/>
          </a:xfrm>
          <a:prstGeom prst="rect">
            <a:avLst/>
          </a:prstGeom>
          <a:noFill/>
          <a:ln w="9525">
            <a:noFill/>
            <a:miter lim="800000"/>
            <a:headEnd/>
            <a:tailEnd/>
          </a:ln>
        </p:spPr>
        <p:txBody>
          <a:bodyPr>
            <a:prstTxWarp prst="textNoShape">
              <a:avLst/>
            </a:prstTxWarp>
            <a:spAutoFit/>
          </a:bodyPr>
          <a:lstStyle/>
          <a:p>
            <a:r>
              <a:rPr lang="en-US"/>
              <a:t>ALBH 2003 Day 202</a:t>
            </a:r>
          </a:p>
        </p:txBody>
      </p:sp>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226623854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1026"/>
          <p:cNvSpPr>
            <a:spLocks noGrp="1" noChangeArrowheads="1"/>
          </p:cNvSpPr>
          <p:nvPr>
            <p:ph type="title"/>
          </p:nvPr>
        </p:nvSpPr>
        <p:spPr/>
        <p:txBody>
          <a:bodyPr/>
          <a:lstStyle/>
          <a:p>
            <a:r>
              <a:rPr lang="en-US" smtClean="0"/>
              <a:t>Directory Structure</a:t>
            </a:r>
            <a:endParaRPr lang="en-US" dirty="0"/>
          </a:p>
        </p:txBody>
      </p:sp>
      <p:sp>
        <p:nvSpPr>
          <p:cNvPr id="17414" name="Rectangle 1027"/>
          <p:cNvSpPr>
            <a:spLocks noGrp="1" noChangeArrowheads="1"/>
          </p:cNvSpPr>
          <p:nvPr>
            <p:ph type="body" idx="1"/>
          </p:nvPr>
        </p:nvSpPr>
        <p:spPr/>
        <p:txBody>
          <a:bodyPr>
            <a:normAutofit fontScale="77500" lnSpcReduction="20000"/>
          </a:bodyPr>
          <a:lstStyle/>
          <a:p>
            <a:r>
              <a:rPr lang="en-US" dirty="0" smtClean="0"/>
              <a:t>Top level: global tables and survey directories</a:t>
            </a:r>
          </a:p>
          <a:p>
            <a:r>
              <a:rPr lang="en-US" dirty="0" smtClean="0"/>
              <a:t>Within each survey directory:</a:t>
            </a:r>
            <a:br>
              <a:rPr lang="en-US" dirty="0" smtClean="0"/>
            </a:br>
            <a:r>
              <a:rPr lang="en-US" dirty="0" smtClean="0"/>
              <a:t>		/tables  /</a:t>
            </a:r>
            <a:r>
              <a:rPr lang="en-US" dirty="0" err="1" smtClean="0"/>
              <a:t>rinex</a:t>
            </a:r>
            <a:r>
              <a:rPr lang="en-US" dirty="0" smtClean="0"/>
              <a:t>  /</a:t>
            </a:r>
            <a:r>
              <a:rPr lang="en-US" dirty="0" err="1" smtClean="0"/>
              <a:t>igs</a:t>
            </a:r>
            <a:r>
              <a:rPr lang="en-US" dirty="0" smtClean="0"/>
              <a:t>  /</a:t>
            </a:r>
            <a:r>
              <a:rPr lang="en-US" dirty="0" err="1" smtClean="0"/>
              <a:t>gfiles</a:t>
            </a:r>
            <a:r>
              <a:rPr lang="en-US" dirty="0" smtClean="0"/>
              <a:t>  /</a:t>
            </a:r>
            <a:r>
              <a:rPr lang="en-US" dirty="0" err="1" smtClean="0"/>
              <a:t>brdc</a:t>
            </a:r>
            <a:r>
              <a:rPr lang="en-US" dirty="0" smtClean="0"/>
              <a:t>  /</a:t>
            </a:r>
            <a:r>
              <a:rPr lang="en-US" dirty="0" err="1" smtClean="0"/>
              <a:t>gsoln</a:t>
            </a:r>
            <a:r>
              <a:rPr lang="en-US" dirty="0" smtClean="0"/>
              <a:t> /</a:t>
            </a:r>
            <a:r>
              <a:rPr lang="en-US" dirty="0" err="1" smtClean="0"/>
              <a:t>glbf</a:t>
            </a:r>
            <a:r>
              <a:rPr lang="en-US" dirty="0"/>
              <a:t/>
            </a:r>
            <a:br>
              <a:rPr lang="en-US" dirty="0"/>
            </a:br>
            <a:r>
              <a:rPr lang="en-US" dirty="0" smtClean="0"/>
              <a:t>		/day1  /day2  (these directories are created as needed)</a:t>
            </a:r>
          </a:p>
          <a:p>
            <a:r>
              <a:rPr lang="en-US" dirty="0" smtClean="0"/>
              <a:t>Generally 50-60 sites is the largest network processed in GAMIT; larger numbers of stations require sub-netting of sites (see </a:t>
            </a:r>
            <a:r>
              <a:rPr lang="en-US" dirty="0" err="1" smtClean="0"/>
              <a:t>netsel</a:t>
            </a:r>
            <a:r>
              <a:rPr lang="en-US" dirty="0" smtClean="0"/>
              <a:t>, </a:t>
            </a:r>
            <a:r>
              <a:rPr lang="en-US" dirty="0" err="1" smtClean="0"/>
              <a:t>global_sel</a:t>
            </a:r>
            <a:r>
              <a:rPr lang="en-US" dirty="0" smtClean="0"/>
              <a:t> and </a:t>
            </a:r>
            <a:r>
              <a:rPr lang="en-US" dirty="0" err="1" smtClean="0"/>
              <a:t>sh_network_sel</a:t>
            </a:r>
            <a:r>
              <a:rPr lang="en-US" dirty="0" smtClean="0"/>
              <a:t>).</a:t>
            </a:r>
          </a:p>
          <a:p>
            <a:r>
              <a:rPr lang="en-US" dirty="0" smtClean="0"/>
              <a:t>Tables are linked from day directories to experiment tables/ and then to ~/</a:t>
            </a:r>
            <a:r>
              <a:rPr lang="en-US" dirty="0" err="1" smtClean="0"/>
              <a:t>gg</a:t>
            </a:r>
            <a:r>
              <a:rPr lang="en-US" dirty="0" smtClean="0"/>
              <a:t>/tables  </a:t>
            </a:r>
          </a:p>
          <a:p>
            <a:r>
              <a:rPr lang="en-US" dirty="0" smtClean="0"/>
              <a:t>GAMIT processing occurs in the day directories </a:t>
            </a:r>
          </a:p>
          <a:p>
            <a:r>
              <a:rPr lang="en-US" dirty="0" smtClean="0"/>
              <a:t>GLOBK processing occurs in </a:t>
            </a:r>
            <a:r>
              <a:rPr lang="en-US" dirty="0" err="1" smtClean="0"/>
              <a:t>gsoln</a:t>
            </a:r>
            <a:r>
              <a:rPr lang="en-US" dirty="0" smtClean="0"/>
              <a:t>/</a:t>
            </a:r>
          </a:p>
          <a:p>
            <a:endParaRPr lang="en-US" dirty="0"/>
          </a:p>
        </p:txBody>
      </p:sp>
      <p:sp>
        <p:nvSpPr>
          <p:cNvPr id="2" name="Date Placeholder 1"/>
          <p:cNvSpPr>
            <a:spLocks noGrp="1"/>
          </p:cNvSpPr>
          <p:nvPr>
            <p:ph type="dt" sz="half" idx="10"/>
          </p:nvPr>
        </p:nvSpPr>
        <p:spPr/>
        <p:txBody>
          <a:bodyPr/>
          <a:lstStyle/>
          <a:p>
            <a:r>
              <a:rPr lang="x-none" smtClean="0"/>
              <a:t>2016/05/24</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05594854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a:spLocks noGrp="1"/>
          </p:cNvSpPr>
          <p:nvPr>
            <p:ph type="title"/>
          </p:nvPr>
        </p:nvSpPr>
        <p:spPr/>
        <p:txBody>
          <a:bodyPr/>
          <a:lstStyle>
            <a:lvl1pPr>
              <a:defRPr>
                <a:solidFill>
                  <a:srgbClr val="AB4642"/>
                </a:solidFill>
              </a:defRPr>
            </a:lvl1pPr>
          </a:lstStyle>
          <a:p>
            <a:pPr lvl="0"/>
            <a:r>
              <a:rPr lang="en-US" dirty="0" smtClean="0">
                <a:solidFill>
                  <a:srgbClr val="000000"/>
                </a:solidFill>
              </a:rPr>
              <a:t>Important files</a:t>
            </a:r>
            <a:endParaRPr lang="en-US" dirty="0">
              <a:solidFill>
                <a:srgbClr val="000000"/>
              </a:solidFill>
            </a:endParaRPr>
          </a:p>
        </p:txBody>
      </p:sp>
      <p:sp>
        <p:nvSpPr>
          <p:cNvPr id="50" name="Shape 50"/>
          <p:cNvSpPr>
            <a:spLocks noGrp="1"/>
          </p:cNvSpPr>
          <p:nvPr>
            <p:ph idx="1"/>
          </p:nvPr>
        </p:nvSpPr>
        <p:spPr/>
        <p:txBody>
          <a:bodyPr/>
          <a:lstStyle/>
          <a:p>
            <a:r>
              <a:rPr lang="en-US" smtClean="0"/>
              <a:t>autcln.cmd</a:t>
            </a:r>
          </a:p>
          <a:p>
            <a:r>
              <a:rPr lang="en-US" smtClean="0"/>
              <a:t>process.defaults</a:t>
            </a:r>
          </a:p>
          <a:p>
            <a:r>
              <a:rPr lang="en-US" smtClean="0"/>
              <a:t>sestbl.</a:t>
            </a:r>
          </a:p>
          <a:p>
            <a:r>
              <a:rPr lang="en-US" smtClean="0"/>
              <a:t>sites.defaults</a:t>
            </a:r>
          </a:p>
          <a:p>
            <a:r>
              <a:rPr lang="en-US" smtClean="0"/>
              <a:t>sittbl.</a:t>
            </a:r>
          </a:p>
          <a:p>
            <a:r>
              <a:rPr lang="en-US" smtClean="0"/>
              <a:t>station.info</a:t>
            </a:r>
          </a:p>
          <a:p>
            <a:r>
              <a:rPr lang="en-US" smtClean="0"/>
              <a:t>apr-file</a:t>
            </a:r>
            <a:endParaRPr lang="en-US"/>
          </a:p>
        </p:txBody>
      </p:sp>
      <p:sp>
        <p:nvSpPr>
          <p:cNvPr id="11" name="Date Placeholder 10"/>
          <p:cNvSpPr>
            <a:spLocks noGrp="1"/>
          </p:cNvSpPr>
          <p:nvPr>
            <p:ph type="dt" sz="half" idx="10"/>
          </p:nvPr>
        </p:nvSpPr>
        <p:spPr/>
        <p:txBody>
          <a:bodyPr/>
          <a:lstStyle/>
          <a:p>
            <a:r>
              <a:rPr lang="x-none" smtClean="0"/>
              <a:t>2016/05/24</a:t>
            </a:r>
            <a:endParaRPr lang="en-US"/>
          </a:p>
        </p:txBody>
      </p:sp>
      <p:sp>
        <p:nvSpPr>
          <p:cNvPr id="12" name="Footer Placeholder 11"/>
          <p:cNvSpPr>
            <a:spLocks noGrp="1"/>
          </p:cNvSpPr>
          <p:nvPr>
            <p:ph type="ftr" sz="quarter" idx="11"/>
          </p:nvPr>
        </p:nvSpPr>
        <p:spPr/>
        <p:txBody>
          <a:bodyPr/>
          <a:lstStyle/>
          <a:p>
            <a:r>
              <a:rPr lang="en-US" smtClean="0"/>
              <a:t>Batch processing with sh_gamit</a:t>
            </a:r>
            <a:endParaRPr lang="en-US"/>
          </a:p>
        </p:txBody>
      </p:sp>
      <p:sp>
        <p:nvSpPr>
          <p:cNvPr id="13" name="Slide Number Placeholder 12"/>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84692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p:cNvSpPr>
          <p:nvPr>
            <p:ph type="title"/>
          </p:nvPr>
        </p:nvSpPr>
        <p:spPr/>
        <p:txBody>
          <a:bodyPr/>
          <a:lstStyle>
            <a:lvl1pPr>
              <a:defRPr>
                <a:solidFill>
                  <a:srgbClr val="AB4642"/>
                </a:solidFill>
              </a:defRPr>
            </a:lvl1pPr>
          </a:lstStyle>
          <a:p>
            <a:pPr lvl="0"/>
            <a:r>
              <a:rPr lang="en-US" dirty="0" err="1" smtClean="0">
                <a:solidFill>
                  <a:srgbClr val="000000"/>
                </a:solidFill>
              </a:rPr>
              <a:t>process.defaults</a:t>
            </a:r>
            <a:endParaRPr lang="en-US" dirty="0">
              <a:solidFill>
                <a:srgbClr val="000000"/>
              </a:solidFill>
            </a:endParaRPr>
          </a:p>
        </p:txBody>
      </p:sp>
      <p:sp>
        <p:nvSpPr>
          <p:cNvPr id="54" name="Shape 54"/>
          <p:cNvSpPr>
            <a:spLocks noGrp="1"/>
          </p:cNvSpPr>
          <p:nvPr>
            <p:ph idx="1"/>
          </p:nvPr>
        </p:nvSpPr>
        <p:spPr/>
        <p:txBody>
          <a:bodyPr/>
          <a:lstStyle/>
          <a:p>
            <a:r>
              <a:rPr lang="en-US" dirty="0" smtClean="0">
                <a:solidFill>
                  <a:srgbClr val="000000"/>
                </a:solidFill>
              </a:rPr>
              <a:t>Controls:</a:t>
            </a:r>
          </a:p>
          <a:p>
            <a:pPr lvl="1"/>
            <a:r>
              <a:rPr lang="en-US" dirty="0" smtClean="0">
                <a:solidFill>
                  <a:srgbClr val="000000"/>
                </a:solidFill>
              </a:rPr>
              <a:t>data and processing directory structure</a:t>
            </a:r>
          </a:p>
          <a:p>
            <a:pPr lvl="1"/>
            <a:r>
              <a:rPr lang="en-US" dirty="0" smtClean="0">
                <a:solidFill>
                  <a:srgbClr val="000000"/>
                </a:solidFill>
              </a:rPr>
              <a:t>some session parameters (e.g. start time, length and data interval, and </a:t>
            </a:r>
            <a:r>
              <a:rPr lang="en-US" dirty="0" err="1" smtClean="0">
                <a:solidFill>
                  <a:srgbClr val="000000"/>
                </a:solidFill>
              </a:rPr>
              <a:t>apr</a:t>
            </a:r>
            <a:r>
              <a:rPr lang="en-US" dirty="0" smtClean="0">
                <a:solidFill>
                  <a:srgbClr val="000000"/>
                </a:solidFill>
              </a:rPr>
              <a:t>-file name)</a:t>
            </a:r>
          </a:p>
          <a:p>
            <a:pPr lvl="1"/>
            <a:r>
              <a:rPr lang="en-US" dirty="0" smtClean="0">
                <a:solidFill>
                  <a:srgbClr val="000000"/>
                </a:solidFill>
              </a:rPr>
              <a:t>peripheral book-keeping (e.g. files to compress, archive or delete, and email address for summary)</a:t>
            </a:r>
            <a:endParaRPr lang="en-US" dirty="0">
              <a:solidFill>
                <a:srgbClr val="000000"/>
              </a:solidFill>
            </a:endParaRPr>
          </a:p>
        </p:txBody>
      </p:sp>
      <p:sp>
        <p:nvSpPr>
          <p:cNvPr id="4" name="Date Placeholder 3"/>
          <p:cNvSpPr>
            <a:spLocks noGrp="1"/>
          </p:cNvSpPr>
          <p:nvPr>
            <p:ph type="dt" sz="half" idx="10"/>
          </p:nvPr>
        </p:nvSpPr>
        <p:spPr/>
        <p:txBody>
          <a:bodyPr/>
          <a:lstStyle/>
          <a:p>
            <a:r>
              <a:rPr lang="x-none" smtClean="0"/>
              <a:t>2016/05/24</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2547548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57"/>
          <p:cNvSpPr>
            <a:spLocks noGrp="1"/>
          </p:cNvSpPr>
          <p:nvPr>
            <p:ph type="title"/>
          </p:nvPr>
        </p:nvSpPr>
        <p:spPr/>
        <p:txBody>
          <a:bodyPr/>
          <a:lstStyle>
            <a:lvl1pPr>
              <a:defRPr>
                <a:solidFill>
                  <a:srgbClr val="AB4642"/>
                </a:solidFill>
              </a:defRPr>
            </a:lvl1pPr>
          </a:lstStyle>
          <a:p>
            <a:pPr lvl="0"/>
            <a:r>
              <a:rPr lang="en-US" smtClean="0">
                <a:solidFill>
                  <a:srgbClr val="000000"/>
                </a:solidFill>
              </a:rPr>
              <a:t>sites.defaults</a:t>
            </a:r>
            <a:endParaRPr lang="en-US">
              <a:solidFill>
                <a:srgbClr val="000000"/>
              </a:solidFill>
            </a:endParaRPr>
          </a:p>
        </p:txBody>
      </p:sp>
      <p:sp>
        <p:nvSpPr>
          <p:cNvPr id="58" name="Shape 58"/>
          <p:cNvSpPr>
            <a:spLocks noGrp="1"/>
          </p:cNvSpPr>
          <p:nvPr>
            <p:ph idx="1"/>
          </p:nvPr>
        </p:nvSpPr>
        <p:spPr/>
        <p:txBody>
          <a:bodyPr/>
          <a:lstStyle>
            <a:lvl1pPr>
              <a:defRPr>
                <a:solidFill>
                  <a:srgbClr val="AB4642"/>
                </a:solidFill>
              </a:defRPr>
            </a:lvl1pPr>
            <a:lvl2pPr>
              <a:defRPr>
                <a:solidFill>
                  <a:srgbClr val="AB4642"/>
                </a:solidFill>
              </a:defRPr>
            </a:lvl2pPr>
          </a:lstStyle>
          <a:p>
            <a:pPr lvl="0"/>
            <a:r>
              <a:rPr lang="en-US" smtClean="0">
                <a:solidFill>
                  <a:srgbClr val="000000"/>
                </a:solidFill>
              </a:rPr>
              <a:t>Controls:</a:t>
            </a:r>
          </a:p>
          <a:p>
            <a:pPr lvl="1"/>
            <a:r>
              <a:rPr lang="en-US" smtClean="0">
                <a:solidFill>
                  <a:srgbClr val="000000"/>
                </a:solidFill>
              </a:rPr>
              <a:t>Sites to be in included in experiment of given name</a:t>
            </a:r>
            <a:endParaRPr lang="en-US">
              <a:solidFill>
                <a:srgbClr val="000000"/>
              </a:solidFill>
            </a:endParaRPr>
          </a:p>
        </p:txBody>
      </p:sp>
      <p:sp>
        <p:nvSpPr>
          <p:cNvPr id="4" name="Date Placeholder 3"/>
          <p:cNvSpPr>
            <a:spLocks noGrp="1"/>
          </p:cNvSpPr>
          <p:nvPr>
            <p:ph type="dt" sz="half" idx="10"/>
          </p:nvPr>
        </p:nvSpPr>
        <p:spPr/>
        <p:txBody>
          <a:bodyPr/>
          <a:lstStyle/>
          <a:p>
            <a:r>
              <a:rPr lang="x-none" smtClean="0"/>
              <a:t>2016/05/24</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2087897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title"/>
          </p:nvPr>
        </p:nvSpPr>
        <p:spPr/>
        <p:txBody>
          <a:bodyPr/>
          <a:lstStyle>
            <a:lvl1pPr>
              <a:defRPr>
                <a:solidFill>
                  <a:srgbClr val="AB4642"/>
                </a:solidFill>
              </a:defRPr>
            </a:lvl1pPr>
          </a:lstStyle>
          <a:p>
            <a:pPr lvl="0"/>
            <a:r>
              <a:rPr lang="en-US" smtClean="0">
                <a:solidFill>
                  <a:srgbClr val="000000"/>
                </a:solidFill>
              </a:rPr>
              <a:t>autcln.cmd</a:t>
            </a:r>
            <a:endParaRPr lang="en-US" dirty="0">
              <a:solidFill>
                <a:srgbClr val="000000"/>
              </a:solidFill>
            </a:endParaRPr>
          </a:p>
        </p:txBody>
      </p:sp>
      <p:sp>
        <p:nvSpPr>
          <p:cNvPr id="62" name="Shape 62"/>
          <p:cNvSpPr>
            <a:spLocks noGrp="1"/>
          </p:cNvSpPr>
          <p:nvPr>
            <p:ph idx="1"/>
          </p:nvPr>
        </p:nvSpPr>
        <p:spPr/>
        <p:txBody>
          <a:bodyPr/>
          <a:lstStyle/>
          <a:p>
            <a:r>
              <a:rPr lang="en-US" smtClean="0">
                <a:solidFill>
                  <a:srgbClr val="000000"/>
                </a:solidFill>
              </a:rPr>
              <a:t>Controls:</a:t>
            </a:r>
          </a:p>
          <a:p>
            <a:pPr lvl="1"/>
            <a:r>
              <a:rPr lang="en-US" smtClean="0">
                <a:solidFill>
                  <a:srgbClr val="000000"/>
                </a:solidFill>
              </a:rPr>
              <a:t>All parts of the phase cleaning algorithm</a:t>
            </a:r>
          </a:p>
          <a:p>
            <a:r>
              <a:rPr lang="en-US" smtClean="0">
                <a:solidFill>
                  <a:srgbClr val="000000"/>
                </a:solidFill>
              </a:rPr>
              <a:t>Defaults generally work well for all experiments</a:t>
            </a:r>
          </a:p>
          <a:p>
            <a:pPr lvl="1"/>
            <a:r>
              <a:rPr lang="en-US" smtClean="0">
                <a:solidFill>
                  <a:srgbClr val="000000"/>
                </a:solidFill>
              </a:rPr>
              <a:t>May occasionally wish to change:</a:t>
            </a:r>
          </a:p>
          <a:p>
            <a:pPr lvl="2"/>
            <a:r>
              <a:rPr lang="en-US" smtClean="0">
                <a:solidFill>
                  <a:srgbClr val="000000"/>
                </a:solidFill>
              </a:rPr>
              <a:t>elevation mask</a:t>
            </a:r>
          </a:p>
          <a:p>
            <a:pPr lvl="2"/>
            <a:r>
              <a:rPr lang="en-US" smtClean="0">
                <a:solidFill>
                  <a:srgbClr val="000000"/>
                </a:solidFill>
              </a:rPr>
              <a:t>criteria to keep more data from sites with bad a priori co-ordinates</a:t>
            </a:r>
            <a:endParaRPr lang="en-US" dirty="0">
              <a:solidFill>
                <a:srgbClr val="000000"/>
              </a:solidFill>
            </a:endParaRPr>
          </a:p>
        </p:txBody>
      </p:sp>
      <p:sp>
        <p:nvSpPr>
          <p:cNvPr id="4" name="Date Placeholder 3"/>
          <p:cNvSpPr>
            <a:spLocks noGrp="1"/>
          </p:cNvSpPr>
          <p:nvPr>
            <p:ph type="dt" sz="half" idx="10"/>
          </p:nvPr>
        </p:nvSpPr>
        <p:spPr/>
        <p:txBody>
          <a:bodyPr/>
          <a:lstStyle/>
          <a:p>
            <a:r>
              <a:rPr lang="x-none" smtClean="0"/>
              <a:t>2016/05/24</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547404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a:spLocks noGrp="1"/>
          </p:cNvSpPr>
          <p:nvPr>
            <p:ph type="title"/>
          </p:nvPr>
        </p:nvSpPr>
        <p:spPr/>
        <p:txBody>
          <a:bodyPr/>
          <a:lstStyle>
            <a:lvl1pPr>
              <a:defRPr>
                <a:solidFill>
                  <a:srgbClr val="AB4642"/>
                </a:solidFill>
              </a:defRPr>
            </a:lvl1pPr>
          </a:lstStyle>
          <a:p>
            <a:pPr lvl="0"/>
            <a:r>
              <a:rPr lang="en-US" smtClean="0">
                <a:solidFill>
                  <a:srgbClr val="000000"/>
                </a:solidFill>
              </a:rPr>
              <a:t>apr-file</a:t>
            </a:r>
            <a:endParaRPr lang="en-US" dirty="0">
              <a:solidFill>
                <a:srgbClr val="000000"/>
              </a:solidFill>
            </a:endParaRPr>
          </a:p>
        </p:txBody>
      </p:sp>
      <p:sp>
        <p:nvSpPr>
          <p:cNvPr id="66" name="Shape 66"/>
          <p:cNvSpPr>
            <a:spLocks noGrp="1"/>
          </p:cNvSpPr>
          <p:nvPr>
            <p:ph idx="1"/>
          </p:nvPr>
        </p:nvSpPr>
        <p:spPr/>
        <p:txBody>
          <a:bodyPr>
            <a:normAutofit fontScale="92500" lnSpcReduction="20000"/>
          </a:bodyPr>
          <a:lstStyle/>
          <a:p>
            <a:r>
              <a:rPr lang="en-US" smtClean="0">
                <a:solidFill>
                  <a:srgbClr val="000000"/>
                </a:solidFill>
              </a:rPr>
              <a:t>Controls:</a:t>
            </a:r>
          </a:p>
          <a:p>
            <a:pPr lvl="1"/>
            <a:r>
              <a:rPr lang="en-US" smtClean="0">
                <a:solidFill>
                  <a:srgbClr val="000000"/>
                </a:solidFill>
              </a:rPr>
              <a:t>a priori (input) coordinates of sites</a:t>
            </a:r>
          </a:p>
          <a:p>
            <a:r>
              <a:rPr lang="en-US" smtClean="0">
                <a:solidFill>
                  <a:srgbClr val="000000"/>
                </a:solidFill>
              </a:rPr>
              <a:t>Convergence of (non-linear) processing is about 1:1000, i.e. 10 m accuracy for a priori co-ordinate will result in final coordinate accurate to about 10 mm</a:t>
            </a:r>
          </a:p>
          <a:p>
            <a:pPr lvl="1"/>
            <a:r>
              <a:rPr lang="en-US" smtClean="0">
                <a:solidFill>
                  <a:srgbClr val="000000"/>
                </a:solidFill>
              </a:rPr>
              <a:t>Important to have good a priori coordinates</a:t>
            </a:r>
          </a:p>
          <a:p>
            <a:r>
              <a:rPr lang="en-US" smtClean="0">
                <a:solidFill>
                  <a:srgbClr val="000000"/>
                </a:solidFill>
              </a:rPr>
              <a:t>Utilities include: sh_rx2apr</a:t>
            </a:r>
          </a:p>
          <a:p>
            <a:r>
              <a:rPr lang="en-US" smtClean="0">
                <a:solidFill>
                  <a:srgbClr val="000000"/>
                </a:solidFill>
              </a:rPr>
              <a:t>apr-file specified in process.defaults is copied to experiment “l-file”</a:t>
            </a:r>
            <a:endParaRPr lang="en-US" dirty="0">
              <a:solidFill>
                <a:srgbClr val="000000"/>
              </a:solidFill>
            </a:endParaRPr>
          </a:p>
        </p:txBody>
      </p:sp>
      <p:sp>
        <p:nvSpPr>
          <p:cNvPr id="4" name="Date Placeholder 3"/>
          <p:cNvSpPr>
            <a:spLocks noGrp="1"/>
          </p:cNvSpPr>
          <p:nvPr>
            <p:ph type="dt" sz="half" idx="10"/>
          </p:nvPr>
        </p:nvSpPr>
        <p:spPr/>
        <p:txBody>
          <a:bodyPr/>
          <a:lstStyle/>
          <a:p>
            <a:r>
              <a:rPr lang="x-none" smtClean="0"/>
              <a:t>2016/05/24</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24845346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887</TotalTime>
  <Words>3924</Words>
  <Application>Microsoft Macintosh PowerPoint</Application>
  <PresentationFormat>On-screen Show (4:3)</PresentationFormat>
  <Paragraphs>443</Paragraphs>
  <Slides>31</Slides>
  <Notes>23</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Batch processing with sh_gamit</vt:lpstr>
      <vt:lpstr>Outline</vt:lpstr>
      <vt:lpstr>Overview of sh_gamit: Getting started</vt:lpstr>
      <vt:lpstr>Directory Structure</vt:lpstr>
      <vt:lpstr>Important files</vt:lpstr>
      <vt:lpstr>process.defaults</vt:lpstr>
      <vt:lpstr>sites.defaults</vt:lpstr>
      <vt:lpstr>autcln.cmd</vt:lpstr>
      <vt:lpstr>apr-file</vt:lpstr>
      <vt:lpstr>station.info</vt:lpstr>
      <vt:lpstr>sestbl. (“session table”)</vt:lpstr>
      <vt:lpstr>sittbl. (“sites table”)</vt:lpstr>
      <vt:lpstr>sh_gamit internal operation</vt:lpstr>
      <vt:lpstr>Steps in the standard GAMIT batch sequence</vt:lpstr>
      <vt:lpstr>What SOLVE produces:</vt:lpstr>
      <vt:lpstr>Files you need to worry about</vt:lpstr>
      <vt:lpstr>Files provided or created automatically </vt:lpstr>
      <vt:lpstr>Options for metadata (station.info)</vt:lpstr>
      <vt:lpstr>A priori coordinates (sh_gamit)</vt:lpstr>
      <vt:lpstr>Ambiguity resolution</vt:lpstr>
      <vt:lpstr>sh_gamit_ddd.summary (email)  </vt:lpstr>
      <vt:lpstr>sh_gamit_ddd.summary (email) </vt:lpstr>
      <vt:lpstr>Phase residual plots</vt:lpstr>
      <vt:lpstr>Sky plots</vt:lpstr>
      <vt:lpstr>Phase vs elevation angle</vt:lpstr>
      <vt:lpstr>What can go wrong?</vt:lpstr>
      <vt:lpstr>Problems with a priori coordinates</vt:lpstr>
      <vt:lpstr>Constraining the GAMIT solution</vt:lpstr>
      <vt:lpstr>More Subtle Problems</vt:lpstr>
      <vt:lpstr>Example of understanding outliers</vt:lpstr>
      <vt:lpstr>PowerPoint Presentation</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 Floyd</cp:lastModifiedBy>
  <cp:revision>26</cp:revision>
  <dcterms:created xsi:type="dcterms:W3CDTF">2014-11-13T20:18:27Z</dcterms:created>
  <dcterms:modified xsi:type="dcterms:W3CDTF">2016-05-16T15:16:14Z</dcterms:modified>
</cp:coreProperties>
</file>