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9"/>
  </p:notesMasterIdLst>
  <p:handoutMasterIdLst>
    <p:handoutMasterId r:id="rId20"/>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6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2016/05/25</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x-none" smtClean="0"/>
              <a:t>2016/05/25</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Time series using glred and sh_glred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Running</a:t>
            </a:r>
            <a:r>
              <a:rPr lang="en-US" baseline="0" dirty="0" smtClean="0"/>
              <a:t> </a:t>
            </a:r>
            <a:r>
              <a:rPr lang="en-US" baseline="0" dirty="0" err="1" smtClean="0"/>
              <a:t>sh_glred</a:t>
            </a:r>
            <a:r>
              <a:rPr lang="en-US" baseline="0" dirty="0" smtClean="0"/>
              <a:t> to get daily solutions is the standard approach and easy once you’ve got a </a:t>
            </a:r>
            <a:r>
              <a:rPr lang="en-US" baseline="0" dirty="0" err="1" smtClean="0"/>
              <a:t>globk_comb.cmd</a:t>
            </a:r>
            <a:r>
              <a:rPr lang="en-US" baseline="0" dirty="0" smtClean="0"/>
              <a:t> and </a:t>
            </a:r>
            <a:r>
              <a:rPr lang="en-US" baseline="0" dirty="0" err="1" smtClean="0"/>
              <a:t>glorg_comb.cmd</a:t>
            </a:r>
            <a:r>
              <a:rPr lang="en-US" baseline="0" dirty="0" smtClean="0"/>
              <a:t> file constructed.  The GLOBK lecture will introduce these files, and this lecture along with the Reference Frames and Error Analysis lectures will delve into appropriate strategies for constraining the network and weighting </a:t>
            </a:r>
            <a:r>
              <a:rPr lang="en-US" baseline="0" smtClean="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2</a:t>
            </a:fld>
            <a:endParaRPr lang="en-US"/>
          </a:p>
        </p:txBody>
      </p:sp>
      <p:sp>
        <p:nvSpPr>
          <p:cNvPr id="5" name="Date Placeholder 4"/>
          <p:cNvSpPr>
            <a:spLocks noGrp="1"/>
          </p:cNvSpPr>
          <p:nvPr>
            <p:ph type="dt" idx="11"/>
          </p:nvPr>
        </p:nvSpPr>
        <p:spPr/>
        <p:txBody>
          <a:bodyPr/>
          <a:lstStyle/>
          <a:p>
            <a:r>
              <a:rPr lang="x-none" smtClean="0"/>
              <a:t>2016/05/25</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28790911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Large uncertainty</a:t>
            </a:r>
            <a:r>
              <a:rPr lang="en-US" baseline="0" dirty="0" smtClean="0"/>
              <a:t> will mean outlier will have low weight in inversion/</a:t>
            </a:r>
            <a:r>
              <a:rPr lang="en-US" baseline="0" dirty="0" err="1" smtClean="0"/>
              <a:t>Kalman</a:t>
            </a:r>
            <a:r>
              <a:rPr lang="en-US" baseline="0" dirty="0" smtClean="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x-none" smtClean="0"/>
              <a:t>2016/05/25</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917899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Consistency</a:t>
            </a:r>
            <a:r>
              <a:rPr lang="en-US" baseline="0" dirty="0" smtClean="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13</a:t>
            </a:fld>
            <a:endParaRPr lang="en-US"/>
          </a:p>
        </p:txBody>
      </p:sp>
      <p:sp>
        <p:nvSpPr>
          <p:cNvPr id="5" name="Date Placeholder 4"/>
          <p:cNvSpPr>
            <a:spLocks noGrp="1"/>
          </p:cNvSpPr>
          <p:nvPr>
            <p:ph type="dt" idx="11"/>
          </p:nvPr>
        </p:nvSpPr>
        <p:spPr/>
        <p:txBody>
          <a:bodyPr/>
          <a:lstStyle/>
          <a:p>
            <a:r>
              <a:rPr lang="x-none" smtClean="0"/>
              <a:t>2016/05/25</a:t>
            </a:r>
            <a:endParaRPr lang="en-US"/>
          </a:p>
        </p:txBody>
      </p:sp>
      <p:sp>
        <p:nvSpPr>
          <p:cNvPr id="6" name="Footer Placeholder 5"/>
          <p:cNvSpPr>
            <a:spLocks noGrp="1"/>
          </p:cNvSpPr>
          <p:nvPr>
            <p:ph type="ftr" sz="quarter" idx="12"/>
          </p:nvPr>
        </p:nvSpPr>
        <p:spPr/>
        <p:txBody>
          <a:bodyPr/>
          <a:lstStyle/>
          <a:p>
            <a:r>
              <a:rPr lang="en-US" smtClean="0"/>
              <a:t>Time series using glred and sh_glred </a:t>
            </a:r>
            <a:endParaRPr lang="en-US"/>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x-none" smtClean="0"/>
              <a:t>2016/05/25</a:t>
            </a:r>
            <a:endParaRPr lang="en-US"/>
          </a:p>
        </p:txBody>
      </p:sp>
      <p:sp>
        <p:nvSpPr>
          <p:cNvPr id="8" name="Footer Placeholder 7"/>
          <p:cNvSpPr>
            <a:spLocks noGrp="1"/>
          </p:cNvSpPr>
          <p:nvPr>
            <p:ph type="ftr" sz="quarter" idx="11"/>
          </p:nvPr>
        </p:nvSpPr>
        <p:spPr/>
        <p:txBody>
          <a:bodyPr/>
          <a:lstStyle/>
          <a:p>
            <a:r>
              <a:rPr lang="en-US" smtClean="0"/>
              <a:t>Time series using glred and sh_glred </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x-none" smtClean="0"/>
              <a:t>2016/05/25</a:t>
            </a:r>
            <a:endParaRPr lang="en-US"/>
          </a:p>
        </p:txBody>
      </p:sp>
      <p:sp>
        <p:nvSpPr>
          <p:cNvPr id="3" name="Footer Placeholder 2"/>
          <p:cNvSpPr>
            <a:spLocks noGrp="1"/>
          </p:cNvSpPr>
          <p:nvPr>
            <p:ph type="ftr" sz="quarter" idx="11"/>
          </p:nvPr>
        </p:nvSpPr>
        <p:spPr/>
        <p:txBody>
          <a:bodyPr/>
          <a:lstStyle/>
          <a:p>
            <a:r>
              <a:rPr lang="en-US" smtClean="0"/>
              <a:t>Time series using glred and sh_glred </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x-none" smtClean="0"/>
              <a:t>2016/05/25</a:t>
            </a:r>
            <a:endParaRPr lang="en-US"/>
          </a:p>
        </p:txBody>
      </p:sp>
      <p:sp>
        <p:nvSpPr>
          <p:cNvPr id="6" name="Footer Placeholder 5"/>
          <p:cNvSpPr>
            <a:spLocks noGrp="1"/>
          </p:cNvSpPr>
          <p:nvPr>
            <p:ph type="ftr" sz="quarter" idx="11"/>
          </p:nvPr>
        </p:nvSpPr>
        <p:spPr/>
        <p:txBody>
          <a:bodyPr/>
          <a:lstStyle/>
          <a:p>
            <a:r>
              <a:rPr lang="en-US" smtClean="0"/>
              <a:t>Time series using glred and sh_glred </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x-none" smtClean="0"/>
              <a:t>2016/05/25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Time series using glred and sh_glred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a:t>
            </a:r>
            <a:r>
              <a:rPr lang="en-US" dirty="0" smtClean="0"/>
              <a:t>series</a:t>
            </a:r>
            <a:br>
              <a:rPr lang="en-US" dirty="0" smtClean="0"/>
            </a:br>
            <a:r>
              <a:rPr lang="en-US" dirty="0" smtClean="0"/>
              <a:t>with </a:t>
            </a:r>
            <a:r>
              <a:rPr lang="en-US" sz="4200" dirty="0" err="1" smtClean="0">
                <a:latin typeface="Courier"/>
                <a:cs typeface="Courier"/>
              </a:rPr>
              <a:t>glred</a:t>
            </a:r>
            <a:endParaRPr lang="en-US" sz="4200" dirty="0">
              <a:latin typeface="Courier"/>
              <a:cs typeface="Courier"/>
            </a:endParaRPr>
          </a:p>
        </p:txBody>
      </p:sp>
      <p:pic>
        <p:nvPicPr>
          <p:cNvPr id="7" name="Picture 6"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8"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M. A. </a:t>
            </a:r>
            <a:r>
              <a:rPr lang="en-US" sz="2600" dirty="0" smtClean="0"/>
              <a:t>Floyd          T</a:t>
            </a:r>
            <a:r>
              <a:rPr lang="en-US" sz="2600" dirty="0"/>
              <a:t>. A. </a:t>
            </a:r>
            <a:r>
              <a:rPr lang="en-US" sz="2600" dirty="0" smtClean="0"/>
              <a:t>Herring</a:t>
            </a:r>
            <a:endParaRPr lang="en-US" sz="2600" dirty="0"/>
          </a:p>
          <a:p>
            <a:r>
              <a:rPr lang="en-US" sz="1700" i="1" dirty="0" smtClean="0"/>
              <a:t>Massachusetts Institute of Technology</a:t>
            </a:r>
          </a:p>
          <a:p>
            <a:endParaRPr lang="en-US" sz="1400" dirty="0" smtClean="0"/>
          </a:p>
          <a:p>
            <a:r>
              <a:rPr lang="en-US" sz="2100" dirty="0"/>
              <a:t>GAMIT/GLOBK/TRACK </a:t>
            </a:r>
            <a:r>
              <a:rPr lang="en-US" sz="2100" dirty="0" smtClean="0"/>
              <a:t>Short Course </a:t>
            </a:r>
            <a:r>
              <a:rPr lang="en-US" sz="2100" dirty="0"/>
              <a:t>for GPS </a:t>
            </a:r>
            <a:r>
              <a:rPr lang="en-US" sz="2100" dirty="0" smtClean="0"/>
              <a:t>Data Analysis</a:t>
            </a:r>
            <a:endParaRPr lang="en-US" sz="2100" dirty="0"/>
          </a:p>
          <a:p>
            <a:r>
              <a:rPr lang="en-US" sz="2100" dirty="0" smtClean="0"/>
              <a:t>Korea Institute of Geoscience and Mineral Resources (KIGAM)</a:t>
            </a:r>
            <a:br>
              <a:rPr lang="en-US" sz="2100" dirty="0" smtClean="0"/>
            </a:br>
            <a:r>
              <a:rPr lang="en-US" sz="2100" dirty="0" err="1" smtClean="0"/>
              <a:t>Daejeon</a:t>
            </a:r>
            <a:r>
              <a:rPr lang="en-US" sz="2100" dirty="0" smtClean="0"/>
              <a:t>, Republic of Korea</a:t>
            </a:r>
            <a:endParaRPr lang="en-US" sz="2100" dirty="0"/>
          </a:p>
          <a:p>
            <a:r>
              <a:rPr lang="en-US" sz="2100" dirty="0" smtClean="0"/>
              <a:t>23–27 May 2016</a:t>
            </a:r>
          </a:p>
          <a:p>
            <a:endParaRPr lang="en-US" sz="1800" dirty="0" smtClean="0"/>
          </a:p>
          <a:p>
            <a:r>
              <a:rPr lang="en-US" sz="1400" dirty="0"/>
              <a:t>Material from T. A. Herring, R. W. King, M. A. Floyd (MIT) and S. C. </a:t>
            </a:r>
            <a:r>
              <a:rPr lang="en-US" sz="1400" dirty="0" err="1"/>
              <a:t>McClusky</a:t>
            </a:r>
            <a:r>
              <a:rPr lang="en-US" sz="1400" dirty="0"/>
              <a:t> (now ANU)</a:t>
            </a:r>
          </a:p>
        </p:txBody>
      </p:sp>
      <p:pic>
        <p:nvPicPr>
          <p:cNvPr id="9" name="Picture 8"/>
          <p:cNvPicPr>
            <a:picLocks noChangeAspect="1"/>
          </p:cNvPicPr>
          <p:nvPr/>
        </p:nvPicPr>
        <p:blipFill>
          <a:blip r:embed="rId3"/>
          <a:stretch>
            <a:fillRect/>
          </a:stretch>
        </p:blipFill>
        <p:spPr>
          <a:xfrm>
            <a:off x="5715000" y="91308"/>
            <a:ext cx="3365500" cy="4953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a:t>
            </a:r>
            <a:r>
              <a:rPr lang="en-US" dirty="0" err="1" smtClean="0"/>
              <a:t>os</a:t>
            </a:r>
            <a:r>
              <a:rPr lang="en-US" dirty="0" smtClean="0"/>
              <a:t>-files</a:t>
            </a:r>
            <a:endParaRPr lang="en-US" dirty="0"/>
          </a:p>
        </p:txBody>
      </p:sp>
      <p:sp>
        <p:nvSpPr>
          <p:cNvPr id="3" name="Content Placeholder 2"/>
          <p:cNvSpPr>
            <a:spLocks noGrp="1"/>
          </p:cNvSpPr>
          <p:nvPr>
            <p:ph idx="1"/>
          </p:nvPr>
        </p:nvSpPr>
        <p:spPr/>
        <p:txBody>
          <a:bodyPr>
            <a:normAutofit lnSpcReduction="10000"/>
          </a:bodyPr>
          <a:lstStyle/>
          <a:p>
            <a:r>
              <a:rPr lang="en-US" dirty="0" smtClean="0"/>
              <a:t>These contain your </a:t>
            </a:r>
            <a:r>
              <a:rPr lang="en-US" i="1" dirty="0" smtClean="0"/>
              <a:t>time series solution</a:t>
            </a:r>
            <a:endParaRPr lang="en-US" dirty="0" smtClean="0"/>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smtClean="0"/>
              <a:t>Can be input to </a:t>
            </a:r>
            <a:r>
              <a:rPr lang="en-US" dirty="0" err="1" smtClean="0">
                <a:latin typeface="Courier"/>
                <a:cs typeface="Courier"/>
              </a:rPr>
              <a:t>tsfit</a:t>
            </a:r>
            <a:r>
              <a:rPr lang="en-US" dirty="0" smtClean="0"/>
              <a:t> (interactive version of </a:t>
            </a:r>
            <a:r>
              <a:rPr lang="en-US" dirty="0" err="1" smtClean="0"/>
              <a:t>GGMatlab</a:t>
            </a:r>
            <a:r>
              <a:rPr lang="en-US" dirty="0" smtClean="0"/>
              <a:t> tool “</a:t>
            </a:r>
            <a:r>
              <a:rPr lang="en-US" dirty="0" err="1" smtClean="0"/>
              <a:t>tsview</a:t>
            </a:r>
            <a:r>
              <a:rPr lang="en-US" dirty="0" smtClean="0"/>
              <a:t>”)</a:t>
            </a:r>
          </a:p>
          <a:p>
            <a:r>
              <a:rPr lang="en-US" dirty="0" smtClean="0"/>
              <a:t>Both “.</a:t>
            </a:r>
            <a:r>
              <a:rPr lang="en-US" dirty="0" err="1" smtClean="0"/>
              <a:t>pos</a:t>
            </a:r>
            <a:r>
              <a:rPr lang="en-US" dirty="0" smtClean="0"/>
              <a:t>”-files and “.res”-files can be plotted with </a:t>
            </a:r>
            <a:r>
              <a:rPr lang="en-US" dirty="0" err="1" smtClean="0">
                <a:latin typeface="Courier"/>
                <a:cs typeface="Courier"/>
              </a:rPr>
              <a:t>sh_plot_pos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41685685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s</a:t>
            </a:r>
            <a:r>
              <a:rPr lang="en-US" dirty="0" err="1" smtClean="0">
                <a:latin typeface="Courier"/>
                <a:cs typeface="Courier"/>
              </a:rPr>
              <a:t>h_plot_pos</a:t>
            </a:r>
            <a:endParaRPr lang="en-US" dirty="0">
              <a:latin typeface="Courier"/>
              <a:cs typeface="Courier"/>
            </a:endParaRPr>
          </a:p>
        </p:txBody>
      </p:sp>
      <p:sp>
        <p:nvSpPr>
          <p:cNvPr id="3" name="Content Placeholder 2"/>
          <p:cNvSpPr>
            <a:spLocks noGrp="1"/>
          </p:cNvSpPr>
          <p:nvPr>
            <p:ph idx="1"/>
          </p:nvPr>
        </p:nvSpPr>
        <p:spPr/>
        <p:txBody>
          <a:bodyPr>
            <a:normAutofit fontScale="85000" lnSpcReduction="10000"/>
          </a:bodyPr>
          <a:lstStyle/>
          <a:p>
            <a:r>
              <a:rPr lang="en-US" dirty="0" smtClean="0"/>
              <a:t>Uses GMT and has many features including options to:</a:t>
            </a:r>
          </a:p>
          <a:p>
            <a:pPr lvl="1"/>
            <a:r>
              <a:rPr lang="en-US" dirty="0" smtClean="0"/>
              <a:t>Read in “.org”-files, “.</a:t>
            </a:r>
            <a:r>
              <a:rPr lang="en-US" dirty="0" err="1" smtClean="0"/>
              <a:t>pos</a:t>
            </a:r>
            <a:r>
              <a:rPr lang="en-US" dirty="0" smtClean="0"/>
              <a:t>”-files (output of </a:t>
            </a:r>
            <a:r>
              <a:rPr lang="en-US" dirty="0" err="1" smtClean="0">
                <a:latin typeface="Courier"/>
                <a:cs typeface="Courier"/>
              </a:rPr>
              <a:t>tssum</a:t>
            </a:r>
            <a:r>
              <a:rPr lang="en-US" dirty="0" smtClean="0"/>
              <a:t>) and “.res”-files (output of </a:t>
            </a:r>
            <a:r>
              <a:rPr lang="en-US" dirty="0" err="1" smtClean="0">
                <a:latin typeface="Courier"/>
                <a:cs typeface="Courier"/>
              </a:rPr>
              <a:t>tsfit</a:t>
            </a:r>
            <a:r>
              <a:rPr lang="en-US" dirty="0" smtClean="0"/>
              <a:t>) [</a:t>
            </a:r>
            <a:r>
              <a:rPr lang="en-US" dirty="0" smtClean="0">
                <a:latin typeface="Courier"/>
                <a:cs typeface="Courier"/>
              </a:rPr>
              <a:t>-f</a:t>
            </a:r>
            <a:r>
              <a:rPr lang="en-US" dirty="0" smtClean="0"/>
              <a:t> option]</a:t>
            </a:r>
          </a:p>
          <a:p>
            <a:pPr lvl="1"/>
            <a:r>
              <a:rPr lang="en-US" dirty="0" smtClean="0"/>
              <a:t>Run </a:t>
            </a:r>
            <a:r>
              <a:rPr lang="en-US" dirty="0" err="1" smtClean="0">
                <a:latin typeface="Courier"/>
                <a:cs typeface="Courier"/>
              </a:rPr>
              <a:t>tsfit</a:t>
            </a:r>
            <a:r>
              <a:rPr lang="en-US" dirty="0" smtClean="0"/>
              <a:t> (GLOBK’s curve-fitting module) on input “.</a:t>
            </a:r>
            <a:r>
              <a:rPr lang="en-US" dirty="0" err="1" smtClean="0"/>
              <a:t>pos</a:t>
            </a:r>
            <a:r>
              <a:rPr lang="en-US" dirty="0" smtClean="0"/>
              <a:t>”-files [</a:t>
            </a:r>
            <a:r>
              <a:rPr lang="en-US" dirty="0" smtClean="0">
                <a:latin typeface="Courier"/>
                <a:cs typeface="Courier"/>
              </a:rPr>
              <a:t>-t</a:t>
            </a:r>
            <a:r>
              <a:rPr lang="en-US" dirty="0" smtClean="0"/>
              <a:t> option]</a:t>
            </a:r>
          </a:p>
          <a:p>
            <a:pPr lvl="1"/>
            <a:r>
              <a:rPr lang="en-US" dirty="0" smtClean="0"/>
              <a:t>Calculate basic statistics (e.g. WRMS, NRMS)</a:t>
            </a:r>
          </a:p>
          <a:p>
            <a:pPr lvl="1"/>
            <a:r>
              <a:rPr lang="en-US" dirty="0" smtClean="0"/>
              <a:t>Add vertical lines at epochs specified by renames, earthquakes or user [</a:t>
            </a:r>
            <a:r>
              <a:rPr lang="en-US" dirty="0" smtClean="0">
                <a:latin typeface="Courier"/>
                <a:cs typeface="Courier"/>
              </a:rPr>
              <a:t>-b</a:t>
            </a:r>
            <a:r>
              <a:rPr lang="en-US" dirty="0" smtClean="0"/>
              <a:t>, </a:t>
            </a:r>
            <a:r>
              <a:rPr lang="en-US" dirty="0" smtClean="0">
                <a:latin typeface="Courier"/>
                <a:cs typeface="Courier"/>
              </a:rPr>
              <a:t>-e</a:t>
            </a:r>
            <a:r>
              <a:rPr lang="en-US" dirty="0" smtClean="0"/>
              <a:t> and </a:t>
            </a:r>
            <a:r>
              <a:rPr lang="en-US" dirty="0" smtClean="0">
                <a:latin typeface="Courier"/>
                <a:cs typeface="Courier"/>
              </a:rPr>
              <a:t>-l</a:t>
            </a:r>
            <a:r>
              <a:rPr lang="en-US" dirty="0" smtClean="0"/>
              <a:t> options, respectively]</a:t>
            </a:r>
          </a:p>
          <a:p>
            <a:pPr lvl="1"/>
            <a:r>
              <a:rPr lang="en-US" dirty="0" smtClean="0"/>
              <a:t>Specify fixed start and end times of time series [</a:t>
            </a:r>
            <a:r>
              <a:rPr lang="en-US" dirty="0" smtClean="0">
                <a:latin typeface="Courier"/>
                <a:cs typeface="Courier"/>
              </a:rPr>
              <a:t>-t1</a:t>
            </a:r>
            <a:r>
              <a:rPr lang="en-US" dirty="0" smtClean="0"/>
              <a:t>, </a:t>
            </a:r>
            <a:r>
              <a:rPr lang="en-US" dirty="0" smtClean="0">
                <a:latin typeface="Courier"/>
                <a:cs typeface="Courier"/>
              </a:rPr>
              <a:t>-t2</a:t>
            </a:r>
            <a:r>
              <a:rPr lang="en-US" dirty="0" smtClean="0"/>
              <a:t> options]</a:t>
            </a:r>
          </a:p>
          <a:p>
            <a:pPr lvl="1"/>
            <a:r>
              <a:rPr lang="en-US" dirty="0" smtClean="0"/>
              <a:t>etc.</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779060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 consistency of time series</a:t>
            </a:r>
            <a:endParaRPr lang="en-US" dirty="0"/>
          </a:p>
        </p:txBody>
      </p:sp>
      <p:sp>
        <p:nvSpPr>
          <p:cNvPr id="6" name="Text Placeholder 5"/>
          <p:cNvSpPr>
            <a:spLocks noGrp="1"/>
          </p:cNvSpPr>
          <p:nvPr>
            <p:ph type="body" idx="1"/>
          </p:nvPr>
        </p:nvSpPr>
        <p:spPr/>
        <p:txBody>
          <a:bodyPr/>
          <a:lstStyle/>
          <a:p>
            <a:r>
              <a:rPr lang="en-US" dirty="0" smtClean="0"/>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rcRect l="-18037" r="-18037"/>
          <a:stretch>
            <a:fillRect/>
          </a:stretch>
        </p:blipFill>
        <p:spPr/>
      </p:pic>
      <p:sp>
        <p:nvSpPr>
          <p:cNvPr id="8" name="Text Placeholder 7"/>
          <p:cNvSpPr>
            <a:spLocks noGrp="1"/>
          </p:cNvSpPr>
          <p:nvPr>
            <p:ph type="body" sz="quarter" idx="3"/>
          </p:nvPr>
        </p:nvSpPr>
        <p:spPr/>
        <p:txBody>
          <a:bodyPr/>
          <a:lstStyle/>
          <a:p>
            <a:r>
              <a:rPr lang="en-US" dirty="0" smtClean="0"/>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rcRect l="-19522" r="-19522"/>
          <a:stretch>
            <a:fillRect/>
          </a:stretch>
        </p:blipFill>
        <p:spPr/>
      </p:pic>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34905451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“outliers” may be stability issues</a:t>
            </a:r>
            <a:endParaRPr lang="en-US" dirty="0"/>
          </a:p>
        </p:txBody>
      </p:sp>
      <p:sp>
        <p:nvSpPr>
          <p:cNvPr id="12" name="Oval 11"/>
          <p:cNvSpPr/>
          <p:nvPr/>
        </p:nvSpPr>
        <p:spPr>
          <a:xfrm>
            <a:off x="2681111" y="1693334"/>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841067" y="1684866"/>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rcRect l="-11584" r="-11584"/>
          <a:stretch>
            <a:fillRect/>
          </a:stretch>
        </p:blipFill>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rcRect l="-10303" r="-10303"/>
          <a:stretch>
            <a:fillRect/>
          </a:stretch>
        </p:blipFill>
        <p:spPr/>
      </p:pic>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1564083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Excluding outliers or segments of data</a:t>
            </a:r>
            <a:endParaRPr lang="en-US" dirty="0"/>
          </a:p>
        </p:txBody>
      </p:sp>
      <p:sp>
        <p:nvSpPr>
          <p:cNvPr id="5" name="Content Placeholder 4"/>
          <p:cNvSpPr>
            <a:spLocks noGrp="1"/>
          </p:cNvSpPr>
          <p:nvPr>
            <p:ph idx="1"/>
          </p:nvPr>
        </p:nvSpPr>
        <p:spPr/>
        <p:txBody>
          <a:bodyPr>
            <a:normAutofit fontScale="92500"/>
          </a:bodyPr>
          <a:lstStyle/>
          <a:p>
            <a:r>
              <a:rPr lang="en-US" dirty="0" smtClean="0"/>
              <a:t>Create “rename” file records and add to GLOBK command file’s “</a:t>
            </a:r>
            <a:r>
              <a:rPr lang="en-US" dirty="0" err="1" smtClean="0"/>
              <a:t>eq_file</a:t>
            </a:r>
            <a:r>
              <a:rPr lang="en-US" dirty="0" smtClean="0"/>
              <a:t>” option, e.g.</a:t>
            </a:r>
          </a:p>
          <a:p>
            <a:pPr lvl="1"/>
            <a:r>
              <a:rPr lang="en-US" sz="1600" dirty="0">
                <a:latin typeface="Courier"/>
                <a:cs typeface="Courier"/>
              </a:rPr>
              <a:t>r</a:t>
            </a:r>
            <a:r>
              <a:rPr lang="en-US" sz="1600" dirty="0" smtClean="0">
                <a:latin typeface="Courier"/>
                <a:cs typeface="Courier"/>
              </a:rPr>
              <a:t>ename PTRB     PTRB_XPS </a:t>
            </a:r>
            <a:r>
              <a:rPr lang="en-US" sz="1600" dirty="0">
                <a:latin typeface="Courier"/>
                <a:cs typeface="Courier"/>
              </a:rPr>
              <a:t>h1407080610_nb4a</a:t>
            </a:r>
            <a:endParaRPr lang="en-US" sz="1600" dirty="0" smtClean="0">
              <a:latin typeface="Courier"/>
              <a:cs typeface="Courier"/>
            </a:endParaRPr>
          </a:p>
          <a:p>
            <a:pPr lvl="1"/>
            <a:r>
              <a:rPr lang="en-US" sz="1600" dirty="0">
                <a:latin typeface="Courier"/>
                <a:cs typeface="Courier"/>
              </a:rPr>
              <a:t>r</a:t>
            </a:r>
            <a:r>
              <a:rPr lang="en-US" sz="1600" dirty="0" smtClean="0">
                <a:latin typeface="Courier"/>
                <a:cs typeface="Courier"/>
              </a:rPr>
              <a:t>ename PTRB     PTRB_XPS 2014</a:t>
            </a:r>
            <a:r>
              <a:rPr lang="en-US" sz="1600" dirty="0">
                <a:latin typeface="Courier"/>
                <a:cs typeface="Courier"/>
              </a:rPr>
              <a:t> </a:t>
            </a:r>
            <a:r>
              <a:rPr lang="en-US" sz="1600" dirty="0" smtClean="0">
                <a:latin typeface="Courier"/>
                <a:cs typeface="Courier"/>
              </a:rPr>
              <a:t>07</a:t>
            </a:r>
            <a:r>
              <a:rPr lang="en-US" sz="1600" dirty="0">
                <a:latin typeface="Courier"/>
                <a:cs typeface="Courier"/>
              </a:rPr>
              <a:t> 0</a:t>
            </a:r>
            <a:r>
              <a:rPr lang="en-US" sz="1600" dirty="0" smtClean="0">
                <a:latin typeface="Courier"/>
                <a:cs typeface="Courier"/>
              </a:rPr>
              <a:t>7 18 00</a:t>
            </a:r>
            <a:r>
              <a:rPr lang="en-US" sz="1600" dirty="0">
                <a:latin typeface="Courier"/>
                <a:cs typeface="Courier"/>
              </a:rPr>
              <a:t> </a:t>
            </a:r>
            <a:r>
              <a:rPr lang="en-US" sz="1600" dirty="0" smtClean="0">
                <a:latin typeface="Courier"/>
                <a:cs typeface="Courier"/>
              </a:rPr>
              <a:t>2014 07 08 18</a:t>
            </a:r>
            <a:r>
              <a:rPr lang="en-US" sz="1600" dirty="0">
                <a:latin typeface="Courier"/>
                <a:cs typeface="Courier"/>
              </a:rPr>
              <a:t> </a:t>
            </a:r>
            <a:r>
              <a:rPr lang="en-US" sz="1600" dirty="0" smtClean="0">
                <a:latin typeface="Courier"/>
                <a:cs typeface="Courier"/>
              </a:rPr>
              <a:t>30</a:t>
            </a:r>
          </a:p>
          <a:p>
            <a:pPr lvl="1"/>
            <a:r>
              <a:rPr lang="en-US" sz="1600" dirty="0">
                <a:latin typeface="Courier"/>
                <a:cs typeface="Courier"/>
              </a:rPr>
              <a:t>r</a:t>
            </a:r>
            <a:r>
              <a:rPr lang="en-US" sz="1600" dirty="0" smtClean="0">
                <a:latin typeface="Courier"/>
                <a:cs typeface="Courier"/>
              </a:rPr>
              <a:t>ename ABCD     ABCD_XCL </a:t>
            </a:r>
            <a:r>
              <a:rPr lang="en-US" sz="1600" dirty="0">
                <a:latin typeface="Courier"/>
                <a:cs typeface="Courier"/>
              </a:rPr>
              <a:t>2013 07 08 00 00</a:t>
            </a:r>
            <a:endParaRPr lang="en-US" sz="1600" dirty="0" smtClean="0">
              <a:latin typeface="Courier"/>
              <a:cs typeface="Courier"/>
            </a:endParaRPr>
          </a:p>
          <a:p>
            <a:r>
              <a:rPr lang="en-US" dirty="0" smtClean="0"/>
              <a:t>“XPS” will not exclude data from </a:t>
            </a:r>
            <a:r>
              <a:rPr lang="en-US" dirty="0" err="1" smtClean="0">
                <a:latin typeface="Courier"/>
                <a:cs typeface="Courier"/>
              </a:rPr>
              <a:t>glred</a:t>
            </a:r>
            <a:r>
              <a:rPr lang="en-US" dirty="0" smtClean="0"/>
              <a:t> (so still visible in time series) but will exclude data from </a:t>
            </a:r>
            <a:r>
              <a:rPr lang="en-US" dirty="0" err="1" smtClean="0">
                <a:latin typeface="Courier"/>
                <a:cs typeface="Courier"/>
              </a:rPr>
              <a:t>globk</a:t>
            </a:r>
            <a:r>
              <a:rPr lang="en-US" dirty="0" smtClean="0"/>
              <a:t> (combination or velocity solution)</a:t>
            </a:r>
          </a:p>
          <a:p>
            <a:r>
              <a:rPr lang="en-US" dirty="0" smtClean="0"/>
              <a:t>“XCL” will exclude data from all </a:t>
            </a:r>
            <a:r>
              <a:rPr lang="en-US" dirty="0" err="1" smtClean="0">
                <a:latin typeface="Courier"/>
                <a:cs typeface="Courier"/>
              </a:rPr>
              <a:t>glred</a:t>
            </a:r>
            <a:r>
              <a:rPr lang="en-US" dirty="0"/>
              <a:t> </a:t>
            </a:r>
            <a:r>
              <a:rPr lang="en-US" dirty="0" smtClean="0"/>
              <a:t>or </a:t>
            </a:r>
            <a:r>
              <a:rPr lang="en-US" dirty="0" err="1" smtClean="0">
                <a:latin typeface="Courier"/>
                <a:cs typeface="Courier"/>
              </a:rPr>
              <a:t>globk</a:t>
            </a:r>
            <a:r>
              <a:rPr lang="en-US" dirty="0" smtClean="0"/>
              <a:t> runs</a:t>
            </a:r>
          </a:p>
        </p:txBody>
      </p:sp>
      <p:sp>
        <p:nvSpPr>
          <p:cNvPr id="3" name="Date Placeholder 2"/>
          <p:cNvSpPr>
            <a:spLocks noGrp="1"/>
          </p:cNvSpPr>
          <p:nvPr>
            <p:ph type="dt" sz="half" idx="10"/>
          </p:nvPr>
        </p:nvSpPr>
        <p:spPr/>
        <p:txBody>
          <a:bodyPr/>
          <a:lstStyle/>
          <a:p>
            <a:r>
              <a:rPr lang="x-none" smtClean="0"/>
              <a:t>2016/05/25</a:t>
            </a:r>
            <a:endParaRPr lang="en-US"/>
          </a:p>
        </p:txBody>
      </p:sp>
      <p:sp>
        <p:nvSpPr>
          <p:cNvPr id="4" name="Footer Placeholder 3"/>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702543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Iterating your solution</a:t>
            </a:r>
            <a:endParaRPr lang="en-US" dirty="0"/>
          </a:p>
        </p:txBody>
      </p:sp>
      <p:sp>
        <p:nvSpPr>
          <p:cNvPr id="3" name="Content Placeholder 2"/>
          <p:cNvSpPr>
            <a:spLocks noGrp="1"/>
          </p:cNvSpPr>
          <p:nvPr>
            <p:ph idx="1"/>
          </p:nvPr>
        </p:nvSpPr>
        <p:spPr/>
        <p:txBody>
          <a:bodyPr/>
          <a:lstStyle/>
          <a:p>
            <a:r>
              <a:rPr lang="en-US" dirty="0" smtClean="0"/>
              <a:t>First time series may only be stabilized by previously well-defined sites, e.g. IGS sites</a:t>
            </a:r>
          </a:p>
          <a:p>
            <a:r>
              <a:rPr lang="en-US" dirty="0" smtClean="0"/>
              <a:t>Once a high-quality position (and velocity) estimate for a previously unknown or new site is available, we can use all sites to stabilize</a:t>
            </a:r>
          </a:p>
          <a:p>
            <a:r>
              <a:rPr lang="en-US" dirty="0" smtClean="0"/>
              <a:t>This approach may be used with both time series (e.g. </a:t>
            </a:r>
            <a:r>
              <a:rPr lang="en-US" dirty="0" err="1" smtClean="0">
                <a:latin typeface="Courier"/>
                <a:cs typeface="Courier"/>
              </a:rPr>
              <a:t>glred</a:t>
            </a:r>
            <a:r>
              <a:rPr lang="en-US" dirty="0" smtClean="0"/>
              <a:t>) and velocity (e.g. </a:t>
            </a:r>
            <a:r>
              <a:rPr lang="en-US" dirty="0" err="1" smtClean="0">
                <a:latin typeface="Courier"/>
                <a:cs typeface="Courier"/>
              </a:rPr>
              <a:t>globk</a:t>
            </a:r>
            <a:r>
              <a:rPr lang="en-US" dirty="0" smtClean="0"/>
              <a:t>) solutions</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54559818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v long-term time series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Exactly the same procedure is used for short (e.g. survey) and long (e.g. years of continuous data) time series</a:t>
            </a:r>
          </a:p>
          <a:p>
            <a:r>
              <a:rPr lang="en-US" dirty="0" smtClean="0"/>
              <a:t>The only difference may be the number and type of input h-files, e.g.</a:t>
            </a:r>
          </a:p>
          <a:p>
            <a:pPr lvl="1"/>
            <a:r>
              <a:rPr lang="en-US" dirty="0"/>
              <a:t>D</a:t>
            </a:r>
            <a:r>
              <a:rPr lang="en-US" dirty="0" smtClean="0"/>
              <a:t>aily survey h-files (short-term time series)</a:t>
            </a:r>
          </a:p>
          <a:p>
            <a:pPr lvl="1"/>
            <a:r>
              <a:rPr lang="en-US" dirty="0" smtClean="0"/>
              <a:t>Combine into one solution (short-term position combination)</a:t>
            </a:r>
          </a:p>
          <a:p>
            <a:pPr lvl="1"/>
            <a:r>
              <a:rPr lang="en-US" dirty="0" smtClean="0"/>
              <a:t>Several combined survey files over years (long-term time series)</a:t>
            </a:r>
          </a:p>
          <a:p>
            <a:pPr lvl="1"/>
            <a:r>
              <a:rPr lang="en-US" dirty="0" smtClean="0"/>
              <a:t>Several combined survey files over years (long-term velocity combination)</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8762170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a:cs typeface="Courier"/>
              </a:rPr>
              <a:t>t</a:t>
            </a:r>
            <a:r>
              <a:rPr lang="en-US" dirty="0" err="1" smtClean="0">
                <a:latin typeface="Courier"/>
                <a:cs typeface="Courier"/>
              </a:rPr>
              <a:t>sfit</a:t>
            </a:r>
            <a:r>
              <a:rPr lang="en-US" dirty="0" smtClean="0"/>
              <a:t> and </a:t>
            </a:r>
            <a:r>
              <a:rPr lang="en-US" dirty="0" err="1" smtClean="0"/>
              <a:t>tsview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latin typeface="Courier"/>
                <a:cs typeface="Courier"/>
              </a:rPr>
              <a:t>t</a:t>
            </a:r>
            <a:r>
              <a:rPr lang="en-US" dirty="0" err="1" smtClean="0">
                <a:latin typeface="Courier"/>
                <a:cs typeface="Courier"/>
              </a:rPr>
              <a:t>sfit</a:t>
            </a:r>
            <a:r>
              <a:rPr lang="en-US" dirty="0" smtClean="0"/>
              <a:t> is the command-line tool for fitting time series and generating statistics</a:t>
            </a:r>
          </a:p>
          <a:p>
            <a:pPr lvl="1"/>
            <a:r>
              <a:rPr lang="en-US" dirty="0" smtClean="0"/>
              <a:t>Input “.</a:t>
            </a:r>
            <a:r>
              <a:rPr lang="en-US" dirty="0" err="1" smtClean="0"/>
              <a:t>pos</a:t>
            </a:r>
            <a:r>
              <a:rPr lang="en-US" dirty="0" smtClean="0"/>
              <a:t>”-files, optionally </a:t>
            </a:r>
            <a:r>
              <a:rPr lang="en-US" dirty="0" err="1" smtClean="0"/>
              <a:t>eq</a:t>
            </a:r>
            <a:r>
              <a:rPr lang="en-US" dirty="0" smtClean="0"/>
              <a:t>-files</a:t>
            </a:r>
          </a:p>
          <a:p>
            <a:pPr lvl="1"/>
            <a:r>
              <a:rPr lang="en-US" dirty="0" smtClean="0"/>
              <a:t>Fits linear rate and choice of common parameters</a:t>
            </a:r>
          </a:p>
          <a:p>
            <a:pPr lvl="2"/>
            <a:r>
              <a:rPr lang="en-US" dirty="0" smtClean="0"/>
              <a:t>Periodic terms</a:t>
            </a:r>
          </a:p>
          <a:p>
            <a:pPr lvl="2"/>
            <a:r>
              <a:rPr lang="en-US" dirty="0" smtClean="0"/>
              <a:t>Discontinuities and earthquakes</a:t>
            </a:r>
          </a:p>
          <a:p>
            <a:pPr lvl="2"/>
            <a:r>
              <a:rPr lang="en-US" dirty="0" smtClean="0"/>
              <a:t>Post-seismic decays</a:t>
            </a:r>
          </a:p>
          <a:p>
            <a:pPr lvl="1"/>
            <a:r>
              <a:rPr lang="en-US" dirty="0" smtClean="0"/>
              <a:t>Outputs</a:t>
            </a:r>
          </a:p>
          <a:p>
            <a:pPr lvl="2"/>
            <a:r>
              <a:rPr lang="en-US" dirty="0" smtClean="0"/>
              <a:t>statistics of fit</a:t>
            </a:r>
          </a:p>
          <a:p>
            <a:pPr lvl="2"/>
            <a:r>
              <a:rPr lang="en-US" dirty="0" smtClean="0"/>
              <a:t>standard (position and velocity) </a:t>
            </a:r>
            <a:r>
              <a:rPr lang="en-US" dirty="0" err="1" smtClean="0"/>
              <a:t>apr</a:t>
            </a:r>
            <a:r>
              <a:rPr lang="en-US" dirty="0" smtClean="0"/>
              <a:t>-files</a:t>
            </a:r>
          </a:p>
          <a:p>
            <a:pPr lvl="2"/>
            <a:r>
              <a:rPr lang="en-US" dirty="0" smtClean="0"/>
              <a:t>extended (periodic, logarithmic decay, etc.) </a:t>
            </a:r>
            <a:r>
              <a:rPr lang="en-US" dirty="0" err="1" smtClean="0"/>
              <a:t>apr</a:t>
            </a:r>
            <a:r>
              <a:rPr lang="en-US" dirty="0" smtClean="0"/>
              <a:t>-files</a:t>
            </a:r>
          </a:p>
          <a:p>
            <a:pPr lvl="2"/>
            <a:r>
              <a:rPr lang="en-US" dirty="0" smtClean="0"/>
              <a:t>Residuals to fit (“.res”-files)</a:t>
            </a:r>
          </a:p>
          <a:p>
            <a:r>
              <a:rPr lang="en-US" dirty="0" err="1"/>
              <a:t>t</a:t>
            </a:r>
            <a:r>
              <a:rPr lang="en-US" dirty="0" err="1" smtClean="0"/>
              <a:t>sview</a:t>
            </a:r>
            <a:r>
              <a:rPr lang="en-US" dirty="0" smtClean="0"/>
              <a:t> is an alternative that, via a MATLAB interface, allows interaction</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9909871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sh_glred</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smtClean="0">
                <a:latin typeface="Courier"/>
                <a:cs typeface="Courier"/>
              </a:rPr>
              <a:t>glred</a:t>
            </a:r>
            <a:r>
              <a:rPr lang="en-US" dirty="0" smtClean="0"/>
              <a:t> is just a way of invoking </a:t>
            </a:r>
            <a:r>
              <a:rPr lang="en-US" dirty="0" err="1" smtClean="0">
                <a:latin typeface="Courier"/>
                <a:cs typeface="Courier"/>
              </a:rPr>
              <a:t>globk</a:t>
            </a:r>
            <a:r>
              <a:rPr lang="en-US" dirty="0" smtClean="0"/>
              <a:t> to process one day at a time; </a:t>
            </a:r>
            <a:r>
              <a:rPr lang="en-US" dirty="0" err="1" smtClean="0">
                <a:latin typeface="Courier"/>
                <a:cs typeface="Courier"/>
              </a:rPr>
              <a:t>sh_glred</a:t>
            </a:r>
            <a:r>
              <a:rPr lang="en-US" dirty="0" smtClean="0"/>
              <a:t> is a script to invoke </a:t>
            </a:r>
            <a:r>
              <a:rPr lang="en-US" dirty="0" err="1" smtClean="0">
                <a:latin typeface="Courier"/>
                <a:cs typeface="Courier"/>
              </a:rPr>
              <a:t>glred</a:t>
            </a:r>
            <a:r>
              <a:rPr lang="en-US" dirty="0" smtClean="0"/>
              <a:t> easily for a sequence of days</a:t>
            </a:r>
          </a:p>
          <a:p>
            <a:r>
              <a:rPr lang="en-US" dirty="0" smtClean="0"/>
              <a:t>Once you’ve run </a:t>
            </a:r>
            <a:r>
              <a:rPr lang="en-US" dirty="0" err="1" smtClean="0">
                <a:latin typeface="Courier"/>
                <a:cs typeface="Courier"/>
              </a:rPr>
              <a:t>sh_gamit</a:t>
            </a:r>
            <a:r>
              <a:rPr lang="en-US" dirty="0" smtClean="0"/>
              <a:t> for a sequence of days, you will have on each day an h-file of loosely constrained parameter estimates and </a:t>
            </a:r>
            <a:r>
              <a:rPr lang="en-US" dirty="0" err="1" smtClean="0"/>
              <a:t>covariances</a:t>
            </a:r>
            <a:r>
              <a:rPr lang="en-US" dirty="0" smtClean="0"/>
              <a:t>.  If you have in [</a:t>
            </a:r>
            <a:r>
              <a:rPr lang="en-US" dirty="0" err="1" smtClean="0"/>
              <a:t>expt</a:t>
            </a:r>
            <a:r>
              <a:rPr lang="en-US" dirty="0" smtClean="0"/>
              <a:t>]/</a:t>
            </a:r>
            <a:r>
              <a:rPr lang="en-US" dirty="0" err="1" smtClean="0"/>
              <a:t>gsoln</a:t>
            </a:r>
            <a:r>
              <a:rPr lang="en-US" dirty="0" smtClean="0"/>
              <a:t> appropriately constructed command files for </a:t>
            </a:r>
            <a:r>
              <a:rPr lang="en-US" dirty="0" err="1" smtClean="0">
                <a:latin typeface="Courier"/>
                <a:cs typeface="Courier"/>
              </a:rPr>
              <a:t>globk</a:t>
            </a:r>
            <a:r>
              <a:rPr lang="en-US" dirty="0" smtClean="0"/>
              <a:t> (</a:t>
            </a:r>
            <a:r>
              <a:rPr lang="en-US" dirty="0" err="1" smtClean="0"/>
              <a:t>globk_comb.cmd</a:t>
            </a:r>
            <a:r>
              <a:rPr lang="en-US" dirty="0" smtClean="0"/>
              <a:t>) and </a:t>
            </a:r>
            <a:r>
              <a:rPr lang="en-US" dirty="0" err="1" smtClean="0">
                <a:latin typeface="Courier"/>
                <a:cs typeface="Courier"/>
              </a:rPr>
              <a:t>glorg</a:t>
            </a:r>
            <a:r>
              <a:rPr lang="en-US" dirty="0" smtClean="0"/>
              <a:t> (</a:t>
            </a:r>
            <a:r>
              <a:rPr lang="en-US" dirty="0" err="1" smtClean="0"/>
              <a:t>glorg_comb.cmd</a:t>
            </a:r>
            <a:r>
              <a:rPr lang="en-US" dirty="0" smtClean="0"/>
              <a:t>), you can obtain time series using</a:t>
            </a:r>
            <a:br>
              <a:rPr lang="en-US" dirty="0" smtClean="0"/>
            </a:br>
            <a:r>
              <a:rPr lang="en-US" dirty="0" smtClean="0"/>
              <a:t/>
            </a:r>
            <a:br>
              <a:rPr lang="en-US" dirty="0" smtClean="0"/>
            </a:br>
            <a:r>
              <a:rPr lang="en-US" sz="1700" dirty="0" err="1" smtClean="0">
                <a:latin typeface="Courier"/>
                <a:cs typeface="Courier"/>
              </a:rPr>
              <a:t>sh_glred</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a:t>
            </a:r>
            <a:r>
              <a:rPr lang="en-US" sz="1700" dirty="0" err="1" smtClean="0">
                <a:latin typeface="Courier"/>
                <a:cs typeface="Courier"/>
              </a:rPr>
              <a:t>expt</a:t>
            </a:r>
            <a:r>
              <a:rPr lang="en-US" sz="1700" dirty="0" smtClean="0">
                <a:latin typeface="Courier"/>
                <a:cs typeface="Courier"/>
              </a:rPr>
              <a:t>] -s [start </a:t>
            </a:r>
            <a:r>
              <a:rPr lang="en-US" sz="1700" dirty="0" err="1" smtClean="0">
                <a:latin typeface="Courier"/>
                <a:cs typeface="Courier"/>
              </a:rPr>
              <a:t>yr</a:t>
            </a:r>
            <a:r>
              <a:rPr lang="en-US" sz="1700" dirty="0" smtClean="0">
                <a:latin typeface="Courier"/>
                <a:cs typeface="Courier"/>
              </a:rPr>
              <a:t>] [</a:t>
            </a:r>
            <a:r>
              <a:rPr lang="en-US" sz="1700" dirty="0" err="1" smtClean="0">
                <a:latin typeface="Courier"/>
                <a:cs typeface="Courier"/>
              </a:rPr>
              <a:t>start_doy</a:t>
            </a:r>
            <a:r>
              <a:rPr lang="en-US" sz="1700" dirty="0" smtClean="0">
                <a:latin typeface="Courier"/>
                <a:cs typeface="Courier"/>
              </a:rPr>
              <a:t>] [stop </a:t>
            </a:r>
            <a:r>
              <a:rPr lang="en-US" sz="1700" dirty="0" err="1" smtClean="0">
                <a:latin typeface="Courier"/>
                <a:cs typeface="Courier"/>
              </a:rPr>
              <a:t>yr</a:t>
            </a:r>
            <a:r>
              <a:rPr lang="en-US" sz="1700" dirty="0" smtClean="0">
                <a:latin typeface="Courier"/>
                <a:cs typeface="Courier"/>
              </a:rPr>
              <a:t>] [stop </a:t>
            </a:r>
            <a:r>
              <a:rPr lang="en-US" sz="1700" dirty="0" err="1" smtClean="0">
                <a:latin typeface="Courier"/>
                <a:cs typeface="Courier"/>
              </a:rPr>
              <a:t>doy</a:t>
            </a:r>
            <a:r>
              <a:rPr lang="en-US" sz="1700" dirty="0" smtClean="0">
                <a:latin typeface="Courier"/>
                <a:cs typeface="Courier"/>
              </a:rPr>
              <a:t>] -opt H G T</a:t>
            </a:r>
            <a:br>
              <a:rPr lang="en-US" sz="1700" dirty="0" smtClean="0">
                <a:latin typeface="Courier"/>
                <a:cs typeface="Courier"/>
              </a:rPr>
            </a:br>
            <a:r>
              <a:rPr lang="en-US" dirty="0" smtClean="0"/>
              <a:t/>
            </a:r>
            <a:br>
              <a:rPr lang="en-US" dirty="0" smtClean="0"/>
            </a:br>
            <a:r>
              <a:rPr lang="en-US" dirty="0" smtClean="0"/>
              <a:t>which will translate the GAMIT plain text h-files into GLOBK binary h-files (H), run GLOBK (G), and run </a:t>
            </a:r>
            <a:r>
              <a:rPr lang="en-US" dirty="0" err="1" smtClean="0">
                <a:latin typeface="Courier"/>
                <a:cs typeface="Courier"/>
              </a:rPr>
              <a:t>sh_plot_pos</a:t>
            </a:r>
            <a:r>
              <a:rPr lang="en-US" dirty="0" smtClean="0"/>
              <a:t> (T)</a:t>
            </a:r>
          </a:p>
          <a:p>
            <a:r>
              <a:rPr lang="en-US" dirty="0" smtClean="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7877239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Manual sequence</a:t>
            </a:r>
            <a:endParaRPr lang="en-US" dirty="0"/>
          </a:p>
        </p:txBody>
      </p:sp>
      <p:sp>
        <p:nvSpPr>
          <p:cNvPr id="3" name="Content Placeholder 2"/>
          <p:cNvSpPr>
            <a:spLocks noGrp="1"/>
          </p:cNvSpPr>
          <p:nvPr>
            <p:ph idx="1"/>
          </p:nvPr>
        </p:nvSpPr>
        <p:spPr/>
        <p:txBody>
          <a:bodyPr>
            <a:normAutofit fontScale="62500" lnSpcReduction="20000"/>
          </a:bodyPr>
          <a:lstStyle/>
          <a:p>
            <a:r>
              <a:rPr lang="en-US" dirty="0" err="1">
                <a:latin typeface="Courier"/>
                <a:cs typeface="Courier"/>
              </a:rPr>
              <a:t>h</a:t>
            </a:r>
            <a:r>
              <a:rPr lang="en-US" dirty="0" err="1" smtClean="0">
                <a:latin typeface="Courier"/>
                <a:cs typeface="Courier"/>
              </a:rPr>
              <a:t>toglb</a:t>
            </a:r>
            <a:r>
              <a:rPr lang="en-US" dirty="0" smtClean="0">
                <a:cs typeface="Courier"/>
              </a:rPr>
              <a:t> (i.e. </a:t>
            </a:r>
            <a:r>
              <a:rPr lang="en-US" dirty="0" err="1" smtClean="0">
                <a:latin typeface="Courier"/>
                <a:cs typeface="Courier"/>
              </a:rPr>
              <a:t>sh_glred</a:t>
            </a:r>
            <a:r>
              <a:rPr lang="en-US" dirty="0" smtClean="0">
                <a:latin typeface="Courier"/>
                <a:cs typeface="Courier"/>
              </a:rPr>
              <a:t> -opt H</a:t>
            </a:r>
            <a:r>
              <a:rPr lang="en-US" dirty="0">
                <a:cs typeface="Courier"/>
              </a:rPr>
              <a:t>)</a:t>
            </a:r>
            <a:endParaRPr lang="en-US" dirty="0" smtClean="0">
              <a:cs typeface="Courier"/>
            </a:endParaRPr>
          </a:p>
          <a:p>
            <a:pPr lvl="1"/>
            <a:r>
              <a:rPr lang="en-US" dirty="0" smtClean="0"/>
              <a:t>Converts plain text h-files output from GAMIT to binary h-files (in </a:t>
            </a:r>
            <a:r>
              <a:rPr lang="en-US" dirty="0" err="1" smtClean="0"/>
              <a:t>glbf</a:t>
            </a:r>
            <a:r>
              <a:rPr lang="en-US" dirty="0" smtClean="0"/>
              <a:t>/) for input to GLOBK</a:t>
            </a:r>
            <a:endParaRPr lang="en-US" dirty="0"/>
          </a:p>
          <a:p>
            <a:r>
              <a:rPr lang="en-US" dirty="0" err="1">
                <a:latin typeface="Courier"/>
                <a:cs typeface="Courier"/>
              </a:rPr>
              <a:t>l</a:t>
            </a:r>
            <a:r>
              <a:rPr lang="en-US" dirty="0" err="1" smtClean="0">
                <a:latin typeface="Courier"/>
                <a:cs typeface="Courier"/>
              </a:rPr>
              <a:t>s</a:t>
            </a:r>
            <a:endParaRPr lang="en-US" dirty="0" smtClean="0">
              <a:latin typeface="Courier"/>
              <a:cs typeface="Courier"/>
            </a:endParaRPr>
          </a:p>
          <a:p>
            <a:pPr lvl="1"/>
            <a:r>
              <a:rPr lang="en-US" dirty="0" smtClean="0"/>
              <a:t>Create list of binary h-files to process (in </a:t>
            </a:r>
            <a:r>
              <a:rPr lang="en-US" dirty="0" err="1" smtClean="0"/>
              <a:t>gsoln</a:t>
            </a:r>
            <a:r>
              <a:rPr lang="en-US" dirty="0" smtClean="0"/>
              <a:t>/)</a:t>
            </a:r>
          </a:p>
          <a:p>
            <a:r>
              <a:rPr lang="en-US" dirty="0" err="1">
                <a:latin typeface="Courier"/>
                <a:cs typeface="Courier"/>
              </a:rPr>
              <a:t>g</a:t>
            </a:r>
            <a:r>
              <a:rPr lang="en-US" dirty="0" err="1" smtClean="0">
                <a:latin typeface="Courier"/>
                <a:cs typeface="Courier"/>
              </a:rPr>
              <a:t>list</a:t>
            </a:r>
            <a:endParaRPr lang="en-US" dirty="0" smtClean="0">
              <a:latin typeface="Courier"/>
              <a:cs typeface="Courier"/>
            </a:endParaRPr>
          </a:p>
          <a:p>
            <a:pPr lvl="1"/>
            <a:r>
              <a:rPr lang="en-US" dirty="0" smtClean="0"/>
              <a:t>Create chronological list of h-files to process and associated information</a:t>
            </a:r>
          </a:p>
          <a:p>
            <a:r>
              <a:rPr lang="en-US" dirty="0" err="1">
                <a:latin typeface="Courier"/>
                <a:cs typeface="Courier"/>
              </a:rPr>
              <a:t>g</a:t>
            </a:r>
            <a:r>
              <a:rPr lang="en-US" dirty="0" err="1" smtClean="0">
                <a:latin typeface="Courier"/>
                <a:cs typeface="Courier"/>
              </a:rPr>
              <a:t>lred</a:t>
            </a:r>
            <a:r>
              <a:rPr lang="en-US" dirty="0" smtClean="0">
                <a:cs typeface="Courier"/>
              </a:rPr>
              <a:t> (i.e. </a:t>
            </a:r>
            <a:r>
              <a:rPr lang="en-US" dirty="0" err="1" smtClean="0">
                <a:latin typeface="Courier"/>
                <a:cs typeface="Courier"/>
              </a:rPr>
              <a:t>sh_glred</a:t>
            </a:r>
            <a:r>
              <a:rPr lang="en-US" dirty="0" smtClean="0">
                <a:latin typeface="Courier"/>
                <a:cs typeface="Courier"/>
              </a:rPr>
              <a:t> -opt G</a:t>
            </a:r>
            <a:r>
              <a:rPr lang="en-US" dirty="0" smtClean="0">
                <a:cs typeface="Courier"/>
              </a:rPr>
              <a:t>)</a:t>
            </a:r>
          </a:p>
          <a:p>
            <a:pPr lvl="1"/>
            <a:r>
              <a:rPr lang="en-US" dirty="0" smtClean="0"/>
              <a:t>Create “.org”-file(s) with individual solutions</a:t>
            </a:r>
          </a:p>
          <a:p>
            <a:r>
              <a:rPr lang="en-US" dirty="0" err="1" smtClean="0">
                <a:latin typeface="Courier"/>
                <a:cs typeface="Courier"/>
              </a:rPr>
              <a:t>sh_plot_pos</a:t>
            </a:r>
            <a:r>
              <a:rPr lang="en-US" dirty="0" smtClean="0">
                <a:cs typeface="Courier"/>
              </a:rPr>
              <a:t> (i.e. </a:t>
            </a:r>
            <a:r>
              <a:rPr lang="en-US" dirty="0" err="1" smtClean="0">
                <a:latin typeface="Courier"/>
                <a:cs typeface="Courier"/>
              </a:rPr>
              <a:t>sh_glred</a:t>
            </a:r>
            <a:r>
              <a:rPr lang="en-US" dirty="0" smtClean="0">
                <a:latin typeface="Courier"/>
                <a:cs typeface="Courier"/>
              </a:rPr>
              <a:t> -opt T</a:t>
            </a:r>
            <a:r>
              <a:rPr lang="en-US" dirty="0" smtClean="0">
                <a:cs typeface="Courier"/>
              </a:rPr>
              <a:t>)</a:t>
            </a:r>
          </a:p>
          <a:p>
            <a:pPr lvl="1"/>
            <a:r>
              <a:rPr lang="en-US" dirty="0" smtClean="0"/>
              <a:t>Create “.</a:t>
            </a:r>
            <a:r>
              <a:rPr lang="en-US" dirty="0" err="1" smtClean="0"/>
              <a:t>pos</a:t>
            </a:r>
            <a:r>
              <a:rPr lang="en-US" dirty="0" smtClean="0"/>
              <a:t>”</a:t>
            </a:r>
            <a:r>
              <a:rPr lang="en-US" dirty="0"/>
              <a:t> </a:t>
            </a:r>
            <a:r>
              <a:rPr lang="en-US" dirty="0" smtClean="0"/>
              <a:t>(time series) file(s) and time series plots</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lobk</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Create combined (or velocity) solution</a:t>
            </a:r>
          </a:p>
          <a:p>
            <a:r>
              <a:rPr lang="en-US" dirty="0" err="1">
                <a:solidFill>
                  <a:schemeClr val="bg1">
                    <a:lumMod val="50000"/>
                  </a:schemeClr>
                </a:solidFill>
                <a:latin typeface="Courier"/>
                <a:cs typeface="Courier"/>
              </a:rPr>
              <a:t>g</a:t>
            </a:r>
            <a:r>
              <a:rPr lang="en-US" dirty="0" err="1" smtClean="0">
                <a:solidFill>
                  <a:schemeClr val="bg1">
                    <a:lumMod val="50000"/>
                  </a:schemeClr>
                </a:solidFill>
                <a:latin typeface="Courier"/>
                <a:cs typeface="Courier"/>
              </a:rPr>
              <a:t>lorg</a:t>
            </a:r>
            <a:endParaRPr lang="en-US" dirty="0" smtClean="0">
              <a:solidFill>
                <a:schemeClr val="bg1">
                  <a:lumMod val="50000"/>
                </a:schemeClr>
              </a:solidFill>
              <a:latin typeface="Courier"/>
              <a:cs typeface="Courier"/>
            </a:endParaRPr>
          </a:p>
          <a:p>
            <a:pPr lvl="1"/>
            <a:r>
              <a:rPr lang="en-US" dirty="0" smtClean="0">
                <a:solidFill>
                  <a:schemeClr val="bg1">
                    <a:lumMod val="50000"/>
                  </a:schemeClr>
                </a:solidFill>
              </a:rPr>
              <a:t>Additional </a:t>
            </a:r>
            <a:r>
              <a:rPr lang="en-US" dirty="0" err="1" smtClean="0">
                <a:solidFill>
                  <a:schemeClr val="bg1">
                    <a:lumMod val="50000"/>
                  </a:schemeClr>
                </a:solidFill>
              </a:rPr>
              <a:t>glorg</a:t>
            </a:r>
            <a:r>
              <a:rPr lang="en-US" dirty="0" smtClean="0">
                <a:solidFill>
                  <a:schemeClr val="bg1">
                    <a:lumMod val="50000"/>
                  </a:schemeClr>
                </a:solidFill>
              </a:rPr>
              <a:t> runs for different reference frames</a:t>
            </a:r>
          </a:p>
          <a:p>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4769459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ourier"/>
                <a:cs typeface="Courier"/>
              </a:rPr>
              <a:t>htoglb</a:t>
            </a:r>
            <a:endParaRPr lang="en-US" dirty="0">
              <a:latin typeface="Courier"/>
              <a:cs typeface="Courier"/>
            </a:endParaRPr>
          </a:p>
        </p:txBody>
      </p:sp>
      <p:sp>
        <p:nvSpPr>
          <p:cNvPr id="3" name="Content Placeholder 2"/>
          <p:cNvSpPr>
            <a:spLocks noGrp="1"/>
          </p:cNvSpPr>
          <p:nvPr>
            <p:ph idx="1"/>
          </p:nvPr>
        </p:nvSpPr>
        <p:spPr/>
        <p:txBody>
          <a:bodyPr>
            <a:normAutofit lnSpcReduction="10000"/>
          </a:bodyPr>
          <a:lstStyle/>
          <a:p>
            <a:r>
              <a:rPr lang="en-US" dirty="0" smtClean="0"/>
              <a:t>Creates binary h-files for input to GLOBK</a:t>
            </a:r>
          </a:p>
          <a:p>
            <a:pPr lvl="1"/>
            <a:r>
              <a:rPr lang="en-US" dirty="0" smtClean="0"/>
              <a:t>All metadata, etc. carried forward from GAMIT</a:t>
            </a:r>
          </a:p>
          <a:p>
            <a:r>
              <a:rPr lang="en-US" dirty="0" smtClean="0"/>
              <a:t>Not restricted to plain text h-files from GAMIT</a:t>
            </a:r>
          </a:p>
          <a:p>
            <a:pPr lvl="1"/>
            <a:r>
              <a:rPr lang="en-US" dirty="0" smtClean="0"/>
              <a:t>May also use SINEX (Software </a:t>
            </a:r>
            <a:r>
              <a:rPr lang="en-US" dirty="0" err="1" smtClean="0"/>
              <a:t>INdependent</a:t>
            </a:r>
            <a:r>
              <a:rPr lang="en-US" dirty="0" smtClean="0"/>
              <a:t> </a:t>
            </a:r>
            <a:r>
              <a:rPr lang="en-US" dirty="0" err="1" smtClean="0"/>
              <a:t>EXchange</a:t>
            </a:r>
            <a:r>
              <a:rPr lang="en-US" dirty="0" smtClean="0"/>
              <a:t> format), GIPSY’s “</a:t>
            </a:r>
            <a:r>
              <a:rPr lang="en-US" dirty="0" err="1" smtClean="0"/>
              <a:t>stacov</a:t>
            </a:r>
            <a:r>
              <a:rPr lang="en-US" dirty="0" smtClean="0"/>
              <a:t>” files, etc.</a:t>
            </a:r>
          </a:p>
          <a:p>
            <a:pPr lvl="1"/>
            <a:r>
              <a:rPr lang="en-US" dirty="0" smtClean="0"/>
              <a:t>But beware of constraints implicit in solutions from other software/processing runs!</a:t>
            </a:r>
            <a:endParaRPr lang="en-US" dirty="0"/>
          </a:p>
          <a:p>
            <a:r>
              <a:rPr lang="en-US" dirty="0" smtClean="0"/>
              <a:t>For example, from </a:t>
            </a:r>
            <a:r>
              <a:rPr lang="en-US" dirty="0" err="1" smtClean="0"/>
              <a:t>glbf</a:t>
            </a:r>
            <a:r>
              <a:rPr lang="en-US" dirty="0" smtClean="0"/>
              <a:t>/</a:t>
            </a:r>
          </a:p>
          <a:p>
            <a:pPr lvl="1"/>
            <a:r>
              <a:rPr lang="en-US" sz="2200" dirty="0" err="1">
                <a:latin typeface="Courier"/>
                <a:cs typeface="Courier"/>
              </a:rPr>
              <a:t>h</a:t>
            </a:r>
            <a:r>
              <a:rPr lang="en-US" sz="2200" dirty="0" err="1" smtClean="0">
                <a:latin typeface="Courier"/>
                <a:cs typeface="Courier"/>
              </a:rPr>
              <a:t>toglb</a:t>
            </a:r>
            <a:r>
              <a:rPr lang="en-US" sz="2200" dirty="0" smtClean="0">
                <a:latin typeface="Courier"/>
                <a:cs typeface="Courier"/>
              </a:rPr>
              <a:t> . /</a:t>
            </a:r>
            <a:r>
              <a:rPr lang="en-US" sz="2200" dirty="0" err="1" smtClean="0">
                <a:latin typeface="Courier"/>
                <a:cs typeface="Courier"/>
              </a:rPr>
              <a:t>dev</a:t>
            </a:r>
            <a:r>
              <a:rPr lang="en-US" sz="2200" dirty="0" smtClean="0">
                <a:latin typeface="Courier"/>
                <a:cs typeface="Courier"/>
              </a:rPr>
              <a:t>/null ../[0-3][0-9][0-9]/h*a.*</a:t>
            </a:r>
            <a:endParaRPr lang="en-US" sz="2200" dirty="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1649966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checks</a:t>
            </a:r>
            <a:endParaRPr lang="en-US" dirty="0"/>
          </a:p>
        </p:txBody>
      </p:sp>
      <p:sp>
        <p:nvSpPr>
          <p:cNvPr id="3" name="Content Placeholder 2"/>
          <p:cNvSpPr>
            <a:spLocks noGrp="1"/>
          </p:cNvSpPr>
          <p:nvPr>
            <p:ph idx="1"/>
          </p:nvPr>
        </p:nvSpPr>
        <p:spPr/>
        <p:txBody>
          <a:bodyPr>
            <a:normAutofit/>
          </a:bodyPr>
          <a:lstStyle/>
          <a:p>
            <a:r>
              <a:rPr lang="en-US" dirty="0" smtClean="0"/>
              <a:t>List files to be processed by GLOBK, e.g. from </a:t>
            </a:r>
            <a:r>
              <a:rPr lang="en-US" dirty="0" err="1" smtClean="0"/>
              <a:t>gsoln</a:t>
            </a:r>
            <a:r>
              <a:rPr lang="en-US" dirty="0" smtClean="0"/>
              <a:t>/</a:t>
            </a:r>
          </a:p>
          <a:p>
            <a:pPr lvl="1"/>
            <a:r>
              <a:rPr lang="en-US" sz="2400" dirty="0" err="1">
                <a:latin typeface="Courier"/>
                <a:cs typeface="Courier"/>
              </a:rPr>
              <a:t>l</a:t>
            </a:r>
            <a:r>
              <a:rPr lang="en-US" sz="2400" dirty="0" err="1" smtClean="0">
                <a:latin typeface="Courier"/>
                <a:cs typeface="Courier"/>
              </a:rPr>
              <a:t>s</a:t>
            </a:r>
            <a:r>
              <a:rPr lang="en-US" sz="2400" dirty="0" smtClean="0">
                <a:latin typeface="Courier"/>
                <a:cs typeface="Courier"/>
              </a:rPr>
              <a:t> ../</a:t>
            </a:r>
            <a:r>
              <a:rPr lang="en-US" sz="2400" dirty="0" err="1" smtClean="0">
                <a:latin typeface="Courier"/>
                <a:cs typeface="Courier"/>
              </a:rPr>
              <a:t>glbf</a:t>
            </a:r>
            <a:r>
              <a:rPr lang="en-US" sz="2400" dirty="0" smtClean="0">
                <a:latin typeface="Courier"/>
                <a:cs typeface="Courier"/>
              </a:rPr>
              <a:t>/h*.</a:t>
            </a:r>
            <a:r>
              <a:rPr lang="en-US" sz="2400" dirty="0" err="1" smtClean="0">
                <a:latin typeface="Courier"/>
                <a:cs typeface="Courier"/>
              </a:rPr>
              <a:t>glx</a:t>
            </a:r>
            <a:r>
              <a:rPr lang="en-US" sz="2400" dirty="0" smtClean="0">
                <a:latin typeface="Courier"/>
                <a:cs typeface="Courier"/>
              </a:rPr>
              <a:t> &gt; </a:t>
            </a:r>
            <a:r>
              <a:rPr lang="en-US" sz="2400" dirty="0" err="1" smtClean="0">
                <a:latin typeface="Courier"/>
                <a:cs typeface="Courier"/>
              </a:rPr>
              <a:t>expt.glx.gdl</a:t>
            </a:r>
            <a:endParaRPr lang="en-US" dirty="0">
              <a:latin typeface="Courier"/>
              <a:cs typeface="Courier"/>
            </a:endParaRPr>
          </a:p>
          <a:p>
            <a:r>
              <a:rPr lang="en-US" dirty="0" smtClean="0"/>
              <a:t>Run pre-processing checks using </a:t>
            </a:r>
            <a:r>
              <a:rPr lang="en-US" dirty="0" err="1" smtClean="0"/>
              <a:t>glist</a:t>
            </a:r>
            <a:endParaRPr lang="en-US" dirty="0"/>
          </a:p>
          <a:p>
            <a:pPr marL="457200" lvl="1" indent="0">
              <a:buNone/>
            </a:pPr>
            <a:r>
              <a:rPr lang="en-US" sz="1100" dirty="0" err="1" smtClean="0">
                <a:latin typeface="Courier"/>
                <a:cs typeface="Courier"/>
              </a:rPr>
              <a:t>glist</a:t>
            </a:r>
            <a:r>
              <a:rPr lang="en-US" sz="1100" dirty="0" smtClean="0">
                <a:latin typeface="Courier"/>
                <a:cs typeface="Courier"/>
              </a:rPr>
              <a:t> </a:t>
            </a:r>
            <a:r>
              <a:rPr lang="en-US" sz="1100" dirty="0" err="1" smtClean="0">
                <a:latin typeface="Courier"/>
                <a:cs typeface="Courier"/>
              </a:rPr>
              <a:t>expt.glx.gdl</a:t>
            </a:r>
            <a:r>
              <a:rPr lang="en-US" sz="1100" dirty="0" smtClean="0">
                <a:latin typeface="Courier"/>
                <a:cs typeface="Courier"/>
              </a:rPr>
              <a:t> 201407_NSFBay.sum +1 ~/</a:t>
            </a:r>
            <a:r>
              <a:rPr lang="en-US" sz="1100" dirty="0" err="1" smtClean="0">
                <a:latin typeface="Courier"/>
                <a:cs typeface="Courier"/>
              </a:rPr>
              <a:t>gg</a:t>
            </a:r>
            <a:r>
              <a:rPr lang="en-US" sz="1100" dirty="0" smtClean="0">
                <a:latin typeface="Courier"/>
                <a:cs typeface="Courier"/>
              </a:rPr>
              <a:t>/tables/itrf08_comb.eq:A 201407_NSFBay.gdl</a:t>
            </a:r>
            <a:r>
              <a:rPr lang="en-US" sz="1100" dirty="0" smtClean="0"/>
              <a:t> </a:t>
            </a:r>
          </a:p>
          <a:p>
            <a:pPr lvl="1"/>
            <a:r>
              <a:rPr lang="en-US" dirty="0" smtClean="0"/>
              <a:t>This will also calculate if any over-lapping h-files should be combined with </a:t>
            </a:r>
            <a:r>
              <a:rPr lang="en-US" dirty="0" err="1" smtClean="0">
                <a:latin typeface="Courier"/>
                <a:cs typeface="Courier"/>
              </a:rPr>
              <a:t>glred</a:t>
            </a:r>
            <a:r>
              <a:rPr lang="en-US" dirty="0" smtClean="0"/>
              <a:t> (e.g. multiple networks on the same day)</a:t>
            </a:r>
            <a:endParaRPr lang="en-US" dirty="0"/>
          </a:p>
          <a:p>
            <a:r>
              <a:rPr lang="en-US" dirty="0" smtClean="0"/>
              <a:t>Inspect any errors (e.g. site name clashes)</a:t>
            </a:r>
          </a:p>
          <a:p>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6553894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time series</a:t>
            </a:r>
            <a:endParaRPr lang="en-US" dirty="0"/>
          </a:p>
        </p:txBody>
      </p:sp>
      <p:sp>
        <p:nvSpPr>
          <p:cNvPr id="3" name="Content Placeholder 2"/>
          <p:cNvSpPr>
            <a:spLocks noGrp="1"/>
          </p:cNvSpPr>
          <p:nvPr>
            <p:ph idx="1"/>
          </p:nvPr>
        </p:nvSpPr>
        <p:spPr/>
        <p:txBody>
          <a:bodyPr>
            <a:normAutofit fontScale="70000" lnSpcReduction="20000"/>
          </a:bodyPr>
          <a:lstStyle/>
          <a:p>
            <a:r>
              <a:rPr lang="en-US" dirty="0" err="1">
                <a:latin typeface="Courier"/>
                <a:cs typeface="Courier"/>
              </a:rPr>
              <a:t>g</a:t>
            </a:r>
            <a:r>
              <a:rPr lang="en-US" dirty="0" err="1" smtClean="0">
                <a:latin typeface="Courier"/>
                <a:cs typeface="Courier"/>
              </a:rPr>
              <a:t>lred</a:t>
            </a:r>
            <a:r>
              <a:rPr lang="en-US" dirty="0" smtClean="0"/>
              <a:t> simply runs the main program, </a:t>
            </a:r>
            <a:r>
              <a:rPr lang="en-US" dirty="0" err="1" smtClean="0">
                <a:latin typeface="Courier"/>
                <a:cs typeface="Courier"/>
              </a:rPr>
              <a:t>globk</a:t>
            </a:r>
            <a:r>
              <a:rPr lang="en-US" dirty="0" smtClean="0"/>
              <a:t>, once per interval (e.g. daily) to combine data over that interval into one solution and one effective time series point</a:t>
            </a:r>
          </a:p>
          <a:p>
            <a:pPr marL="457200" lvl="1" indent="0">
              <a:buNone/>
            </a:pPr>
            <a:r>
              <a:rPr lang="en-US" sz="2000" dirty="0" err="1" smtClean="0">
                <a:latin typeface="Courier"/>
                <a:cs typeface="Courier"/>
              </a:rPr>
              <a:t>glred</a:t>
            </a:r>
            <a:r>
              <a:rPr lang="en-US" sz="2000" dirty="0" smtClean="0">
                <a:latin typeface="Courier"/>
                <a:cs typeface="Courier"/>
              </a:rPr>
              <a:t> 6 glred_20150811.prt glred_20150811.log 201407_NSFBay.gdl</a:t>
            </a:r>
          </a:p>
          <a:p>
            <a:pPr lvl="1"/>
            <a:r>
              <a:rPr lang="en-US" dirty="0" smtClean="0"/>
              <a:t>Assess solution by looking at “POS STATISTICS” lines</a:t>
            </a:r>
          </a:p>
          <a:p>
            <a:r>
              <a:rPr lang="en-US" dirty="0" smtClean="0"/>
              <a:t>Old example using </a:t>
            </a:r>
            <a:r>
              <a:rPr lang="en-US" dirty="0" err="1" smtClean="0">
                <a:latin typeface="Courier"/>
                <a:cs typeface="Courier"/>
              </a:rPr>
              <a:t>sh_glred</a:t>
            </a:r>
            <a:r>
              <a:rPr lang="en-US" dirty="0"/>
              <a:t> </a:t>
            </a:r>
            <a:r>
              <a:rPr lang="en-US" dirty="0" smtClean="0"/>
              <a:t>with “</a:t>
            </a:r>
            <a:r>
              <a:rPr lang="en-US" dirty="0">
                <a:latin typeface="Courier"/>
                <a:cs typeface="Courier"/>
              </a:rPr>
              <a:t>-</a:t>
            </a:r>
            <a:r>
              <a:rPr lang="en-US" dirty="0" smtClean="0">
                <a:latin typeface="Courier"/>
                <a:cs typeface="Courier"/>
              </a:rPr>
              <a:t>opt E</a:t>
            </a:r>
            <a:r>
              <a:rPr lang="en-US" dirty="0" smtClean="0"/>
              <a:t>” creates:</a:t>
            </a:r>
          </a:p>
          <a:p>
            <a:pPr lvl="1"/>
            <a:r>
              <a:rPr lang="en-US" dirty="0" smtClean="0"/>
              <a:t>“</a:t>
            </a:r>
            <a:r>
              <a:rPr lang="en-US" dirty="0" err="1" smtClean="0"/>
              <a:t>mb</a:t>
            </a:r>
            <a:r>
              <a:rPr lang="en-US" dirty="0" smtClean="0"/>
              <a:t>”-files (time series) with </a:t>
            </a:r>
            <a:r>
              <a:rPr lang="en-US" dirty="0" err="1" smtClean="0">
                <a:latin typeface="Courier"/>
                <a:cs typeface="Courier"/>
              </a:rPr>
              <a:t>multibase</a:t>
            </a:r>
            <a:endParaRPr lang="en-US" dirty="0">
              <a:latin typeface="Courier"/>
              <a:cs typeface="Courier"/>
            </a:endParaRPr>
          </a:p>
          <a:p>
            <a:pPr lvl="1"/>
            <a:r>
              <a:rPr lang="en-US" dirty="0" smtClean="0"/>
              <a:t>“</a:t>
            </a:r>
            <a:r>
              <a:rPr lang="en-US" dirty="0" err="1" smtClean="0"/>
              <a:t>psbase</a:t>
            </a:r>
            <a:r>
              <a:rPr lang="en-US" dirty="0" smtClean="0"/>
              <a:t>”-files (PostScript) with </a:t>
            </a:r>
            <a:r>
              <a:rPr lang="en-US" dirty="0" err="1" smtClean="0">
                <a:latin typeface="Courier"/>
                <a:cs typeface="Courier"/>
              </a:rPr>
              <a:t>sh_baseline</a:t>
            </a:r>
            <a:endParaRPr lang="en-US" dirty="0" smtClean="0">
              <a:latin typeface="Courier"/>
              <a:cs typeface="Courier"/>
            </a:endParaRPr>
          </a:p>
          <a:p>
            <a:r>
              <a:rPr lang="en-US" dirty="0" smtClean="0"/>
              <a:t>Updated, preferred method is </a:t>
            </a:r>
            <a:r>
              <a:rPr lang="en-US" dirty="0" err="1" smtClean="0">
                <a:latin typeface="Courier"/>
                <a:cs typeface="Courier"/>
              </a:rPr>
              <a:t>sh_glred</a:t>
            </a:r>
            <a:r>
              <a:rPr lang="en-US" dirty="0" smtClean="0"/>
              <a:t> with “</a:t>
            </a:r>
            <a:r>
              <a:rPr lang="en-US" dirty="0" smtClean="0">
                <a:latin typeface="Courier"/>
                <a:cs typeface="Courier"/>
              </a:rPr>
              <a:t>-opt T</a:t>
            </a:r>
            <a:r>
              <a:rPr lang="en-US" dirty="0" smtClean="0"/>
              <a:t>”:</a:t>
            </a:r>
          </a:p>
          <a:p>
            <a:pPr lvl="1"/>
            <a:r>
              <a:rPr lang="en-US" dirty="0" err="1">
                <a:latin typeface="Courier"/>
                <a:cs typeface="Courier"/>
              </a:rPr>
              <a:t>t</a:t>
            </a:r>
            <a:r>
              <a:rPr lang="en-US" dirty="0" err="1" smtClean="0">
                <a:latin typeface="Courier"/>
                <a:cs typeface="Courier"/>
              </a:rPr>
              <a:t>ssum</a:t>
            </a:r>
            <a:r>
              <a:rPr lang="en-US" dirty="0" smtClean="0"/>
              <a:t> to create “.</a:t>
            </a:r>
            <a:r>
              <a:rPr lang="en-US" dirty="0" err="1" smtClean="0"/>
              <a:t>pos</a:t>
            </a:r>
            <a:r>
              <a:rPr lang="en-US" dirty="0" smtClean="0"/>
              <a:t>”-files (time series)</a:t>
            </a:r>
          </a:p>
          <a:p>
            <a:pPr lvl="1"/>
            <a:r>
              <a:rPr lang="en-US" dirty="0" err="1">
                <a:latin typeface="Courier"/>
                <a:cs typeface="Courier"/>
              </a:rPr>
              <a:t>s</a:t>
            </a:r>
            <a:r>
              <a:rPr lang="en-US" dirty="0" err="1" smtClean="0">
                <a:latin typeface="Courier"/>
                <a:cs typeface="Courier"/>
              </a:rPr>
              <a:t>h_plot_pos</a:t>
            </a:r>
            <a:r>
              <a:rPr lang="en-US" dirty="0" smtClean="0"/>
              <a:t> to create PostScript plots</a:t>
            </a:r>
          </a:p>
          <a:p>
            <a:pPr lvl="2"/>
            <a:r>
              <a:rPr lang="en-US" dirty="0"/>
              <a:t>“.org”-</a:t>
            </a:r>
            <a:r>
              <a:rPr lang="en-US" dirty="0" smtClean="0"/>
              <a:t>file may be input to </a:t>
            </a:r>
            <a:r>
              <a:rPr lang="en-US" dirty="0" err="1" smtClean="0">
                <a:latin typeface="Courier"/>
                <a:cs typeface="Courier"/>
              </a:rPr>
              <a:t>sh_plot_pos</a:t>
            </a:r>
            <a:r>
              <a:rPr lang="en-US" dirty="0" smtClean="0"/>
              <a:t>, which will run </a:t>
            </a:r>
            <a:r>
              <a:rPr lang="en-US" dirty="0" err="1" smtClean="0">
                <a:latin typeface="Courier"/>
                <a:cs typeface="Courier"/>
              </a:rPr>
              <a:t>tssum</a:t>
            </a:r>
            <a:r>
              <a:rPr lang="en-US" dirty="0" smtClean="0"/>
              <a:t> for you</a:t>
            </a:r>
          </a:p>
          <a:p>
            <a:pPr lvl="2"/>
            <a:r>
              <a:rPr lang="en-US" sz="2000" dirty="0" err="1">
                <a:latin typeface="Courier"/>
                <a:cs typeface="Courier"/>
              </a:rPr>
              <a:t>s</a:t>
            </a:r>
            <a:r>
              <a:rPr lang="en-US" sz="2000" dirty="0" err="1" smtClean="0">
                <a:latin typeface="Courier"/>
                <a:cs typeface="Courier"/>
              </a:rPr>
              <a:t>h_plot_pos</a:t>
            </a:r>
            <a:r>
              <a:rPr lang="en-US" sz="2000" dirty="0" smtClean="0">
                <a:latin typeface="Courier"/>
                <a:cs typeface="Courier"/>
              </a:rPr>
              <a:t> -f </a:t>
            </a:r>
            <a:r>
              <a:rPr lang="en-US" sz="2000" dirty="0" err="1" smtClean="0">
                <a:latin typeface="Courier"/>
                <a:cs typeface="Courier"/>
              </a:rPr>
              <a:t>glred_YYYYMMDD.org</a:t>
            </a:r>
            <a:r>
              <a:rPr lang="en-US" sz="2000" dirty="0" smtClean="0">
                <a:latin typeface="Courier"/>
                <a:cs typeface="Courier"/>
              </a:rPr>
              <a:t> -d figs ...</a:t>
            </a:r>
            <a:endParaRPr lang="en-US" dirty="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250268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series solution files</a:t>
            </a:r>
            <a:endParaRPr lang="en-US" dirty="0"/>
          </a:p>
        </p:txBody>
      </p:sp>
      <p:sp>
        <p:nvSpPr>
          <p:cNvPr id="8" name="Text Placeholder 7"/>
          <p:cNvSpPr>
            <a:spLocks noGrp="1"/>
          </p:cNvSpPr>
          <p:nvPr>
            <p:ph type="body" idx="1"/>
          </p:nvPr>
        </p:nvSpPr>
        <p:spPr/>
        <p:txBody>
          <a:bodyPr/>
          <a:lstStyle/>
          <a:p>
            <a:r>
              <a:rPr lang="en-US" dirty="0" smtClean="0"/>
              <a:t>Old scheme</a:t>
            </a:r>
            <a:endParaRPr lang="en-US" dirty="0"/>
          </a:p>
        </p:txBody>
      </p:sp>
      <p:sp>
        <p:nvSpPr>
          <p:cNvPr id="9" name="Content Placeholder 8"/>
          <p:cNvSpPr>
            <a:spLocks noGrp="1"/>
          </p:cNvSpPr>
          <p:nvPr>
            <p:ph sz="half" idx="2"/>
          </p:nvPr>
        </p:nvSpPr>
        <p:spPr/>
        <p:txBody>
          <a:bodyPr/>
          <a:lstStyle/>
          <a:p>
            <a:r>
              <a:rPr lang="en-US" dirty="0" smtClean="0"/>
              <a:t>“.org”-file</a:t>
            </a:r>
          </a:p>
          <a:p>
            <a:r>
              <a:rPr lang="en-US" dirty="0" err="1" smtClean="0">
                <a:latin typeface="Courier"/>
                <a:cs typeface="Courier"/>
              </a:rPr>
              <a:t>ensum</a:t>
            </a:r>
            <a:endParaRPr lang="en-US" dirty="0" smtClean="0">
              <a:latin typeface="Courier"/>
              <a:cs typeface="Courier"/>
            </a:endParaRPr>
          </a:p>
          <a:p>
            <a:pPr lvl="1"/>
            <a:r>
              <a:rPr lang="en-US" dirty="0" smtClean="0"/>
              <a:t>“VAL”-file (time series values)</a:t>
            </a:r>
          </a:p>
          <a:p>
            <a:pPr lvl="1"/>
            <a:r>
              <a:rPr lang="en-US" dirty="0" smtClean="0"/>
              <a:t>“SUM”-file (statistics)</a:t>
            </a:r>
          </a:p>
          <a:p>
            <a:r>
              <a:rPr lang="en-US" dirty="0" err="1">
                <a:latin typeface="Courier"/>
                <a:cs typeface="Courier"/>
              </a:rPr>
              <a:t>m</a:t>
            </a:r>
            <a:r>
              <a:rPr lang="en-US" dirty="0" err="1" smtClean="0">
                <a:latin typeface="Courier"/>
                <a:cs typeface="Courier"/>
              </a:rPr>
              <a:t>ultibase</a:t>
            </a:r>
            <a:endParaRPr lang="en-US" dirty="0" smtClean="0">
              <a:latin typeface="Courier"/>
              <a:cs typeface="Courier"/>
            </a:endParaRPr>
          </a:p>
          <a:p>
            <a:pPr lvl="1"/>
            <a:r>
              <a:rPr lang="en-US" dirty="0" smtClean="0"/>
              <a:t>“</a:t>
            </a:r>
            <a:r>
              <a:rPr lang="en-US" dirty="0" err="1" smtClean="0"/>
              <a:t>mb</a:t>
            </a:r>
            <a:r>
              <a:rPr lang="en-US" dirty="0" smtClean="0"/>
              <a:t>”-files</a:t>
            </a:r>
          </a:p>
          <a:p>
            <a:r>
              <a:rPr lang="en-US" dirty="0" err="1" smtClean="0">
                <a:latin typeface="Courier"/>
                <a:cs typeface="Courier"/>
              </a:rPr>
              <a:t>sh_baseline</a:t>
            </a:r>
            <a:endParaRPr lang="en-US" dirty="0" smtClean="0">
              <a:latin typeface="Courier"/>
              <a:cs typeface="Courier"/>
            </a:endParaRPr>
          </a:p>
          <a:p>
            <a:pPr lvl="1"/>
            <a:r>
              <a:rPr lang="en-US" dirty="0" smtClean="0"/>
              <a:t>Time series plots</a:t>
            </a:r>
            <a:endParaRPr lang="en-US" dirty="0"/>
          </a:p>
        </p:txBody>
      </p:sp>
      <p:sp>
        <p:nvSpPr>
          <p:cNvPr id="10" name="Text Placeholder 9"/>
          <p:cNvSpPr>
            <a:spLocks noGrp="1"/>
          </p:cNvSpPr>
          <p:nvPr>
            <p:ph type="body" sz="quarter" idx="3"/>
          </p:nvPr>
        </p:nvSpPr>
        <p:spPr/>
        <p:txBody>
          <a:bodyPr/>
          <a:lstStyle/>
          <a:p>
            <a:r>
              <a:rPr lang="en-US" dirty="0" smtClean="0"/>
              <a:t>Current scheme</a:t>
            </a:r>
            <a:endParaRPr lang="en-US" dirty="0"/>
          </a:p>
        </p:txBody>
      </p:sp>
      <p:sp>
        <p:nvSpPr>
          <p:cNvPr id="11" name="Content Placeholder 10"/>
          <p:cNvSpPr>
            <a:spLocks noGrp="1"/>
          </p:cNvSpPr>
          <p:nvPr>
            <p:ph sz="quarter" idx="4"/>
          </p:nvPr>
        </p:nvSpPr>
        <p:spPr/>
        <p:txBody>
          <a:bodyPr/>
          <a:lstStyle/>
          <a:p>
            <a:r>
              <a:rPr lang="en-US" dirty="0" smtClean="0"/>
              <a:t>“.org”-file</a:t>
            </a:r>
          </a:p>
          <a:p>
            <a:r>
              <a:rPr lang="en-US" dirty="0" err="1">
                <a:latin typeface="Courier"/>
                <a:cs typeface="Courier"/>
              </a:rPr>
              <a:t>tssum</a:t>
            </a:r>
            <a:endParaRPr lang="en-US" dirty="0">
              <a:latin typeface="Courier"/>
              <a:cs typeface="Courier"/>
            </a:endParaRPr>
          </a:p>
          <a:p>
            <a:pPr lvl="1"/>
            <a:r>
              <a:rPr lang="en-US" dirty="0">
                <a:cs typeface="Courier"/>
              </a:rPr>
              <a:t>“.</a:t>
            </a:r>
            <a:r>
              <a:rPr lang="en-US" dirty="0" err="1">
                <a:cs typeface="Courier"/>
              </a:rPr>
              <a:t>pos</a:t>
            </a:r>
            <a:r>
              <a:rPr lang="en-US" dirty="0">
                <a:cs typeface="Courier"/>
              </a:rPr>
              <a:t>”-files</a:t>
            </a:r>
          </a:p>
          <a:p>
            <a:pPr lvl="1"/>
            <a:r>
              <a:rPr lang="en-US" dirty="0" err="1">
                <a:latin typeface="Courier"/>
                <a:cs typeface="Courier"/>
              </a:rPr>
              <a:t>tsfit</a:t>
            </a:r>
            <a:endParaRPr lang="en-US" dirty="0">
              <a:latin typeface="Courier"/>
              <a:cs typeface="Courier"/>
            </a:endParaRPr>
          </a:p>
          <a:p>
            <a:pPr lvl="2"/>
            <a:r>
              <a:rPr lang="en-US" dirty="0">
                <a:cs typeface="Courier"/>
              </a:rPr>
              <a:t>“.res”-files</a:t>
            </a:r>
          </a:p>
          <a:p>
            <a:r>
              <a:rPr lang="en-US" dirty="0" err="1" smtClean="0">
                <a:latin typeface="Courier"/>
                <a:cs typeface="Courier"/>
              </a:rPr>
              <a:t>sh_plot_pos</a:t>
            </a:r>
            <a:endParaRPr lang="en-US" dirty="0" smtClean="0">
              <a:latin typeface="Courier"/>
              <a:cs typeface="Courier"/>
            </a:endParaRPr>
          </a:p>
          <a:p>
            <a:pPr lvl="1"/>
            <a:r>
              <a:rPr lang="en-US" dirty="0" smtClean="0"/>
              <a:t>Time </a:t>
            </a:r>
            <a:r>
              <a:rPr lang="en-US" dirty="0"/>
              <a:t>series </a:t>
            </a:r>
            <a:r>
              <a:rPr lang="en-US" dirty="0" smtClean="0"/>
              <a:t>plots</a:t>
            </a:r>
            <a:endParaRPr lang="en-US" dirty="0" smtClean="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
        <p:nvSpPr>
          <p:cNvPr id="13" name="TextBox 12"/>
          <p:cNvSpPr txBox="1"/>
          <p:nvPr/>
        </p:nvSpPr>
        <p:spPr>
          <a:xfrm>
            <a:off x="457200" y="5632739"/>
            <a:ext cx="2031626" cy="461665"/>
          </a:xfrm>
          <a:prstGeom prst="rect">
            <a:avLst/>
          </a:prstGeom>
          <a:noFill/>
        </p:spPr>
        <p:txBody>
          <a:bodyPr wrap="none" rtlCol="0">
            <a:spAutoFit/>
          </a:bodyPr>
          <a:lstStyle/>
          <a:p>
            <a:r>
              <a:rPr lang="en-US" sz="2400" dirty="0" err="1">
                <a:latin typeface="Courier"/>
                <a:cs typeface="Courier"/>
              </a:rPr>
              <a:t>s</a:t>
            </a:r>
            <a:r>
              <a:rPr lang="en-US" sz="2400" dirty="0" err="1" smtClean="0">
                <a:latin typeface="Courier"/>
                <a:cs typeface="Courier"/>
              </a:rPr>
              <a:t>h_plotcrd</a:t>
            </a:r>
            <a:endParaRPr lang="en-US" sz="2400" dirty="0">
              <a:latin typeface="Courier"/>
              <a:cs typeface="Courier"/>
            </a:endParaRPr>
          </a:p>
        </p:txBody>
      </p:sp>
      <p:sp>
        <p:nvSpPr>
          <p:cNvPr id="14" name="Freeform 13"/>
          <p:cNvSpPr/>
          <p:nvPr/>
        </p:nvSpPr>
        <p:spPr>
          <a:xfrm>
            <a:off x="317512" y="2664518"/>
            <a:ext cx="165658" cy="2735996"/>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151854" y="4031275"/>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344743" y="2692133"/>
            <a:ext cx="165658" cy="2231979"/>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324035" y="3768964"/>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195774" y="5372902"/>
            <a:ext cx="2216322" cy="461665"/>
          </a:xfrm>
          <a:prstGeom prst="rect">
            <a:avLst/>
          </a:prstGeom>
          <a:noFill/>
        </p:spPr>
        <p:txBody>
          <a:bodyPr wrap="none" rtlCol="0">
            <a:spAutoFit/>
          </a:bodyPr>
          <a:lstStyle/>
          <a:p>
            <a:r>
              <a:rPr lang="en-US" sz="2400" dirty="0" err="1" smtClean="0">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Recommended strategy for stabilization</a:t>
            </a:r>
            <a:endParaRPr lang="en-US" sz="3600" dirty="0"/>
          </a:p>
        </p:txBody>
      </p:sp>
      <p:sp>
        <p:nvSpPr>
          <p:cNvPr id="3" name="Content Placeholder 2"/>
          <p:cNvSpPr>
            <a:spLocks noGrp="1"/>
          </p:cNvSpPr>
          <p:nvPr>
            <p:ph idx="1"/>
          </p:nvPr>
        </p:nvSpPr>
        <p:spPr/>
        <p:txBody>
          <a:bodyPr>
            <a:normAutofit fontScale="70000" lnSpcReduction="20000"/>
          </a:bodyPr>
          <a:lstStyle/>
          <a:p>
            <a:r>
              <a:rPr lang="en-US" dirty="0" smtClean="0"/>
              <a:t>In the template files, </a:t>
            </a:r>
            <a:r>
              <a:rPr lang="en-US" dirty="0" err="1" smtClean="0"/>
              <a:t>globk_long.cmd</a:t>
            </a:r>
            <a:r>
              <a:rPr lang="en-US" dirty="0" smtClean="0"/>
              <a:t> and </a:t>
            </a:r>
            <a:r>
              <a:rPr lang="en-US" dirty="0" err="1" smtClean="0"/>
              <a:t>glorg_long.cmd</a:t>
            </a:r>
            <a:r>
              <a:rPr lang="en-US" dirty="0" smtClean="0"/>
              <a:t>:</a:t>
            </a:r>
            <a:endParaRPr lang="en-US" dirty="0"/>
          </a:p>
          <a:p>
            <a:pPr lvl="1"/>
            <a:r>
              <a:rPr lang="en-US" dirty="0" smtClean="0"/>
              <a:t>default </a:t>
            </a:r>
            <a:r>
              <a:rPr lang="en-US" dirty="0" err="1" smtClean="0"/>
              <a:t>apr</a:t>
            </a:r>
            <a:r>
              <a:rPr lang="en-US" dirty="0" smtClean="0"/>
              <a:t>-file is ~/</a:t>
            </a:r>
            <a:r>
              <a:rPr lang="en-US" dirty="0" err="1" smtClean="0"/>
              <a:t>gg</a:t>
            </a:r>
            <a:r>
              <a:rPr lang="en-US" dirty="0" smtClean="0"/>
              <a:t>/tables/itrf08_comb.apr</a:t>
            </a:r>
          </a:p>
          <a:p>
            <a:pPr lvl="1"/>
            <a:r>
              <a:rPr lang="en-US" dirty="0"/>
              <a:t>d</a:t>
            </a:r>
            <a:r>
              <a:rPr lang="en-US" dirty="0" smtClean="0"/>
              <a:t>efault </a:t>
            </a:r>
            <a:r>
              <a:rPr lang="en-US" dirty="0" err="1" smtClean="0"/>
              <a:t>eq</a:t>
            </a:r>
            <a:r>
              <a:rPr lang="en-US" dirty="0" smtClean="0"/>
              <a:t>-file is ~/</a:t>
            </a:r>
            <a:r>
              <a:rPr lang="en-US" dirty="0" err="1" smtClean="0"/>
              <a:t>gg</a:t>
            </a:r>
            <a:r>
              <a:rPr lang="en-US" dirty="0" smtClean="0"/>
              <a:t>/tables/itrf08_comb.eq</a:t>
            </a:r>
          </a:p>
          <a:p>
            <a:pPr lvl="1"/>
            <a:r>
              <a:rPr lang="en-US" dirty="0"/>
              <a:t>d</a:t>
            </a:r>
            <a:r>
              <a:rPr lang="en-US" dirty="0" smtClean="0"/>
              <a:t>efault stab-file is ~/</a:t>
            </a:r>
            <a:r>
              <a:rPr lang="en-US" dirty="0" err="1" smtClean="0"/>
              <a:t>gg</a:t>
            </a:r>
            <a:r>
              <a:rPr lang="en-US" dirty="0" smtClean="0"/>
              <a:t>/tables/igb08_hierarchy.stab_site</a:t>
            </a:r>
          </a:p>
          <a:p>
            <a:r>
              <a:rPr lang="en-US" dirty="0"/>
              <a:t>i</a:t>
            </a:r>
            <a:r>
              <a:rPr lang="en-US" dirty="0" smtClean="0"/>
              <a:t>trf08_comb.apr is a combined </a:t>
            </a:r>
            <a:r>
              <a:rPr lang="en-US" dirty="0" err="1" smtClean="0"/>
              <a:t>apr</a:t>
            </a:r>
            <a:r>
              <a:rPr lang="en-US" dirty="0" smtClean="0"/>
              <a:t>-file, using many publicly available coordinate sources, all aligned to ITRF2008</a:t>
            </a:r>
          </a:p>
          <a:p>
            <a:r>
              <a:rPr lang="en-US" dirty="0" smtClean="0"/>
              <a:t>itrf08_comb.eq is the associated </a:t>
            </a:r>
            <a:r>
              <a:rPr lang="en-US" dirty="0" err="1" smtClean="0"/>
              <a:t>eq</a:t>
            </a:r>
            <a:r>
              <a:rPr lang="en-US" dirty="0" smtClean="0"/>
              <a:t>-file with defined discontinuities</a:t>
            </a:r>
          </a:p>
          <a:p>
            <a:pPr lvl="1"/>
            <a:r>
              <a:rPr lang="en-US" dirty="0"/>
              <a:t>e</a:t>
            </a:r>
            <a:r>
              <a:rPr lang="en-US" dirty="0" smtClean="0"/>
              <a:t>quipment changes</a:t>
            </a:r>
          </a:p>
          <a:p>
            <a:pPr lvl="1"/>
            <a:r>
              <a:rPr lang="en-US" dirty="0"/>
              <a:t>e</a:t>
            </a:r>
            <a:r>
              <a:rPr lang="en-US" dirty="0" smtClean="0"/>
              <a:t>arthquakes</a:t>
            </a:r>
          </a:p>
          <a:p>
            <a:pPr lvl="1"/>
            <a:r>
              <a:rPr lang="en-US" dirty="0"/>
              <a:t>e</a:t>
            </a:r>
            <a:r>
              <a:rPr lang="en-US" dirty="0" smtClean="0"/>
              <a:t>tc.</a:t>
            </a:r>
          </a:p>
          <a:p>
            <a:r>
              <a:rPr lang="en-US" dirty="0" smtClean="0"/>
              <a:t>igb08_hierarchy.stab_site uses the established IGS core network hierarchy to choose stabilizing sites, e.g.</a:t>
            </a:r>
          </a:p>
          <a:p>
            <a:pPr lvl="1"/>
            <a:r>
              <a:rPr lang="en-US" dirty="0" smtClean="0">
                <a:cs typeface="Courier"/>
              </a:rPr>
              <a:t>“</a:t>
            </a:r>
            <a:r>
              <a:rPr lang="en-US" dirty="0" smtClean="0">
                <a:latin typeface="Courier"/>
                <a:cs typeface="Courier"/>
              </a:rPr>
              <a:t> </a:t>
            </a:r>
            <a:r>
              <a:rPr lang="en-US" dirty="0" err="1" smtClean="0">
                <a:latin typeface="Courier"/>
                <a:cs typeface="Courier"/>
              </a:rPr>
              <a:t>stab_site</a:t>
            </a:r>
            <a:r>
              <a:rPr lang="en-US" dirty="0" smtClean="0">
                <a:latin typeface="Courier"/>
                <a:cs typeface="Courier"/>
              </a:rPr>
              <a:t> </a:t>
            </a:r>
            <a:r>
              <a:rPr lang="en-US" dirty="0">
                <a:latin typeface="Courier"/>
                <a:cs typeface="Courier"/>
              </a:rPr>
              <a:t>DRAO/BREW/NANO/ALBH/</a:t>
            </a:r>
            <a:r>
              <a:rPr lang="en-US" dirty="0" smtClean="0">
                <a:latin typeface="Courier"/>
                <a:cs typeface="Courier"/>
              </a:rPr>
              <a:t>HOLB</a:t>
            </a:r>
            <a:r>
              <a:rPr lang="en-US" dirty="0" smtClean="0"/>
              <a:t>”</a:t>
            </a:r>
            <a:br>
              <a:rPr lang="en-US" dirty="0" smtClean="0"/>
            </a:br>
            <a:r>
              <a:rPr lang="en-US" dirty="0" smtClean="0"/>
              <a:t>means use DRAO if available in the solution (e.g. h-files), otherwise use BREW if available, otherwise use NANO, etc.</a:t>
            </a:r>
            <a:endParaRPr lang="en-US" dirty="0"/>
          </a:p>
        </p:txBody>
      </p:sp>
      <p:sp>
        <p:nvSpPr>
          <p:cNvPr id="4" name="Date Placeholder 3"/>
          <p:cNvSpPr>
            <a:spLocks noGrp="1"/>
          </p:cNvSpPr>
          <p:nvPr>
            <p:ph type="dt" sz="half" idx="10"/>
          </p:nvPr>
        </p:nvSpPr>
        <p:spPr/>
        <p:txBody>
          <a:bodyPr/>
          <a:lstStyle/>
          <a:p>
            <a:r>
              <a:rPr lang="x-none" smtClean="0"/>
              <a:t>2016/05/25</a:t>
            </a:r>
            <a:endParaRPr lang="en-US"/>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8645077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Inspect consistency of</a:t>
            </a:r>
            <a:br>
              <a:rPr lang="en-US" dirty="0" smtClean="0"/>
            </a:br>
            <a:r>
              <a:rPr lang="en-US" dirty="0" smtClean="0"/>
              <a:t>stabilization</a:t>
            </a:r>
            <a:r>
              <a:rPr lang="en-US" dirty="0"/>
              <a:t> </a:t>
            </a:r>
            <a:r>
              <a:rPr lang="en-US" dirty="0" smtClean="0"/>
              <a:t>statistically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a good idea to have thought about your reference frame stabilization when setting up your experiment, e.g. </a:t>
            </a:r>
            <a:r>
              <a:rPr lang="en-US" dirty="0" err="1" smtClean="0"/>
              <a:t>sites.defaults</a:t>
            </a:r>
            <a:r>
              <a:rPr lang="en-US" dirty="0" smtClean="0"/>
              <a:t>, </a:t>
            </a:r>
            <a:r>
              <a:rPr lang="en-US" i="1" dirty="0" smtClean="0"/>
              <a:t>before</a:t>
            </a:r>
            <a:r>
              <a:rPr lang="en-US" dirty="0" smtClean="0"/>
              <a:t> running </a:t>
            </a:r>
            <a:r>
              <a:rPr lang="en-US" dirty="0" err="1" smtClean="0">
                <a:latin typeface="Courier"/>
                <a:cs typeface="Courier"/>
              </a:rPr>
              <a:t>sh_gamit</a:t>
            </a:r>
            <a:endParaRPr lang="en-US" dirty="0" smtClean="0">
              <a:latin typeface="Courier"/>
              <a:cs typeface="Courier"/>
            </a:endParaRPr>
          </a:p>
          <a:p>
            <a:r>
              <a:rPr lang="en-US" dirty="0"/>
              <a:t>Desire as many well-defined (e.g. IGS) sites as possible for </a:t>
            </a:r>
            <a:r>
              <a:rPr lang="en-US" dirty="0" smtClean="0"/>
              <a:t>redundancy</a:t>
            </a:r>
          </a:p>
          <a:p>
            <a:pPr lvl="1"/>
            <a:r>
              <a:rPr lang="en-US" dirty="0" smtClean="0"/>
              <a:t>Recommended </a:t>
            </a:r>
            <a:r>
              <a:rPr lang="en-US" dirty="0"/>
              <a:t>to use some of </a:t>
            </a:r>
            <a:r>
              <a:rPr lang="en-US" dirty="0" smtClean="0"/>
              <a:t>the </a:t>
            </a:r>
            <a:r>
              <a:rPr lang="en-US" dirty="0"/>
              <a:t>sites (preferring the first column</a:t>
            </a:r>
            <a:r>
              <a:rPr lang="en-US" dirty="0" smtClean="0"/>
              <a:t>) in ~/</a:t>
            </a:r>
            <a:r>
              <a:rPr lang="en-US" dirty="0" err="1" smtClean="0"/>
              <a:t>gg</a:t>
            </a:r>
            <a:r>
              <a:rPr lang="en-US" dirty="0" smtClean="0"/>
              <a:t>/tables/igb08_hierarchy.stab_site </a:t>
            </a:r>
            <a:r>
              <a:rPr lang="en-US" dirty="0"/>
              <a:t>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smtClean="0"/>
              <a:t>N</a:t>
            </a:r>
            <a:r>
              <a:rPr lang="en-US" baseline="30000" dirty="0" smtClean="0"/>
              <a:t>3</a:t>
            </a:r>
            <a:endParaRPr lang="en-US" dirty="0" smtClean="0">
              <a:latin typeface="Courier"/>
              <a:cs typeface="Courier"/>
            </a:endParaRPr>
          </a:p>
          <a:p>
            <a:r>
              <a:rPr lang="en-US" dirty="0" err="1">
                <a:latin typeface="Courier"/>
                <a:cs typeface="Courier"/>
              </a:rPr>
              <a:t>g</a:t>
            </a:r>
            <a:r>
              <a:rPr lang="en-US" dirty="0" err="1" smtClean="0">
                <a:latin typeface="Courier"/>
                <a:cs typeface="Courier"/>
              </a:rPr>
              <a:t>rep</a:t>
            </a:r>
            <a:r>
              <a:rPr lang="en-US" dirty="0" smtClean="0">
                <a:latin typeface="Courier"/>
                <a:cs typeface="Courier"/>
              </a:rPr>
              <a:t> ‘^POS S’ glred_20150811.org</a:t>
            </a:r>
          </a:p>
          <a:p>
            <a:pPr marL="0" indent="0">
              <a:buNone/>
            </a:pPr>
            <a:endParaRPr lang="en-US" sz="900" dirty="0" smtClean="0">
              <a:latin typeface="Courier"/>
              <a:cs typeface="Courier"/>
            </a:endParaRPr>
          </a:p>
          <a:p>
            <a:pPr marL="0" indent="0" algn="ctr">
              <a:buNone/>
            </a:pPr>
            <a:r>
              <a:rPr lang="en-US" sz="1100" dirty="0" smtClean="0">
                <a:latin typeface="Courier"/>
                <a:cs typeface="Courier"/>
              </a:rPr>
              <a:t>POS </a:t>
            </a:r>
            <a:r>
              <a:rPr lang="en-US" sz="1100" dirty="0">
                <a:latin typeface="Courier"/>
                <a:cs typeface="Courier"/>
              </a:rPr>
              <a:t>STATISTICS: For   51 </a:t>
            </a:r>
            <a:r>
              <a:rPr lang="en-US" sz="1100" dirty="0" err="1">
                <a:latin typeface="Courier"/>
                <a:cs typeface="Courier"/>
              </a:rPr>
              <a:t>RefSites</a:t>
            </a:r>
            <a:r>
              <a:rPr lang="en-US" sz="1100" dirty="0">
                <a:latin typeface="Courier"/>
                <a:cs typeface="Courier"/>
              </a:rPr>
              <a:t> WRMS ENU   2.15   2.55   6.19  mm    NRMS ENU   0.71   0.84   0.63 L0104260000_tg1a.glx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2.17   2.42   6.03  mm    NRMS ENU   0.74   0.80   0.63 L0104270000_tg1a.glx</a:t>
            </a:r>
          </a:p>
          <a:p>
            <a:pPr marL="0" indent="0" algn="ctr">
              <a:buNone/>
            </a:pPr>
            <a:r>
              <a:rPr lang="en-US" sz="1100" dirty="0">
                <a:latin typeface="Courier"/>
                <a:cs typeface="Courier"/>
              </a:rPr>
              <a:t>POS STATISTICS: For   50 </a:t>
            </a:r>
            <a:r>
              <a:rPr lang="en-US" sz="1100" dirty="0" err="1">
                <a:latin typeface="Courier"/>
                <a:cs typeface="Courier"/>
              </a:rPr>
              <a:t>RefSites</a:t>
            </a:r>
            <a:r>
              <a:rPr lang="en-US" sz="1100" dirty="0">
                <a:latin typeface="Courier"/>
                <a:cs typeface="Courier"/>
              </a:rPr>
              <a:t> WRMS ENU   2.12   2.25   6.34  mm    NRMS ENU   0.71   0.75   0.67 L0104280000_tg1a.glx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2.19   2.31   5.23  mm    NRMS ENU   0.80   0.81   0.58 L0104300000_tg1a.glx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1.83   2.17   6.34  mm    NRMS ENU   0.64   0.75   0.68 L0105010000_tg1a.glx</a:t>
            </a:r>
          </a:p>
          <a:p>
            <a:pPr marL="0" indent="0" algn="ctr">
              <a:buNone/>
            </a:pPr>
            <a:r>
              <a:rPr lang="en-US" sz="1100" dirty="0">
                <a:latin typeface="Courier"/>
                <a:cs typeface="Courier"/>
              </a:rPr>
              <a:t>POS STATISTICS: For   54 </a:t>
            </a:r>
            <a:r>
              <a:rPr lang="en-US" sz="1100" dirty="0" err="1">
                <a:latin typeface="Courier"/>
                <a:cs typeface="Courier"/>
              </a:rPr>
              <a:t>RefSites</a:t>
            </a:r>
            <a:r>
              <a:rPr lang="en-US" sz="1100" dirty="0">
                <a:latin typeface="Courier"/>
                <a:cs typeface="Courier"/>
              </a:rPr>
              <a:t> WRMS ENU   2.09   2.63   6.47  mm    NRMS ENU   0.80   0.98   0.75 </a:t>
            </a:r>
            <a:r>
              <a:rPr lang="en-US" sz="1100" dirty="0" smtClean="0">
                <a:latin typeface="Courier"/>
                <a:cs typeface="Courier"/>
              </a:rPr>
              <a:t>L0105020000_tg1a.glx</a:t>
            </a:r>
            <a:endParaRPr lang="en-US" sz="1100" dirty="0">
              <a:latin typeface="Courier"/>
              <a:cs typeface="Courier"/>
            </a:endParaRPr>
          </a:p>
        </p:txBody>
      </p:sp>
      <p:sp>
        <p:nvSpPr>
          <p:cNvPr id="4" name="Date Placeholder 3"/>
          <p:cNvSpPr>
            <a:spLocks noGrp="1"/>
          </p:cNvSpPr>
          <p:nvPr>
            <p:ph type="dt" sz="half" idx="10"/>
          </p:nvPr>
        </p:nvSpPr>
        <p:spPr/>
        <p:txBody>
          <a:bodyPr/>
          <a:lstStyle/>
          <a:p>
            <a:r>
              <a:rPr lang="x-none" smtClean="0"/>
              <a:t>2016/05/25</a:t>
            </a:r>
            <a:endParaRPr lang="en-US" dirty="0"/>
          </a:p>
        </p:txBody>
      </p:sp>
      <p:sp>
        <p:nvSpPr>
          <p:cNvPr id="5" name="Footer Placeholder 4"/>
          <p:cNvSpPr>
            <a:spLocks noGrp="1"/>
          </p:cNvSpPr>
          <p:nvPr>
            <p:ph type="ftr" sz="quarter" idx="11"/>
          </p:nvPr>
        </p:nvSpPr>
        <p:spPr/>
        <p:txBody>
          <a:bodyPr/>
          <a:lstStyle/>
          <a:p>
            <a:r>
              <a:rPr lang="en-US" smtClean="0"/>
              <a:t>Time series using glred and sh_glred </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38348041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2151</TotalTime>
  <Words>1838</Words>
  <Application>Microsoft Macintosh PowerPoint</Application>
  <PresentationFormat>On-screen Show (4:3)</PresentationFormat>
  <Paragraphs>211</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55</cp:revision>
  <dcterms:created xsi:type="dcterms:W3CDTF">2014-11-13T20:18:27Z</dcterms:created>
  <dcterms:modified xsi:type="dcterms:W3CDTF">2016-05-16T16:41:43Z</dcterms:modified>
</cp:coreProperties>
</file>