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8"/>
  </p:notesMasterIdLst>
  <p:handoutMasterIdLst>
    <p:handoutMasterId r:id="rId19"/>
  </p:handoutMasterIdLst>
  <p:sldIdLst>
    <p:sldId id="257" r:id="rId2"/>
    <p:sldId id="267" r:id="rId3"/>
    <p:sldId id="258" r:id="rId4"/>
    <p:sldId id="259" r:id="rId5"/>
    <p:sldId id="260" r:id="rId6"/>
    <p:sldId id="261" r:id="rId7"/>
    <p:sldId id="262" r:id="rId8"/>
    <p:sldId id="265" r:id="rId9"/>
    <p:sldId id="264" r:id="rId10"/>
    <p:sldId id="266" r:id="rId11"/>
    <p:sldId id="273"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3" d="100"/>
          <a:sy n="83" d="100"/>
        </p:scale>
        <p:origin x="-166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x-none" smtClean="0"/>
              <a:t>2016/05/25</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Velocity solutions with globk</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4378913-C8AE-3D41-8391-D720523E0855}" type="slidenum">
              <a:rPr lang="en-US" smtClean="0"/>
              <a:t>‹#›</a:t>
            </a:fld>
            <a:endParaRPr lang="en-US"/>
          </a:p>
        </p:txBody>
      </p:sp>
    </p:spTree>
    <p:extLst>
      <p:ext uri="{BB962C8B-B14F-4D97-AF65-F5344CB8AC3E}">
        <p14:creationId xmlns:p14="http://schemas.microsoft.com/office/powerpoint/2010/main" val="74461930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x-none" smtClean="0"/>
              <a:t>2016/05/25</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Velocity solutions with globk</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8B7826-7646-3243-A5EB-C29B78FCFB02}" type="slidenum">
              <a:rPr lang="en-US" smtClean="0"/>
              <a:t>‹#›</a:t>
            </a:fld>
            <a:endParaRPr lang="en-US"/>
          </a:p>
        </p:txBody>
      </p:sp>
    </p:spTree>
    <p:extLst>
      <p:ext uri="{BB962C8B-B14F-4D97-AF65-F5344CB8AC3E}">
        <p14:creationId xmlns:p14="http://schemas.microsoft.com/office/powerpoint/2010/main" val="566817083"/>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328B7826-7646-3243-A5EB-C29B78FCFB02}" type="slidenum">
              <a:rPr lang="en-US" smtClean="0"/>
              <a:t>2</a:t>
            </a:fld>
            <a:endParaRPr lang="en-US"/>
          </a:p>
        </p:txBody>
      </p:sp>
    </p:spTree>
    <p:extLst>
      <p:ext uri="{BB962C8B-B14F-4D97-AF65-F5344CB8AC3E}">
        <p14:creationId xmlns:p14="http://schemas.microsoft.com/office/powerpoint/2010/main" val="27698919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8B7826-7646-3243-A5EB-C29B78FCFB02}" type="slidenum">
              <a:rPr lang="en-US" smtClean="0"/>
              <a:t>3</a:t>
            </a:fld>
            <a:endParaRPr lang="en-US"/>
          </a:p>
        </p:txBody>
      </p:sp>
      <p:sp>
        <p:nvSpPr>
          <p:cNvPr id="5" name="Date Placeholder 4"/>
          <p:cNvSpPr>
            <a:spLocks noGrp="1"/>
          </p:cNvSpPr>
          <p:nvPr>
            <p:ph type="dt" idx="11"/>
          </p:nvPr>
        </p:nvSpPr>
        <p:spPr/>
        <p:txBody>
          <a:bodyPr/>
          <a:lstStyle/>
          <a:p>
            <a:r>
              <a:rPr lang="x-none" smtClean="0"/>
              <a:t>2016/05/25</a:t>
            </a:r>
            <a:endParaRPr lang="en-US"/>
          </a:p>
        </p:txBody>
      </p:sp>
      <p:sp>
        <p:nvSpPr>
          <p:cNvPr id="6" name="Footer Placeholder 5"/>
          <p:cNvSpPr>
            <a:spLocks noGrp="1"/>
          </p:cNvSpPr>
          <p:nvPr>
            <p:ph type="ftr" sz="quarter" idx="12"/>
          </p:nvPr>
        </p:nvSpPr>
        <p:spPr/>
        <p:txBody>
          <a:bodyPr/>
          <a:lstStyle/>
          <a:p>
            <a:r>
              <a:rPr lang="en-US" smtClean="0"/>
              <a:t>Velocity solutions with globk</a:t>
            </a:r>
            <a:endParaRPr lang="en-US"/>
          </a:p>
        </p:txBody>
      </p:sp>
    </p:spTree>
    <p:extLst>
      <p:ext uri="{BB962C8B-B14F-4D97-AF65-F5344CB8AC3E}">
        <p14:creationId xmlns:p14="http://schemas.microsoft.com/office/powerpoint/2010/main" val="3607646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375934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672165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139765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85792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862348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r>
              <a:rPr lang="x-none" smtClean="0"/>
              <a:t>2016/05/25</a:t>
            </a:r>
            <a:endParaRPr lang="en-US"/>
          </a:p>
        </p:txBody>
      </p:sp>
      <p:sp>
        <p:nvSpPr>
          <p:cNvPr id="6" name="Footer Placeholder 5"/>
          <p:cNvSpPr>
            <a:spLocks noGrp="1"/>
          </p:cNvSpPr>
          <p:nvPr>
            <p:ph type="ftr" sz="quarter" idx="11"/>
          </p:nvPr>
        </p:nvSpPr>
        <p:spPr/>
        <p:txBody>
          <a:bodyPr/>
          <a:lstStyle/>
          <a:p>
            <a:r>
              <a:rPr lang="en-US" smtClean="0"/>
              <a:t>Velocity solutions with 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427069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r>
              <a:rPr lang="x-none" smtClean="0"/>
              <a:t>2016/05/25</a:t>
            </a:r>
            <a:endParaRPr lang="en-US"/>
          </a:p>
        </p:txBody>
      </p:sp>
      <p:sp>
        <p:nvSpPr>
          <p:cNvPr id="8" name="Footer Placeholder 7"/>
          <p:cNvSpPr>
            <a:spLocks noGrp="1"/>
          </p:cNvSpPr>
          <p:nvPr>
            <p:ph type="ftr" sz="quarter" idx="11"/>
          </p:nvPr>
        </p:nvSpPr>
        <p:spPr/>
        <p:txBody>
          <a:bodyPr/>
          <a:lstStyle/>
          <a:p>
            <a:r>
              <a:rPr lang="en-US" smtClean="0"/>
              <a:t>Velocity solutions with globk</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657586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r>
              <a:rPr lang="x-none" smtClean="0"/>
              <a:t>2016/05/25</a:t>
            </a:r>
            <a:endParaRPr lang="en-US"/>
          </a:p>
        </p:txBody>
      </p:sp>
      <p:sp>
        <p:nvSpPr>
          <p:cNvPr id="4" name="Footer Placeholder 3"/>
          <p:cNvSpPr>
            <a:spLocks noGrp="1"/>
          </p:cNvSpPr>
          <p:nvPr>
            <p:ph type="ftr" sz="quarter" idx="11"/>
          </p:nvPr>
        </p:nvSpPr>
        <p:spPr/>
        <p:txBody>
          <a:bodyPr/>
          <a:lstStyle/>
          <a:p>
            <a:r>
              <a:rPr lang="en-US" smtClean="0"/>
              <a:t>Velocity solutions with globk</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50172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x-none" smtClean="0"/>
              <a:t>2016/05/25</a:t>
            </a:r>
            <a:endParaRPr lang="en-US"/>
          </a:p>
        </p:txBody>
      </p:sp>
      <p:sp>
        <p:nvSpPr>
          <p:cNvPr id="3" name="Footer Placeholder 2"/>
          <p:cNvSpPr>
            <a:spLocks noGrp="1"/>
          </p:cNvSpPr>
          <p:nvPr>
            <p:ph type="ftr" sz="quarter" idx="11"/>
          </p:nvPr>
        </p:nvSpPr>
        <p:spPr/>
        <p:txBody>
          <a:bodyPr/>
          <a:lstStyle/>
          <a:p>
            <a:r>
              <a:rPr lang="en-US" smtClean="0"/>
              <a:t>Velocity solutions with globk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288078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x-none" smtClean="0"/>
              <a:t>2016/05/25</a:t>
            </a:r>
            <a:endParaRPr lang="en-US"/>
          </a:p>
        </p:txBody>
      </p:sp>
      <p:sp>
        <p:nvSpPr>
          <p:cNvPr id="6" name="Footer Placeholder 5"/>
          <p:cNvSpPr>
            <a:spLocks noGrp="1"/>
          </p:cNvSpPr>
          <p:nvPr>
            <p:ph type="ftr" sz="quarter" idx="11"/>
          </p:nvPr>
        </p:nvSpPr>
        <p:spPr/>
        <p:txBody>
          <a:bodyPr/>
          <a:lstStyle/>
          <a:p>
            <a:r>
              <a:rPr lang="en-US" smtClean="0"/>
              <a:t>Velocity solutions with 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755775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x-none" smtClean="0"/>
              <a:t>2016/05/25</a:t>
            </a:r>
            <a:endParaRPr lang="en-US"/>
          </a:p>
        </p:txBody>
      </p:sp>
      <p:sp>
        <p:nvSpPr>
          <p:cNvPr id="6" name="Footer Placeholder 5"/>
          <p:cNvSpPr>
            <a:spLocks noGrp="1"/>
          </p:cNvSpPr>
          <p:nvPr>
            <p:ph type="ftr" sz="quarter" idx="11"/>
          </p:nvPr>
        </p:nvSpPr>
        <p:spPr/>
        <p:txBody>
          <a:bodyPr/>
          <a:lstStyle/>
          <a:p>
            <a:r>
              <a:rPr lang="en-US" smtClean="0"/>
              <a:t>Velocity solutions with 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9134167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x-none" smtClean="0"/>
              <a:t>2016/05/25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Velocity solutions with globk</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470320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emf"/><Relationship Id="rId3" Type="http://schemas.openxmlformats.org/officeDocument/2006/relationships/image" Target="../media/image4.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Generating velocity solutions with </a:t>
            </a:r>
            <a:r>
              <a:rPr lang="en-US" sz="4200" dirty="0" smtClean="0">
                <a:latin typeface="+mn-lt"/>
                <a:cs typeface="Courier"/>
              </a:rPr>
              <a:t>GLOBK</a:t>
            </a:r>
            <a:endParaRPr lang="en-US" sz="4200" dirty="0">
              <a:latin typeface="+mn-lt"/>
              <a:cs typeface="Courier"/>
            </a:endParaRPr>
          </a:p>
        </p:txBody>
      </p:sp>
      <p:pic>
        <p:nvPicPr>
          <p:cNvPr id="6" name="Picture 5" descr="MIT-logo-with-spelling-web-red-gray-design1-larg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860" y="224179"/>
            <a:ext cx="1599993" cy="362429"/>
          </a:xfrm>
          <a:prstGeom prst="rect">
            <a:avLst/>
          </a:prstGeom>
        </p:spPr>
      </p:pic>
      <p:sp>
        <p:nvSpPr>
          <p:cNvPr id="7" name="Subtitle 2"/>
          <p:cNvSpPr txBox="1">
            <a:spLocks/>
          </p:cNvSpPr>
          <p:nvPr/>
        </p:nvSpPr>
        <p:spPr>
          <a:xfrm>
            <a:off x="1371600" y="3886199"/>
            <a:ext cx="6400800" cy="2409217"/>
          </a:xfrm>
          <a:prstGeom prst="rect">
            <a:avLst/>
          </a:prstGeom>
        </p:spPr>
        <p:txBody>
          <a:bodyPr vert="horz" lIns="91440" tIns="45720" rIns="91440" bIns="45720" rtlCol="0">
            <a:normAutofit fontScale="92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600" dirty="0"/>
              <a:t>T. A. </a:t>
            </a:r>
            <a:r>
              <a:rPr lang="en-US" sz="2600" smtClean="0"/>
              <a:t>Herring          M</a:t>
            </a:r>
            <a:r>
              <a:rPr lang="en-US" sz="2600" dirty="0"/>
              <a:t>. A. </a:t>
            </a:r>
            <a:r>
              <a:rPr lang="en-US" sz="2600" dirty="0" smtClean="0"/>
              <a:t>Floyd</a:t>
            </a:r>
            <a:endParaRPr lang="en-US" sz="2600" dirty="0"/>
          </a:p>
          <a:p>
            <a:r>
              <a:rPr lang="en-US" sz="1700" i="1" dirty="0" smtClean="0"/>
              <a:t>Massachusetts Institute of Technology</a:t>
            </a:r>
          </a:p>
          <a:p>
            <a:endParaRPr lang="en-US" sz="1400" dirty="0" smtClean="0"/>
          </a:p>
          <a:p>
            <a:r>
              <a:rPr lang="en-US" sz="2100" dirty="0"/>
              <a:t>GAMIT/GLOBK/TRACK </a:t>
            </a:r>
            <a:r>
              <a:rPr lang="en-US" sz="2100" dirty="0" smtClean="0"/>
              <a:t>Short Course </a:t>
            </a:r>
            <a:r>
              <a:rPr lang="en-US" sz="2100" dirty="0"/>
              <a:t>for GPS </a:t>
            </a:r>
            <a:r>
              <a:rPr lang="en-US" sz="2100" dirty="0" smtClean="0"/>
              <a:t>Data Analysis</a:t>
            </a:r>
            <a:endParaRPr lang="en-US" sz="2100" dirty="0"/>
          </a:p>
          <a:p>
            <a:r>
              <a:rPr lang="en-US" sz="2100" dirty="0" smtClean="0"/>
              <a:t>Korea Institute of Geoscience and Mineral Resources (KIGAM)</a:t>
            </a:r>
            <a:br>
              <a:rPr lang="en-US" sz="2100" dirty="0" smtClean="0"/>
            </a:br>
            <a:r>
              <a:rPr lang="en-US" sz="2100" dirty="0" err="1" smtClean="0"/>
              <a:t>Daejeon</a:t>
            </a:r>
            <a:r>
              <a:rPr lang="en-US" sz="2100" dirty="0" smtClean="0"/>
              <a:t>, Republic of Korea</a:t>
            </a:r>
            <a:endParaRPr lang="en-US" sz="2100" dirty="0"/>
          </a:p>
          <a:p>
            <a:r>
              <a:rPr lang="en-US" sz="2100" dirty="0" smtClean="0"/>
              <a:t>23–27 May 2016</a:t>
            </a:r>
          </a:p>
          <a:p>
            <a:endParaRPr lang="en-US" sz="1800" dirty="0" smtClean="0"/>
          </a:p>
          <a:p>
            <a:r>
              <a:rPr lang="en-US" sz="1400" dirty="0"/>
              <a:t>Material from T. A. Herring, R. W. King, M. A. Floyd (MIT) and S. C. </a:t>
            </a:r>
            <a:r>
              <a:rPr lang="en-US" sz="1400" dirty="0" err="1"/>
              <a:t>McClusky</a:t>
            </a:r>
            <a:r>
              <a:rPr lang="en-US" sz="1400" dirty="0"/>
              <a:t> (now ANU)</a:t>
            </a:r>
          </a:p>
        </p:txBody>
      </p:sp>
      <p:pic>
        <p:nvPicPr>
          <p:cNvPr id="8" name="Picture 7"/>
          <p:cNvPicPr>
            <a:picLocks noChangeAspect="1"/>
          </p:cNvPicPr>
          <p:nvPr/>
        </p:nvPicPr>
        <p:blipFill>
          <a:blip r:embed="rId3"/>
          <a:stretch>
            <a:fillRect/>
          </a:stretch>
        </p:blipFill>
        <p:spPr>
          <a:xfrm>
            <a:off x="5715000" y="91308"/>
            <a:ext cx="3365500" cy="495300"/>
          </a:xfrm>
          <a:prstGeom prst="rect">
            <a:avLst/>
          </a:prstGeom>
        </p:spPr>
      </p:pic>
    </p:spTree>
    <p:extLst>
      <p:ext uri="{BB962C8B-B14F-4D97-AF65-F5344CB8AC3E}">
        <p14:creationId xmlns:p14="http://schemas.microsoft.com/office/powerpoint/2010/main" val="178840142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GLORG for different reference frames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No need to re-run </a:t>
            </a:r>
            <a:r>
              <a:rPr lang="en-US" dirty="0" err="1" smtClean="0"/>
              <a:t>globk</a:t>
            </a:r>
            <a:r>
              <a:rPr lang="en-US" dirty="0" smtClean="0"/>
              <a:t> every time you want</a:t>
            </a:r>
          </a:p>
          <a:p>
            <a:r>
              <a:rPr lang="en-US" dirty="0" err="1"/>
              <a:t>g</a:t>
            </a:r>
            <a:r>
              <a:rPr lang="en-US" dirty="0" err="1" smtClean="0"/>
              <a:t>lorg</a:t>
            </a:r>
            <a:r>
              <a:rPr lang="en-US" dirty="0" smtClean="0"/>
              <a:t> is usually called from </a:t>
            </a:r>
            <a:r>
              <a:rPr lang="en-US" dirty="0" err="1" smtClean="0"/>
              <a:t>globk</a:t>
            </a:r>
            <a:r>
              <a:rPr lang="en-US" dirty="0" smtClean="0"/>
              <a:t> command file (“</a:t>
            </a:r>
            <a:r>
              <a:rPr lang="en-US" dirty="0" err="1" smtClean="0"/>
              <a:t>org_cmd</a:t>
            </a:r>
            <a:r>
              <a:rPr lang="en-US" dirty="0" smtClean="0"/>
              <a:t>” option) but </a:t>
            </a:r>
            <a:r>
              <a:rPr lang="en-US" dirty="0" err="1" smtClean="0"/>
              <a:t>glorg</a:t>
            </a:r>
            <a:r>
              <a:rPr lang="en-US" dirty="0" smtClean="0"/>
              <a:t> may be run separately</a:t>
            </a:r>
          </a:p>
          <a:p>
            <a:r>
              <a:rPr lang="en-US" sz="1600" dirty="0" err="1">
                <a:latin typeface="Courier"/>
                <a:cs typeface="Courier"/>
              </a:rPr>
              <a:t>g</a:t>
            </a:r>
            <a:r>
              <a:rPr lang="en-US" sz="1600" dirty="0" err="1" smtClean="0">
                <a:latin typeface="Courier"/>
                <a:cs typeface="Courier"/>
              </a:rPr>
              <a:t>lobk</a:t>
            </a:r>
            <a:r>
              <a:rPr lang="en-US" sz="1600" dirty="0" smtClean="0">
                <a:latin typeface="Courier"/>
                <a:cs typeface="Courier"/>
              </a:rPr>
              <a:t> 6 </a:t>
            </a:r>
            <a:r>
              <a:rPr lang="en-US" sz="1600" dirty="0" err="1" smtClean="0">
                <a:latin typeface="Courier"/>
                <a:cs typeface="Courier"/>
              </a:rPr>
              <a:t>globk_vel.prt</a:t>
            </a:r>
            <a:r>
              <a:rPr lang="en-US" sz="1600" dirty="0" smtClean="0">
                <a:latin typeface="Courier"/>
                <a:cs typeface="Courier"/>
              </a:rPr>
              <a:t> </a:t>
            </a:r>
            <a:r>
              <a:rPr lang="en-US" sz="1600" dirty="0" err="1" smtClean="0">
                <a:latin typeface="Courier"/>
                <a:cs typeface="Courier"/>
              </a:rPr>
              <a:t>globk_vel.log</a:t>
            </a:r>
            <a:r>
              <a:rPr lang="en-US" sz="1600" dirty="0" smtClean="0">
                <a:latin typeface="Courier"/>
                <a:cs typeface="Courier"/>
              </a:rPr>
              <a:t> </a:t>
            </a:r>
            <a:r>
              <a:rPr lang="en-US" sz="1600" dirty="0" err="1" smtClean="0">
                <a:latin typeface="Courier"/>
                <a:cs typeface="Courier"/>
              </a:rPr>
              <a:t>globk_vel.gdl</a:t>
            </a:r>
            <a:r>
              <a:rPr lang="en-US" sz="1600" dirty="0" smtClean="0">
                <a:latin typeface="Courier"/>
                <a:cs typeface="Courier"/>
              </a:rPr>
              <a:t> </a:t>
            </a:r>
            <a:r>
              <a:rPr lang="en-US" sz="1600" dirty="0" err="1" smtClean="0">
                <a:latin typeface="Courier"/>
                <a:cs typeface="Courier"/>
              </a:rPr>
              <a:t>globk_vel.cmd</a:t>
            </a:r>
            <a:endParaRPr lang="en-US" sz="1600" dirty="0" smtClean="0">
              <a:latin typeface="Courier"/>
              <a:cs typeface="Courier"/>
            </a:endParaRPr>
          </a:p>
          <a:p>
            <a:r>
              <a:rPr lang="en-US" sz="1600" dirty="0" err="1">
                <a:latin typeface="Courier"/>
                <a:cs typeface="Courier"/>
              </a:rPr>
              <a:t>g</a:t>
            </a:r>
            <a:r>
              <a:rPr lang="en-US" sz="1600" dirty="0" err="1" smtClean="0">
                <a:latin typeface="Courier"/>
                <a:cs typeface="Courier"/>
              </a:rPr>
              <a:t>lorg</a:t>
            </a:r>
            <a:r>
              <a:rPr lang="en-US" sz="1600" dirty="0" smtClean="0">
                <a:latin typeface="Courier"/>
                <a:cs typeface="Courier"/>
              </a:rPr>
              <a:t> </a:t>
            </a:r>
            <a:r>
              <a:rPr lang="en-US" sz="1600" dirty="0" err="1" smtClean="0">
                <a:latin typeface="Courier"/>
                <a:cs typeface="Courier"/>
              </a:rPr>
              <a:t>globk_vel_noam.org</a:t>
            </a:r>
            <a:r>
              <a:rPr lang="en-US" sz="1600" dirty="0" smtClean="0">
                <a:latin typeface="Courier"/>
                <a:cs typeface="Courier"/>
              </a:rPr>
              <a:t> ERAS:… </a:t>
            </a:r>
            <a:r>
              <a:rPr lang="en-US" sz="1600" dirty="0" err="1" smtClean="0">
                <a:latin typeface="Courier"/>
                <a:cs typeface="Courier"/>
              </a:rPr>
              <a:t>glorg_vel.cmd</a:t>
            </a:r>
            <a:r>
              <a:rPr lang="en-US" sz="1600" dirty="0" smtClean="0">
                <a:latin typeface="Courier"/>
                <a:cs typeface="Courier"/>
              </a:rPr>
              <a:t> </a:t>
            </a:r>
            <a:r>
              <a:rPr lang="en-US" sz="1600" dirty="0" err="1" smtClean="0">
                <a:latin typeface="Courier"/>
                <a:cs typeface="Courier"/>
              </a:rPr>
              <a:t>vel.com</a:t>
            </a:r>
            <a:endParaRPr lang="en-US" sz="1900" dirty="0" smtClean="0">
              <a:latin typeface="Courier"/>
              <a:cs typeface="Courier"/>
            </a:endParaRPr>
          </a:p>
          <a:p>
            <a:r>
              <a:rPr lang="en-US" dirty="0" smtClean="0"/>
              <a:t>Must have saved the “.com”-file!</a:t>
            </a:r>
          </a:p>
          <a:p>
            <a:pPr lvl="1"/>
            <a:r>
              <a:rPr lang="en-US" dirty="0" smtClean="0"/>
              <a:t>e.g. “</a:t>
            </a:r>
            <a:r>
              <a:rPr lang="en-US" dirty="0" err="1" smtClean="0"/>
              <a:t>com_file</a:t>
            </a:r>
            <a:r>
              <a:rPr lang="en-US" dirty="0" smtClean="0"/>
              <a:t> @.com”</a:t>
            </a:r>
          </a:p>
          <a:p>
            <a:pPr lvl="1"/>
            <a:r>
              <a:rPr lang="en-US" dirty="0" smtClean="0"/>
              <a:t>Do not use “</a:t>
            </a:r>
            <a:r>
              <a:rPr lang="en-US" dirty="0" err="1" smtClean="0"/>
              <a:t>del_scra</a:t>
            </a:r>
            <a:r>
              <a:rPr lang="en-US" dirty="0" smtClean="0"/>
              <a:t> yes” in </a:t>
            </a:r>
            <a:r>
              <a:rPr lang="en-US" dirty="0" err="1" smtClean="0"/>
              <a:t>globk</a:t>
            </a:r>
            <a:r>
              <a:rPr lang="en-US" dirty="0" smtClean="0"/>
              <a:t> command file</a:t>
            </a:r>
          </a:p>
          <a:p>
            <a:pPr lvl="1"/>
            <a:r>
              <a:rPr lang="en-US" dirty="0" err="1" smtClean="0"/>
              <a:t>apr_neu</a:t>
            </a:r>
            <a:r>
              <a:rPr lang="en-US" dirty="0" smtClean="0"/>
              <a:t> must be loosely constrained (</a:t>
            </a:r>
            <a:r>
              <a:rPr lang="en-US" dirty="0" err="1" smtClean="0"/>
              <a:t>apr_rot</a:t>
            </a:r>
            <a:r>
              <a:rPr lang="en-US" dirty="0" smtClean="0"/>
              <a:t> and </a:t>
            </a:r>
            <a:r>
              <a:rPr lang="en-US" dirty="0" err="1" smtClean="0"/>
              <a:t>apr_tran</a:t>
            </a:r>
            <a:r>
              <a:rPr lang="en-US" dirty="0"/>
              <a:t> </a:t>
            </a:r>
            <a:r>
              <a:rPr lang="en-US" dirty="0" smtClean="0"/>
              <a:t>will also need to used for </a:t>
            </a:r>
            <a:r>
              <a:rPr lang="en-US" dirty="0" err="1" smtClean="0"/>
              <a:t>sestbl</a:t>
            </a:r>
            <a:r>
              <a:rPr lang="en-US" dirty="0" smtClean="0"/>
              <a:t>. BASELINE experiment solutions.</a:t>
            </a:r>
          </a:p>
          <a:p>
            <a:pPr lvl="1"/>
            <a:endParaRPr lang="en-US" dirty="0"/>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10</a:t>
            </a:fld>
            <a:endParaRPr lang="en-US"/>
          </a:p>
        </p:txBody>
      </p:sp>
    </p:spTree>
    <p:extLst>
      <p:ext uri="{BB962C8B-B14F-4D97-AF65-F5344CB8AC3E}">
        <p14:creationId xmlns:p14="http://schemas.microsoft.com/office/powerpoint/2010/main" val="119350647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equates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With earthquakes and discontinuities, there can be many site names for the same physically location:</a:t>
            </a:r>
          </a:p>
          <a:p>
            <a:pPr lvl="1"/>
            <a:r>
              <a:rPr lang="en-US" dirty="0" smtClean="0"/>
              <a:t>Equate commands in </a:t>
            </a:r>
            <a:r>
              <a:rPr lang="en-US" dirty="0" err="1" smtClean="0"/>
              <a:t>glorg</a:t>
            </a:r>
            <a:r>
              <a:rPr lang="en-US" dirty="0" smtClean="0"/>
              <a:t> allow the velocity adjustments at these sites to be made the same (or constrained to be the same within a specified sigma)</a:t>
            </a:r>
          </a:p>
          <a:p>
            <a:pPr lvl="1"/>
            <a:r>
              <a:rPr lang="en-US" dirty="0" err="1" smtClean="0"/>
              <a:t>eq_dist</a:t>
            </a:r>
            <a:r>
              <a:rPr lang="en-US" dirty="0" smtClean="0"/>
              <a:t> allow site separate by distance to equated (and constrained in latest </a:t>
            </a:r>
            <a:r>
              <a:rPr lang="en-US" dirty="0" err="1" smtClean="0"/>
              <a:t>glorg</a:t>
            </a:r>
            <a:r>
              <a:rPr lang="en-US" dirty="0" smtClean="0"/>
              <a:t>).</a:t>
            </a:r>
          </a:p>
          <a:p>
            <a:pPr lvl="1"/>
            <a:r>
              <a:rPr lang="en-US" dirty="0" smtClean="0"/>
              <a:t>eq_4char equates sites with same 4-character name (useful to stop equates at sites that share antennas).</a:t>
            </a:r>
          </a:p>
          <a:p>
            <a:pPr lvl="1"/>
            <a:r>
              <a:rPr lang="en-US" dirty="0" smtClean="0"/>
              <a:t>Chi-squared increments of equates allows assessment of equates (use </a:t>
            </a:r>
            <a:r>
              <a:rPr lang="en-US" dirty="0" err="1" smtClean="0"/>
              <a:t>un_equate</a:t>
            </a:r>
            <a:r>
              <a:rPr lang="en-US" dirty="0" smtClean="0"/>
              <a:t> for large chi-squared values)</a:t>
            </a:r>
          </a:p>
          <a:p>
            <a:pPr lvl="1"/>
            <a:r>
              <a:rPr lang="en-US" dirty="0" smtClean="0"/>
              <a:t>Use FIXA option to make apriori the same for equated sites (better to use </a:t>
            </a:r>
            <a:r>
              <a:rPr lang="en-US" smtClean="0"/>
              <a:t>consistent apriori </a:t>
            </a:r>
            <a:r>
              <a:rPr lang="en-US" dirty="0" smtClean="0"/>
              <a:t>file).</a:t>
            </a:r>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890798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Uses of </a:t>
            </a:r>
            <a:r>
              <a:rPr lang="en-US" dirty="0" err="1" smtClean="0"/>
              <a:t>sh_gen_stats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Velocity solutions are often iterative:</a:t>
            </a:r>
          </a:p>
          <a:p>
            <a:pPr lvl="1"/>
            <a:r>
              <a:rPr lang="en-US" dirty="0" smtClean="0"/>
              <a:t>Generate time series using some reference frame sites (IGb08 sites initially for example).</a:t>
            </a:r>
          </a:p>
          <a:p>
            <a:pPr lvl="1"/>
            <a:r>
              <a:rPr lang="en-US" dirty="0" smtClean="0"/>
              <a:t>Fit to the time series (</a:t>
            </a:r>
            <a:r>
              <a:rPr lang="en-US" dirty="0" err="1" smtClean="0"/>
              <a:t>tsfit</a:t>
            </a:r>
            <a:r>
              <a:rPr lang="en-US" dirty="0" smtClean="0"/>
              <a:t>) to:</a:t>
            </a:r>
          </a:p>
          <a:p>
            <a:pPr lvl="2"/>
            <a:r>
              <a:rPr lang="en-US" dirty="0" smtClean="0"/>
              <a:t>Find outliers, nature of earthquakes (log needed?), discontinuities</a:t>
            </a:r>
          </a:p>
          <a:p>
            <a:pPr lvl="2"/>
            <a:r>
              <a:rPr lang="en-US" dirty="0" smtClean="0"/>
              <a:t>Self consistent apriori file.</a:t>
            </a:r>
          </a:p>
          <a:p>
            <a:pPr lvl="2"/>
            <a:r>
              <a:rPr lang="en-US" dirty="0" smtClean="0"/>
              <a:t>Used FOGMEX model (realistic sigma) to get process noise model and list of low-correlated noise reference frame sites).  Use </a:t>
            </a:r>
            <a:r>
              <a:rPr lang="en-US" dirty="0" err="1" smtClean="0"/>
              <a:t>stabrad</a:t>
            </a:r>
            <a:r>
              <a:rPr lang="en-US" dirty="0" smtClean="0"/>
              <a:t> option for dense networks</a:t>
            </a:r>
          </a:p>
          <a:p>
            <a:pPr lvl="1"/>
            <a:r>
              <a:rPr lang="en-US" dirty="0" smtClean="0"/>
              <a:t>Run </a:t>
            </a:r>
            <a:r>
              <a:rPr lang="en-US" dirty="0" err="1" smtClean="0"/>
              <a:t>globk</a:t>
            </a:r>
            <a:r>
              <a:rPr lang="en-US" dirty="0" smtClean="0"/>
              <a:t> velocity solution to refine reference frame site coordinates and velocities</a:t>
            </a:r>
          </a:p>
          <a:p>
            <a:pPr lvl="1"/>
            <a:r>
              <a:rPr lang="en-US" dirty="0" smtClean="0"/>
              <a:t>Re-generate time series and repeat.</a:t>
            </a:r>
            <a:endParaRPr lang="en-US" dirty="0"/>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3223404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comparisons: Approach</a:t>
            </a:r>
            <a:endParaRPr lang="en-US" dirty="0"/>
          </a:p>
        </p:txBody>
      </p:sp>
      <p:sp>
        <p:nvSpPr>
          <p:cNvPr id="3" name="Content Placeholder 2"/>
          <p:cNvSpPr>
            <a:spLocks noGrp="1"/>
          </p:cNvSpPr>
          <p:nvPr>
            <p:ph idx="1"/>
          </p:nvPr>
        </p:nvSpPr>
        <p:spPr/>
        <p:txBody>
          <a:bodyPr>
            <a:normAutofit/>
          </a:bodyPr>
          <a:lstStyle/>
          <a:p>
            <a:r>
              <a:rPr lang="en-US" sz="2800" dirty="0" smtClean="0"/>
              <a:t>Use </a:t>
            </a:r>
            <a:r>
              <a:rPr lang="en-US" sz="2800" dirty="0" err="1" smtClean="0"/>
              <a:t>sh_exglk</a:t>
            </a:r>
            <a:r>
              <a:rPr lang="en-US" sz="2800" dirty="0" smtClean="0"/>
              <a:t> -f &lt;</a:t>
            </a:r>
            <a:r>
              <a:rPr lang="en-US" sz="2800" dirty="0" err="1" smtClean="0"/>
              <a:t>soln.org</a:t>
            </a:r>
            <a:r>
              <a:rPr lang="en-US" sz="2800" dirty="0" smtClean="0"/>
              <a:t>&gt; -</a:t>
            </a:r>
            <a:r>
              <a:rPr lang="en-US" sz="2800" dirty="0" err="1" smtClean="0"/>
              <a:t>vel</a:t>
            </a:r>
            <a:r>
              <a:rPr lang="en-US" sz="2800" dirty="0" smtClean="0"/>
              <a:t> &lt;</a:t>
            </a:r>
            <a:r>
              <a:rPr lang="en-US" sz="2800" dirty="0" err="1" smtClean="0"/>
              <a:t>soln.vel</a:t>
            </a:r>
            <a:r>
              <a:rPr lang="en-US" sz="2800" dirty="0" smtClean="0"/>
              <a:t>&gt; -</a:t>
            </a:r>
            <a:r>
              <a:rPr lang="en-US" sz="2800" dirty="0" err="1" smtClean="0"/>
              <a:t>rmdup</a:t>
            </a:r>
            <a:r>
              <a:rPr lang="en-US" sz="2800" dirty="0" smtClean="0"/>
              <a:t> </a:t>
            </a:r>
            <a:br>
              <a:rPr lang="en-US" sz="2800" dirty="0" smtClean="0"/>
            </a:br>
            <a:r>
              <a:rPr lang="en-US" sz="2800" dirty="0" smtClean="0"/>
              <a:t>to extract velocity estimates (</a:t>
            </a:r>
            <a:r>
              <a:rPr lang="en-US" sz="2800" dirty="0" err="1" smtClean="0"/>
              <a:t>rmdup</a:t>
            </a:r>
            <a:r>
              <a:rPr lang="en-US" sz="2800" dirty="0" smtClean="0"/>
              <a:t> remove equated sites with the same estimates)</a:t>
            </a:r>
          </a:p>
          <a:p>
            <a:r>
              <a:rPr lang="en-US" sz="2800" dirty="0" smtClean="0"/>
              <a:t>Program </a:t>
            </a:r>
            <a:r>
              <a:rPr lang="en-US" sz="2800" dirty="0" err="1" smtClean="0"/>
              <a:t>velrot</a:t>
            </a:r>
            <a:r>
              <a:rPr lang="en-US" sz="2800" dirty="0" smtClean="0"/>
              <a:t> allows fields to be compared (change frames and merge fields as well).  For example:</a:t>
            </a:r>
            <a:br>
              <a:rPr lang="en-US" sz="2800" dirty="0" smtClean="0"/>
            </a:br>
            <a:r>
              <a:rPr lang="en-US" sz="2800" dirty="0" err="1" smtClean="0"/>
              <a:t>velrot</a:t>
            </a:r>
            <a:r>
              <a:rPr lang="en-US" sz="2800" dirty="0" smtClean="0"/>
              <a:t> </a:t>
            </a:r>
            <a:r>
              <a:rPr lang="en-US" sz="2800" dirty="0" err="1" smtClean="0"/>
              <a:t>solna.vel</a:t>
            </a:r>
            <a:r>
              <a:rPr lang="en-US" sz="2800" dirty="0" smtClean="0"/>
              <a:t> nam08 </a:t>
            </a:r>
            <a:r>
              <a:rPr lang="en-US" sz="2800" dirty="0" err="1" smtClean="0"/>
              <a:t>solnb.vel</a:t>
            </a:r>
            <a:r>
              <a:rPr lang="en-US" sz="2800" dirty="0" smtClean="0"/>
              <a:t> IGS08 ‘’ ‘’ ‘’ ‘’ N </a:t>
            </a:r>
            <a:br>
              <a:rPr lang="en-US" sz="2800" dirty="0" smtClean="0"/>
            </a:br>
            <a:r>
              <a:rPr lang="en-US" sz="2800" dirty="0" smtClean="0"/>
              <a:t>compares to solutions directly (use RT instead of N to allow rotation and translation rates). Use </a:t>
            </a:r>
            <a:r>
              <a:rPr lang="en-US" sz="2800" dirty="0" err="1" smtClean="0"/>
              <a:t>grep</a:t>
            </a:r>
            <a:r>
              <a:rPr lang="en-US" sz="2800" dirty="0" smtClean="0"/>
              <a:t> “^S “ to get statistics.</a:t>
            </a:r>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3280644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Comparisons: </a:t>
            </a:r>
            <a:r>
              <a:rPr lang="en-US" dirty="0" smtClean="0"/>
              <a:t>Decimation</a:t>
            </a:r>
            <a:endParaRPr lang="en-US" dirty="0"/>
          </a:p>
        </p:txBody>
      </p:sp>
      <p:sp>
        <p:nvSpPr>
          <p:cNvPr id="3" name="Content Placeholder 2"/>
          <p:cNvSpPr>
            <a:spLocks noGrp="1"/>
          </p:cNvSpPr>
          <p:nvPr>
            <p:ph idx="1"/>
          </p:nvPr>
        </p:nvSpPr>
        <p:spPr/>
        <p:txBody>
          <a:bodyPr>
            <a:normAutofit fontScale="40000" lnSpcReduction="20000"/>
          </a:bodyPr>
          <a:lstStyle/>
          <a:p>
            <a:pPr marL="0" indent="0">
              <a:buNone/>
            </a:pPr>
            <a:r>
              <a:rPr lang="en-US" sz="7000" dirty="0" smtClean="0"/>
              <a:t>Decimation: Different days of week (1996-2015 solution, small subset </a:t>
            </a:r>
            <a:r>
              <a:rPr lang="en-US" sz="7000" dirty="0"/>
              <a:t>of sites):</a:t>
            </a:r>
            <a:br>
              <a:rPr lang="en-US" sz="7000" dirty="0"/>
            </a:br>
            <a:endParaRPr lang="en-US" sz="7000" dirty="0" smtClean="0"/>
          </a:p>
          <a:p>
            <a:pPr marL="0" indent="0">
              <a:buNone/>
            </a:pPr>
            <a:r>
              <a:rPr lang="en-US" dirty="0" smtClean="0">
                <a:latin typeface="Courier"/>
                <a:cs typeface="Courier"/>
              </a:rPr>
              <a:t>Un</a:t>
            </a:r>
            <a:r>
              <a:rPr lang="en-US" dirty="0">
                <a:latin typeface="Courier"/>
                <a:cs typeface="Courier"/>
              </a:rPr>
              <a:t>-aligned fields</a:t>
            </a:r>
          </a:p>
          <a:p>
            <a:pPr marL="0" indent="0">
              <a:buNone/>
            </a:pPr>
            <a:r>
              <a:rPr lang="en-US" dirty="0">
                <a:latin typeface="Courier"/>
                <a:cs typeface="Courier"/>
              </a:rPr>
              <a:t>compare 1 NMT_vel_150418_day1.vel NMT_vel_150418_day3.vel</a:t>
            </a:r>
          </a:p>
          <a:p>
            <a:pPr marL="0" indent="0">
              <a:buNone/>
            </a:pPr>
            <a:r>
              <a:rPr lang="en-US" dirty="0">
                <a:latin typeface="Courier"/>
                <a:cs typeface="Courier"/>
              </a:rPr>
              <a:t>S Component North    #    75 </a:t>
            </a:r>
            <a:r>
              <a:rPr lang="en-US" dirty="0" err="1">
                <a:latin typeface="Courier"/>
                <a:cs typeface="Courier"/>
              </a:rPr>
              <a:t>WMean</a:t>
            </a:r>
            <a:r>
              <a:rPr lang="en-US" dirty="0">
                <a:latin typeface="Courier"/>
                <a:cs typeface="Courier"/>
              </a:rPr>
              <a:t>  -0.00 WRMS   0.04 mm/</a:t>
            </a:r>
            <a:r>
              <a:rPr lang="en-US" dirty="0" err="1">
                <a:latin typeface="Courier"/>
                <a:cs typeface="Courier"/>
              </a:rPr>
              <a:t>yr</a:t>
            </a:r>
            <a:r>
              <a:rPr lang="en-US" dirty="0">
                <a:latin typeface="Courier"/>
                <a:cs typeface="Courier"/>
              </a:rPr>
              <a:t>, NRMS   0.198</a:t>
            </a:r>
          </a:p>
          <a:p>
            <a:pPr marL="0" indent="0">
              <a:buNone/>
            </a:pPr>
            <a:r>
              <a:rPr lang="en-US" dirty="0">
                <a:latin typeface="Courier"/>
                <a:cs typeface="Courier"/>
              </a:rPr>
              <a:t>S Component East     #    75 </a:t>
            </a:r>
            <a:r>
              <a:rPr lang="en-US" dirty="0" err="1">
                <a:latin typeface="Courier"/>
                <a:cs typeface="Courier"/>
              </a:rPr>
              <a:t>WMean</a:t>
            </a:r>
            <a:r>
              <a:rPr lang="en-US" dirty="0">
                <a:latin typeface="Courier"/>
                <a:cs typeface="Courier"/>
              </a:rPr>
              <a:t>  -0.02 WRMS   0.04 mm/</a:t>
            </a:r>
            <a:r>
              <a:rPr lang="en-US" dirty="0" err="1">
                <a:latin typeface="Courier"/>
                <a:cs typeface="Courier"/>
              </a:rPr>
              <a:t>yr</a:t>
            </a:r>
            <a:r>
              <a:rPr lang="en-US" dirty="0">
                <a:latin typeface="Courier"/>
                <a:cs typeface="Courier"/>
              </a:rPr>
              <a:t>, NRMS   0.203</a:t>
            </a:r>
          </a:p>
          <a:p>
            <a:pPr marL="0" indent="0">
              <a:buNone/>
            </a:pPr>
            <a:r>
              <a:rPr lang="en-US" dirty="0">
                <a:latin typeface="Courier"/>
                <a:cs typeface="Courier"/>
              </a:rPr>
              <a:t>S Component Up       #    75 </a:t>
            </a:r>
            <a:r>
              <a:rPr lang="en-US" dirty="0" err="1">
                <a:latin typeface="Courier"/>
                <a:cs typeface="Courier"/>
              </a:rPr>
              <a:t>WMean</a:t>
            </a:r>
            <a:r>
              <a:rPr lang="en-US" dirty="0">
                <a:latin typeface="Courier"/>
                <a:cs typeface="Courier"/>
              </a:rPr>
              <a:t>   0.03 WRMS   0.16 mm/</a:t>
            </a:r>
            <a:r>
              <a:rPr lang="en-US" dirty="0" err="1">
                <a:latin typeface="Courier"/>
                <a:cs typeface="Courier"/>
              </a:rPr>
              <a:t>yr</a:t>
            </a:r>
            <a:r>
              <a:rPr lang="en-US" dirty="0">
                <a:latin typeface="Courier"/>
                <a:cs typeface="Courier"/>
              </a:rPr>
              <a:t>, NRMS   0.180</a:t>
            </a:r>
          </a:p>
          <a:p>
            <a:pPr marL="0" indent="0">
              <a:buNone/>
            </a:pPr>
            <a:r>
              <a:rPr lang="en-US" dirty="0">
                <a:latin typeface="Courier"/>
                <a:cs typeface="Courier"/>
              </a:rPr>
              <a:t>S Component </a:t>
            </a:r>
            <a:r>
              <a:rPr lang="en-US" dirty="0" err="1">
                <a:latin typeface="Courier"/>
                <a:cs typeface="Courier"/>
              </a:rPr>
              <a:t>Horz</a:t>
            </a:r>
            <a:r>
              <a:rPr lang="en-US" dirty="0">
                <a:latin typeface="Courier"/>
                <a:cs typeface="Courier"/>
              </a:rPr>
              <a:t>     #    75 </a:t>
            </a:r>
            <a:r>
              <a:rPr lang="en-US" dirty="0" err="1">
                <a:latin typeface="Courier"/>
                <a:cs typeface="Courier"/>
              </a:rPr>
              <a:t>WMean</a:t>
            </a:r>
            <a:r>
              <a:rPr lang="en-US" dirty="0">
                <a:latin typeface="Courier"/>
                <a:cs typeface="Courier"/>
              </a:rPr>
              <a:t>  -0.01 WRMS   0.04 mm/</a:t>
            </a:r>
            <a:r>
              <a:rPr lang="en-US" dirty="0" err="1">
                <a:latin typeface="Courier"/>
                <a:cs typeface="Courier"/>
              </a:rPr>
              <a:t>yr</a:t>
            </a:r>
            <a:r>
              <a:rPr lang="en-US" dirty="0">
                <a:latin typeface="Courier"/>
                <a:cs typeface="Courier"/>
              </a:rPr>
              <a:t>, NRMS   0.200</a:t>
            </a:r>
          </a:p>
          <a:p>
            <a:pPr marL="0" indent="0">
              <a:buNone/>
            </a:pPr>
            <a:r>
              <a:rPr lang="en-US" dirty="0">
                <a:latin typeface="Courier"/>
                <a:cs typeface="Courier"/>
              </a:rPr>
              <a:t>compare 2 NMT_vel_150418_day1.vel NMT_vel_150418_day5.vel</a:t>
            </a:r>
          </a:p>
          <a:p>
            <a:pPr marL="0" indent="0">
              <a:buNone/>
            </a:pPr>
            <a:r>
              <a:rPr lang="en-US" dirty="0">
                <a:latin typeface="Courier"/>
                <a:cs typeface="Courier"/>
              </a:rPr>
              <a:t>S Component North    #    74 </a:t>
            </a:r>
            <a:r>
              <a:rPr lang="en-US" dirty="0" err="1">
                <a:latin typeface="Courier"/>
                <a:cs typeface="Courier"/>
              </a:rPr>
              <a:t>WMean</a:t>
            </a:r>
            <a:r>
              <a:rPr lang="en-US" dirty="0">
                <a:latin typeface="Courier"/>
                <a:cs typeface="Courier"/>
              </a:rPr>
              <a:t>  -0.01 WRMS   0.04 mm/</a:t>
            </a:r>
            <a:r>
              <a:rPr lang="en-US" dirty="0" err="1">
                <a:latin typeface="Courier"/>
                <a:cs typeface="Courier"/>
              </a:rPr>
              <a:t>yr</a:t>
            </a:r>
            <a:r>
              <a:rPr lang="en-US" dirty="0">
                <a:latin typeface="Courier"/>
                <a:cs typeface="Courier"/>
              </a:rPr>
              <a:t>, NRMS   0.207</a:t>
            </a:r>
          </a:p>
          <a:p>
            <a:pPr marL="0" indent="0">
              <a:buNone/>
            </a:pPr>
            <a:r>
              <a:rPr lang="en-US" dirty="0">
                <a:latin typeface="Courier"/>
                <a:cs typeface="Courier"/>
              </a:rPr>
              <a:t>S Component East     #    74 </a:t>
            </a:r>
            <a:r>
              <a:rPr lang="en-US" dirty="0" err="1">
                <a:latin typeface="Courier"/>
                <a:cs typeface="Courier"/>
              </a:rPr>
              <a:t>WMean</a:t>
            </a:r>
            <a:r>
              <a:rPr lang="en-US" dirty="0">
                <a:latin typeface="Courier"/>
                <a:cs typeface="Courier"/>
              </a:rPr>
              <a:t>  -0.02 WRMS   0.05 mm/</a:t>
            </a:r>
            <a:r>
              <a:rPr lang="en-US" dirty="0" err="1">
                <a:latin typeface="Courier"/>
                <a:cs typeface="Courier"/>
              </a:rPr>
              <a:t>yr</a:t>
            </a:r>
            <a:r>
              <a:rPr lang="en-US" dirty="0">
                <a:latin typeface="Courier"/>
                <a:cs typeface="Courier"/>
              </a:rPr>
              <a:t>, NRMS   0.225</a:t>
            </a:r>
          </a:p>
          <a:p>
            <a:pPr marL="0" indent="0">
              <a:buNone/>
            </a:pPr>
            <a:r>
              <a:rPr lang="en-US" dirty="0">
                <a:latin typeface="Courier"/>
                <a:cs typeface="Courier"/>
              </a:rPr>
              <a:t>S Component Up       #    74 </a:t>
            </a:r>
            <a:r>
              <a:rPr lang="en-US" dirty="0" err="1">
                <a:latin typeface="Courier"/>
                <a:cs typeface="Courier"/>
              </a:rPr>
              <a:t>WMean</a:t>
            </a:r>
            <a:r>
              <a:rPr lang="en-US" dirty="0">
                <a:latin typeface="Courier"/>
                <a:cs typeface="Courier"/>
              </a:rPr>
              <a:t>   0.04 WRMS   0.19 mm/</a:t>
            </a:r>
            <a:r>
              <a:rPr lang="en-US" dirty="0" err="1">
                <a:latin typeface="Courier"/>
                <a:cs typeface="Courier"/>
              </a:rPr>
              <a:t>yr</a:t>
            </a:r>
            <a:r>
              <a:rPr lang="en-US" dirty="0">
                <a:latin typeface="Courier"/>
                <a:cs typeface="Courier"/>
              </a:rPr>
              <a:t>, NRMS   0.212</a:t>
            </a:r>
          </a:p>
          <a:p>
            <a:pPr marL="0" indent="0">
              <a:buNone/>
            </a:pPr>
            <a:r>
              <a:rPr lang="en-US" dirty="0">
                <a:latin typeface="Courier"/>
                <a:cs typeface="Courier"/>
              </a:rPr>
              <a:t>S Component </a:t>
            </a:r>
            <a:r>
              <a:rPr lang="en-US" dirty="0" err="1">
                <a:latin typeface="Courier"/>
                <a:cs typeface="Courier"/>
              </a:rPr>
              <a:t>Horz</a:t>
            </a:r>
            <a:r>
              <a:rPr lang="en-US" dirty="0">
                <a:latin typeface="Courier"/>
                <a:cs typeface="Courier"/>
              </a:rPr>
              <a:t>     #    74 </a:t>
            </a:r>
            <a:r>
              <a:rPr lang="en-US" dirty="0" err="1">
                <a:latin typeface="Courier"/>
                <a:cs typeface="Courier"/>
              </a:rPr>
              <a:t>WMean</a:t>
            </a:r>
            <a:r>
              <a:rPr lang="en-US" dirty="0">
                <a:latin typeface="Courier"/>
                <a:cs typeface="Courier"/>
              </a:rPr>
              <a:t>  -0.01 WRMS   0.04 mm/</a:t>
            </a:r>
            <a:r>
              <a:rPr lang="en-US" dirty="0" err="1">
                <a:latin typeface="Courier"/>
                <a:cs typeface="Courier"/>
              </a:rPr>
              <a:t>yr</a:t>
            </a:r>
            <a:r>
              <a:rPr lang="en-US" dirty="0">
                <a:latin typeface="Courier"/>
                <a:cs typeface="Courier"/>
              </a:rPr>
              <a:t>, NRMS   0.217</a:t>
            </a:r>
          </a:p>
          <a:p>
            <a:pPr marL="0" indent="0">
              <a:buNone/>
            </a:pPr>
            <a:r>
              <a:rPr lang="en-US" dirty="0">
                <a:latin typeface="Courier"/>
                <a:cs typeface="Courier"/>
              </a:rPr>
              <a:t>compare 3 NMT_vel_150418_day3.vel NMT_vel_150418_day5.vel</a:t>
            </a:r>
          </a:p>
          <a:p>
            <a:pPr marL="0" indent="0">
              <a:buNone/>
            </a:pPr>
            <a:r>
              <a:rPr lang="en-US" dirty="0">
                <a:latin typeface="Courier"/>
                <a:cs typeface="Courier"/>
              </a:rPr>
              <a:t>S Component North    #    76 </a:t>
            </a:r>
            <a:r>
              <a:rPr lang="en-US" dirty="0" err="1">
                <a:latin typeface="Courier"/>
                <a:cs typeface="Courier"/>
              </a:rPr>
              <a:t>WMean</a:t>
            </a:r>
            <a:r>
              <a:rPr lang="en-US" dirty="0">
                <a:latin typeface="Courier"/>
                <a:cs typeface="Courier"/>
              </a:rPr>
              <a:t>  -0.01 WRMS   0.03 mm/</a:t>
            </a:r>
            <a:r>
              <a:rPr lang="en-US" dirty="0" err="1">
                <a:latin typeface="Courier"/>
                <a:cs typeface="Courier"/>
              </a:rPr>
              <a:t>yr</a:t>
            </a:r>
            <a:r>
              <a:rPr lang="en-US" dirty="0">
                <a:latin typeface="Courier"/>
                <a:cs typeface="Courier"/>
              </a:rPr>
              <a:t>, NRMS   0.177</a:t>
            </a:r>
          </a:p>
          <a:p>
            <a:pPr marL="0" indent="0">
              <a:buNone/>
            </a:pPr>
            <a:r>
              <a:rPr lang="en-US" dirty="0">
                <a:latin typeface="Courier"/>
                <a:cs typeface="Courier"/>
              </a:rPr>
              <a:t>S Component East     #    76 </a:t>
            </a:r>
            <a:r>
              <a:rPr lang="en-US" dirty="0" err="1">
                <a:latin typeface="Courier"/>
                <a:cs typeface="Courier"/>
              </a:rPr>
              <a:t>WMean</a:t>
            </a:r>
            <a:r>
              <a:rPr lang="en-US" dirty="0">
                <a:latin typeface="Courier"/>
                <a:cs typeface="Courier"/>
              </a:rPr>
              <a:t>  -0.01 WRMS   0.03 mm/</a:t>
            </a:r>
            <a:r>
              <a:rPr lang="en-US" dirty="0" err="1">
                <a:latin typeface="Courier"/>
                <a:cs typeface="Courier"/>
              </a:rPr>
              <a:t>yr</a:t>
            </a:r>
            <a:r>
              <a:rPr lang="en-US" dirty="0">
                <a:latin typeface="Courier"/>
                <a:cs typeface="Courier"/>
              </a:rPr>
              <a:t>, NRMS   0.161</a:t>
            </a:r>
          </a:p>
          <a:p>
            <a:pPr marL="0" indent="0">
              <a:buNone/>
            </a:pPr>
            <a:r>
              <a:rPr lang="en-US" dirty="0">
                <a:latin typeface="Courier"/>
                <a:cs typeface="Courier"/>
              </a:rPr>
              <a:t>S Component Up       #    76 </a:t>
            </a:r>
            <a:r>
              <a:rPr lang="en-US" dirty="0" err="1">
                <a:latin typeface="Courier"/>
                <a:cs typeface="Courier"/>
              </a:rPr>
              <a:t>WMean</a:t>
            </a:r>
            <a:r>
              <a:rPr lang="en-US" dirty="0">
                <a:latin typeface="Courier"/>
                <a:cs typeface="Courier"/>
              </a:rPr>
              <a:t>   0.01 WRMS   0.13 mm/</a:t>
            </a:r>
            <a:r>
              <a:rPr lang="en-US" dirty="0" err="1">
                <a:latin typeface="Courier"/>
                <a:cs typeface="Courier"/>
              </a:rPr>
              <a:t>yr</a:t>
            </a:r>
            <a:r>
              <a:rPr lang="en-US" dirty="0">
                <a:latin typeface="Courier"/>
                <a:cs typeface="Courier"/>
              </a:rPr>
              <a:t>, NRMS   0.142</a:t>
            </a:r>
          </a:p>
          <a:p>
            <a:pPr marL="0" indent="0">
              <a:buNone/>
            </a:pPr>
            <a:r>
              <a:rPr lang="en-US" dirty="0">
                <a:latin typeface="Courier"/>
                <a:cs typeface="Courier"/>
              </a:rPr>
              <a:t>S Component </a:t>
            </a:r>
            <a:r>
              <a:rPr lang="en-US" dirty="0" err="1">
                <a:latin typeface="Courier"/>
                <a:cs typeface="Courier"/>
              </a:rPr>
              <a:t>Horz</a:t>
            </a:r>
            <a:r>
              <a:rPr lang="en-US" dirty="0">
                <a:latin typeface="Courier"/>
                <a:cs typeface="Courier"/>
              </a:rPr>
              <a:t>     #    76 </a:t>
            </a:r>
            <a:r>
              <a:rPr lang="en-US" dirty="0" err="1">
                <a:latin typeface="Courier"/>
                <a:cs typeface="Courier"/>
              </a:rPr>
              <a:t>WMean</a:t>
            </a:r>
            <a:r>
              <a:rPr lang="en-US" dirty="0">
                <a:latin typeface="Courier"/>
                <a:cs typeface="Courier"/>
              </a:rPr>
              <a:t>  -0.01 WRMS   0.03 mm/</a:t>
            </a:r>
            <a:r>
              <a:rPr lang="en-US" dirty="0" err="1">
                <a:latin typeface="Courier"/>
                <a:cs typeface="Courier"/>
              </a:rPr>
              <a:t>yr</a:t>
            </a:r>
            <a:r>
              <a:rPr lang="en-US" dirty="0">
                <a:latin typeface="Courier"/>
                <a:cs typeface="Courier"/>
              </a:rPr>
              <a:t>, NRMS   </a:t>
            </a:r>
            <a:r>
              <a:rPr lang="en-US" dirty="0" smtClean="0">
                <a:latin typeface="Courier"/>
                <a:cs typeface="Courier"/>
              </a:rPr>
              <a:t>0.169</a:t>
            </a:r>
            <a:endParaRPr lang="en-US" dirty="0">
              <a:latin typeface="Courier"/>
              <a:cs typeface="Courier"/>
            </a:endParaRPr>
          </a:p>
          <a:p>
            <a:pPr marL="0" indent="0">
              <a:buNone/>
            </a:pPr>
            <a:r>
              <a:rPr lang="en-US" dirty="0" smtClean="0"/>
              <a:t> </a:t>
            </a:r>
            <a:endParaRPr lang="en-US" dirty="0"/>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1777690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Time-series </a:t>
            </a:r>
            <a:r>
              <a:rPr lang="en-US" dirty="0" err="1" smtClean="0"/>
              <a:t>vs</a:t>
            </a:r>
            <a:r>
              <a:rPr lang="en-US" dirty="0" smtClean="0"/>
              <a:t> GLOBK</a:t>
            </a:r>
            <a:endParaRPr lang="en-US" dirty="0"/>
          </a:p>
        </p:txBody>
      </p:sp>
      <p:sp>
        <p:nvSpPr>
          <p:cNvPr id="3" name="Content Placeholder 2"/>
          <p:cNvSpPr>
            <a:spLocks noGrp="1"/>
          </p:cNvSpPr>
          <p:nvPr>
            <p:ph idx="1"/>
          </p:nvPr>
        </p:nvSpPr>
        <p:spPr/>
        <p:txBody>
          <a:bodyPr>
            <a:normAutofit fontScale="92500" lnSpcReduction="10000"/>
          </a:bodyPr>
          <a:lstStyle/>
          <a:p>
            <a:r>
              <a:rPr lang="en-US" sz="2600" dirty="0" smtClean="0"/>
              <a:t>PBO Combined analyses:</a:t>
            </a:r>
          </a:p>
          <a:p>
            <a:pPr marL="0" indent="0">
              <a:buNone/>
            </a:pPr>
            <a:r>
              <a:rPr lang="en-US" sz="1200" dirty="0" smtClean="0">
                <a:latin typeface="Courier"/>
                <a:cs typeface="Courier"/>
              </a:rPr>
              <a:t>Un</a:t>
            </a:r>
            <a:r>
              <a:rPr lang="en-US" sz="1200" dirty="0">
                <a:latin typeface="Courier"/>
                <a:cs typeface="Courier"/>
              </a:rPr>
              <a:t>-aligned </a:t>
            </a:r>
            <a:r>
              <a:rPr lang="en-US" sz="1200" dirty="0" smtClean="0">
                <a:latin typeface="Courier"/>
                <a:cs typeface="Courier"/>
              </a:rPr>
              <a:t>fields (no rotation and translation).</a:t>
            </a:r>
            <a:endParaRPr lang="en-US" sz="1200" dirty="0">
              <a:latin typeface="Courier"/>
              <a:cs typeface="Courier"/>
            </a:endParaRPr>
          </a:p>
          <a:p>
            <a:pPr marL="0" indent="0">
              <a:buNone/>
            </a:pPr>
            <a:r>
              <a:rPr lang="en-US" sz="1200" dirty="0">
                <a:latin typeface="Courier"/>
                <a:cs typeface="Courier"/>
              </a:rPr>
              <a:t>compare 1 PBO_vel_150425.vel PBO_vel_150425KF.vel</a:t>
            </a:r>
          </a:p>
          <a:p>
            <a:pPr marL="0" indent="0">
              <a:buNone/>
            </a:pPr>
            <a:r>
              <a:rPr lang="en-US" sz="1200" dirty="0">
                <a:latin typeface="Courier"/>
                <a:cs typeface="Courier"/>
              </a:rPr>
              <a:t>S Component North    #  2105 </a:t>
            </a:r>
            <a:r>
              <a:rPr lang="en-US" sz="1200" dirty="0" err="1">
                <a:latin typeface="Courier"/>
                <a:cs typeface="Courier"/>
              </a:rPr>
              <a:t>WMean</a:t>
            </a:r>
            <a:r>
              <a:rPr lang="en-US" sz="1200" dirty="0">
                <a:latin typeface="Courier"/>
                <a:cs typeface="Courier"/>
              </a:rPr>
              <a:t>  -0.01 WRMS   0.12 mm/</a:t>
            </a:r>
            <a:r>
              <a:rPr lang="en-US" sz="1200" dirty="0" err="1">
                <a:latin typeface="Courier"/>
                <a:cs typeface="Courier"/>
              </a:rPr>
              <a:t>yr</a:t>
            </a:r>
            <a:r>
              <a:rPr lang="en-US" sz="1200" dirty="0">
                <a:latin typeface="Courier"/>
                <a:cs typeface="Courier"/>
              </a:rPr>
              <a:t>, NRMS   0.925</a:t>
            </a:r>
          </a:p>
          <a:p>
            <a:pPr marL="0" indent="0">
              <a:buNone/>
            </a:pPr>
            <a:r>
              <a:rPr lang="en-US" sz="1200" dirty="0">
                <a:latin typeface="Courier"/>
                <a:cs typeface="Courier"/>
              </a:rPr>
              <a:t>S Component East     #  2105 </a:t>
            </a:r>
            <a:r>
              <a:rPr lang="en-US" sz="1200" dirty="0" err="1">
                <a:latin typeface="Courier"/>
                <a:cs typeface="Courier"/>
              </a:rPr>
              <a:t>WMean</a:t>
            </a:r>
            <a:r>
              <a:rPr lang="en-US" sz="1200" dirty="0">
                <a:latin typeface="Courier"/>
                <a:cs typeface="Courier"/>
              </a:rPr>
              <a:t>  -0.00 WRMS   0.13 mm/</a:t>
            </a:r>
            <a:r>
              <a:rPr lang="en-US" sz="1200" dirty="0" err="1">
                <a:latin typeface="Courier"/>
                <a:cs typeface="Courier"/>
              </a:rPr>
              <a:t>yr</a:t>
            </a:r>
            <a:r>
              <a:rPr lang="en-US" sz="1200" dirty="0">
                <a:latin typeface="Courier"/>
                <a:cs typeface="Courier"/>
              </a:rPr>
              <a:t>, NRMS   0.934</a:t>
            </a:r>
          </a:p>
          <a:p>
            <a:pPr marL="0" indent="0">
              <a:buNone/>
            </a:pPr>
            <a:r>
              <a:rPr lang="en-US" sz="1200" dirty="0">
                <a:latin typeface="Courier"/>
                <a:cs typeface="Courier"/>
              </a:rPr>
              <a:t>S Component Up       #  2105 </a:t>
            </a:r>
            <a:r>
              <a:rPr lang="en-US" sz="1200" dirty="0" err="1">
                <a:latin typeface="Courier"/>
                <a:cs typeface="Courier"/>
              </a:rPr>
              <a:t>WMean</a:t>
            </a:r>
            <a:r>
              <a:rPr lang="en-US" sz="1200" dirty="0">
                <a:latin typeface="Courier"/>
                <a:cs typeface="Courier"/>
              </a:rPr>
              <a:t>   0.02 WRMS   0.31 mm/</a:t>
            </a:r>
            <a:r>
              <a:rPr lang="en-US" sz="1200" dirty="0" err="1">
                <a:latin typeface="Courier"/>
                <a:cs typeface="Courier"/>
              </a:rPr>
              <a:t>yr</a:t>
            </a:r>
            <a:r>
              <a:rPr lang="en-US" sz="1200" dirty="0">
                <a:latin typeface="Courier"/>
                <a:cs typeface="Courier"/>
              </a:rPr>
              <a:t>, NRMS   0.871</a:t>
            </a:r>
          </a:p>
          <a:p>
            <a:pPr marL="0" indent="0">
              <a:buNone/>
            </a:pPr>
            <a:r>
              <a:rPr lang="en-US" sz="1200" dirty="0">
                <a:latin typeface="Courier"/>
                <a:cs typeface="Courier"/>
              </a:rPr>
              <a:t>S Component </a:t>
            </a:r>
            <a:r>
              <a:rPr lang="en-US" sz="1200" dirty="0" err="1">
                <a:latin typeface="Courier"/>
                <a:cs typeface="Courier"/>
              </a:rPr>
              <a:t>Horz</a:t>
            </a:r>
            <a:r>
              <a:rPr lang="en-US" sz="1200" dirty="0">
                <a:latin typeface="Courier"/>
                <a:cs typeface="Courier"/>
              </a:rPr>
              <a:t>     #  2105 </a:t>
            </a:r>
            <a:r>
              <a:rPr lang="en-US" sz="1200" dirty="0" err="1">
                <a:latin typeface="Courier"/>
                <a:cs typeface="Courier"/>
              </a:rPr>
              <a:t>WMean</a:t>
            </a:r>
            <a:r>
              <a:rPr lang="en-US" sz="1200" dirty="0">
                <a:latin typeface="Courier"/>
                <a:cs typeface="Courier"/>
              </a:rPr>
              <a:t>  -0.01 WRMS   0.12 mm/</a:t>
            </a:r>
            <a:r>
              <a:rPr lang="en-US" sz="1200" dirty="0" err="1">
                <a:latin typeface="Courier"/>
                <a:cs typeface="Courier"/>
              </a:rPr>
              <a:t>yr</a:t>
            </a:r>
            <a:r>
              <a:rPr lang="en-US" sz="1200" dirty="0">
                <a:latin typeface="Courier"/>
                <a:cs typeface="Courier"/>
              </a:rPr>
              <a:t>, NRMS   </a:t>
            </a:r>
            <a:r>
              <a:rPr lang="en-US" sz="1200" dirty="0" smtClean="0">
                <a:latin typeface="Courier"/>
                <a:cs typeface="Courier"/>
              </a:rPr>
              <a:t>0.929</a:t>
            </a:r>
          </a:p>
          <a:p>
            <a:pPr marL="0" indent="0">
              <a:buNone/>
            </a:pPr>
            <a:r>
              <a:rPr lang="en-US" sz="1200" dirty="0">
                <a:latin typeface="Courier"/>
                <a:cs typeface="Courier"/>
              </a:rPr>
              <a:t>compare 4 PBO_vel_150425.vel PBO_vel_150425_NAM08.vel</a:t>
            </a:r>
          </a:p>
          <a:p>
            <a:pPr marL="0" indent="0">
              <a:buNone/>
            </a:pPr>
            <a:r>
              <a:rPr lang="en-US" sz="1200" dirty="0">
                <a:latin typeface="Courier"/>
                <a:cs typeface="Courier"/>
              </a:rPr>
              <a:t>S Component North    #  1972 </a:t>
            </a:r>
            <a:r>
              <a:rPr lang="en-US" sz="1200" dirty="0" err="1">
                <a:latin typeface="Courier"/>
                <a:cs typeface="Courier"/>
              </a:rPr>
              <a:t>WMean</a:t>
            </a:r>
            <a:r>
              <a:rPr lang="en-US" sz="1200" dirty="0">
                <a:latin typeface="Courier"/>
                <a:cs typeface="Courier"/>
              </a:rPr>
              <a:t>   0.03 WRMS   0.13 mm/</a:t>
            </a:r>
            <a:r>
              <a:rPr lang="en-US" sz="1200" dirty="0" err="1">
                <a:latin typeface="Courier"/>
                <a:cs typeface="Courier"/>
              </a:rPr>
              <a:t>yr</a:t>
            </a:r>
            <a:r>
              <a:rPr lang="en-US" sz="1200" dirty="0">
                <a:latin typeface="Courier"/>
                <a:cs typeface="Courier"/>
              </a:rPr>
              <a:t>, NRMS   0.965</a:t>
            </a:r>
          </a:p>
          <a:p>
            <a:pPr marL="0" indent="0">
              <a:buNone/>
            </a:pPr>
            <a:r>
              <a:rPr lang="en-US" sz="1200" dirty="0">
                <a:latin typeface="Courier"/>
                <a:cs typeface="Courier"/>
              </a:rPr>
              <a:t>S Component East     #  1972 </a:t>
            </a:r>
            <a:r>
              <a:rPr lang="en-US" sz="1200" dirty="0" err="1">
                <a:latin typeface="Courier"/>
                <a:cs typeface="Courier"/>
              </a:rPr>
              <a:t>WMean</a:t>
            </a:r>
            <a:r>
              <a:rPr lang="en-US" sz="1200" dirty="0">
                <a:latin typeface="Courier"/>
                <a:cs typeface="Courier"/>
              </a:rPr>
              <a:t>   0.02 WRMS   0.15 mm/</a:t>
            </a:r>
            <a:r>
              <a:rPr lang="en-US" sz="1200" dirty="0" err="1">
                <a:latin typeface="Courier"/>
                <a:cs typeface="Courier"/>
              </a:rPr>
              <a:t>yr</a:t>
            </a:r>
            <a:r>
              <a:rPr lang="en-US" sz="1200" dirty="0">
                <a:latin typeface="Courier"/>
                <a:cs typeface="Courier"/>
              </a:rPr>
              <a:t>, NRMS   1.049</a:t>
            </a:r>
          </a:p>
          <a:p>
            <a:pPr marL="0" indent="0">
              <a:buNone/>
            </a:pPr>
            <a:r>
              <a:rPr lang="en-US" sz="1200" dirty="0">
                <a:latin typeface="Courier"/>
                <a:cs typeface="Courier"/>
              </a:rPr>
              <a:t>S Component Up       #  1972 </a:t>
            </a:r>
            <a:r>
              <a:rPr lang="en-US" sz="1200" dirty="0" err="1">
                <a:latin typeface="Courier"/>
                <a:cs typeface="Courier"/>
              </a:rPr>
              <a:t>WMean</a:t>
            </a:r>
            <a:r>
              <a:rPr lang="en-US" sz="1200" dirty="0">
                <a:latin typeface="Courier"/>
                <a:cs typeface="Courier"/>
              </a:rPr>
              <a:t>  -0.07 WRMS   0.41 mm/</a:t>
            </a:r>
            <a:r>
              <a:rPr lang="en-US" sz="1200" dirty="0" err="1">
                <a:latin typeface="Courier"/>
                <a:cs typeface="Courier"/>
              </a:rPr>
              <a:t>yr</a:t>
            </a:r>
            <a:r>
              <a:rPr lang="en-US" sz="1200" dirty="0">
                <a:latin typeface="Courier"/>
                <a:cs typeface="Courier"/>
              </a:rPr>
              <a:t>, NRMS   0.943</a:t>
            </a:r>
          </a:p>
          <a:p>
            <a:pPr marL="0" indent="0">
              <a:buNone/>
            </a:pPr>
            <a:r>
              <a:rPr lang="en-US" sz="1200" dirty="0">
                <a:latin typeface="Courier"/>
                <a:cs typeface="Courier"/>
              </a:rPr>
              <a:t>S Component </a:t>
            </a:r>
            <a:r>
              <a:rPr lang="en-US" sz="1200" dirty="0" err="1">
                <a:latin typeface="Courier"/>
                <a:cs typeface="Courier"/>
              </a:rPr>
              <a:t>Horz</a:t>
            </a:r>
            <a:r>
              <a:rPr lang="en-US" sz="1200" dirty="0">
                <a:latin typeface="Courier"/>
                <a:cs typeface="Courier"/>
              </a:rPr>
              <a:t>     #  1972 </a:t>
            </a:r>
            <a:r>
              <a:rPr lang="en-US" sz="1200" dirty="0" err="1">
                <a:latin typeface="Courier"/>
                <a:cs typeface="Courier"/>
              </a:rPr>
              <a:t>WMean</a:t>
            </a:r>
            <a:r>
              <a:rPr lang="en-US" sz="1200" dirty="0">
                <a:latin typeface="Courier"/>
                <a:cs typeface="Courier"/>
              </a:rPr>
              <a:t>   0.02 WRMS   0.14 mm/</a:t>
            </a:r>
            <a:r>
              <a:rPr lang="en-US" sz="1200" dirty="0" err="1">
                <a:latin typeface="Courier"/>
                <a:cs typeface="Courier"/>
              </a:rPr>
              <a:t>yr</a:t>
            </a:r>
            <a:r>
              <a:rPr lang="en-US" sz="1200" dirty="0">
                <a:latin typeface="Courier"/>
                <a:cs typeface="Courier"/>
              </a:rPr>
              <a:t>, NRMS   </a:t>
            </a:r>
            <a:r>
              <a:rPr lang="en-US" sz="1200" dirty="0" smtClean="0">
                <a:latin typeface="Courier"/>
                <a:cs typeface="Courier"/>
              </a:rPr>
              <a:t>1.008</a:t>
            </a:r>
          </a:p>
          <a:p>
            <a:pPr marL="0" indent="0">
              <a:buNone/>
            </a:pPr>
            <a:r>
              <a:rPr lang="en-US" sz="1200" dirty="0">
                <a:latin typeface="Courier"/>
                <a:cs typeface="Courier"/>
              </a:rPr>
              <a:t>compare 7 PBO_vel_150425KF.vel PBO_vel_150425_NAM08.vel</a:t>
            </a:r>
          </a:p>
          <a:p>
            <a:pPr marL="0" indent="0">
              <a:buNone/>
            </a:pPr>
            <a:r>
              <a:rPr lang="en-US" sz="1200" dirty="0">
                <a:latin typeface="Courier"/>
                <a:cs typeface="Courier"/>
              </a:rPr>
              <a:t>S Component North    #  1969 </a:t>
            </a:r>
            <a:r>
              <a:rPr lang="en-US" sz="1200" dirty="0" err="1">
                <a:latin typeface="Courier"/>
                <a:cs typeface="Courier"/>
              </a:rPr>
              <a:t>WMean</a:t>
            </a:r>
            <a:r>
              <a:rPr lang="en-US" sz="1200" dirty="0">
                <a:latin typeface="Courier"/>
                <a:cs typeface="Courier"/>
              </a:rPr>
              <a:t>   0.04 WRMS   0.16 mm/</a:t>
            </a:r>
            <a:r>
              <a:rPr lang="en-US" sz="1200" dirty="0" err="1">
                <a:latin typeface="Courier"/>
                <a:cs typeface="Courier"/>
              </a:rPr>
              <a:t>yr</a:t>
            </a:r>
            <a:r>
              <a:rPr lang="en-US" sz="1200" dirty="0">
                <a:latin typeface="Courier"/>
                <a:cs typeface="Courier"/>
              </a:rPr>
              <a:t>, NRMS   0.952</a:t>
            </a:r>
          </a:p>
          <a:p>
            <a:pPr marL="0" indent="0">
              <a:buNone/>
            </a:pPr>
            <a:r>
              <a:rPr lang="en-US" sz="1200" dirty="0">
                <a:latin typeface="Courier"/>
                <a:cs typeface="Courier"/>
              </a:rPr>
              <a:t>S Component East     #  1969 </a:t>
            </a:r>
            <a:r>
              <a:rPr lang="en-US" sz="1200" dirty="0" err="1">
                <a:latin typeface="Courier"/>
                <a:cs typeface="Courier"/>
              </a:rPr>
              <a:t>WMean</a:t>
            </a:r>
            <a:r>
              <a:rPr lang="en-US" sz="1200" dirty="0">
                <a:latin typeface="Courier"/>
                <a:cs typeface="Courier"/>
              </a:rPr>
              <a:t>   0.02 WRMS   0.17 mm/</a:t>
            </a:r>
            <a:r>
              <a:rPr lang="en-US" sz="1200" dirty="0" err="1">
                <a:latin typeface="Courier"/>
                <a:cs typeface="Courier"/>
              </a:rPr>
              <a:t>yr</a:t>
            </a:r>
            <a:r>
              <a:rPr lang="en-US" sz="1200" dirty="0">
                <a:latin typeface="Courier"/>
                <a:cs typeface="Courier"/>
              </a:rPr>
              <a:t>, NRMS   0.967</a:t>
            </a:r>
          </a:p>
          <a:p>
            <a:pPr marL="0" indent="0">
              <a:buNone/>
            </a:pPr>
            <a:r>
              <a:rPr lang="en-US" sz="1200" dirty="0">
                <a:latin typeface="Courier"/>
                <a:cs typeface="Courier"/>
              </a:rPr>
              <a:t>S Component Up       #  1969 </a:t>
            </a:r>
            <a:r>
              <a:rPr lang="en-US" sz="1200" dirty="0" err="1">
                <a:latin typeface="Courier"/>
                <a:cs typeface="Courier"/>
              </a:rPr>
              <a:t>WMean</a:t>
            </a:r>
            <a:r>
              <a:rPr lang="en-US" sz="1200" dirty="0">
                <a:latin typeface="Courier"/>
                <a:cs typeface="Courier"/>
              </a:rPr>
              <a:t>  -0.08 WRMS   0.44 mm/</a:t>
            </a:r>
            <a:r>
              <a:rPr lang="en-US" sz="1200" dirty="0" err="1">
                <a:latin typeface="Courier"/>
                <a:cs typeface="Courier"/>
              </a:rPr>
              <a:t>yr</a:t>
            </a:r>
            <a:r>
              <a:rPr lang="en-US" sz="1200" dirty="0">
                <a:latin typeface="Courier"/>
                <a:cs typeface="Courier"/>
              </a:rPr>
              <a:t>, NRMS   0.935</a:t>
            </a:r>
          </a:p>
          <a:p>
            <a:pPr marL="0" indent="0">
              <a:buNone/>
            </a:pPr>
            <a:r>
              <a:rPr lang="en-US" sz="1200" dirty="0">
                <a:latin typeface="Courier"/>
                <a:cs typeface="Courier"/>
              </a:rPr>
              <a:t>S Component </a:t>
            </a:r>
            <a:r>
              <a:rPr lang="en-US" sz="1200" dirty="0" err="1">
                <a:latin typeface="Courier"/>
                <a:cs typeface="Courier"/>
              </a:rPr>
              <a:t>Horz</a:t>
            </a:r>
            <a:r>
              <a:rPr lang="en-US" sz="1200" dirty="0">
                <a:latin typeface="Courier"/>
                <a:cs typeface="Courier"/>
              </a:rPr>
              <a:t>     #  1969 </a:t>
            </a:r>
            <a:r>
              <a:rPr lang="en-US" sz="1200" dirty="0" err="1">
                <a:latin typeface="Courier"/>
                <a:cs typeface="Courier"/>
              </a:rPr>
              <a:t>WMean</a:t>
            </a:r>
            <a:r>
              <a:rPr lang="en-US" sz="1200" dirty="0">
                <a:latin typeface="Courier"/>
                <a:cs typeface="Courier"/>
              </a:rPr>
              <a:t>   0.03 WRMS   0.16 mm/</a:t>
            </a:r>
            <a:r>
              <a:rPr lang="en-US" sz="1200" dirty="0" err="1">
                <a:latin typeface="Courier"/>
                <a:cs typeface="Courier"/>
              </a:rPr>
              <a:t>yr</a:t>
            </a:r>
            <a:r>
              <a:rPr lang="en-US" sz="1200" dirty="0">
                <a:latin typeface="Courier"/>
                <a:cs typeface="Courier"/>
              </a:rPr>
              <a:t>, NRMS   0.959</a:t>
            </a:r>
          </a:p>
          <a:p>
            <a:pPr marL="0" indent="0">
              <a:buNone/>
            </a:pPr>
            <a:endParaRPr lang="en-US" sz="1200" dirty="0" smtClean="0">
              <a:latin typeface="Courier"/>
              <a:cs typeface="Courier"/>
            </a:endParaRPr>
          </a:p>
          <a:p>
            <a:pPr marL="0" indent="0">
              <a:buNone/>
            </a:pPr>
            <a:r>
              <a:rPr lang="en-US" sz="1500" dirty="0">
                <a:latin typeface="+mj-lt"/>
                <a:cs typeface="Courier"/>
              </a:rPr>
              <a:t>PBO_vel_150425.</a:t>
            </a:r>
            <a:r>
              <a:rPr lang="en-US" sz="1500" dirty="0" smtClean="0">
                <a:latin typeface="+mj-lt"/>
                <a:cs typeface="Courier"/>
              </a:rPr>
              <a:t>vel: </a:t>
            </a:r>
            <a:r>
              <a:rPr lang="en-US" sz="1500" dirty="0" err="1" smtClean="0">
                <a:latin typeface="+mj-lt"/>
                <a:cs typeface="Courier"/>
              </a:rPr>
              <a:t>tsfit</a:t>
            </a:r>
            <a:r>
              <a:rPr lang="en-US" sz="1500" dirty="0" smtClean="0">
                <a:latin typeface="+mj-lt"/>
                <a:cs typeface="Courier"/>
              </a:rPr>
              <a:t> solution to time series</a:t>
            </a:r>
          </a:p>
          <a:p>
            <a:pPr marL="0" indent="0">
              <a:buNone/>
            </a:pPr>
            <a:r>
              <a:rPr lang="en-US" sz="1500" dirty="0" smtClean="0">
                <a:latin typeface="+mj-lt"/>
                <a:cs typeface="Courier"/>
              </a:rPr>
              <a:t>PBO_vel_150425KF.vel: </a:t>
            </a:r>
            <a:r>
              <a:rPr lang="en-US" sz="1500" dirty="0" err="1" smtClean="0">
                <a:latin typeface="+mj-lt"/>
                <a:cs typeface="Courier"/>
              </a:rPr>
              <a:t>tsfit</a:t>
            </a:r>
            <a:r>
              <a:rPr lang="en-US" sz="1500" dirty="0" smtClean="0">
                <a:latin typeface="+mj-lt"/>
                <a:cs typeface="Courier"/>
              </a:rPr>
              <a:t> Kalman filter solution to </a:t>
            </a:r>
            <a:r>
              <a:rPr lang="en-US" sz="1500" dirty="0" err="1" smtClean="0">
                <a:latin typeface="+mj-lt"/>
                <a:cs typeface="Courier"/>
              </a:rPr>
              <a:t>timeseries</a:t>
            </a:r>
            <a:endParaRPr lang="en-US" sz="1500" dirty="0" smtClean="0">
              <a:latin typeface="+mj-lt"/>
              <a:cs typeface="Courier"/>
            </a:endParaRPr>
          </a:p>
          <a:p>
            <a:pPr marL="287338" indent="-287338">
              <a:buNone/>
            </a:pPr>
            <a:r>
              <a:rPr lang="en-US" sz="1500" dirty="0">
                <a:latin typeface="+mj-lt"/>
                <a:cs typeface="Courier"/>
              </a:rPr>
              <a:t>PBO_vel_150425_NAM08.</a:t>
            </a:r>
            <a:r>
              <a:rPr lang="en-US" sz="1500" dirty="0" smtClean="0">
                <a:latin typeface="+mj-lt"/>
                <a:cs typeface="Courier"/>
              </a:rPr>
              <a:t>vel: GLOBK combined velocity solution (NMT+CWU), decimated 7 days, 28-subnet combination.  Reference frame realization to NAM08 frame sites (~600) </a:t>
            </a:r>
            <a:endParaRPr lang="en-US" sz="1500" dirty="0">
              <a:latin typeface="+mj-lt"/>
              <a:cs typeface="Courier"/>
            </a:endParaRPr>
          </a:p>
          <a:p>
            <a:pPr marL="0" indent="0">
              <a:buNone/>
            </a:pPr>
            <a:endParaRPr lang="en-US" sz="1200" dirty="0">
              <a:latin typeface="Courier"/>
              <a:cs typeface="Courier"/>
            </a:endParaRPr>
          </a:p>
          <a:p>
            <a:pPr marL="0" indent="0">
              <a:buNone/>
            </a:pPr>
            <a:endParaRPr lang="en-US" sz="1200" dirty="0">
              <a:latin typeface="Courier"/>
              <a:cs typeface="Courier"/>
            </a:endParaRPr>
          </a:p>
          <a:p>
            <a:pPr marL="0" indent="0">
              <a:buNone/>
            </a:pPr>
            <a:endParaRPr lang="en-US" sz="1200" dirty="0">
              <a:latin typeface="Courier"/>
              <a:cs typeface="Courier"/>
            </a:endParaRPr>
          </a:p>
          <a:p>
            <a:endParaRPr lang="en-US" dirty="0"/>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1495269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comments</a:t>
            </a:r>
            <a:endParaRPr lang="en-US" dirty="0"/>
          </a:p>
        </p:txBody>
      </p:sp>
      <p:sp>
        <p:nvSpPr>
          <p:cNvPr id="3" name="Content Placeholder 2"/>
          <p:cNvSpPr>
            <a:spLocks noGrp="1"/>
          </p:cNvSpPr>
          <p:nvPr>
            <p:ph idx="1"/>
          </p:nvPr>
        </p:nvSpPr>
        <p:spPr/>
        <p:txBody>
          <a:bodyPr/>
          <a:lstStyle/>
          <a:p>
            <a:r>
              <a:rPr lang="en-US" dirty="0" smtClean="0"/>
              <a:t>Practice large solutions with decimated data sets and small networks (run time increased cubically with number of stations).</a:t>
            </a:r>
          </a:p>
          <a:p>
            <a:r>
              <a:rPr lang="en-US" dirty="0" smtClean="0"/>
              <a:t>Make sure your apriori coordinates files are consistent (especially with equates).</a:t>
            </a:r>
          </a:p>
          <a:p>
            <a:endParaRPr lang="en-US" dirty="0" smtClean="0"/>
          </a:p>
          <a:p>
            <a:endParaRPr lang="en-US" dirty="0"/>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16</a:t>
            </a:fld>
            <a:endParaRPr lang="en-US"/>
          </a:p>
        </p:txBody>
      </p:sp>
    </p:spTree>
    <p:extLst>
      <p:ext uri="{BB962C8B-B14F-4D97-AF65-F5344CB8AC3E}">
        <p14:creationId xmlns:p14="http://schemas.microsoft.com/office/powerpoint/2010/main" val="638585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Basics of “velocity” solutions: Invoked with </a:t>
            </a:r>
            <a:r>
              <a:rPr lang="en-US" dirty="0" err="1" smtClean="0"/>
              <a:t>apr_neu</a:t>
            </a:r>
            <a:r>
              <a:rPr lang="en-US" dirty="0" smtClean="0"/>
              <a:t> all  xx xx xx &lt;NEU velocity </a:t>
            </a:r>
            <a:r>
              <a:rPr lang="en-US" dirty="0" err="1" smtClean="0"/>
              <a:t>sigmas</a:t>
            </a:r>
            <a:r>
              <a:rPr lang="en-US" dirty="0" smtClean="0"/>
              <a:t>&gt;</a:t>
            </a:r>
          </a:p>
          <a:p>
            <a:r>
              <a:rPr lang="en-US" dirty="0" smtClean="0"/>
              <a:t>Strategies for setting up solutions (they can take a long time to run)</a:t>
            </a:r>
          </a:p>
          <a:p>
            <a:r>
              <a:rPr lang="en-US" dirty="0" smtClean="0"/>
              <a:t>Strategies for speeding up solutions.</a:t>
            </a:r>
          </a:p>
          <a:p>
            <a:r>
              <a:rPr lang="en-US" dirty="0" smtClean="0"/>
              <a:t>Methods for “cleaning up” potential problems</a:t>
            </a:r>
          </a:p>
          <a:p>
            <a:r>
              <a:rPr lang="en-US" dirty="0" smtClean="0"/>
              <a:t>Different reference frame realizations</a:t>
            </a:r>
          </a:p>
          <a:p>
            <a:r>
              <a:rPr lang="en-US" dirty="0" smtClean="0"/>
              <a:t>Some examples.</a:t>
            </a:r>
          </a:p>
          <a:p>
            <a:r>
              <a:rPr lang="en-US" i="1" dirty="0" smtClean="0"/>
              <a:t>These solutions involve making decisions about how to treat data and the type of solution to be created – lots of decisions</a:t>
            </a:r>
            <a:endParaRPr lang="en-US" i="1" dirty="0"/>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a:t>
            </a:fld>
            <a:endParaRPr lang="en-US"/>
          </a:p>
        </p:txBody>
      </p:sp>
    </p:spTree>
    <p:extLst>
      <p:ext uri="{BB962C8B-B14F-4D97-AF65-F5344CB8AC3E}">
        <p14:creationId xmlns:p14="http://schemas.microsoft.com/office/powerpoint/2010/main" val="2317448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GLOBK Velocity Solutions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aim of these solutions is to combine many years of data to generate position, velocity, offset, and postseismic parameter estimates.  Not uncommon to have 10000 parameters in these solutions.</a:t>
            </a:r>
          </a:p>
          <a:p>
            <a:r>
              <a:rPr lang="en-US" dirty="0" smtClean="0"/>
              <a:t>Input requirements for these solutions:</a:t>
            </a:r>
          </a:p>
          <a:p>
            <a:pPr lvl="1"/>
            <a:r>
              <a:rPr lang="en-US" dirty="0" err="1" smtClean="0"/>
              <a:t>Apriori</a:t>
            </a:r>
            <a:r>
              <a:rPr lang="en-US" dirty="0" smtClean="0"/>
              <a:t> coordinate and velocity file. Used as a check on positions in daily solutions (for editing of bad solutions) and adjustments are </a:t>
            </a:r>
            <a:r>
              <a:rPr lang="en-US" dirty="0" err="1" smtClean="0"/>
              <a:t>apriori</a:t>
            </a:r>
            <a:r>
              <a:rPr lang="en-US" dirty="0" smtClean="0"/>
              <a:t> values (</a:t>
            </a:r>
            <a:r>
              <a:rPr lang="en-US" dirty="0" err="1" smtClean="0"/>
              <a:t>apriori</a:t>
            </a:r>
            <a:r>
              <a:rPr lang="en-US" dirty="0" smtClean="0"/>
              <a:t> </a:t>
            </a:r>
            <a:r>
              <a:rPr lang="en-US" dirty="0" err="1" smtClean="0"/>
              <a:t>sigmas</a:t>
            </a:r>
            <a:r>
              <a:rPr lang="en-US" dirty="0" smtClean="0"/>
              <a:t> are for these values)</a:t>
            </a:r>
          </a:p>
          <a:p>
            <a:pPr lvl="1"/>
            <a:r>
              <a:rPr lang="en-US" dirty="0" smtClean="0"/>
              <a:t>Earthquake file which specifies when earthquakes, discontinuities, and </a:t>
            </a:r>
            <a:r>
              <a:rPr lang="en-US" dirty="0" err="1" smtClean="0"/>
              <a:t>mis</a:t>
            </a:r>
            <a:r>
              <a:rPr lang="en-US" dirty="0" smtClean="0"/>
              <a:t>-named stations affect solution.  Critical that this file correctly describe data.</a:t>
            </a:r>
          </a:p>
          <a:p>
            <a:pPr lvl="1"/>
            <a:r>
              <a:rPr lang="en-US" dirty="0" smtClean="0"/>
              <a:t>Process noise parameters for each station.  Critical for generating realistic standard deviations for the velocity estimates (</a:t>
            </a:r>
            <a:r>
              <a:rPr lang="en-US" dirty="0" err="1" smtClean="0"/>
              <a:t>sh_gen_stats</a:t>
            </a:r>
            <a:r>
              <a:rPr lang="en-US" dirty="0" smtClean="0"/>
              <a:t>). </a:t>
            </a:r>
          </a:p>
          <a:p>
            <a:pPr lvl="1"/>
            <a:endParaRPr lang="en-US" dirty="0"/>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320462511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Velocity Solution Strategies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In general careful setup (i.e., correct apriori coordinate, earthquake file and process noise files) is needed since each run that corrects a problem can take several days.  Incorrect solutions may not complete correctly and results may be subtly wrong.</a:t>
            </a:r>
          </a:p>
          <a:p>
            <a:r>
              <a:rPr lang="en-US" dirty="0" smtClean="0"/>
              <a:t>General strategy for iteratively generating velocity solution:</a:t>
            </a:r>
          </a:p>
          <a:p>
            <a:pPr lvl="1"/>
            <a:r>
              <a:rPr lang="en-US" dirty="0" smtClean="0"/>
              <a:t>Define a core-set of sites (usually 20-200 sites) where the solution runs quickly.  Test files on this solutions and use the coordinate/velocity estimates to form the reference frame for time series generation.</a:t>
            </a:r>
          </a:p>
          <a:p>
            <a:pPr lvl="1"/>
            <a:r>
              <a:rPr lang="en-US" dirty="0" smtClean="0"/>
              <a:t>Time series using these reference frame sites and then test (RMS scatter, discontinuity tests) to form a more complete earthquake and apriori coordinate/velocity files.</a:t>
            </a:r>
          </a:p>
          <a:p>
            <a:pPr lvl="1"/>
            <a:r>
              <a:rPr lang="en-US" dirty="0" smtClean="0"/>
              <a:t>Steps above are repeated, usually increasing number of stations until solution is complete.  As new stations are added missed discontinuities and bad process noise models can cause problems.</a:t>
            </a:r>
          </a:p>
          <a:p>
            <a:r>
              <a:rPr lang="en-US" dirty="0" smtClean="0"/>
              <a:t>Aim here is make sure that when a large solution is run (maybe several days of CPU time) that the run completes successfully.</a:t>
            </a:r>
            <a:endParaRPr lang="en-US" dirty="0"/>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154630527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General methods for increasing speed and to allow for parallel runs</a:t>
            </a:r>
            <a:endParaRPr lang="en-US" dirty="0"/>
          </a:p>
        </p:txBody>
      </p:sp>
      <p:sp>
        <p:nvSpPr>
          <p:cNvPr id="3" name="Content Placeholder 2"/>
          <p:cNvSpPr>
            <a:spLocks noGrp="1"/>
          </p:cNvSpPr>
          <p:nvPr>
            <p:ph idx="1"/>
          </p:nvPr>
        </p:nvSpPr>
        <p:spPr>
          <a:xfrm>
            <a:off x="457200" y="1600200"/>
            <a:ext cx="8229600" cy="4882322"/>
          </a:xfrm>
        </p:spPr>
        <p:txBody>
          <a:bodyPr>
            <a:normAutofit fontScale="62500" lnSpcReduction="20000"/>
          </a:bodyPr>
          <a:lstStyle/>
          <a:p>
            <a:r>
              <a:rPr lang="en-US" dirty="0" smtClean="0"/>
              <a:t>Approaches to increase speed:</a:t>
            </a:r>
          </a:p>
          <a:p>
            <a:pPr lvl="1"/>
            <a:r>
              <a:rPr lang="en-US" dirty="0" smtClean="0"/>
              <a:t>Pre-combine daily solutions into weekly to monthly solutions and use these combined solutions in the velocity solutions.  There are many advantages to this approach:</a:t>
            </a:r>
          </a:p>
          <a:p>
            <a:pPr lvl="2"/>
            <a:r>
              <a:rPr lang="en-US" dirty="0" smtClean="0"/>
              <a:t>Runs are much faster.  Each processing step takes about the same time with the monthly as a daily file but there are 30 fewer files so 30 times faster.</a:t>
            </a:r>
          </a:p>
          <a:p>
            <a:pPr lvl="2"/>
            <a:r>
              <a:rPr lang="en-US" dirty="0" smtClean="0"/>
              <a:t>Numerical rounding errors are much better when monthlies are used</a:t>
            </a:r>
          </a:p>
          <a:p>
            <a:pPr lvl="2"/>
            <a:r>
              <a:rPr lang="en-US" dirty="0" smtClean="0"/>
              <a:t>MIDP output option refers the solutions to the middle of the month.  (Earlier versions used last day of month as reference time, natural time for a sequential </a:t>
            </a:r>
            <a:r>
              <a:rPr lang="en-US" dirty="0" err="1" smtClean="0"/>
              <a:t>Kalman</a:t>
            </a:r>
            <a:r>
              <a:rPr lang="en-US" dirty="0" smtClean="0"/>
              <a:t> filter.</a:t>
            </a:r>
          </a:p>
          <a:p>
            <a:pPr lvl="2"/>
            <a:r>
              <a:rPr lang="en-US" dirty="0" smtClean="0"/>
              <a:t>Random walk process noise models correct when velocity NOT estimated in combinations.</a:t>
            </a:r>
          </a:p>
          <a:p>
            <a:pPr lvl="2"/>
            <a:r>
              <a:rPr lang="en-US" dirty="0" smtClean="0"/>
              <a:t>Care needed here when </a:t>
            </a:r>
            <a:r>
              <a:rPr lang="en-US" dirty="0" err="1" smtClean="0"/>
              <a:t>eq_log</a:t>
            </a:r>
            <a:r>
              <a:rPr lang="en-US" dirty="0" smtClean="0"/>
              <a:t> is used for solutions far away in time from the earthquake.</a:t>
            </a:r>
          </a:p>
          <a:p>
            <a:pPr lvl="1"/>
            <a:r>
              <a:rPr lang="en-US" dirty="0" smtClean="0"/>
              <a:t>Run decimated solutions (e.g., one day per week).  Works fine and changing start day does not have large effect due to correlated noise models.  Care needed when different start day results are combined to avoid white noise sigma reduction.  </a:t>
            </a:r>
          </a:p>
          <a:p>
            <a:pPr lvl="1"/>
            <a:r>
              <a:rPr lang="en-US" dirty="0" smtClean="0"/>
              <a:t>Sub-netting in GLOBK to generate each solution with smaller number of stations.  Sub-net velocity solutions are combined with GLOBK.  Use </a:t>
            </a:r>
            <a:r>
              <a:rPr lang="en-US" dirty="0" err="1" smtClean="0"/>
              <a:t>netsel</a:t>
            </a:r>
            <a:r>
              <a:rPr lang="en-US" dirty="0" smtClean="0"/>
              <a:t> with –</a:t>
            </a:r>
            <a:r>
              <a:rPr lang="en-US" dirty="0" err="1" smtClean="0"/>
              <a:t>rw</a:t>
            </a:r>
            <a:r>
              <a:rPr lang="en-US" dirty="0" smtClean="0"/>
              <a:t> option to make GLOBK </a:t>
            </a:r>
            <a:r>
              <a:rPr lang="en-US" dirty="0" err="1" smtClean="0"/>
              <a:t>use_site</a:t>
            </a:r>
            <a:r>
              <a:rPr lang="en-US" dirty="0" smtClean="0"/>
              <a:t> list (Current PBO approach)</a:t>
            </a:r>
          </a:p>
          <a:p>
            <a:endParaRPr lang="en-US" dirty="0"/>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175942044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velocity runs</a:t>
            </a:r>
            <a:endParaRPr lang="en-US" dirty="0"/>
          </a:p>
        </p:txBody>
      </p:sp>
      <p:sp>
        <p:nvSpPr>
          <p:cNvPr id="3" name="Content Placeholder 2"/>
          <p:cNvSpPr>
            <a:spLocks noGrp="1"/>
          </p:cNvSpPr>
          <p:nvPr>
            <p:ph idx="1"/>
          </p:nvPr>
        </p:nvSpPr>
        <p:spPr/>
        <p:txBody>
          <a:bodyPr>
            <a:normAutofit/>
          </a:bodyPr>
          <a:lstStyle/>
          <a:p>
            <a:r>
              <a:rPr lang="en-US" dirty="0" smtClean="0"/>
              <a:t>Surveys may be combined into one solution per survey</a:t>
            </a:r>
          </a:p>
          <a:p>
            <a:r>
              <a:rPr lang="en-US" dirty="0" smtClean="0"/>
              <a:t>No need to re-run </a:t>
            </a:r>
            <a:r>
              <a:rPr lang="en-US" dirty="0" err="1" smtClean="0"/>
              <a:t>glred</a:t>
            </a:r>
            <a:r>
              <a:rPr lang="en-US" dirty="0" smtClean="0"/>
              <a:t> again to see long-term time series</a:t>
            </a:r>
          </a:p>
          <a:p>
            <a:r>
              <a:rPr lang="en-US" dirty="0"/>
              <a:t>M</a:t>
            </a:r>
            <a:r>
              <a:rPr lang="en-US" dirty="0" smtClean="0"/>
              <a:t>ultiple “.org”-files may be read by </a:t>
            </a:r>
            <a:r>
              <a:rPr lang="en-US" dirty="0" err="1" smtClean="0"/>
              <a:t>tssum</a:t>
            </a:r>
            <a:r>
              <a:rPr lang="en-US" dirty="0" smtClean="0"/>
              <a:t> or </a:t>
            </a:r>
            <a:r>
              <a:rPr lang="en-US" dirty="0" err="1" smtClean="0"/>
              <a:t>sh_plot_pos</a:t>
            </a:r>
            <a:endParaRPr lang="en-US" dirty="0" smtClean="0"/>
          </a:p>
          <a:p>
            <a:pPr lvl="1"/>
            <a:r>
              <a:rPr lang="en-US" sz="1400" dirty="0" err="1" smtClean="0">
                <a:latin typeface="Courier"/>
                <a:cs typeface="Courier"/>
              </a:rPr>
              <a:t>tssum</a:t>
            </a:r>
            <a:r>
              <a:rPr lang="en-US" sz="1400" dirty="0" smtClean="0">
                <a:latin typeface="Courier"/>
                <a:cs typeface="Courier"/>
              </a:rPr>
              <a:t> </a:t>
            </a:r>
            <a:r>
              <a:rPr lang="en-US" sz="1400" dirty="0" err="1" smtClean="0">
                <a:latin typeface="Courier"/>
                <a:cs typeface="Courier"/>
              </a:rPr>
              <a:t>pos</a:t>
            </a:r>
            <a:r>
              <a:rPr lang="en-US" sz="1400" dirty="0" smtClean="0">
                <a:latin typeface="Courier"/>
                <a:cs typeface="Courier"/>
              </a:rPr>
              <a:t> mit.final_igb08 -R survey1_comb.org survey2_comb.org ...</a:t>
            </a:r>
          </a:p>
          <a:p>
            <a:pPr lvl="1"/>
            <a:r>
              <a:rPr lang="en-US" sz="1400" dirty="0" err="1" smtClean="0">
                <a:latin typeface="Courier"/>
                <a:cs typeface="Courier"/>
              </a:rPr>
              <a:t>sh_plot_pos</a:t>
            </a:r>
            <a:r>
              <a:rPr lang="en-US" sz="1400" dirty="0" smtClean="0">
                <a:latin typeface="Courier"/>
                <a:cs typeface="Courier"/>
              </a:rPr>
              <a:t> -f survey1_comb.org survey2_comb.org -k ...</a:t>
            </a:r>
            <a:endParaRPr lang="en-US" sz="1800" dirty="0">
              <a:latin typeface="Courier"/>
              <a:cs typeface="Courier"/>
            </a:endParaRPr>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147580016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Example: Long-term time series for survey sites</a:t>
            </a:r>
            <a:endParaRPr lang="en-US" dirty="0"/>
          </a:p>
        </p:txBody>
      </p:sp>
      <p:sp>
        <p:nvSpPr>
          <p:cNvPr id="5" name="Text Placeholder 4"/>
          <p:cNvSpPr>
            <a:spLocks noGrp="1"/>
          </p:cNvSpPr>
          <p:nvPr>
            <p:ph type="body" idx="1"/>
          </p:nvPr>
        </p:nvSpPr>
        <p:spPr/>
        <p:txBody>
          <a:bodyPr/>
          <a:lstStyle/>
          <a:p>
            <a:r>
              <a:rPr lang="en-US" dirty="0" smtClean="0"/>
              <a:t>Reasonable repeatability</a:t>
            </a:r>
            <a:endParaRPr lang="en-US" dirty="0"/>
          </a:p>
        </p:txBody>
      </p:sp>
      <p:pic>
        <p:nvPicPr>
          <p:cNvPr id="9" name="Content Placeholder 8" descr="NONE.BOLI.mit.final.res.pdf"/>
          <p:cNvPicPr>
            <a:picLocks noGrp="1" noChangeAspect="1"/>
          </p:cNvPicPr>
          <p:nvPr>
            <p:ph sz="half" idx="2"/>
          </p:nvPr>
        </p:nvPicPr>
        <p:blipFill>
          <a:blip r:embed="rId2">
            <a:extLst>
              <a:ext uri="{28A0092B-C50C-407E-A947-70E740481C1C}">
                <a14:useLocalDpi xmlns:a14="http://schemas.microsoft.com/office/drawing/2010/main" val="0"/>
              </a:ext>
            </a:extLst>
          </a:blip>
          <a:srcRect l="-18037" r="-18037"/>
          <a:stretch>
            <a:fillRect/>
          </a:stretch>
        </p:blipFill>
        <p:spPr/>
      </p:pic>
      <p:sp>
        <p:nvSpPr>
          <p:cNvPr id="7" name="Text Placeholder 6"/>
          <p:cNvSpPr>
            <a:spLocks noGrp="1"/>
          </p:cNvSpPr>
          <p:nvPr>
            <p:ph type="body" sz="quarter" idx="3"/>
          </p:nvPr>
        </p:nvSpPr>
        <p:spPr/>
        <p:txBody>
          <a:bodyPr/>
          <a:lstStyle/>
          <a:p>
            <a:r>
              <a:rPr lang="en-US" dirty="0" smtClean="0"/>
              <a:t>Outlier in vertical</a:t>
            </a:r>
            <a:endParaRPr lang="en-US" dirty="0"/>
          </a:p>
        </p:txBody>
      </p:sp>
      <p:pic>
        <p:nvPicPr>
          <p:cNvPr id="10" name="Content Placeholder 9" descr="NONE.0412.mit.final.res.pdf"/>
          <p:cNvPicPr>
            <a:picLocks noGrp="1" noChangeAspect="1"/>
          </p:cNvPicPr>
          <p:nvPr>
            <p:ph sz="quarter" idx="4"/>
          </p:nvPr>
        </p:nvPicPr>
        <p:blipFill>
          <a:blip r:embed="rId3">
            <a:extLst>
              <a:ext uri="{28A0092B-C50C-407E-A947-70E740481C1C}">
                <a14:useLocalDpi xmlns:a14="http://schemas.microsoft.com/office/drawing/2010/main" val="0"/>
              </a:ext>
            </a:extLst>
          </a:blip>
          <a:srcRect l="-17967" r="-17967"/>
          <a:stretch>
            <a:fillRect/>
          </a:stretch>
        </p:blipFill>
        <p:spPr/>
      </p:pic>
      <p:sp>
        <p:nvSpPr>
          <p:cNvPr id="2" name="Date Placeholder 1"/>
          <p:cNvSpPr>
            <a:spLocks noGrp="1"/>
          </p:cNvSpPr>
          <p:nvPr>
            <p:ph type="dt" sz="half" idx="10"/>
          </p:nvPr>
        </p:nvSpPr>
        <p:spPr/>
        <p:txBody>
          <a:bodyPr/>
          <a:lstStyle/>
          <a:p>
            <a:r>
              <a:rPr lang="x-none" smtClean="0"/>
              <a:t>2016/05/25</a:t>
            </a:r>
            <a:endParaRPr lang="en-US"/>
          </a:p>
        </p:txBody>
      </p:sp>
      <p:sp>
        <p:nvSpPr>
          <p:cNvPr id="3" name="Footer Placeholder 2"/>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7</a:t>
            </a:fld>
            <a:endParaRPr lang="en-US"/>
          </a:p>
        </p:txBody>
      </p:sp>
    </p:spTree>
    <p:extLst>
      <p:ext uri="{BB962C8B-B14F-4D97-AF65-F5344CB8AC3E}">
        <p14:creationId xmlns:p14="http://schemas.microsoft.com/office/powerpoint/2010/main" val="286564047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Excluding outliers or segments of data</a:t>
            </a:r>
            <a:endParaRPr lang="en-US" dirty="0"/>
          </a:p>
        </p:txBody>
      </p:sp>
      <p:sp>
        <p:nvSpPr>
          <p:cNvPr id="5" name="Content Placeholder 4"/>
          <p:cNvSpPr>
            <a:spLocks noGrp="1"/>
          </p:cNvSpPr>
          <p:nvPr>
            <p:ph idx="1"/>
          </p:nvPr>
        </p:nvSpPr>
        <p:spPr/>
        <p:txBody>
          <a:bodyPr>
            <a:normAutofit lnSpcReduction="10000"/>
          </a:bodyPr>
          <a:lstStyle/>
          <a:p>
            <a:r>
              <a:rPr lang="en-US" dirty="0" smtClean="0"/>
              <a:t>Create “rename” file records and add to GLOBK command file’s “</a:t>
            </a:r>
            <a:r>
              <a:rPr lang="en-US" dirty="0" err="1" smtClean="0"/>
              <a:t>eq_file</a:t>
            </a:r>
            <a:r>
              <a:rPr lang="en-US" dirty="0" smtClean="0"/>
              <a:t>” option, e.g.</a:t>
            </a:r>
          </a:p>
          <a:p>
            <a:pPr lvl="1"/>
            <a:r>
              <a:rPr lang="en-US" sz="1600" dirty="0">
                <a:latin typeface="Courier"/>
                <a:cs typeface="Courier"/>
              </a:rPr>
              <a:t>r</a:t>
            </a:r>
            <a:r>
              <a:rPr lang="en-US" sz="1600" dirty="0" smtClean="0">
                <a:latin typeface="Courier"/>
                <a:cs typeface="Courier"/>
              </a:rPr>
              <a:t>ename PTRB     PTRB_XPS </a:t>
            </a:r>
            <a:r>
              <a:rPr lang="en-US" sz="1600" dirty="0">
                <a:latin typeface="Courier"/>
                <a:cs typeface="Courier"/>
              </a:rPr>
              <a:t>h1407080610_nb4a</a:t>
            </a:r>
            <a:endParaRPr lang="en-US" sz="1600" dirty="0" smtClean="0">
              <a:latin typeface="Courier"/>
              <a:cs typeface="Courier"/>
            </a:endParaRPr>
          </a:p>
          <a:p>
            <a:pPr lvl="1"/>
            <a:r>
              <a:rPr lang="en-US" sz="1600" dirty="0">
                <a:latin typeface="Courier"/>
                <a:cs typeface="Courier"/>
              </a:rPr>
              <a:t>r</a:t>
            </a:r>
            <a:r>
              <a:rPr lang="en-US" sz="1600" dirty="0" smtClean="0">
                <a:latin typeface="Courier"/>
                <a:cs typeface="Courier"/>
              </a:rPr>
              <a:t>ename PTRB     PTRB_XPS 2014</a:t>
            </a:r>
            <a:r>
              <a:rPr lang="en-US" sz="1600" dirty="0">
                <a:latin typeface="Courier"/>
                <a:cs typeface="Courier"/>
              </a:rPr>
              <a:t> </a:t>
            </a:r>
            <a:r>
              <a:rPr lang="en-US" sz="1600" dirty="0" smtClean="0">
                <a:latin typeface="Courier"/>
                <a:cs typeface="Courier"/>
              </a:rPr>
              <a:t>07</a:t>
            </a:r>
            <a:r>
              <a:rPr lang="en-US" sz="1600" dirty="0">
                <a:latin typeface="Courier"/>
                <a:cs typeface="Courier"/>
              </a:rPr>
              <a:t> 0</a:t>
            </a:r>
            <a:r>
              <a:rPr lang="en-US" sz="1600" dirty="0" smtClean="0">
                <a:latin typeface="Courier"/>
                <a:cs typeface="Courier"/>
              </a:rPr>
              <a:t>7 18 00</a:t>
            </a:r>
            <a:r>
              <a:rPr lang="en-US" sz="1600" dirty="0">
                <a:latin typeface="Courier"/>
                <a:cs typeface="Courier"/>
              </a:rPr>
              <a:t> </a:t>
            </a:r>
            <a:r>
              <a:rPr lang="en-US" sz="1600" dirty="0" smtClean="0">
                <a:latin typeface="Courier"/>
                <a:cs typeface="Courier"/>
              </a:rPr>
              <a:t>2014 07 08 18</a:t>
            </a:r>
            <a:r>
              <a:rPr lang="en-US" sz="1600" dirty="0">
                <a:latin typeface="Courier"/>
                <a:cs typeface="Courier"/>
              </a:rPr>
              <a:t> </a:t>
            </a:r>
            <a:r>
              <a:rPr lang="en-US" sz="1600" dirty="0" smtClean="0">
                <a:latin typeface="Courier"/>
                <a:cs typeface="Courier"/>
              </a:rPr>
              <a:t>30</a:t>
            </a:r>
          </a:p>
          <a:p>
            <a:pPr lvl="1"/>
            <a:r>
              <a:rPr lang="en-US" sz="1600" dirty="0">
                <a:latin typeface="Courier"/>
                <a:cs typeface="Courier"/>
              </a:rPr>
              <a:t>r</a:t>
            </a:r>
            <a:r>
              <a:rPr lang="en-US" sz="1600" dirty="0" smtClean="0">
                <a:latin typeface="Courier"/>
                <a:cs typeface="Courier"/>
              </a:rPr>
              <a:t>ename ABCD     ABCD_XCL 2013 07 08 00 00</a:t>
            </a:r>
          </a:p>
          <a:p>
            <a:r>
              <a:rPr lang="en-US" dirty="0" smtClean="0"/>
              <a:t>“XPS” will not exclude data from </a:t>
            </a:r>
            <a:r>
              <a:rPr lang="en-US" dirty="0" err="1" smtClean="0"/>
              <a:t>glred</a:t>
            </a:r>
            <a:r>
              <a:rPr lang="en-US" dirty="0" smtClean="0"/>
              <a:t> (so still visible in time series) but will exclude data from </a:t>
            </a:r>
            <a:r>
              <a:rPr lang="en-US" dirty="0" err="1" smtClean="0"/>
              <a:t>globk</a:t>
            </a:r>
            <a:r>
              <a:rPr lang="en-US" dirty="0"/>
              <a:t> </a:t>
            </a:r>
            <a:r>
              <a:rPr lang="en-US" dirty="0" smtClean="0"/>
              <a:t>(combination or velocity solution)</a:t>
            </a:r>
          </a:p>
          <a:p>
            <a:r>
              <a:rPr lang="en-US" dirty="0" smtClean="0"/>
              <a:t>“XCL” will exclude data from all </a:t>
            </a:r>
            <a:r>
              <a:rPr lang="en-US" dirty="0" err="1" smtClean="0"/>
              <a:t>glred</a:t>
            </a:r>
            <a:r>
              <a:rPr lang="en-US" dirty="0"/>
              <a:t> </a:t>
            </a:r>
            <a:r>
              <a:rPr lang="en-US" dirty="0" smtClean="0"/>
              <a:t>or </a:t>
            </a:r>
            <a:r>
              <a:rPr lang="en-US" dirty="0" err="1" smtClean="0"/>
              <a:t>globk</a:t>
            </a:r>
            <a:r>
              <a:rPr lang="en-US" dirty="0" smtClean="0"/>
              <a:t> runs</a:t>
            </a:r>
          </a:p>
        </p:txBody>
      </p:sp>
      <p:sp>
        <p:nvSpPr>
          <p:cNvPr id="3" name="Date Placeholder 2"/>
          <p:cNvSpPr>
            <a:spLocks noGrp="1"/>
          </p:cNvSpPr>
          <p:nvPr>
            <p:ph type="dt" sz="half" idx="10"/>
          </p:nvPr>
        </p:nvSpPr>
        <p:spPr/>
        <p:txBody>
          <a:bodyPr/>
          <a:lstStyle/>
          <a:p>
            <a:r>
              <a:rPr lang="x-none" smtClean="0"/>
              <a:t>2016/05/25</a:t>
            </a:r>
            <a:endParaRPr lang="en-US"/>
          </a:p>
        </p:txBody>
      </p:sp>
      <p:sp>
        <p:nvSpPr>
          <p:cNvPr id="4" name="Footer Placeholder 3"/>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8</a:t>
            </a:fld>
            <a:endParaRPr lang="en-US"/>
          </a:p>
        </p:txBody>
      </p:sp>
    </p:spTree>
    <p:extLst>
      <p:ext uri="{BB962C8B-B14F-4D97-AF65-F5344CB8AC3E}">
        <p14:creationId xmlns:p14="http://schemas.microsoft.com/office/powerpoint/2010/main" val="311263188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 GLOBK</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Create new “.</a:t>
            </a:r>
            <a:r>
              <a:rPr lang="en-US" dirty="0" err="1" smtClean="0"/>
              <a:t>gdl</a:t>
            </a:r>
            <a:r>
              <a:rPr lang="en-US" dirty="0" smtClean="0"/>
              <a:t>”-file with </a:t>
            </a:r>
            <a:r>
              <a:rPr lang="en-US" i="1" dirty="0" smtClean="0"/>
              <a:t>combined</a:t>
            </a:r>
            <a:r>
              <a:rPr lang="en-US" dirty="0" smtClean="0"/>
              <a:t> binary h-files, e.g. from </a:t>
            </a:r>
            <a:r>
              <a:rPr lang="en-US" dirty="0" err="1" smtClean="0"/>
              <a:t>vsoln</a:t>
            </a:r>
            <a:r>
              <a:rPr lang="en-US" dirty="0" smtClean="0"/>
              <a:t>/, assuming standard directory hierarchy</a:t>
            </a:r>
          </a:p>
          <a:p>
            <a:pPr lvl="1"/>
            <a:r>
              <a:rPr lang="en-US" sz="2400" dirty="0" err="1">
                <a:latin typeface="Courier"/>
                <a:cs typeface="Courier"/>
              </a:rPr>
              <a:t>l</a:t>
            </a:r>
            <a:r>
              <a:rPr lang="en-US" sz="2400" dirty="0" err="1" smtClean="0">
                <a:latin typeface="Courier"/>
                <a:cs typeface="Courier"/>
              </a:rPr>
              <a:t>s</a:t>
            </a:r>
            <a:r>
              <a:rPr lang="en-US" sz="2400" dirty="0" smtClean="0">
                <a:latin typeface="Courier"/>
                <a:cs typeface="Courier"/>
              </a:rPr>
              <a:t> ../*/</a:t>
            </a:r>
            <a:r>
              <a:rPr lang="en-US" sz="2400" dirty="0" err="1" smtClean="0">
                <a:latin typeface="Courier"/>
                <a:cs typeface="Courier"/>
              </a:rPr>
              <a:t>gsoln</a:t>
            </a:r>
            <a:r>
              <a:rPr lang="en-US" sz="2400" dirty="0" smtClean="0">
                <a:latin typeface="Courier"/>
                <a:cs typeface="Courier"/>
              </a:rPr>
              <a:t>/*.GLX &gt; </a:t>
            </a:r>
            <a:r>
              <a:rPr lang="en-US" sz="2400" dirty="0" err="1" smtClean="0">
                <a:latin typeface="Courier"/>
                <a:cs typeface="Courier"/>
              </a:rPr>
              <a:t>vsoln.glx.gdl</a:t>
            </a:r>
            <a:endParaRPr lang="en-US" dirty="0" smtClean="0">
              <a:latin typeface="Courier"/>
              <a:cs typeface="Courier"/>
            </a:endParaRPr>
          </a:p>
          <a:p>
            <a:r>
              <a:rPr lang="en-US" dirty="0" smtClean="0"/>
              <a:t>Optionally run GLIST to see size of solution</a:t>
            </a:r>
          </a:p>
          <a:p>
            <a:pPr lvl="1"/>
            <a:r>
              <a:rPr lang="en-US" dirty="0" smtClean="0"/>
              <a:t>Recommended to prevent problems during long </a:t>
            </a:r>
            <a:r>
              <a:rPr lang="en-US" dirty="0" err="1" smtClean="0"/>
              <a:t>globk</a:t>
            </a:r>
            <a:r>
              <a:rPr lang="en-US" dirty="0" smtClean="0"/>
              <a:t> run</a:t>
            </a:r>
          </a:p>
          <a:p>
            <a:pPr lvl="1"/>
            <a:r>
              <a:rPr lang="en-US" dirty="0" smtClean="0"/>
              <a:t>GLIST can read earthquake file and </a:t>
            </a:r>
            <a:r>
              <a:rPr lang="en-US" dirty="0" err="1" smtClean="0"/>
              <a:t>globk</a:t>
            </a:r>
            <a:r>
              <a:rPr lang="en-US" dirty="0" smtClean="0"/>
              <a:t> use site type commands.  (Useful if a </a:t>
            </a:r>
            <a:r>
              <a:rPr lang="en-US" dirty="0" err="1" smtClean="0"/>
              <a:t>globk</a:t>
            </a:r>
            <a:r>
              <a:rPr lang="en-US" dirty="0" smtClean="0"/>
              <a:t> solution seems to be missing or has extra sites.) </a:t>
            </a:r>
          </a:p>
          <a:p>
            <a:r>
              <a:rPr lang="en-US" dirty="0" smtClean="0"/>
              <a:t>Run </a:t>
            </a:r>
            <a:r>
              <a:rPr lang="en-US" dirty="0" err="1" smtClean="0"/>
              <a:t>globk</a:t>
            </a:r>
            <a:endParaRPr lang="en-US" dirty="0" smtClean="0"/>
          </a:p>
          <a:p>
            <a:pPr lvl="1"/>
            <a:r>
              <a:rPr lang="en-US" dirty="0" smtClean="0"/>
              <a:t>This may take many hours for very large/long velocity solutions</a:t>
            </a:r>
          </a:p>
          <a:p>
            <a:pPr lvl="1"/>
            <a:r>
              <a:rPr lang="en-US" dirty="0" smtClean="0"/>
              <a:t>Use </a:t>
            </a:r>
            <a:r>
              <a:rPr lang="en-US" dirty="0" err="1" smtClean="0"/>
              <a:t>tsfit</a:t>
            </a:r>
            <a:r>
              <a:rPr lang="en-US" dirty="0" smtClean="0"/>
              <a:t> with earthquake file to generate apriori site coordinates.  Be careful if ~/</a:t>
            </a:r>
            <a:r>
              <a:rPr lang="en-US" dirty="0" err="1" smtClean="0"/>
              <a:t>gg</a:t>
            </a:r>
            <a:r>
              <a:rPr lang="en-US" dirty="0" smtClean="0"/>
              <a:t>/tables/itrf08_xxx.apr files also used because some site names permutations may have inconsistent coordinates (use </a:t>
            </a:r>
            <a:r>
              <a:rPr lang="en-US" dirty="0" err="1" smtClean="0"/>
              <a:t>unify_apr</a:t>
            </a:r>
            <a:r>
              <a:rPr lang="en-US" dirty="0" smtClean="0"/>
              <a:t> to be safe)</a:t>
            </a:r>
            <a:endParaRPr lang="en-US" dirty="0"/>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24045985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3263</TotalTime>
  <Words>1753</Words>
  <Application>Microsoft Macintosh PowerPoint</Application>
  <PresentationFormat>On-screen Show (4:3)</PresentationFormat>
  <Paragraphs>190</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Generating velocity solutions with GLOBK</vt:lpstr>
      <vt:lpstr>OVERVIEW</vt:lpstr>
      <vt:lpstr>GLOBK Velocity Solutions</vt:lpstr>
      <vt:lpstr>Velocity Solution Strategies</vt:lpstr>
      <vt:lpstr>General methods for increasing speed and to allow for parallel runs</vt:lpstr>
      <vt:lpstr>Before velocity runs</vt:lpstr>
      <vt:lpstr>Example: Long-term time series for survey sites</vt:lpstr>
      <vt:lpstr>Excluding outliers or segments of data</vt:lpstr>
      <vt:lpstr>Run GLOBK</vt:lpstr>
      <vt:lpstr>GLORG for different reference frames</vt:lpstr>
      <vt:lpstr>Use of equates</vt:lpstr>
      <vt:lpstr>Uses of sh_gen_stats</vt:lpstr>
      <vt:lpstr>Some comparisons: Approach</vt:lpstr>
      <vt:lpstr>Comparisons: Decimation</vt:lpstr>
      <vt:lpstr>Comparison: Time-series vs GLOBK</vt:lpstr>
      <vt:lpstr>Final comments</vt:lpstr>
    </vt:vector>
  </TitlesOfParts>
  <Company>MIT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GPS for geodesy</dc:title>
  <dc:creator>M. Floyd</dc:creator>
  <cp:lastModifiedBy>M. Floyd</cp:lastModifiedBy>
  <cp:revision>45</cp:revision>
  <dcterms:created xsi:type="dcterms:W3CDTF">2014-11-13T20:18:27Z</dcterms:created>
  <dcterms:modified xsi:type="dcterms:W3CDTF">2016-05-16T17:11:06Z</dcterms:modified>
</cp:coreProperties>
</file>