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3.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4.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24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2</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13</a:t>
            </a:fld>
            <a:endParaRPr lang="en-US"/>
          </a:p>
        </p:txBody>
      </p:sp>
      <p:sp>
        <p:nvSpPr>
          <p:cNvPr id="5" name="Date Placeholder 4"/>
          <p:cNvSpPr>
            <a:spLocks noGrp="1"/>
          </p:cNvSpPr>
          <p:nvPr>
            <p:ph type="dt" idx="11"/>
          </p:nvPr>
        </p:nvSpPr>
        <p:spPr/>
        <p:txBody>
          <a:bodyPr/>
          <a:lstStyle/>
          <a:p>
            <a:r>
              <a:rPr lang="x-none" smtClean="0"/>
              <a:t>2016/05/27</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14</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15</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17</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18</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19</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45</a:t>
            </a:fld>
            <a:endParaRPr lang="en-US"/>
          </a:p>
        </p:txBody>
      </p:sp>
      <p:sp>
        <p:nvSpPr>
          <p:cNvPr id="5" name="Date Placeholder 4"/>
          <p:cNvSpPr>
            <a:spLocks noGrp="1"/>
          </p:cNvSpPr>
          <p:nvPr>
            <p:ph type="dt" idx="11"/>
          </p:nvPr>
        </p:nvSpPr>
        <p:spPr/>
        <p:txBody>
          <a:bodyPr/>
          <a:lstStyle/>
          <a:p>
            <a:r>
              <a:rPr lang="x-none" smtClean="0"/>
              <a:t>2016/05/27</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47</a:t>
            </a:fld>
            <a:endParaRPr lang="en-US"/>
          </a:p>
        </p:txBody>
      </p:sp>
      <p:sp>
        <p:nvSpPr>
          <p:cNvPr id="5" name="Date Placeholder 4"/>
          <p:cNvSpPr>
            <a:spLocks noGrp="1"/>
          </p:cNvSpPr>
          <p:nvPr>
            <p:ph type="dt" idx="11"/>
          </p:nvPr>
        </p:nvSpPr>
        <p:spPr/>
        <p:txBody>
          <a:bodyPr/>
          <a:lstStyle/>
          <a:p>
            <a:r>
              <a:rPr lang="x-none" smtClean="0"/>
              <a:t>2016/05/27</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3</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5</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6</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8</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9</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10</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11</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12</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2016/05/27</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2016/05/27</a:t>
            </a:r>
            <a:endParaRPr lang="en-US"/>
          </a:p>
        </p:txBody>
      </p:sp>
      <p:sp>
        <p:nvSpPr>
          <p:cNvPr id="8" name="Footer Placeholder 7"/>
          <p:cNvSpPr>
            <a:spLocks noGrp="1"/>
          </p:cNvSpPr>
          <p:nvPr>
            <p:ph type="ftr" sz="quarter" idx="11"/>
          </p:nvPr>
        </p:nvSpPr>
        <p:spPr/>
        <p:txBody>
          <a:bodyPr/>
          <a:lstStyle/>
          <a:p>
            <a:r>
              <a:rPr lang="en-US" smtClean="0"/>
              <a:t>Track Kinematic</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2016/05/27</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2016/05/27</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2016/05/27</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Kinematic</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a:t>Introduction to and basics of processing with TRACK</a:t>
            </a:r>
            <a:endParaRPr lang="en-US" dirty="0">
              <a:latin typeface="Courier"/>
              <a:cs typeface="Courier"/>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2"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a:t>
            </a:r>
            <a:r>
              <a:rPr lang="en-US" sz="2600" dirty="0" smtClean="0"/>
              <a:t>Herring          </a:t>
            </a:r>
            <a:r>
              <a:rPr lang="en-US" sz="2600" dirty="0"/>
              <a:t>M. A. Floyd</a:t>
            </a:r>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a:t>
            </a:r>
            <a:r>
              <a:rPr lang="en-US" sz="2100" smtClean="0"/>
              <a:t>27 May 2016</a:t>
            </a:r>
            <a:endParaRPr lang="en-US" sz="2100" dirty="0" smtClean="0"/>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3" name="Picture 2"/>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smtClean="0"/>
              <a:t>MW-WL Characteristics</a:t>
            </a:r>
            <a:endParaRPr lang="en-GB"/>
          </a:p>
        </p:txBody>
      </p:sp>
      <p:sp>
        <p:nvSpPr>
          <p:cNvPr id="31750" name="Rectangle 2"/>
          <p:cNvSpPr>
            <a:spLocks noGrp="1" noChangeArrowheads="1"/>
          </p:cNvSpPr>
          <p:nvPr>
            <p:ph idx="1"/>
          </p:nvPr>
        </p:nvSpPr>
        <p:spPr/>
        <p:txBody>
          <a:bodyPr>
            <a:normAutofit fontScale="70000" lnSpcReduction="20000"/>
          </a:bodyPr>
          <a:lstStyle/>
          <a:p>
            <a:r>
              <a:rPr lang="en-GB" dirty="0" smtClean="0"/>
              <a:t>In one-way form as shown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t>
            </a:r>
            <a:r>
              <a:rPr lang="en-GB" dirty="0" err="1" smtClean="0"/>
              <a:t>f/f</a:t>
            </a:r>
            <a:r>
              <a:rPr lang="en-GB" dirty="0" smtClean="0"/>
              <a:t>) and generally is not used.</a:t>
            </a:r>
            <a:endParaRPr lang="en-GB"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344208495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Melbourne-Wubena Wide Lane (MW-WL)</a:t>
            </a:r>
          </a:p>
        </p:txBody>
      </p:sp>
      <p:sp>
        <p:nvSpPr>
          <p:cNvPr id="6" name="Content Placeholder 5"/>
          <p:cNvSpPr>
            <a:spLocks noGrp="1"/>
          </p:cNvSpPr>
          <p:nvPr>
            <p:ph idx="1"/>
          </p:nvPr>
        </p:nvSpPr>
        <p:spPr>
          <a:xfrm>
            <a:off x="457200" y="2667000"/>
            <a:ext cx="8229600" cy="3459163"/>
          </a:xfrm>
        </p:spPr>
        <p:txBody>
          <a:bodyPr>
            <a:normAutofit fontScale="85000" lnSpcReduction="20000"/>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dirty="0" err="1"/>
              <a:t>Rf</a:t>
            </a:r>
            <a:r>
              <a:rPr lang="en-GB" dirty="0"/>
              <a:t>/c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dirty="0"/>
              <a:t>f/</a:t>
            </a:r>
            <a:r>
              <a:rPr lang="en-GB" dirty="0">
                <a:latin typeface="Symbol" charset="2"/>
              </a:rPr>
              <a:t></a:t>
            </a:r>
            <a:r>
              <a:rPr lang="en-GB" dirty="0"/>
              <a:t>f term for GPS is ~0.124 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p>
          <a:p>
            <a:endParaRPr lang="en-US" dirty="0"/>
          </a:p>
        </p:txBody>
      </p:sp>
      <p:sp>
        <p:nvSpPr>
          <p:cNvPr id="3" name="Date Placeholder 2"/>
          <p:cNvSpPr>
            <a:spLocks noGrp="1"/>
          </p:cNvSpPr>
          <p:nvPr>
            <p:ph type="dt" sz="half" idx="10"/>
          </p:nvPr>
        </p:nvSpPr>
        <p:spPr/>
        <p:txBody>
          <a:bodyPr/>
          <a:lstStyle/>
          <a:p>
            <a:r>
              <a:rPr lang="x-none" smtClean="0"/>
              <a:t>2016/05/27</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11</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078"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8073278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EX-WL Extra-Wide-lane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other measure of the difference in cycles between L1 and L2 used by track is the EX-WL (Extra </a:t>
            </a:r>
            <a:r>
              <a:rPr lang="en-US" dirty="0" err="1" smtClean="0"/>
              <a:t>Widelane</a:t>
            </a:r>
            <a:r>
              <a:rPr lang="en-US" dirty="0" smtClean="0"/>
              <a:t>).</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track bias fixing note that a 1 L1 and L2 slip (1/1 slip) changes the EX-WL by only 0.28 cycles (53 mm).  (This is just 82 mm of L1 ionospheric delay, 0.5 TECU)</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02"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eaLnBrk="1" hangingPunct="1"/>
            <a:r>
              <a:rPr lang="en-US" dirty="0"/>
              <a:t>Basic</a:t>
            </a:r>
            <a:r>
              <a:rPr lang="en-US" dirty="0" smtClean="0"/>
              <a:t> Inputs for track.</a:t>
            </a:r>
            <a:endParaRPr lang="en-US" dirty="0"/>
          </a:p>
        </p:txBody>
      </p:sp>
      <p:sp>
        <p:nvSpPr>
          <p:cNvPr id="25606" name="Rectangle 5"/>
          <p:cNvSpPr>
            <a:spLocks noGrp="1" noChangeArrowheads="1"/>
          </p:cNvSpPr>
          <p:nvPr>
            <p:ph type="body" idx="1"/>
          </p:nvPr>
        </p:nvSpPr>
        <p:spPr>
          <a:xfrm>
            <a:off x="685800" y="1600200"/>
            <a:ext cx="7772400" cy="4495800"/>
          </a:xfrm>
        </p:spPr>
        <p:txBody>
          <a:bodyPr>
            <a:normAutofit fontScale="85000" lnSpcReduction="10000"/>
          </a:bodyPr>
          <a:lstStyle/>
          <a:p>
            <a:pPr eaLnBrk="1" hangingPunct="1">
              <a:lnSpc>
                <a:spcPct val="90000"/>
              </a:lnSpc>
            </a:pPr>
            <a:r>
              <a:rPr lang="en-US" dirty="0"/>
              <a:t>Track runs using a command file</a:t>
            </a:r>
          </a:p>
          <a:p>
            <a:pPr eaLnBrk="1" hangingPunct="1">
              <a:lnSpc>
                <a:spcPct val="90000"/>
              </a:lnSpc>
            </a:pPr>
            <a:r>
              <a:rPr lang="en-US" dirty="0"/>
              <a:t>The base inputs needed are:</a:t>
            </a:r>
          </a:p>
          <a:p>
            <a:pPr lvl="1" eaLnBrk="1" hangingPunct="1">
              <a:lnSpc>
                <a:spcPct val="90000"/>
              </a:lnSpc>
            </a:pPr>
            <a:r>
              <a:rPr lang="en-US" dirty="0" err="1"/>
              <a:t>Obs_file</a:t>
            </a:r>
            <a:r>
              <a:rPr lang="en-US" dirty="0"/>
              <a:t> specifies names of </a:t>
            </a:r>
            <a:r>
              <a:rPr lang="en-US" dirty="0" err="1"/>
              <a:t>rinex</a:t>
            </a:r>
            <a:r>
              <a:rPr lang="en-US" dirty="0"/>
              <a:t> data files.  Sites can be K kinematic or F fixed</a:t>
            </a:r>
          </a:p>
          <a:p>
            <a:pPr lvl="1" eaLnBrk="1" hangingPunct="1">
              <a:lnSpc>
                <a:spcPct val="90000"/>
              </a:lnSpc>
            </a:pPr>
            <a:r>
              <a:rPr lang="en-US" dirty="0" err="1"/>
              <a:t>Nav_file</a:t>
            </a:r>
            <a:r>
              <a:rPr lang="en-US" dirty="0"/>
              <a:t> orbit file either broadcast ephemeris file or sp3 file</a:t>
            </a:r>
          </a:p>
          <a:p>
            <a:pPr lvl="1" eaLnBrk="1" hangingPunct="1">
              <a:lnSpc>
                <a:spcPct val="90000"/>
              </a:lnSpc>
            </a:pPr>
            <a:r>
              <a:rPr lang="en-US" dirty="0"/>
              <a:t>Mode air/short/long -- Mode 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track. </a:t>
            </a:r>
            <a:endParaRPr lang="en-US"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2834711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eaLnBrk="1" hangingPunct="1"/>
            <a:r>
              <a:rPr lang="en-US"/>
              <a:t>Basic use</a:t>
            </a:r>
          </a:p>
        </p:txBody>
      </p:sp>
      <p:sp>
        <p:nvSpPr>
          <p:cNvPr id="27654" name="Rectangle 5"/>
          <p:cNvSpPr>
            <a:spLocks noGrp="1" noChangeArrowheads="1"/>
          </p:cNvSpPr>
          <p:nvPr>
            <p:ph type="body" idx="1"/>
          </p:nvPr>
        </p:nvSpPr>
        <p:spPr>
          <a:xfrm>
            <a:off x="457200" y="1600200"/>
            <a:ext cx="8470900" cy="4525963"/>
          </a:xfrm>
        </p:spPr>
        <p:txBody>
          <a:bodyPr>
            <a:normAutofit fontScale="550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track -f </a:t>
            </a:r>
            <a:r>
              <a:rPr lang="en-US" dirty="0" err="1"/>
              <a:t>track.cmd</a:t>
            </a:r>
            <a:r>
              <a:rPr lang="en-US" dirty="0"/>
              <a:t> &gt;&amp;! </a:t>
            </a:r>
            <a:r>
              <a:rPr lang="en-US" dirty="0" err="1"/>
              <a:t>track.out</a:t>
            </a:r>
            <a:endParaRPr lang="en-US" dirty="0"/>
          </a:p>
          <a:p>
            <a:pPr eaLnBrk="1" hangingPunct="1">
              <a:lnSpc>
                <a:spcPct val="90000"/>
              </a:lnSpc>
            </a:pPr>
            <a:r>
              <a:rPr lang="en-US" dirty="0"/>
              <a:t>Basic quality checks: </a:t>
            </a:r>
          </a:p>
          <a:p>
            <a:pPr eaLnBrk="1" hangingPunct="1">
              <a:lnSpc>
                <a:spcPct val="90000"/>
              </a:lnSpc>
            </a:pPr>
            <a:r>
              <a:rPr lang="en-US" dirty="0" err="1" smtClean="0"/>
              <a:t>egrep</a:t>
            </a:r>
            <a:r>
              <a:rPr lang="en-US" dirty="0" smtClean="0"/>
              <a:t> ‘^PRMS|TYPE’ on summary file or track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err="1" smtClean="0"/>
              <a:t>grep</a:t>
            </a:r>
            <a:r>
              <a:rPr lang="en-US" dirty="0" smtClean="0"/>
              <a:t> Kinematic </a:t>
            </a:r>
            <a:r>
              <a:rPr lang="en-US" dirty="0" err="1" smtClean="0"/>
              <a:t>track.out</a:t>
            </a:r>
            <a:r>
              <a:rPr lang="en-US" dirty="0" smtClean="0"/>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pseudo range solution so RMS will be high.  Make sure site behave the way you think </a:t>
            </a:r>
            <a:r>
              <a:rPr lang="en-US" smtClean="0"/>
              <a:t>they should.</a:t>
            </a:r>
            <a:endParaRPr lang="en-US" dirty="0" smtClean="0"/>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8168828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eaLnBrk="1" hangingPunct="1"/>
            <a:r>
              <a:rPr lang="en-US" dirty="0"/>
              <a:t>Track command line</a:t>
            </a:r>
          </a:p>
        </p:txBody>
      </p:sp>
      <p:sp>
        <p:nvSpPr>
          <p:cNvPr id="29702" name="Rectangle 3"/>
          <p:cNvSpPr>
            <a:spLocks noGrp="1" noChangeArrowheads="1"/>
          </p:cNvSpPr>
          <p:nvPr>
            <p:ph type="body" idx="1"/>
          </p:nvPr>
        </p:nvSpPr>
        <p:spPr>
          <a:xfrm>
            <a:off x="381000" y="1371600"/>
            <a:ext cx="8077200" cy="4724400"/>
          </a:xfrm>
        </p:spPr>
        <p:txBody>
          <a:bodyPr>
            <a:normAutofit fontScale="92500" lnSpcReduction="10000"/>
          </a:bodyPr>
          <a:lstStyle/>
          <a:p>
            <a:pPr eaLnBrk="1" hangingPunct="1">
              <a:lnSpc>
                <a:spcPct val="90000"/>
              </a:lnSpc>
              <a:buFontTx/>
              <a:buNone/>
            </a:pPr>
            <a:r>
              <a:rPr lang="en-US" sz="2000" dirty="0"/>
              <a:t>% track -</a:t>
            </a:r>
            <a:r>
              <a:rPr lang="en-US" sz="2000" dirty="0" err="1"/>
              <a:t>f</a:t>
            </a:r>
            <a:r>
              <a:rPr lang="en-US" sz="2000" dirty="0"/>
              <a:t> &lt;command file&gt; -a &lt;ambiguity file&gt; -</a:t>
            </a:r>
            <a:r>
              <a:rPr lang="en-US" sz="2000" dirty="0" err="1"/>
              <a:t>d</a:t>
            </a:r>
            <a:r>
              <a:rPr lang="en-US" sz="2000" dirty="0"/>
              <a:t> &lt;day&gt; -</a:t>
            </a:r>
            <a:r>
              <a:rPr lang="en-US" sz="2000" dirty="0" err="1"/>
              <a:t>w</a:t>
            </a:r>
            <a:r>
              <a:rPr lang="en-US" sz="2000" dirty="0"/>
              <a:t> &lt;week&gt; -</a:t>
            </a:r>
            <a:r>
              <a:rPr lang="en-US" sz="2000" dirty="0" err="1"/>
              <a:t>s</a:t>
            </a:r>
            <a:r>
              <a:rPr lang="en-US" sz="2000" dirty="0"/>
              <a:t> &lt;S01&gt; &lt;S02&gt; .. &lt;S10&gt;</a:t>
            </a: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a:t>
            </a:r>
            <a:r>
              <a:rPr lang="en-US" sz="2000" dirty="0"/>
              <a:t>the -</a:t>
            </a:r>
            <a:r>
              <a:rPr lang="en-US" sz="2000" dirty="0" err="1"/>
              <a:t>d</a:t>
            </a:r>
            <a:r>
              <a:rPr lang="en-US" sz="2000" dirty="0"/>
              <a:t>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4858064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eaLnBrk="1" hangingPunct="1"/>
            <a:r>
              <a:rPr lang="en-US" dirty="0"/>
              <a:t>Basic use</a:t>
            </a:r>
            <a:r>
              <a:rPr lang="en-US" dirty="0" smtClean="0"/>
              <a:t>: Things to check</a:t>
            </a:r>
            <a:endParaRPr lang="en-US" dirty="0"/>
          </a:p>
        </p:txBody>
      </p:sp>
      <p:sp>
        <p:nvSpPr>
          <p:cNvPr id="30726" name="Rectangle 5"/>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t>Check on number of ambiguities (biases) fixed</a:t>
            </a:r>
          </a:p>
          <a:p>
            <a:pPr lvl="1" eaLnBrk="1" hangingPunct="1">
              <a:lnSpc>
                <a:spcPct val="70000"/>
              </a:lnSpc>
            </a:pPr>
            <a:r>
              <a:rPr lang="en-US" sz="2000" dirty="0" err="1">
                <a:ea typeface="ＭＳ Ｐゴシック" charset="-128"/>
              </a:rPr>
              <a:t>grep</a:t>
            </a:r>
            <a:r>
              <a:rPr lang="en-US" sz="2000" dirty="0">
                <a:ea typeface="ＭＳ Ｐゴシック" charset="-128"/>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a:t>
            </a:r>
            <a:r>
              <a:rPr lang="en-US" sz="2400" dirty="0" smtClean="0"/>
              <a:t>NEU, geodetic, DHU, XYZ coordinates. </a:t>
            </a:r>
            <a:r>
              <a:rPr lang="en-US" sz="2400" dirty="0"/>
              <a:t>NEU are simple North East distances and height differences from fixed site. (Convenient for plotting and small position changes)</a:t>
            </a:r>
            <a:r>
              <a:rPr lang="en-US" sz="2400" dirty="0" smtClean="0"/>
              <a:t>.  DHU is similar but difference are from the apriori coordinates of the site.</a:t>
            </a:r>
            <a:endParaRPr lang="en-US" sz="2400"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5225509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eaLnBrk="1" hangingPunct="1"/>
            <a:r>
              <a:rPr lang="en-US"/>
              <a:t>More advanced features</a:t>
            </a:r>
          </a:p>
        </p:txBody>
      </p:sp>
      <p:sp>
        <p:nvSpPr>
          <p:cNvPr id="32774" name="Rectangle 5"/>
          <p:cNvSpPr>
            <a:spLocks noGrp="1" noChangeArrowheads="1"/>
          </p:cNvSpPr>
          <p:nvPr>
            <p:ph type="body" idx="1"/>
          </p:nvPr>
        </p:nvSpPr>
        <p:spPr/>
        <p:txBody>
          <a:bodyPr/>
          <a:lstStyle/>
          <a:p>
            <a:pPr eaLnBrk="1" hangingPunct="1"/>
            <a:r>
              <a:rPr lang="en-US"/>
              <a:t>Track has a large help file which explains strategies for using the program, commands available and an explanation of the output and how to interpret it.</a:t>
            </a:r>
          </a:p>
          <a:p>
            <a:pPr eaLnBrk="1" hangingPunct="1"/>
            <a:r>
              <a:rPr lang="en-US"/>
              <a:t>It is possible to read a set of ambiguities in. </a:t>
            </a:r>
          </a:p>
          <a:p>
            <a:pPr lvl="1" eaLnBrk="1" hangingPunct="1"/>
            <a:r>
              <a:rPr lang="en-US">
                <a:ea typeface="ＭＳ Ｐゴシック" charset="-128"/>
              </a:rPr>
              <a:t>Works by running track and extracting FINAL lines into an ambiguity file.  Setting 7 for the Fixd column will force fix the ambiguity. ambiguity file is then read into track (-a option or ambin_file)</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040670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eaLnBrk="1" hangingPunct="1"/>
            <a:r>
              <a:rPr lang="en-US"/>
              <a:t>Advanced features</a:t>
            </a:r>
          </a:p>
        </p:txBody>
      </p:sp>
      <p:sp>
        <p:nvSpPr>
          <p:cNvPr id="34822" name="Rectangle 5"/>
          <p:cNvSpPr>
            <a:spLocks noGrp="1" noChangeArrowheads="1"/>
          </p:cNvSpPr>
          <p:nvPr>
            <p:ph idx="1"/>
          </p:nvPr>
        </p:nvSpPr>
        <p:spPr/>
        <p:txBody>
          <a:bodyPr/>
          <a:lstStyle/>
          <a:p>
            <a:pPr eaLnBrk="1" hangingPunct="1"/>
            <a:r>
              <a:rPr lang="en-US"/>
              <a:t>Commands allow control of how the biases are fixed and editing criteria for data</a:t>
            </a:r>
          </a:p>
          <a:p>
            <a:pPr eaLnBrk="1" hangingPunct="1"/>
            <a:r>
              <a:rPr lang="en-US"/>
              <a:t>Editing is tricky because on moving platform, jumps in phase could simply be movement</a:t>
            </a:r>
          </a:p>
          <a:p>
            <a:pPr eaLnBrk="1" hangingPunct="1"/>
            <a:r>
              <a:rPr lang="en-US"/>
              <a:t>Ionospheric delay and MW WL used for editing.</a:t>
            </a:r>
          </a:p>
          <a:p>
            <a:pPr eaLnBrk="1" hangingPunct="1"/>
            <a:r>
              <a:rPr lang="en-US"/>
              <a:t>Explicit edit_svs command</a:t>
            </a:r>
          </a:p>
          <a:p>
            <a:pPr eaLnBrk="1" hangingPunct="1"/>
            <a:r>
              <a:rPr lang="en-US"/>
              <a:t>Explicit add and remove bias flags</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18102113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eaLnBrk="1" hangingPunct="1"/>
            <a:r>
              <a:rPr lang="en-US"/>
              <a:t>Kinematic GPS</a:t>
            </a:r>
          </a:p>
        </p:txBody>
      </p:sp>
      <p:sp>
        <p:nvSpPr>
          <p:cNvPr id="16390" name="Rectangle 5"/>
          <p:cNvSpPr>
            <a:spLocks noGrp="1" noChangeArrowheads="1"/>
          </p:cNvSpPr>
          <p:nvPr>
            <p:ph type="body"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track this is nit so critical.</a:t>
            </a:r>
          </a:p>
          <a:p>
            <a:pPr eaLnBrk="1" hangingPunct="1">
              <a:lnSpc>
                <a:spcPct val="90000"/>
              </a:lnSpc>
            </a:pPr>
            <a:r>
              <a:rPr lang="en-US" sz="2400" dirty="0"/>
              <a:t>Program </a:t>
            </a:r>
            <a:r>
              <a:rPr lang="en-US" sz="2400" dirty="0">
                <a:solidFill>
                  <a:srgbClr val="C0504D"/>
                </a:solidFill>
              </a:rPr>
              <a:t>track </a:t>
            </a:r>
            <a:r>
              <a:rPr lang="en-US" sz="2400" dirty="0"/>
              <a:t>is the MIT implementation of this style of processing</a:t>
            </a:r>
            <a:r>
              <a:rPr lang="en-US" sz="2400" dirty="0" smtClean="0"/>
              <a:t>.  The real time version is </a:t>
            </a:r>
            <a:r>
              <a:rPr lang="en-US" sz="2400" dirty="0" err="1" smtClean="0">
                <a:solidFill>
                  <a:srgbClr val="C0504D"/>
                </a:solidFill>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solidFill>
                  <a:srgbClr val="C0504D"/>
                </a:solidFill>
              </a:rPr>
              <a:t>trackRTB</a:t>
            </a:r>
            <a:endParaRPr lang="en-US" sz="2400" dirty="0" smtClean="0">
              <a:solidFill>
                <a:srgbClr val="C0504D"/>
              </a:solidFill>
            </a:endParaRPr>
          </a:p>
          <a:p>
            <a:pPr eaLnBrk="1" hangingPunct="1">
              <a:lnSpc>
                <a:spcPct val="90000"/>
              </a:lnSpc>
            </a:pPr>
            <a:r>
              <a:rPr lang="en-US" sz="2400" dirty="0"/>
              <a:t>Unlike many programs of this type, track pre-reads all data before processing.  (This approach has its pros and cons)</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7142434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en-US"/>
              <a:t>Main Tunable commands</a:t>
            </a:r>
          </a:p>
        </p:txBody>
      </p:sp>
      <p:sp>
        <p:nvSpPr>
          <p:cNvPr id="36870" name="Rectangle 3"/>
          <p:cNvSpPr>
            <a:spLocks noGrp="1" noChangeArrowheads="1"/>
          </p:cNvSpPr>
          <p:nvPr>
            <p:ph idx="1"/>
          </p:nvPr>
        </p:nvSpPr>
        <p:spPr/>
        <p:txBody>
          <a:bodyPr>
            <a:normAutofit/>
          </a:bodyPr>
          <a:lstStyle/>
          <a:p>
            <a:pPr eaLnBrk="1" hangingPunct="1">
              <a:lnSpc>
                <a:spcPct val="90000"/>
              </a:lnSpc>
            </a:pPr>
            <a:r>
              <a:rPr lang="en-US" sz="2400"/>
              <a:t> BF_SET  &lt;Max gap&gt;  &lt;Min good&gt;</a:t>
            </a:r>
          </a:p>
          <a:p>
            <a:pPr lvl="1" eaLnBrk="1" hangingPunct="1">
              <a:lnSpc>
                <a:spcPct val="70000"/>
              </a:lnSpc>
            </a:pPr>
            <a:r>
              <a:rPr lang="en-US" sz="200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a:t> ION_STATS &lt;Jump&gt;</a:t>
            </a:r>
          </a:p>
          <a:p>
            <a:pPr lvl="1" eaLnBrk="1" hangingPunct="1">
              <a:lnSpc>
                <a:spcPct val="70000"/>
              </a:lnSpc>
            </a:pPr>
            <a:r>
              <a:rPr lang="en-US" sz="2000">
                <a:ea typeface="ＭＳ Ｐゴシック" charset="-128"/>
              </a:rPr>
              <a:t>Size of jump in ionospheric delay that will be flagged as cycle slip. Can be increased for noisy data</a:t>
            </a:r>
          </a:p>
          <a:p>
            <a:pPr eaLnBrk="1" hangingPunct="1">
              <a:lnSpc>
                <a:spcPct val="90000"/>
              </a:lnSpc>
            </a:pPr>
            <a:r>
              <a:rPr lang="en-US" sz="2400"/>
              <a:t> FLOAT_TYPE &lt;Start&gt; &lt;Decimation&gt; &lt;Type&gt; &lt;Float sigma Limits(2)&gt; &lt;WL_Fact&gt; &lt;Ion_fact&gt; &lt;MAX_Fit&gt; &lt;RR&gt;</a:t>
            </a:r>
          </a:p>
          <a:p>
            <a:pPr lvl="1" eaLnBrk="1" hangingPunct="1">
              <a:lnSpc>
                <a:spcPct val="70000"/>
              </a:lnSpc>
            </a:pPr>
            <a:r>
              <a:rPr lang="en-US" sz="2000">
                <a:ea typeface="ＭＳ Ｐゴシック" charset="-128"/>
              </a:rPr>
              <a:t>Main control on resolving ambiguities.  Float sigma limits (for LC and WL) often need resetting based on data quality.</a:t>
            </a:r>
          </a:p>
          <a:p>
            <a:pPr lvl="1" eaLnBrk="1" hangingPunct="1">
              <a:lnSpc>
                <a:spcPct val="70000"/>
              </a:lnSpc>
            </a:pPr>
            <a:r>
              <a:rPr lang="en-US" sz="2000">
                <a:ea typeface="ＭＳ Ｐゴシック" charset="-128"/>
              </a:rPr>
              <a:t>&lt;WL_Fact&gt; &lt;Ion_fact&gt; control relative weights of WL and LG chi-squared contributions.</a:t>
            </a:r>
          </a:p>
          <a:p>
            <a:pPr lvl="1" eaLnBrk="1" hangingPunct="1">
              <a:lnSpc>
                <a:spcPct val="70000"/>
              </a:lnSpc>
            </a:pPr>
            <a:r>
              <a:rPr lang="en-US" sz="2000">
                <a:ea typeface="ＭＳ Ｐゴシック" charset="-128"/>
              </a:rPr>
              <a:t>RR is relative rank tolerance</a:t>
            </a:r>
          </a:p>
          <a:p>
            <a:pPr eaLnBrk="1" hangingPunct="1">
              <a:lnSpc>
                <a:spcPct val="90000"/>
              </a:lnSpc>
            </a:pPr>
            <a:r>
              <a:rPr lang="en-US" sz="2400"/>
              <a:t>Fcode in output is diagnostic of why biases are not resolved.</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273878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20920068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5030760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41304516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6997872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268715034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5680070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48387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52770657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a:t>The Fcodes can indicate how to fix ambiguities that track by default is not able to fix. </a:t>
            </a:r>
          </a:p>
          <a:p>
            <a:r>
              <a:rPr lang="en-US" sz="2400"/>
              <a:t>Common fixes:</a:t>
            </a:r>
          </a:p>
          <a:p>
            <a:pPr lvl="1"/>
            <a:r>
              <a:rPr lang="en-US" sz="2000"/>
              <a:t>S and W indicate that the estimated sigmas on the float estimates and/or MW-WL are too large.  If the relative ranks are large, the the sigma tolerances can be increased with the Float_type command,</a:t>
            </a:r>
          </a:p>
          <a:p>
            <a:pPr lvl="1"/>
            <a:r>
              <a:rPr lang="en-US" sz="2000"/>
              <a:t>If ambiguities seem to have the same value then user_delbf can be used to remove an extra one but care should be taken because some receivers can have 1/1 L1 L2 cycle slips.</a:t>
            </a:r>
          </a:p>
          <a:p>
            <a:pPr lvl="1"/>
            <a:r>
              <a:rPr lang="en-US" sz="2000"/>
              <a:t>Chi-squared increments may be too large (especially LG (ionosphere) and sometime WL so by down weighting in the float_type command, relative rank can be improved.</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104314803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3825920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eaLnBrk="1" hangingPunct="1"/>
            <a:r>
              <a:rPr lang="en-US"/>
              <a:t>General aspects</a:t>
            </a:r>
          </a:p>
        </p:txBody>
      </p:sp>
      <p:sp>
        <p:nvSpPr>
          <p:cNvPr id="18438" name="Rectangle 5"/>
          <p:cNvSpPr>
            <a:spLocks noGrp="1" noChangeArrowheads="1"/>
          </p:cNvSpPr>
          <p:nvPr>
            <p:ph type="body"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10&gt;100 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29221225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24345795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on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40655049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13090036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I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19965125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a:t>
            </a:r>
            <a:r>
              <a:rPr lang="en-US" smtClean="0"/>
              <a:t>may help.</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fontScale="70000" lnSpcReduction="20000"/>
          </a:bodyPr>
          <a:lstStyle/>
          <a:p>
            <a:r>
              <a:rPr lang="en-US" dirty="0" smtClean="0"/>
              <a:t>For slow moving sites (glaciers, early landslides), </a:t>
            </a:r>
            <a:r>
              <a:rPr lang="en-US" dirty="0" err="1" smtClean="0"/>
              <a:t>gamit</a:t>
            </a:r>
            <a:r>
              <a:rPr lang="en-US" dirty="0" smtClean="0"/>
              <a:t> solution can be more easily automated than track solutions and can generate high quality results especially if motion is nearly linear (with high rates 100 m/</a:t>
            </a:r>
            <a:r>
              <a:rPr lang="en-US" dirty="0" err="1" smtClean="0"/>
              <a:t>yr</a:t>
            </a:r>
            <a:r>
              <a:rPr lang="en-US" dirty="0" smtClean="0"/>
              <a:t> for example).</a:t>
            </a:r>
          </a:p>
          <a:p>
            <a:r>
              <a:rPr lang="en-US" dirty="0" smtClean="0"/>
              <a:t>With </a:t>
            </a:r>
            <a:r>
              <a:rPr lang="en-US" dirty="0" err="1" smtClean="0"/>
              <a:t>gamit</a:t>
            </a:r>
            <a:r>
              <a:rPr lang="en-US" dirty="0" smtClean="0"/>
              <a:t> solutions:</a:t>
            </a:r>
          </a:p>
          <a:p>
            <a:pPr lvl="1"/>
            <a:r>
              <a:rPr lang="en-US" dirty="0" smtClean="0"/>
              <a:t>Put best estimate of velocity in the apriori coordinate file used in </a:t>
            </a:r>
            <a:r>
              <a:rPr lang="en-US" dirty="0" err="1" smtClean="0"/>
              <a:t>gamit</a:t>
            </a:r>
            <a:r>
              <a:rPr lang="en-US" dirty="0" smtClean="0"/>
              <a:t> (position estimate will be the mean offset from this linear model).</a:t>
            </a:r>
          </a:p>
          <a:p>
            <a:pPr lvl="1"/>
            <a:r>
              <a:rPr lang="en-US" dirty="0" smtClean="0"/>
              <a:t>Use </a:t>
            </a:r>
            <a:r>
              <a:rPr lang="en-US" dirty="0" err="1" smtClean="0"/>
              <a:t>sh_gamit</a:t>
            </a:r>
            <a:r>
              <a:rPr lang="en-US" dirty="0" smtClean="0"/>
              <a:t> with –</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smtClean="0"/>
              <a:t>Track can also be used for these types of analyses</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18208565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eaLnBrk="1" hangingPunct="1"/>
            <a:r>
              <a:rPr lang="en-US"/>
              <a:t>Issues with length</a:t>
            </a:r>
          </a:p>
        </p:txBody>
      </p:sp>
      <p:sp>
        <p:nvSpPr>
          <p:cNvPr id="20486" name="Rectangle 5"/>
          <p:cNvSpPr>
            <a:spLocks noGrp="1" noChangeArrowheads="1"/>
          </p:cNvSpPr>
          <p:nvPr>
            <p:ph idx="1"/>
          </p:nvPr>
        </p:nvSpPr>
        <p:spPr/>
        <p:txBody>
          <a:bodyPr>
            <a:normAutofit fontScale="92500" lnSpcReduction="10000"/>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a:t>
            </a:r>
            <a:r>
              <a:rPr lang="en-US" dirty="0" smtClean="0"/>
              <a:t>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530524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eaLnBrk="1" hangingPunct="1"/>
            <a:r>
              <a:rPr lang="en-US"/>
              <a:t>Track 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a:t>Track uses the Melbourne-Wubena Wide Lane to resolve L1-L2 and then a combination of techniques to determine L1 and L2 cycles separately. </a:t>
            </a:r>
          </a:p>
          <a:p>
            <a:pPr eaLnBrk="1" hangingPunct="1">
              <a:lnSpc>
                <a:spcPct val="90000"/>
              </a:lnSpc>
            </a:pPr>
            <a:r>
              <a:rPr lang="en-US" sz="2400"/>
              <a:t>“Bias flags” are added at times of cycle slips and the ambiguity resolution tries to resolve these to integer values.</a:t>
            </a:r>
          </a:p>
          <a:p>
            <a:pPr eaLnBrk="1" hangingPunct="1">
              <a:lnSpc>
                <a:spcPct val="90000"/>
              </a:lnSpc>
            </a:pPr>
            <a:r>
              <a:rPr lang="en-US" sz="2400"/>
              <a:t>Track uses floating point estimate with LC, MW-WL and  ionospheric delay constraints to determine the integer biases and the reliability with which they are determined.</a:t>
            </a:r>
          </a:p>
          <a:p>
            <a:pPr eaLnBrk="1" hangingPunct="1">
              <a:lnSpc>
                <a:spcPct val="90000"/>
              </a:lnSpc>
            </a:pPr>
            <a:r>
              <a:rPr lang="en-US" sz="2400"/>
              <a:t>Kalman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6947338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en-US" dirty="0"/>
              <a:t>Ambiguity resolution</a:t>
            </a:r>
          </a:p>
        </p:txBody>
      </p:sp>
      <p:sp>
        <p:nvSpPr>
          <p:cNvPr id="24582" name="Rectangle 3"/>
          <p:cNvSpPr>
            <a:spLocks noGrp="1" noChangeArrowheads="1"/>
          </p:cNvSpPr>
          <p:nvPr>
            <p:ph idx="1"/>
          </p:nvPr>
        </p:nvSpPr>
        <p:spPr/>
        <p:txBody>
          <a:bodyPr>
            <a:normAutofit lnSpcReduction="100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331535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x-none" smtClean="0"/>
              <a:t>2016/05/27</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22620335"/>
              </p:ext>
            </p:extLst>
          </p:nvPr>
        </p:nvGraphicFramePr>
        <p:xfrm>
          <a:off x="720670" y="3245404"/>
          <a:ext cx="4097172" cy="2977596"/>
        </p:xfrm>
        <a:graphic>
          <a:graphicData uri="http://schemas.openxmlformats.org/presentationml/2006/ole">
            <mc:AlternateContent xmlns:mc="http://schemas.openxmlformats.org/markup-compatibility/2006">
              <mc:Choice xmlns:v="urn:schemas-microsoft-com:vml" Requires="v">
                <p:oleObj spid="_x0000_s1071"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20670" y="3245404"/>
                        <a:ext cx="4097172" cy="297759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072"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a:t>
            </a:r>
            <a:r>
              <a:rPr lang="en-GB" dirty="0"/>
              <a:t>Wide Lane</a:t>
            </a:r>
          </a:p>
        </p:txBody>
      </p:sp>
      <p:sp>
        <p:nvSpPr>
          <p:cNvPr id="29702" name="Rectangle 2"/>
          <p:cNvSpPr>
            <a:spLocks noGrp="1" noChangeArrowheads="1"/>
          </p:cNvSpPr>
          <p:nvPr>
            <p:ph idx="1"/>
          </p:nvPr>
        </p:nvSpPr>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difference between L1 and L2 phase with the L2 phase scaled to the L1 wavelength is often called simply the widelane and used to detect cycle slips.  However it is effected fluctuations in the ionospheric delay which in delay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x-none" smtClean="0"/>
              <a:t>2016/05/27</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087194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TotalTime>
  <Words>6027</Words>
  <Application>Microsoft Macintosh PowerPoint</Application>
  <PresentationFormat>On-screen Show (4:3)</PresentationFormat>
  <Paragraphs>552</Paragraphs>
  <Slides>48</Slides>
  <Notes>17</Notes>
  <HiddenSlides>14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 Lane</vt:lpstr>
      <vt:lpstr>MW-WL Characteristics</vt:lpstr>
      <vt:lpstr>Melbourne-Wubena Wide 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34</cp:revision>
  <dcterms:created xsi:type="dcterms:W3CDTF">2014-11-13T20:18:27Z</dcterms:created>
  <dcterms:modified xsi:type="dcterms:W3CDTF">2016-05-16T14:44:58Z</dcterms:modified>
</cp:coreProperties>
</file>