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tif" ContentType="image/tiff"/>
  <Default Extension="gif" ContentType="image/gif"/>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55"/>
  </p:notesMasterIdLst>
  <p:handoutMasterIdLst>
    <p:handoutMasterId r:id="rId56"/>
  </p:handoutMasterIdLst>
  <p:sldIdLst>
    <p:sldId id="257"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259" r:id="rId30"/>
    <p:sldId id="312" r:id="rId31"/>
    <p:sldId id="260" r:id="rId32"/>
    <p:sldId id="283" r:id="rId33"/>
    <p:sldId id="282" r:id="rId34"/>
    <p:sldId id="261" r:id="rId35"/>
    <p:sldId id="262" r:id="rId36"/>
    <p:sldId id="263" r:id="rId37"/>
    <p:sldId id="264" r:id="rId38"/>
    <p:sldId id="280" r:id="rId39"/>
    <p:sldId id="265" r:id="rId40"/>
    <p:sldId id="266" r:id="rId41"/>
    <p:sldId id="267" r:id="rId42"/>
    <p:sldId id="268" r:id="rId43"/>
    <p:sldId id="269" r:id="rId44"/>
    <p:sldId id="270" r:id="rId45"/>
    <p:sldId id="271" r:id="rId46"/>
    <p:sldId id="272" r:id="rId47"/>
    <p:sldId id="273" r:id="rId48"/>
    <p:sldId id="274" r:id="rId49"/>
    <p:sldId id="275" r:id="rId50"/>
    <p:sldId id="276" r:id="rId51"/>
    <p:sldId id="277" r:id="rId52"/>
    <p:sldId id="278" r:id="rId53"/>
    <p:sldId id="279"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960"/>
  </p:normalViewPr>
  <p:slideViewPr>
    <p:cSldViewPr snapToGrid="0" snapToObjects="1">
      <p:cViewPr varScale="1">
        <p:scale>
          <a:sx n="70" d="100"/>
          <a:sy n="70" d="100"/>
        </p:scale>
        <p:origin x="6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notesMaster" Target="notesMasters/notesMaster1.xml"/><Relationship Id="rId56" Type="http://schemas.openxmlformats.org/officeDocument/2006/relationships/handoutMaster" Target="handoutMasters/handoutMaster1.xml"/><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8EFF900B-1569-9F46-B8E9-2B3F0D0292A4}" type="presOf" srcId="{B7BF2692-8925-8644-830A-4EAF7D8FDDCE}" destId="{91B8F18B-FA63-6846-9221-912BCEF42FCB}" srcOrd="0" destOrd="0" presId="urn:microsoft.com/office/officeart/2005/8/layout/hierarchy1"/>
    <dgm:cxn modelId="{CBDCADF2-8A2D-A442-BBBD-860FE5AE7E9E}" type="presOf" srcId="{8C82BEB5-E8E7-5F49-8EAF-2D1103835499}" destId="{EE0F68CD-D49A-8A4F-A95D-19CE243CE50D}" srcOrd="0" destOrd="0" presId="urn:microsoft.com/office/officeart/2005/8/layout/hierarchy1"/>
    <dgm:cxn modelId="{1DAFB68C-AA15-4B42-89FE-C221CEF30326}" type="presOf" srcId="{6C9DF24E-B05C-B946-B320-6D8C3DB1C173}" destId="{6D395149-6B72-7242-9403-431F6A9A44B6}"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3D697F-1E86-5E46-88B1-E93731373918}" type="presOf" srcId="{15D095DE-F492-E544-A1B1-B29787969808}" destId="{D38ACB54-CA5F-364B-8DFE-47CD2A0B3C75}" srcOrd="0" destOrd="0" presId="urn:microsoft.com/office/officeart/2005/8/layout/hierarchy1"/>
    <dgm:cxn modelId="{86BF5101-0791-8B41-9283-646D77907875}" type="presOf" srcId="{47527378-F5B3-5441-BDC6-12980C06DF7F}" destId="{2D21E7AE-C0DF-EA44-A79C-3311A968A986}"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12B43A4F-A6C4-E847-A85F-F4E404191303}" type="presOf" srcId="{17DFA828-0393-DE48-B60B-E02474F850F6}" destId="{59B6E906-3622-B244-A0E9-D57A51502028}"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797CB0E-913A-E740-AB64-A4109B52AFDD}" type="presOf" srcId="{08E5A51D-83D5-A547-87B2-BE20F526F279}" destId="{38A66770-2D6E-E14E-BF97-A92345EF2238}" srcOrd="0" destOrd="0" presId="urn:microsoft.com/office/officeart/2005/8/layout/hierarchy1"/>
    <dgm:cxn modelId="{9140C59C-D4FB-8641-8820-56C98A7C2551}" type="presOf" srcId="{DB91EA97-3549-DB48-A31F-20567E9F0D0C}" destId="{89F76378-B8AD-5649-BBBB-196407EBC5A3}"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CD2E5C8D-DB2E-444D-8ACC-5EADF3427129}" type="presOf" srcId="{049081A1-F95E-8E4C-B92E-C1EE0FCD1C0A}" destId="{909F49AD-FE64-5A45-82E2-FBAE3F1510AB}"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0CCB1C7C-E690-DA44-8AEF-6C0A04451801}" type="presOf" srcId="{F5416FC6-CEB8-344B-8246-5B91A65D115A}" destId="{976B3185-3D46-6644-A136-46E2A53DD852}" srcOrd="0" destOrd="0" presId="urn:microsoft.com/office/officeart/2005/8/layout/hierarchy1"/>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1A0A3683-B9CD-4447-832D-5F6ADD5A8928}" type="presOf" srcId="{1854E77F-79C6-244C-898F-4582BF7095A8}" destId="{5F23CC88-5738-1A4E-AC0C-5D8348074C51}" srcOrd="0" destOrd="0" presId="urn:microsoft.com/office/officeart/2005/8/layout/hierarchy1"/>
    <dgm:cxn modelId="{516709DB-1B1C-7048-A92B-B8B120F00C24}" type="presOf" srcId="{9D000CBD-5A16-A144-B1C9-DE31E9828FCE}" destId="{0AFF6FE8-AF0A-0D40-9B43-478E4CEF4476}" srcOrd="0" destOrd="0" presId="urn:microsoft.com/office/officeart/2005/8/layout/hierarchy1"/>
    <dgm:cxn modelId="{74F1FA38-AE2B-0344-9551-88F3674616A9}" type="presOf" srcId="{67927EB3-345D-5746-94FE-AB5305953CD0}" destId="{42461A9A-3560-254E-BBAB-139AC93CA3E9}"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D0B4B362-F3E8-6245-A6BA-64ABD5058697}" type="presOf" srcId="{8AAB08C4-A811-4A49-A4FA-72BAFDDF4622}" destId="{0E5F0685-C27C-0C44-AD78-7E4C5741B8F0}"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3939B98-A18F-E047-825F-6FA84C0A6E6C}"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custLinFactNeighborX="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67D1404E-DF27-2B4F-8949-A505D632FC00}" type="presOf" srcId="{8AAB08C4-A811-4A49-A4FA-72BAFDDF4622}" destId="{0E5F0685-C27C-0C44-AD78-7E4C5741B8F0}"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524DDEF-289A-D142-861E-C0ABE862A40E}" type="presOf" srcId="{17DFA828-0393-DE48-B60B-E02474F850F6}" destId="{59B6E906-3622-B244-A0E9-D57A51502028}" srcOrd="0" destOrd="0" presId="urn:microsoft.com/office/officeart/2005/8/layout/hierarchy1"/>
    <dgm:cxn modelId="{0DD1058B-504D-0445-BA76-948907EA464E}" type="presOf" srcId="{9D3CB2C0-F7CD-144B-86E9-29833B131163}" destId="{60557CDB-3D93-094E-BD80-FF7189BC08A0}"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99B2F3B6-8E89-DD4B-B1DF-1B1F7075257C}" type="presOf" srcId="{6D349EA7-21FE-CB4E-94A0-CDB2CD9A3374}" destId="{7A57E06B-3CA0-F745-97B0-63A16EB55957}"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C4C59F6D-77CB-814F-817D-94AB18E2480C}"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A2D87CC9-8596-1946-99C3-CF50EE1AA06F}"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3C957805-E7DB-0A4B-B1D7-45FBEE0823C2}" type="presOf" srcId="{049081A1-F95E-8E4C-B92E-C1EE0FCD1C0A}" destId="{909F49AD-FE64-5A45-82E2-FBAE3F1510AB}"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9975FC37-0D0B-574D-95D0-10D64221BB8C}" type="presOf" srcId="{1854E77F-79C6-244C-898F-4582BF7095A8}" destId="{5F23CC88-5738-1A4E-AC0C-5D8348074C51}"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8ACAEC7-315E-1B4A-9FD1-0A4A7398C9D1}" type="presOf" srcId="{F26B8622-9A04-2249-922A-A0058D0D37E5}" destId="{E5EAB507-B53C-4844-888B-6D8C8E7B32F5}"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2C9E294C-F4B2-2748-8B4B-2369AF569E78}" type="presOf" srcId="{8CA1F8B0-CFB6-6945-8322-067BC4ECB733}" destId="{2F8EEF33-8717-0E49-8B62-3D93FC937CDC}"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C0202B9E-1F12-F94F-B1B0-12381031A7F5}" type="presOf" srcId="{8C82BEB5-E8E7-5F49-8EAF-2D1103835499}" destId="{EE0F68CD-D49A-8A4F-A95D-19CE243CE50D}"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7556F781-D2D1-3046-9BE4-85DE2CEAECC0}" type="presOf" srcId="{049081A1-F95E-8E4C-B92E-C1EE0FCD1C0A}" destId="{909F49AD-FE64-5A45-82E2-FBAE3F1510AB}"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A95E8021-44A5-BF4D-BB9D-F085F05739A0}" type="presOf" srcId="{91ACFEAB-A6E1-4346-94B7-FCAF04B805C2}" destId="{F1D39164-1BF8-B544-8FF6-9E6E52EE86D6}"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2267BE76-309A-3C4F-BE08-AEE7140549E1}" type="presOf" srcId="{47527378-F5B3-5441-BDC6-12980C06DF7F}" destId="{2D21E7AE-C0DF-EA44-A79C-3311A968A986}" srcOrd="0" destOrd="0" presId="urn:microsoft.com/office/officeart/2005/8/layout/hierarchy1"/>
    <dgm:cxn modelId="{45CE2D58-9B67-9847-BA7D-2F829E052C2D}" type="presOf" srcId="{DB91EA97-3549-DB48-A31F-20567E9F0D0C}" destId="{89F76378-B8AD-5649-BBBB-196407EBC5A3}"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7CF5C21B-C1D7-CD44-9E9A-A02D4DD5671E}" type="presOf" srcId="{67927EB3-345D-5746-94FE-AB5305953CD0}" destId="{42461A9A-3560-254E-BBAB-139AC93CA3E9}"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46B150EB-B35F-4442-B6CA-168C1BB25E3D}" type="presOf" srcId="{F5416FC6-CEB8-344B-8246-5B91A65D115A}" destId="{976B3185-3D46-6644-A136-46E2A53DD852}"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079CBB10-751E-634A-995B-1E26480D7CE3}"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7ED1C181-CEEC-D343-AE23-512A138F7F6F}" type="presOf" srcId="{91ACFEAB-A6E1-4346-94B7-FCAF04B805C2}" destId="{F1D39164-1BF8-B544-8FF6-9E6E52EE86D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19A8D599-2A95-B04C-976C-C270F1DB6EAB}" type="presOf" srcId="{1181A2FE-60D5-E14D-9812-237C39F471E6}" destId="{7B834DB1-BE26-BD47-AE26-B1DEEFE06298}"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8215C054-CA3E-B84B-BADC-978AABEFC523}" type="presOf" srcId="{58D9755A-2CC3-1044-95CE-F06925E2A188}" destId="{1FAC6205-DC68-D249-ACD2-4FADAA65F694}"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FC9C5FF-1924-5A46-B69C-C898788BC048}" type="presOf" srcId="{47527378-F5B3-5441-BDC6-12980C06DF7F}" destId="{2D21E7AE-C0DF-EA44-A79C-3311A968A986}"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189F5B80-A4FC-D744-B929-C03677F05519}" type="presOf" srcId="{B7BF2692-8925-8644-830A-4EAF7D8FDDCE}" destId="{91B8F18B-FA63-6846-9221-912BCEF42FCB}"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3F32EC30-D986-2E4E-8B5E-48376E4F551B}" type="presOf" srcId="{17DFA828-0393-DE48-B60B-E02474F850F6}" destId="{59B6E906-3622-B244-A0E9-D57A5150202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342791B1-9D33-1D4D-B8FD-3EFFC2564C8C}" type="presOf" srcId="{6D349EA7-21FE-CB4E-94A0-CDB2CD9A3374}" destId="{7A57E06B-3CA0-F745-97B0-63A16EB55957}" srcOrd="0" destOrd="0" presId="urn:microsoft.com/office/officeart/2005/8/layout/hierarchy1"/>
    <dgm:cxn modelId="{6DE59C73-94F6-B144-A897-1FA9E7C510D7}" type="presOf" srcId="{8413AFD0-66A2-5F42-80F5-43E5B7861A09}" destId="{7B348233-CBD1-9A4C-BB11-8E9CDC88996D}"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FB9FA75-7C1A-DC4C-8A71-7D9D740DB1E8}" type="presOf" srcId="{08E5A51D-83D5-A547-87B2-BE20F526F279}" destId="{38A66770-2D6E-E14E-BF97-A92345EF2238}"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0C655908-59D3-8A4C-8C4F-D1A8BE471A0D}" type="presOf" srcId="{8AAB08C4-A811-4A49-A4FA-72BAFDDF4622}" destId="{0E5F0685-C27C-0C44-AD78-7E4C5741B8F0}" srcOrd="0" destOrd="0" presId="urn:microsoft.com/office/officeart/2005/8/layout/hierarchy1"/>
    <dgm:cxn modelId="{52C328E7-30E8-B74B-88AD-6F8646659241}" type="presOf" srcId="{DB91EA97-3549-DB48-A31F-20567E9F0D0C}" destId="{89F76378-B8AD-5649-BBBB-196407EBC5A3}"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07AEB63D-7637-2A48-AE5E-EA77CCED9BC1}"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90B5549-39EE-0C41-9F18-337D922417F2}" type="presOf" srcId="{DB91EA97-3549-DB48-A31F-20567E9F0D0C}" destId="{89F76378-B8AD-5649-BBBB-196407EBC5A3}"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19C2E696-4764-9A40-BE77-E5773EFAE3A9}" type="presOf" srcId="{47527378-F5B3-5441-BDC6-12980C06DF7F}" destId="{2D21E7AE-C0DF-EA44-A79C-3311A968A986}"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18987273-748D-594C-A00C-B11CD11F65D4}" type="presOf" srcId="{8413AFD0-66A2-5F42-80F5-43E5B7861A09}" destId="{7B348233-CBD1-9A4C-BB11-8E9CDC88996D}"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FBAE3364-C2C5-2049-8332-64482CBDECAD}" type="presOf" srcId="{67927EB3-345D-5746-94FE-AB5305953CD0}" destId="{42461A9A-3560-254E-BBAB-139AC93CA3E9}"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87818271-8594-1249-BC39-032A87113A3D}" type="presOf" srcId="{58D9755A-2CC3-1044-95CE-F06925E2A188}" destId="{1FAC6205-DC68-D249-ACD2-4FADAA65F694}"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9B53EB51-85B3-784B-AD4D-94216F84E082}" type="presOf" srcId="{08E5A51D-83D5-A547-87B2-BE20F526F279}" destId="{38A66770-2D6E-E14E-BF97-A92345EF2238}"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AC703521-0D0E-314F-A9E3-51D498F20266}" type="presOf" srcId="{8AAB08C4-A811-4A49-A4FA-72BAFDDF4622}" destId="{0E5F0685-C27C-0C44-AD78-7E4C5741B8F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99C06BA0-083C-934E-981E-FBE95B312568}" type="presOf" srcId="{8CA1F8B0-CFB6-6945-8322-067BC4ECB733}" destId="{2F8EEF33-8717-0E49-8B62-3D93FC937CDC}"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48B99600-8F02-F240-852B-9EF069036739}" type="presOf" srcId="{1181A2FE-60D5-E14D-9812-237C39F471E6}" destId="{7B834DB1-BE26-BD47-AE26-B1DEEFE06298}"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DEF1660B-73E4-E64B-A4BB-8A1021E84653}" type="presOf" srcId="{B7BF2692-8925-8644-830A-4EAF7D8FDDCE}" destId="{91B8F18B-FA63-6846-9221-912BCEF42FC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58583FF2-A4EA-FC40-8B84-6A056347FA96}" type="presOf" srcId="{F5416FC6-CEB8-344B-8246-5B91A65D115A}" destId="{976B3185-3D46-6644-A136-46E2A53DD852}"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SoCal</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2007</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001…365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t>
        <a:bodyPr/>
        <a:lstStyle/>
        <a:p>
          <a:endParaRPr lang="en-US"/>
        </a:p>
      </dgm:t>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6BC6106A-9C86-194B-8281-75CCA3E0DE1E}" type="pres">
      <dgm:prSet presAssocID="{D1135B39-8F49-EB4D-A866-0E8EDAF9E62D}" presName="text3" presStyleLbl="fgAcc3" presStyleIdx="3" presStyleCnt="7">
        <dgm:presLayoutVars>
          <dgm:chPref val="3"/>
        </dgm:presLayoutVars>
      </dgm:prSet>
      <dgm:spPr/>
      <dgm:t>
        <a:bodyPr/>
        <a:lstStyle/>
        <a:p>
          <a:endParaRPr lang="en-US"/>
        </a:p>
      </dgm:t>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ABE1094D-F08A-FA4F-B2EB-71EC596645B2}" type="presOf" srcId="{77541604-7206-B748-91CA-17529FE5373B}" destId="{50BBCF8B-70C9-1143-BC60-ED5089BC7895}"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650B5753-7F4A-074E-B61D-BE4A6BC600D4}" srcId="{2B6110C4-DE54-C249-84A2-D1746BF14BA3}" destId="{A30D90FE-E60A-4449-A657-CAC964A47DF1}" srcOrd="4" destOrd="0" parTransId="{39FF1299-5C02-544E-B49C-FA51EFEE9596}" sibTransId="{0F2E0A76-D79F-CC4A-A413-BDCEEA4FF604}"/>
    <dgm:cxn modelId="{140A33CE-65C2-3C43-B1FF-6C3D5276B166}" srcId="{2B6110C4-DE54-C249-84A2-D1746BF14BA3}" destId="{ECA7502B-33A4-2943-BA60-575D1BAA995A}" srcOrd="0" destOrd="0" parTransId="{C57B06E5-2BB5-3945-91FB-52357177E7E8}" sibTransId="{393B12EC-5655-C948-8A4D-50CB17ABB6D4}"/>
    <dgm:cxn modelId="{433D85C3-9B33-7842-9124-BB538317614E}" type="presOf" srcId="{12D83375-B79C-AD41-BFEF-4F9E8592331A}" destId="{56473E34-62EB-B246-82A0-6C4818AF00A0}"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E78847CF-9602-6C4F-9C99-D6669427199A}" type="presOf" srcId="{BA0D8D74-AA37-1949-B2FE-20B0CEB35708}" destId="{B52F9A13-EF1A-1445-B1F8-0DFA78441CF9}"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DF22C9A5-C666-9A44-9258-5A6BEAAE4950}" srcId="{2B6110C4-DE54-C249-84A2-D1746BF14BA3}" destId="{C2F9F26A-F714-8740-BC1A-89954D8EE22F}" srcOrd="6" destOrd="0" parTransId="{FC95CABD-5FC1-BD4E-A74C-52957C933F80}" sibTransId="{42E0BF42-A29D-0647-A848-1207DC2236C0}"/>
    <dgm:cxn modelId="{BDBDE228-B1C3-8046-A6B0-251ACDFE3A29}" srcId="{D5AD8525-0A9C-5F43-8D2D-018D071699A1}" destId="{81225165-AAD8-7A4F-B229-5426DA397856}" srcOrd="1" destOrd="0" parTransId="{5C42308E-B354-574D-96BB-5B6BAF50CA6B}" sibTransId="{F3DEBCA6-39F9-A343-8885-989FE1BC23D4}"/>
    <dgm:cxn modelId="{04744F15-612E-7A4C-B6BB-3F02781A2F31}" type="presOf" srcId="{D1135B39-8F49-EB4D-A866-0E8EDAF9E62D}" destId="{6BC6106A-9C86-194B-8281-75CCA3E0DE1E}" srcOrd="0" destOrd="0" presId="urn:microsoft.com/office/officeart/2005/8/layout/hierarchy1"/>
    <dgm:cxn modelId="{11A1AD5E-7D11-6049-9CA3-7D539BE0A9E3}" type="presOf" srcId="{E01539DC-96F1-C947-8045-A9A666DE09DA}" destId="{CE774281-8B53-2E4C-85CC-FDC98D7F7345}"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ADB94F71-61A6-1B4B-B353-364837D36F84}" type="presOf" srcId="{AA306FFA-2582-7449-8A76-CC376DF6D062}" destId="{243F56F7-10AD-BF4D-BDD2-6A4909938B20}"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8DE26299-5087-474E-87C4-FA4AF89730F5}" type="presOf" srcId="{65940102-8BF2-8449-BD7C-7E2BB8C8A89D}" destId="{4AE1FC51-F167-0947-84E3-5243A4DC2F60}"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EFEF69-EFF6-B04C-BC5D-B3C52F149080}" srcId="{D5AD8525-0A9C-5F43-8D2D-018D071699A1}" destId="{4159D5B8-AA76-CD41-BA76-3B156535EB1D}" srcOrd="5" destOrd="0" parTransId="{E01539DC-96F1-C947-8045-A9A666DE09DA}" sibTransId="{FEF8BCB2-B816-D940-9BFD-6CF234E3D6F2}"/>
    <dgm:cxn modelId="{D0988B8B-E976-724E-93AF-EF7ACD641492}" type="presOf" srcId="{39FF1299-5C02-544E-B49C-FA51EFEE9596}" destId="{A5F4AF84-93CE-334B-A0B1-0DF3EBE584B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AC8C5303-C38F-864C-B96D-31060141D22C}" srcId="{2B6110C4-DE54-C249-84A2-D1746BF14BA3}" destId="{C6655891-928D-5A47-A04B-89E143FA4C95}" srcOrd="2" destOrd="0" parTransId="{BA0D8D74-AA37-1949-B2FE-20B0CEB35708}" sibTransId="{BE91EBD0-7DA1-4046-B5F2-8B6D5E574665}"/>
    <dgm:cxn modelId="{A56CC8C9-0ED2-1B48-B005-4B7049BA552C}" type="presOf" srcId="{C2F9F26A-F714-8740-BC1A-89954D8EE22F}" destId="{9941954C-87AA-364F-9DC8-C6E4AE0621A9}"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8C1AFA45-FC04-0A4A-9B21-3C85C1E333C8}" type="presOf" srcId="{A30D90FE-E60A-4449-A657-CAC964A47DF1}" destId="{FC7F29FB-7B8A-F64C-B1EB-FD8877B289C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0D9E3030-4B0C-CF4C-9CC5-C05179361E7B}" type="presOf" srcId="{2F866888-7845-8B4B-8F1F-D28F82F60269}" destId="{339C5866-259D-354F-B5A8-E731336BEC19}"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ECE0AC20-D4BA-4543-86D7-A017EE6CB7B0}" type="presOf" srcId="{E2387F4D-A07E-2245-B109-39E6C9E38DC0}" destId="{035D8C62-17C9-DF4A-A74E-A2B4AEC72489}"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220DA8-B246-3141-AD43-A6589DF323E8}" type="presOf" srcId="{47D83E08-0623-3C4C-9289-0096C9130E32}" destId="{B1064D90-5A07-4149-BB66-B45C5E3BE934}"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F566DA1B-17D5-BC4B-BAA8-26B5FD38DCBF}" type="presOf" srcId="{5C42308E-B354-574D-96BB-5B6BAF50CA6B}" destId="{30E679A3-9A67-D942-B430-93822837B35A}"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23091691-3D41-2B40-BBFA-B79B925E38A4}" srcId="{D5AD8525-0A9C-5F43-8D2D-018D071699A1}" destId="{C1F59DE3-23FF-0144-A5C9-B13D2AA55F72}" srcOrd="6" destOrd="0" parTransId="{65940102-8BF2-8449-BD7C-7E2BB8C8A89D}" sibTransId="{7883D3B1-65B6-6A4E-81C1-9BD36DF7DEFE}"/>
    <dgm:cxn modelId="{3E56923D-7C56-5842-8911-BE4AC4AB3B72}" type="presOf" srcId="{FC0F5282-466D-B34C-9785-98C574DA87E1}" destId="{07B70E8F-9894-CC40-A004-2A95B5A89A8D}" srcOrd="0" destOrd="0" presId="urn:microsoft.com/office/officeart/2005/8/layout/hierarchy1"/>
    <dgm:cxn modelId="{2A5EFDA9-5799-874F-9E89-7E609A88A515}" type="presOf" srcId="{A645577D-6C78-2A47-BC8D-52D3D82AE3A0}" destId="{D23C605B-61EB-444F-88D3-FA1CB4C67A83}"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44AF6602-D3F3-FD4C-889F-1EEE1560E231}" type="presOf" srcId="{D5AD8525-0A9C-5F43-8D2D-018D071699A1}" destId="{FBDCFBB0-1654-394E-A4B6-F452F0FED3DB}" srcOrd="0" destOrd="0" presId="urn:microsoft.com/office/officeart/2005/8/layout/hierarchy1"/>
    <dgm:cxn modelId="{048395AE-F78D-E641-A95D-A4ED3A8C83DC}" type="presOf" srcId="{B932B8D1-685C-2243-9A92-F2BA615764DA}" destId="{F12A2BB9-1575-A745-83FE-6B6FD4544093}"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6CC25C41-DCEF-B248-ACDC-5FFB7FA8F1E4}" srcId="{2B6110C4-DE54-C249-84A2-D1746BF14BA3}" destId="{54EDC608-3C86-9A43-9173-B0D87D06B212}" srcOrd="1" destOrd="0" parTransId="{77541604-7206-B748-91CA-17529FE5373B}" sibTransId="{8ABC3933-6200-BE4D-853C-4B8954D83E3F}"/>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200808</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200907</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201007</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201010</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201102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201306</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176…185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t>
        <a:bodyPr/>
        <a:lstStyle/>
        <a:p>
          <a:endParaRPr lang="en-US"/>
        </a:p>
      </dgm:t>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4B1343F-5638-E04C-9687-2B6C133B32B1}" type="pres">
      <dgm:prSet presAssocID="{6C3C48AA-A21E-6046-BE1E-E977A8BD47CC}" presName="text3" presStyleLbl="fgAcc3" presStyleIdx="3" presStyleCnt="7">
        <dgm:presLayoutVars>
          <dgm:chPref val="3"/>
        </dgm:presLayoutVars>
      </dgm:prSet>
      <dgm:spPr/>
      <dgm:t>
        <a:bodyPr/>
        <a:lstStyle/>
        <a:p>
          <a:endParaRPr lang="en-US"/>
        </a:p>
      </dgm:t>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BFB10974-C88D-124A-AA11-F5F9DC613F0B}" type="presOf" srcId="{39FF1299-5C02-544E-B49C-FA51EFEE9596}" destId="{A5F4AF84-93CE-334B-A0B1-0DF3EBE584B4}"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23091691-3D41-2B40-BBFA-B79B925E38A4}" srcId="{D5AD8525-0A9C-5F43-8D2D-018D071699A1}" destId="{C1F59DE3-23FF-0144-A5C9-B13D2AA55F72}" srcOrd="6" destOrd="0" parTransId="{65940102-8BF2-8449-BD7C-7E2BB8C8A89D}" sibTransId="{7883D3B1-65B6-6A4E-81C1-9BD36DF7DEFE}"/>
    <dgm:cxn modelId="{471605EB-0EEC-954E-A720-576FC0AD6E98}" type="presOf" srcId="{54EDC608-3C86-9A43-9173-B0D87D06B212}" destId="{222AD54D-8222-A546-A64A-2FBCFD870F85}"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6CC25C41-DCEF-B248-ACDC-5FFB7FA8F1E4}" srcId="{2B6110C4-DE54-C249-84A2-D1746BF14BA3}" destId="{54EDC608-3C86-9A43-9173-B0D87D06B212}" srcOrd="1" destOrd="0" parTransId="{77541604-7206-B748-91CA-17529FE5373B}" sibTransId="{8ABC3933-6200-BE4D-853C-4B8954D83E3F}"/>
    <dgm:cxn modelId="{AC53DEE3-F0E1-E749-88D6-2325508DC608}" type="presOf" srcId="{B932B8D1-685C-2243-9A92-F2BA615764DA}" destId="{F12A2BB9-1575-A745-83FE-6B6FD4544093}"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308F2B66-A276-D740-964D-E7F82EE60564}" type="presOf" srcId="{65940102-8BF2-8449-BD7C-7E2BB8C8A89D}" destId="{4AE1FC51-F167-0947-84E3-5243A4DC2F60}"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AD543696-2D34-2249-8841-AC3D030C5336}" type="presOf" srcId="{2B6110C4-DE54-C249-84A2-D1746BF14BA3}" destId="{37585A1B-2104-1E47-A57E-ECE4F5CCEB49}" srcOrd="0" destOrd="0" presId="urn:microsoft.com/office/officeart/2005/8/layout/hierarchy1"/>
    <dgm:cxn modelId="{9FA68256-4636-B14F-A0A8-B2A8C8DC092F}" type="presOf" srcId="{12D83375-B79C-AD41-BFEF-4F9E8592331A}" destId="{56473E34-62EB-B246-82A0-6C4818AF00A0}"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F3CA1CB9-50C1-254B-8585-A36BCEE0847C}" type="presOf" srcId="{143A1CA4-69F6-0241-9164-684465F81D07}" destId="{5AC33077-9992-7F4E-96B1-F260A01C2D03}" srcOrd="0" destOrd="0" presId="urn:microsoft.com/office/officeart/2005/8/layout/hierarchy1"/>
    <dgm:cxn modelId="{79BCF9DB-7347-B147-B210-44524BB9E8B1}" type="presOf" srcId="{D5AD8525-0A9C-5F43-8D2D-018D071699A1}" destId="{FBDCFBB0-1654-394E-A4B6-F452F0FED3DB}" srcOrd="0" destOrd="0" presId="urn:microsoft.com/office/officeart/2005/8/layout/hierarchy1"/>
    <dgm:cxn modelId="{FC02B342-CCF7-8B47-B03A-7547AD0F5332}" type="presOf" srcId="{C6703A92-A331-A64A-8B48-77173BDEEDA9}" destId="{4A27DC37-956D-0845-B78F-FDFB90D3B4CC}"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4FD67537-E012-5740-9B18-A013E7EDB6D1}" type="presOf" srcId="{5C42308E-B354-574D-96BB-5B6BAF50CA6B}" destId="{30E679A3-9A67-D942-B430-93822837B35A}" srcOrd="0" destOrd="0" presId="urn:microsoft.com/office/officeart/2005/8/layout/hierarchy1"/>
    <dgm:cxn modelId="{DF22C9A5-C666-9A44-9258-5A6BEAAE4950}" srcId="{2B6110C4-DE54-C249-84A2-D1746BF14BA3}" destId="{C2F9F26A-F714-8740-BC1A-89954D8EE22F}" srcOrd="6" destOrd="0" parTransId="{FC95CABD-5FC1-BD4E-A74C-52957C933F80}" sibTransId="{42E0BF42-A29D-0647-A848-1207DC2236C0}"/>
    <dgm:cxn modelId="{E5B5C2FE-8905-9246-9FCD-3836269ED307}" srcId="{D5AD8525-0A9C-5F43-8D2D-018D071699A1}" destId="{3C65E89F-6F56-C746-8A1B-307F48AD6F6B}" srcOrd="2" destOrd="0" parTransId="{4C54DEA6-1EE9-9E4E-A914-52B756800BE5}" sibTransId="{BCEAF42D-BE13-D44E-97B6-A2209DA06ACD}"/>
    <dgm:cxn modelId="{F2F4C43D-8731-CF4E-A235-FF41C638C707}" type="presOf" srcId="{ECA7502B-33A4-2943-BA60-575D1BAA995A}" destId="{13539B19-8074-7049-909D-51DCDD4F787C}"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D5C859-1CA0-E74C-A2FE-2E8658BE2F24}" type="presOf" srcId="{6C3C48AA-A21E-6046-BE1E-E977A8BD47CC}" destId="{14B1343F-5638-E04C-9687-2B6C133B32B1}" srcOrd="0" destOrd="0" presId="urn:microsoft.com/office/officeart/2005/8/layout/hierarchy1"/>
    <dgm:cxn modelId="{CB261808-6B2E-5C4F-A823-1D5545181C5A}" type="presOf" srcId="{E2387F4D-A07E-2245-B109-39E6C9E38DC0}" destId="{035D8C62-17C9-DF4A-A74E-A2B4AEC72489}"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7B4D5A8-2361-3042-A374-DB6FAFD85D39}" srcId="{D5AD8525-0A9C-5F43-8D2D-018D071699A1}" destId="{2B6110C4-DE54-C249-84A2-D1746BF14BA3}" srcOrd="7" destOrd="0" parTransId="{E2387F4D-A07E-2245-B109-39E6C9E38DC0}" sibTransId="{4C448772-26BF-314B-96CB-BD6DCB7857E2}"/>
    <dgm:cxn modelId="{650B5753-7F4A-074E-B61D-BE4A6BC600D4}" srcId="{2B6110C4-DE54-C249-84A2-D1746BF14BA3}" destId="{A30D90FE-E60A-4449-A657-CAC964A47DF1}" srcOrd="4" destOrd="0" parTransId="{39FF1299-5C02-544E-B49C-FA51EFEE9596}" sibTransId="{0F2E0A76-D79F-CC4A-A413-BDCEEA4FF604}"/>
    <dgm:cxn modelId="{FC05C518-3647-C946-81C9-41E7D309CDEB}" type="presOf" srcId="{AA306FFA-2582-7449-8A76-CC376DF6D062}" destId="{243F56F7-10AD-BF4D-BDD2-6A4909938B20}"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BABFE52B-C79F-C64E-9198-1BB4E03DF36B}" type="presOf" srcId="{8BA2083F-97C0-0E42-AC39-50F941667734}" destId="{17C2E211-BE68-B347-80DE-F35A47A72D97}"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181BD03A-57A0-E742-AD9C-43E1B8F0E200}" type="presOf" srcId="{C57B06E5-2BB5-3945-91FB-52357177E7E8}" destId="{D1225C24-E272-AF4A-8A1D-2D5634AE744C}" srcOrd="0" destOrd="0" presId="urn:microsoft.com/office/officeart/2005/8/layout/hierarchy1"/>
    <dgm:cxn modelId="{03A09581-DD2F-0B42-BC99-D90597324277}" type="presOf" srcId="{C1F59DE3-23FF-0144-A5C9-B13D2AA55F72}" destId="{258CADBA-8765-EB48-A771-D2B5F04E4A9A}"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85E56A0A-E9ED-ED47-B78E-EA2584D80F91}" type="presOf" srcId="{E01539DC-96F1-C947-8045-A9A666DE09DA}" destId="{CE774281-8B53-2E4C-85CC-FDC98D7F734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91382308-9C88-7C44-9896-46B3CBD34E72}" type="presOf" srcId="{A30D90FE-E60A-4449-A657-CAC964A47DF1}" destId="{FC7F29FB-7B8A-F64C-B1EB-FD8877B289C5}"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C53B64D-99DE-5A42-869D-26F7149E6799}" type="presOf" srcId="{4A43B38A-0B0E-6743-8F20-D0345E6CD150}" destId="{E705793C-AB28-0F4D-874B-AA203DB1FC6A}"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653C3A38-A04D-FB42-A5DE-1E4E38BA4C87}" type="presOf" srcId="{FC0F5282-466D-B34C-9785-98C574DA87E1}" destId="{07B70E8F-9894-CC40-A004-2A95B5A89A8D}"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8" y="1421135"/>
          <a:ext cx="1144229" cy="217821"/>
        </a:xfrm>
        <a:custGeom>
          <a:avLst/>
          <a:gdLst/>
          <a:ahLst/>
          <a:cxnLst/>
          <a:rect l="0" t="0" r="0" b="0"/>
          <a:pathLst>
            <a:path>
              <a:moveTo>
                <a:pt x="0" y="0"/>
              </a:moveTo>
              <a:lnTo>
                <a:pt x="0" y="148438"/>
              </a:lnTo>
              <a:lnTo>
                <a:pt x="1144229" y="148438"/>
              </a:lnTo>
              <a:lnTo>
                <a:pt x="1144229"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8" y="1421135"/>
          <a:ext cx="228839" cy="217821"/>
        </a:xfrm>
        <a:custGeom>
          <a:avLst/>
          <a:gdLst/>
          <a:ahLst/>
          <a:cxnLst/>
          <a:rect l="0" t="0" r="0" b="0"/>
          <a:pathLst>
            <a:path>
              <a:moveTo>
                <a:pt x="0" y="0"/>
              </a:moveTo>
              <a:lnTo>
                <a:pt x="0" y="148438"/>
              </a:lnTo>
              <a:lnTo>
                <a:pt x="228839" y="148438"/>
              </a:lnTo>
              <a:lnTo>
                <a:pt x="228839"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44" cy="217821"/>
        </a:xfrm>
        <a:custGeom>
          <a:avLst/>
          <a:gdLst/>
          <a:ahLst/>
          <a:cxnLst/>
          <a:rect l="0" t="0" r="0" b="0"/>
          <a:pathLst>
            <a:path>
              <a:moveTo>
                <a:pt x="1144244" y="0"/>
              </a:moveTo>
              <a:lnTo>
                <a:pt x="114424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21"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8"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7"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326900" y="1855328"/>
          <a:ext cx="3014573" cy="179332"/>
        </a:xfrm>
        <a:custGeom>
          <a:avLst/>
          <a:gdLst/>
          <a:ahLst/>
          <a:cxnLst/>
          <a:rect l="0" t="0" r="0" b="0"/>
          <a:pathLst>
            <a:path>
              <a:moveTo>
                <a:pt x="0" y="0"/>
              </a:moveTo>
              <a:lnTo>
                <a:pt x="0" y="122210"/>
              </a:lnTo>
              <a:lnTo>
                <a:pt x="3014573" y="122210"/>
              </a:lnTo>
              <a:lnTo>
                <a:pt x="301457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587830" y="2426213"/>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587830" y="2426213"/>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587830" y="2426213"/>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5542110" y="2426213"/>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834186" y="2426213"/>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4080543" y="2426213"/>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326900" y="2426213"/>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326900" y="1855328"/>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326900" y="1855328"/>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326900" y="1855328"/>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281180" y="1855328"/>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573256" y="1855328"/>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819613" y="1855328"/>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65970" y="1855328"/>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12326" y="1855328"/>
          <a:ext cx="3014573" cy="179332"/>
        </a:xfrm>
        <a:custGeom>
          <a:avLst/>
          <a:gdLst/>
          <a:ahLst/>
          <a:cxnLst/>
          <a:rect l="0" t="0" r="0" b="0"/>
          <a:pathLst>
            <a:path>
              <a:moveTo>
                <a:pt x="3014573" y="0"/>
              </a:moveTo>
              <a:lnTo>
                <a:pt x="301457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018591" y="1463777"/>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087104" y="152886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SoCal</a:t>
          </a:r>
          <a:endParaRPr lang="en-US" sz="1200" kern="1200" dirty="0"/>
        </a:p>
      </dsp:txBody>
      <dsp:txXfrm>
        <a:off x="3098572" y="1540332"/>
        <a:ext cx="593681" cy="368615"/>
      </dsp:txXfrm>
    </dsp:sp>
    <dsp:sp modelId="{080C438B-0599-1B4F-A8BE-F3CB90A503C2}">
      <dsp:nvSpPr>
        <dsp:cNvPr id="0" name=""/>
        <dsp:cNvSpPr/>
      </dsp:nvSpPr>
      <dsp:spPr>
        <a:xfrm>
          <a:off x="401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7253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3999" y="2111217"/>
        <a:ext cx="593681" cy="368615"/>
      </dsp:txXfrm>
    </dsp:sp>
    <dsp:sp modelId="{213475F7-A7AC-8B46-AC06-BF3A6DE22543}">
      <dsp:nvSpPr>
        <dsp:cNvPr id="0" name=""/>
        <dsp:cNvSpPr/>
      </dsp:nvSpPr>
      <dsp:spPr>
        <a:xfrm>
          <a:off x="75766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82617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2007</a:t>
          </a:r>
          <a:endParaRPr lang="en-US" sz="1200" kern="1200" dirty="0"/>
        </a:p>
      </dsp:txBody>
      <dsp:txXfrm>
        <a:off x="837642" y="2111217"/>
        <a:ext cx="593681" cy="368615"/>
      </dsp:txXfrm>
    </dsp:sp>
    <dsp:sp modelId="{945E3754-754B-B44A-855D-5A6F3017933A}">
      <dsp:nvSpPr>
        <dsp:cNvPr id="0" name=""/>
        <dsp:cNvSpPr/>
      </dsp:nvSpPr>
      <dsp:spPr>
        <a:xfrm>
          <a:off x="151130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7981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a:t>
          </a:r>
          <a:endParaRPr lang="en-US" sz="1200" kern="1200" dirty="0"/>
        </a:p>
      </dsp:txBody>
      <dsp:txXfrm>
        <a:off x="1591285" y="2111217"/>
        <a:ext cx="593681" cy="368615"/>
      </dsp:txXfrm>
    </dsp:sp>
    <dsp:sp modelId="{8E38FA05-97F9-1144-B832-601F9EA29172}">
      <dsp:nvSpPr>
        <dsp:cNvPr id="0" name=""/>
        <dsp:cNvSpPr/>
      </dsp:nvSpPr>
      <dsp:spPr>
        <a:xfrm>
          <a:off x="226494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33346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a:t>
          </a:r>
          <a:endParaRPr lang="en-US" sz="1200" kern="1200" dirty="0"/>
        </a:p>
      </dsp:txBody>
      <dsp:txXfrm>
        <a:off x="2344929" y="2111217"/>
        <a:ext cx="593681" cy="368615"/>
      </dsp:txXfrm>
    </dsp:sp>
    <dsp:sp modelId="{57196B02-9A0B-4446-A862-058983FB05A8}">
      <dsp:nvSpPr>
        <dsp:cNvPr id="0" name=""/>
        <dsp:cNvSpPr/>
      </dsp:nvSpPr>
      <dsp:spPr>
        <a:xfrm>
          <a:off x="301859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08710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a:t>
          </a:r>
          <a:endParaRPr lang="en-US" sz="1200" kern="1200" dirty="0"/>
        </a:p>
      </dsp:txBody>
      <dsp:txXfrm>
        <a:off x="3098572" y="2111217"/>
        <a:ext cx="593681" cy="368615"/>
      </dsp:txXfrm>
    </dsp:sp>
    <dsp:sp modelId="{2329BE03-63F0-6F4F-9E5B-22F316D91043}">
      <dsp:nvSpPr>
        <dsp:cNvPr id="0" name=""/>
        <dsp:cNvSpPr/>
      </dsp:nvSpPr>
      <dsp:spPr>
        <a:xfrm>
          <a:off x="377223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84074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a:t>
          </a:r>
          <a:endParaRPr lang="en-US" sz="1200" kern="1200" dirty="0"/>
        </a:p>
      </dsp:txBody>
      <dsp:txXfrm>
        <a:off x="3852215" y="2111217"/>
        <a:ext cx="593681" cy="368615"/>
      </dsp:txXfrm>
    </dsp:sp>
    <dsp:sp modelId="{00F065D5-4812-AC41-8044-8A85A4D5E324}">
      <dsp:nvSpPr>
        <dsp:cNvPr id="0" name=""/>
        <dsp:cNvSpPr/>
      </dsp:nvSpPr>
      <dsp:spPr>
        <a:xfrm>
          <a:off x="452587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59439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2012</a:t>
          </a:r>
          <a:endParaRPr lang="en-US" sz="1200" kern="1200" dirty="0"/>
        </a:p>
      </dsp:txBody>
      <dsp:txXfrm>
        <a:off x="4605859" y="2111217"/>
        <a:ext cx="593681" cy="368615"/>
      </dsp:txXfrm>
    </dsp:sp>
    <dsp:sp modelId="{78F25EE8-DBDA-544A-9609-79447E094129}">
      <dsp:nvSpPr>
        <dsp:cNvPr id="0" name=""/>
        <dsp:cNvSpPr/>
      </dsp:nvSpPr>
      <dsp:spPr>
        <a:xfrm>
          <a:off x="527952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34803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a:t>
          </a:r>
          <a:endParaRPr lang="en-US" sz="1200" kern="1200" dirty="0"/>
        </a:p>
      </dsp:txBody>
      <dsp:txXfrm>
        <a:off x="5359502" y="2111217"/>
        <a:ext cx="593681" cy="368615"/>
      </dsp:txXfrm>
    </dsp:sp>
    <dsp:sp modelId="{21886E74-EE89-1241-AD60-B79EF6368D9E}">
      <dsp:nvSpPr>
        <dsp:cNvPr id="0" name=""/>
        <dsp:cNvSpPr/>
      </dsp:nvSpPr>
      <dsp:spPr>
        <a:xfrm>
          <a:off x="301859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08710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001…365</a:t>
          </a:r>
          <a:endParaRPr lang="en-US" sz="1200" kern="1200" dirty="0"/>
        </a:p>
      </dsp:txBody>
      <dsp:txXfrm>
        <a:off x="3098572" y="2682102"/>
        <a:ext cx="593681" cy="368615"/>
      </dsp:txXfrm>
    </dsp:sp>
    <dsp:sp modelId="{67905308-DFD3-814C-B0CE-7CACDFDC10EF}">
      <dsp:nvSpPr>
        <dsp:cNvPr id="0" name=""/>
        <dsp:cNvSpPr/>
      </dsp:nvSpPr>
      <dsp:spPr>
        <a:xfrm>
          <a:off x="377223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84074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852215" y="2682102"/>
        <a:ext cx="593681" cy="368615"/>
      </dsp:txXfrm>
    </dsp:sp>
    <dsp:sp modelId="{57E81BAE-226E-3240-B49D-9C58CBF15310}">
      <dsp:nvSpPr>
        <dsp:cNvPr id="0" name=""/>
        <dsp:cNvSpPr/>
      </dsp:nvSpPr>
      <dsp:spPr>
        <a:xfrm>
          <a:off x="452587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59439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605859" y="2682102"/>
        <a:ext cx="593681" cy="368615"/>
      </dsp:txXfrm>
    </dsp:sp>
    <dsp:sp modelId="{BCD9EEDB-6917-294E-A70E-015FA3C1343D}">
      <dsp:nvSpPr>
        <dsp:cNvPr id="0" name=""/>
        <dsp:cNvSpPr/>
      </dsp:nvSpPr>
      <dsp:spPr>
        <a:xfrm>
          <a:off x="527952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534803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359502" y="2682102"/>
        <a:ext cx="593681" cy="368615"/>
      </dsp:txXfrm>
    </dsp:sp>
    <dsp:sp modelId="{D780142C-7AF5-454F-8A6E-F976C17A1C0A}">
      <dsp:nvSpPr>
        <dsp:cNvPr id="0" name=""/>
        <dsp:cNvSpPr/>
      </dsp:nvSpPr>
      <dsp:spPr>
        <a:xfrm>
          <a:off x="603316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610167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6113145" y="2682102"/>
        <a:ext cx="593681" cy="368615"/>
      </dsp:txXfrm>
    </dsp:sp>
    <dsp:sp modelId="{729A3F95-20D4-F747-96DD-019B103912E1}">
      <dsp:nvSpPr>
        <dsp:cNvPr id="0" name=""/>
        <dsp:cNvSpPr/>
      </dsp:nvSpPr>
      <dsp:spPr>
        <a:xfrm>
          <a:off x="678680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85532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866789" y="2682102"/>
        <a:ext cx="593681" cy="368615"/>
      </dsp:txXfrm>
    </dsp:sp>
    <dsp:sp modelId="{ED818997-1BCC-5441-889A-D18FE4098140}">
      <dsp:nvSpPr>
        <dsp:cNvPr id="0" name=""/>
        <dsp:cNvSpPr/>
      </dsp:nvSpPr>
      <dsp:spPr>
        <a:xfrm>
          <a:off x="754045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60896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620432" y="2682102"/>
        <a:ext cx="593681" cy="368615"/>
      </dsp:txXfrm>
    </dsp:sp>
    <dsp:sp modelId="{11B90F25-A3AE-0C4E-9E4B-98FBAE3EFC92}">
      <dsp:nvSpPr>
        <dsp:cNvPr id="0" name=""/>
        <dsp:cNvSpPr/>
      </dsp:nvSpPr>
      <dsp:spPr>
        <a:xfrm>
          <a:off x="603316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610167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6113145" y="2111217"/>
        <a:ext cx="593681" cy="3686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326900" y="1855328"/>
          <a:ext cx="3014573" cy="179332"/>
        </a:xfrm>
        <a:custGeom>
          <a:avLst/>
          <a:gdLst/>
          <a:ahLst/>
          <a:cxnLst/>
          <a:rect l="0" t="0" r="0" b="0"/>
          <a:pathLst>
            <a:path>
              <a:moveTo>
                <a:pt x="0" y="0"/>
              </a:moveTo>
              <a:lnTo>
                <a:pt x="0" y="122210"/>
              </a:lnTo>
              <a:lnTo>
                <a:pt x="3014573" y="122210"/>
              </a:lnTo>
              <a:lnTo>
                <a:pt x="301457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587830" y="2426213"/>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587830" y="2426213"/>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587830" y="2426213"/>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5542110" y="2426213"/>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834186" y="2426213"/>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4080543" y="2426213"/>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326900" y="2426213"/>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326900" y="1855328"/>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326900" y="1855328"/>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326900" y="1855328"/>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281180" y="1855328"/>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573256" y="1855328"/>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819613" y="1855328"/>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65970" y="1855328"/>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12326" y="1855328"/>
          <a:ext cx="3014573" cy="179332"/>
        </a:xfrm>
        <a:custGeom>
          <a:avLst/>
          <a:gdLst/>
          <a:ahLst/>
          <a:cxnLst/>
          <a:rect l="0" t="0" r="0" b="0"/>
          <a:pathLst>
            <a:path>
              <a:moveTo>
                <a:pt x="3014573" y="0"/>
              </a:moveTo>
              <a:lnTo>
                <a:pt x="301457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018591" y="1463777"/>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087104" y="152886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NSFBay</a:t>
          </a:r>
          <a:endParaRPr lang="en-US" sz="1200" kern="1200" dirty="0"/>
        </a:p>
      </dsp:txBody>
      <dsp:txXfrm>
        <a:off x="3098572" y="1540332"/>
        <a:ext cx="593681" cy="368615"/>
      </dsp:txXfrm>
    </dsp:sp>
    <dsp:sp modelId="{080C438B-0599-1B4F-A8BE-F3CB90A503C2}">
      <dsp:nvSpPr>
        <dsp:cNvPr id="0" name=""/>
        <dsp:cNvSpPr/>
      </dsp:nvSpPr>
      <dsp:spPr>
        <a:xfrm>
          <a:off x="401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7253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3999" y="2111217"/>
        <a:ext cx="593681" cy="368615"/>
      </dsp:txXfrm>
    </dsp:sp>
    <dsp:sp modelId="{213475F7-A7AC-8B46-AC06-BF3A6DE22543}">
      <dsp:nvSpPr>
        <dsp:cNvPr id="0" name=""/>
        <dsp:cNvSpPr/>
      </dsp:nvSpPr>
      <dsp:spPr>
        <a:xfrm>
          <a:off x="75766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82617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200808</a:t>
          </a:r>
          <a:endParaRPr lang="en-US" sz="1200" kern="1200" dirty="0"/>
        </a:p>
      </dsp:txBody>
      <dsp:txXfrm>
        <a:off x="837642" y="2111217"/>
        <a:ext cx="593681" cy="368615"/>
      </dsp:txXfrm>
    </dsp:sp>
    <dsp:sp modelId="{945E3754-754B-B44A-855D-5A6F3017933A}">
      <dsp:nvSpPr>
        <dsp:cNvPr id="0" name=""/>
        <dsp:cNvSpPr/>
      </dsp:nvSpPr>
      <dsp:spPr>
        <a:xfrm>
          <a:off x="151130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7981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200907</a:t>
          </a:r>
          <a:endParaRPr lang="en-US" sz="1200" kern="1200" dirty="0"/>
        </a:p>
      </dsp:txBody>
      <dsp:txXfrm>
        <a:off x="1591285" y="2111217"/>
        <a:ext cx="593681" cy="368615"/>
      </dsp:txXfrm>
    </dsp:sp>
    <dsp:sp modelId="{8E38FA05-97F9-1144-B832-601F9EA29172}">
      <dsp:nvSpPr>
        <dsp:cNvPr id="0" name=""/>
        <dsp:cNvSpPr/>
      </dsp:nvSpPr>
      <dsp:spPr>
        <a:xfrm>
          <a:off x="226494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33346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200909</a:t>
          </a:r>
          <a:endParaRPr lang="en-US" sz="1200" kern="1200" dirty="0"/>
        </a:p>
      </dsp:txBody>
      <dsp:txXfrm>
        <a:off x="2344929" y="2111217"/>
        <a:ext cx="593681" cy="368615"/>
      </dsp:txXfrm>
    </dsp:sp>
    <dsp:sp modelId="{57196B02-9A0B-4446-A862-058983FB05A8}">
      <dsp:nvSpPr>
        <dsp:cNvPr id="0" name=""/>
        <dsp:cNvSpPr/>
      </dsp:nvSpPr>
      <dsp:spPr>
        <a:xfrm>
          <a:off x="301859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08710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201007</a:t>
          </a:r>
          <a:endParaRPr lang="en-US" sz="1200" kern="1200" dirty="0"/>
        </a:p>
      </dsp:txBody>
      <dsp:txXfrm>
        <a:off x="3098572" y="2111217"/>
        <a:ext cx="593681" cy="368615"/>
      </dsp:txXfrm>
    </dsp:sp>
    <dsp:sp modelId="{2329BE03-63F0-6F4F-9E5B-22F316D91043}">
      <dsp:nvSpPr>
        <dsp:cNvPr id="0" name=""/>
        <dsp:cNvSpPr/>
      </dsp:nvSpPr>
      <dsp:spPr>
        <a:xfrm>
          <a:off x="377223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84074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201010</a:t>
          </a:r>
          <a:endParaRPr lang="en-US" sz="1200" kern="1200" dirty="0"/>
        </a:p>
      </dsp:txBody>
      <dsp:txXfrm>
        <a:off x="3852215" y="2111217"/>
        <a:ext cx="593681" cy="368615"/>
      </dsp:txXfrm>
    </dsp:sp>
    <dsp:sp modelId="{00F065D5-4812-AC41-8044-8A85A4D5E324}">
      <dsp:nvSpPr>
        <dsp:cNvPr id="0" name=""/>
        <dsp:cNvSpPr/>
      </dsp:nvSpPr>
      <dsp:spPr>
        <a:xfrm>
          <a:off x="452587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59439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201102</a:t>
          </a:r>
          <a:endParaRPr lang="en-US" sz="1200" kern="1200" dirty="0"/>
        </a:p>
      </dsp:txBody>
      <dsp:txXfrm>
        <a:off x="4605859" y="2111217"/>
        <a:ext cx="593681" cy="368615"/>
      </dsp:txXfrm>
    </dsp:sp>
    <dsp:sp modelId="{78F25EE8-DBDA-544A-9609-79447E094129}">
      <dsp:nvSpPr>
        <dsp:cNvPr id="0" name=""/>
        <dsp:cNvSpPr/>
      </dsp:nvSpPr>
      <dsp:spPr>
        <a:xfrm>
          <a:off x="527952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34803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201306</a:t>
          </a:r>
          <a:endParaRPr lang="en-US" sz="1200" kern="1200" dirty="0"/>
        </a:p>
      </dsp:txBody>
      <dsp:txXfrm>
        <a:off x="5359502" y="2111217"/>
        <a:ext cx="593681" cy="368615"/>
      </dsp:txXfrm>
    </dsp:sp>
    <dsp:sp modelId="{21886E74-EE89-1241-AD60-B79EF6368D9E}">
      <dsp:nvSpPr>
        <dsp:cNvPr id="0" name=""/>
        <dsp:cNvSpPr/>
      </dsp:nvSpPr>
      <dsp:spPr>
        <a:xfrm>
          <a:off x="301859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08710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176…185</a:t>
          </a:r>
          <a:endParaRPr lang="en-US" sz="1200" kern="1200" dirty="0"/>
        </a:p>
      </dsp:txBody>
      <dsp:txXfrm>
        <a:off x="3098572" y="2682102"/>
        <a:ext cx="593681" cy="368615"/>
      </dsp:txXfrm>
    </dsp:sp>
    <dsp:sp modelId="{67905308-DFD3-814C-B0CE-7CACDFDC10EF}">
      <dsp:nvSpPr>
        <dsp:cNvPr id="0" name=""/>
        <dsp:cNvSpPr/>
      </dsp:nvSpPr>
      <dsp:spPr>
        <a:xfrm>
          <a:off x="377223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84074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852215" y="2682102"/>
        <a:ext cx="593681" cy="368615"/>
      </dsp:txXfrm>
    </dsp:sp>
    <dsp:sp modelId="{57E81BAE-226E-3240-B49D-9C58CBF15310}">
      <dsp:nvSpPr>
        <dsp:cNvPr id="0" name=""/>
        <dsp:cNvSpPr/>
      </dsp:nvSpPr>
      <dsp:spPr>
        <a:xfrm>
          <a:off x="452587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59439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605859" y="2682102"/>
        <a:ext cx="593681" cy="368615"/>
      </dsp:txXfrm>
    </dsp:sp>
    <dsp:sp modelId="{24609F99-0661-2D46-B436-AB2E4876A4A0}">
      <dsp:nvSpPr>
        <dsp:cNvPr id="0" name=""/>
        <dsp:cNvSpPr/>
      </dsp:nvSpPr>
      <dsp:spPr>
        <a:xfrm>
          <a:off x="527952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534803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359502" y="2682102"/>
        <a:ext cx="593681" cy="368615"/>
      </dsp:txXfrm>
    </dsp:sp>
    <dsp:sp modelId="{D780142C-7AF5-454F-8A6E-F976C17A1C0A}">
      <dsp:nvSpPr>
        <dsp:cNvPr id="0" name=""/>
        <dsp:cNvSpPr/>
      </dsp:nvSpPr>
      <dsp:spPr>
        <a:xfrm>
          <a:off x="603316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610167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6113145" y="2682102"/>
        <a:ext cx="593681" cy="368615"/>
      </dsp:txXfrm>
    </dsp:sp>
    <dsp:sp modelId="{729A3F95-20D4-F747-96DD-019B103912E1}">
      <dsp:nvSpPr>
        <dsp:cNvPr id="0" name=""/>
        <dsp:cNvSpPr/>
      </dsp:nvSpPr>
      <dsp:spPr>
        <a:xfrm>
          <a:off x="678680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85532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866789" y="2682102"/>
        <a:ext cx="593681" cy="368615"/>
      </dsp:txXfrm>
    </dsp:sp>
    <dsp:sp modelId="{ED818997-1BCC-5441-889A-D18FE4098140}">
      <dsp:nvSpPr>
        <dsp:cNvPr id="0" name=""/>
        <dsp:cNvSpPr/>
      </dsp:nvSpPr>
      <dsp:spPr>
        <a:xfrm>
          <a:off x="754045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60896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620432" y="2682102"/>
        <a:ext cx="593681" cy="368615"/>
      </dsp:txXfrm>
    </dsp:sp>
    <dsp:sp modelId="{11B90F25-A3AE-0C4E-9E4B-98FBAE3EFC92}">
      <dsp:nvSpPr>
        <dsp:cNvPr id="0" name=""/>
        <dsp:cNvSpPr/>
      </dsp:nvSpPr>
      <dsp:spPr>
        <a:xfrm>
          <a:off x="603316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610167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6113145" y="2111217"/>
        <a:ext cx="593681" cy="36861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A021E702-8781-1946-BB7F-2356CF8A0DEE}" type="slidenum">
              <a:rPr lang="en-US" smtClean="0"/>
              <a:t>1</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of moving within the directory structure like a family tree where you can only move along direct blood lines, i.e. parent</a:t>
            </a:r>
            <a:r>
              <a:rPr lang="en-US" baseline="0" dirty="0" smtClean="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5</a:t>
            </a:fld>
            <a:endParaRPr lang="en-US"/>
          </a:p>
        </p:txBody>
      </p:sp>
      <p:sp>
        <p:nvSpPr>
          <p:cNvPr id="5" name="Date Placeholder 4"/>
          <p:cNvSpPr>
            <a:spLocks noGrp="1"/>
          </p:cNvSpPr>
          <p:nvPr>
            <p:ph type="dt" idx="11"/>
          </p:nvPr>
        </p:nvSpPr>
        <p:spPr/>
        <p:txBody>
          <a:bodyPr/>
          <a:lstStyle/>
          <a:p>
            <a:r>
              <a:rPr lang="en-GB" smtClean="0"/>
              <a:t>2017/05/01</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2116028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t>
            </a:r>
            <a:r>
              <a:rPr lang="en-US" dirty="0" err="1" smtClean="0"/>
              <a:t>sh</a:t>
            </a:r>
            <a:r>
              <a:rPr lang="en-US" dirty="0" smtClean="0"/>
              <a:t>/bash</a:t>
            </a:r>
            <a:r>
              <a:rPr lang="en-US" baseline="0" dirty="0" smtClean="0"/>
              <a:t> variable arrays are indexed to 0 and </a:t>
            </a:r>
            <a:r>
              <a:rPr lang="en-US" baseline="0" dirty="0" err="1" smtClean="0"/>
              <a:t>csh</a:t>
            </a:r>
            <a:r>
              <a:rPr lang="en-US" baseline="0" dirty="0" smtClean="0"/>
              <a:t>/</a:t>
            </a:r>
            <a:r>
              <a:rPr lang="en-US" baseline="0" dirty="0" err="1" smtClean="0"/>
              <a:t>tcsh</a:t>
            </a:r>
            <a:r>
              <a:rPr lang="en-US" baseline="0" dirty="0" smtClean="0"/>
              <a:t> variable arrays indexed to 1. Note also the required curly brackets surrounding the reference to the </a:t>
            </a:r>
            <a:r>
              <a:rPr lang="en-US" baseline="0" dirty="0" err="1" smtClean="0"/>
              <a:t>sh</a:t>
            </a:r>
            <a:r>
              <a:rPr lang="en-US" baseline="0" dirty="0" smtClean="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12</a:t>
            </a:fld>
            <a:endParaRPr lang="en-US"/>
          </a:p>
        </p:txBody>
      </p:sp>
      <p:sp>
        <p:nvSpPr>
          <p:cNvPr id="5" name="Date Placeholder 4"/>
          <p:cNvSpPr>
            <a:spLocks noGrp="1"/>
          </p:cNvSpPr>
          <p:nvPr>
            <p:ph type="dt" idx="11"/>
          </p:nvPr>
        </p:nvSpPr>
        <p:spPr/>
        <p:txBody>
          <a:bodyPr/>
          <a:lstStyle/>
          <a:p>
            <a:r>
              <a:rPr lang="en-GB" smtClean="0"/>
              <a:t>2017/05/01</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81482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must distinguish between where GAMIT-GLOBK is *installed* and where we will *process* GPS data using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33</a:t>
            </a:fld>
            <a:endParaRPr lang="en-US"/>
          </a:p>
        </p:txBody>
      </p:sp>
      <p:sp>
        <p:nvSpPr>
          <p:cNvPr id="5" name="Date Placeholder 4"/>
          <p:cNvSpPr>
            <a:spLocks noGrp="1"/>
          </p:cNvSpPr>
          <p:nvPr>
            <p:ph type="dt" idx="11"/>
          </p:nvPr>
        </p:nvSpPr>
        <p:spPr/>
        <p:txBody>
          <a:bodyPr/>
          <a:lstStyle/>
          <a:p>
            <a:r>
              <a:rPr lang="en-GB" smtClean="0"/>
              <a:t>2017/05/01</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3810724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a:r>
            <a:r>
              <a:rPr lang="en-US" dirty="0" err="1" smtClean="0"/>
              <a:t>usr</a:t>
            </a:r>
            <a:r>
              <a:rPr lang="en-US" dirty="0" smtClean="0"/>
              <a:t>/local/</a:t>
            </a:r>
            <a:r>
              <a:rPr lang="en-US" dirty="0" err="1" smtClean="0"/>
              <a:t>gg</a:t>
            </a:r>
            <a:r>
              <a:rPr lang="en-US" dirty="0" smtClean="0"/>
              <a:t>/10.6” should be replaced with your own master installation directory path, i.e. wherever you installed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45</a:t>
            </a:fld>
            <a:endParaRPr lang="en-US"/>
          </a:p>
        </p:txBody>
      </p:sp>
      <p:sp>
        <p:nvSpPr>
          <p:cNvPr id="5" name="Date Placeholder 4"/>
          <p:cNvSpPr>
            <a:spLocks noGrp="1"/>
          </p:cNvSpPr>
          <p:nvPr>
            <p:ph type="dt" idx="11"/>
          </p:nvPr>
        </p:nvSpPr>
        <p:spPr/>
        <p:txBody>
          <a:bodyPr/>
          <a:lstStyle/>
          <a:p>
            <a:r>
              <a:rPr lang="en-GB" smtClean="0"/>
              <a:t>2017/05/01</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819115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top-level directory defines the general</a:t>
            </a:r>
            <a:r>
              <a:rPr lang="en-US" baseline="0" dirty="0" smtClean="0"/>
              <a:t> “experiment”. At the first level below this, each year of </a:t>
            </a:r>
            <a:r>
              <a:rPr lang="en-US" baseline="0" dirty="0" err="1" smtClean="0"/>
              <a:t>cGPS</a:t>
            </a:r>
            <a:r>
              <a:rPr lang="en-US" baseline="0" dirty="0" smtClean="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51</a:t>
            </a:fld>
            <a:endParaRPr lang="en-US"/>
          </a:p>
        </p:txBody>
      </p:sp>
      <p:sp>
        <p:nvSpPr>
          <p:cNvPr id="5" name="Date Placeholder 4"/>
          <p:cNvSpPr>
            <a:spLocks noGrp="1"/>
          </p:cNvSpPr>
          <p:nvPr>
            <p:ph type="dt" idx="11"/>
          </p:nvPr>
        </p:nvSpPr>
        <p:spPr/>
        <p:txBody>
          <a:bodyPr/>
          <a:lstStyle/>
          <a:p>
            <a:r>
              <a:rPr lang="en-GB" smtClean="0"/>
              <a:t>2017/05/01</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983540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Similar to the </a:t>
            </a:r>
            <a:r>
              <a:rPr lang="en-US" dirty="0" err="1" smtClean="0"/>
              <a:t>cGPS</a:t>
            </a:r>
            <a:r>
              <a:rPr lang="en-US" dirty="0" smtClean="0"/>
              <a:t> structure, a top-level directory defines the general</a:t>
            </a:r>
            <a:r>
              <a:rPr lang="en-US" baseline="0" dirty="0" smtClean="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smtClean="0"/>
              <a:t>gsoln</a:t>
            </a:r>
            <a:r>
              <a:rPr lang="en-US" baseline="0" dirty="0" smtClean="0"/>
              <a:t>” here will act to combine the survey into one H-file before it is included in the velocity solution in “</a:t>
            </a:r>
            <a:r>
              <a:rPr lang="en-US" baseline="0" dirty="0" err="1" smtClean="0"/>
              <a:t>vsoln</a:t>
            </a:r>
            <a:r>
              <a:rPr lang="en-US" baseline="0" dirty="0" smtClean="0"/>
              <a:t>” at the same level as the individual surveys.</a:t>
            </a:r>
            <a:endParaRPr lang="en-US" dirty="0" smtClean="0"/>
          </a:p>
          <a:p>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52</a:t>
            </a:fld>
            <a:endParaRPr lang="en-US"/>
          </a:p>
        </p:txBody>
      </p:sp>
      <p:sp>
        <p:nvSpPr>
          <p:cNvPr id="5" name="Date Placeholder 4"/>
          <p:cNvSpPr>
            <a:spLocks noGrp="1"/>
          </p:cNvSpPr>
          <p:nvPr>
            <p:ph type="dt" idx="11"/>
          </p:nvPr>
        </p:nvSpPr>
        <p:spPr/>
        <p:txBody>
          <a:bodyPr/>
          <a:lstStyle/>
          <a:p>
            <a:r>
              <a:rPr lang="en-GB" smtClean="0"/>
              <a:t>2017/05/01</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2017/05/01</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2017/05/01</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2017/05/01</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2017/05/01</a:t>
            </a:r>
            <a:endParaRPr lang="en-US"/>
          </a:p>
        </p:txBody>
      </p:sp>
      <p:sp>
        <p:nvSpPr>
          <p:cNvPr id="3" name="Footer Placeholder 2"/>
          <p:cNvSpPr>
            <a:spLocks noGrp="1"/>
          </p:cNvSpPr>
          <p:nvPr>
            <p:ph type="ftr" sz="quarter" idx="11"/>
          </p:nvPr>
        </p:nvSpPr>
        <p:spPr/>
        <p:txBody>
          <a:bodyPr/>
          <a:lstStyle/>
          <a:p>
            <a:r>
              <a:rPr lang="en-US" smtClean="0"/>
              <a:t>Command-line systems and GAMIT/GLOBK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2017/05/01</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2017/05/01</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2017/05/01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Command-line systems and GAMIT/GLOBK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tif"/><Relationship Id="rId5" Type="http://schemas.openxmlformats.org/officeDocument/2006/relationships/image" Target="../media/image4.gif"/><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http://web.mit.edu/mfloyd/www/computing/mac/gfortran/" TargetMode="External"/><Relationship Id="rId5" Type="http://schemas.openxmlformats.org/officeDocument/2006/relationships/hyperlink" Target="http://web.mit.edu/mfloyd/www/computing/mac/gv/" TargetMode="External"/><Relationship Id="rId1" Type="http://schemas.openxmlformats.org/officeDocument/2006/relationships/slideLayout" Target="../slideLayouts/slideLayout2.xml"/><Relationship Id="rId2" Type="http://schemas.openxmlformats.org/officeDocument/2006/relationships/hyperlink" Target="http://web.mit.edu/mfloyd/www/computing/gg/pr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guest@chandler.mit.edu"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everest.mit.edu/pub/GRIDS"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9.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ftp://guest@chandler.mit.edu/updates/documentation/Intro_GG.pdf" TargetMode="External"/><Relationship Id="rId5" Type="http://schemas.openxmlformats.org/officeDocument/2006/relationships/hyperlink" Target="ftp://guest@chandler.mit.edu/updates/documentation/GAMIT_Ref.pdf" TargetMode="External"/><Relationship Id="rId6" Type="http://schemas.openxmlformats.org/officeDocument/2006/relationships/hyperlink" Target="ftp://guest@chandler.mit.edu/updates/documentation/GLOBK_Ref.pdf" TargetMode="External"/><Relationship Id="rId1" Type="http://schemas.openxmlformats.org/officeDocument/2006/relationships/slideLayout" Target="../slideLayouts/slideLayout2.xml"/><Relationship Id="rId2" Type="http://schemas.openxmlformats.org/officeDocument/2006/relationships/hyperlink" Target="ftp://guest@chandler.mit.edu/updates/README"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eveloper.apple.com/downloads/index.action"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 TargetMode="External"/><Relationship Id="rId3" Type="http://schemas.openxmlformats.org/officeDocument/2006/relationships/hyperlink" Target="http://www-gpsg.mit.edu/~tah/GGMatlab/"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idata.ucar.edu/downloads/netcdf/current"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gmt/install_gmt.sh" TargetMode="Externa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diagramData" Target="../diagrams/data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3.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Working with command-line systems and GAMIT/GLOBK</a:t>
            </a:r>
            <a:endParaRPr lang="en-US" dirty="0"/>
          </a:p>
        </p:txBody>
      </p:sp>
      <p:pic>
        <p:nvPicPr>
          <p:cNvPr id="9" name="Picture 8"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pic>
        <p:nvPicPr>
          <p:cNvPr id="10" name="Picture 9" descr="bga_logo.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9879" y="130032"/>
            <a:ext cx="1155932" cy="558987"/>
          </a:xfrm>
          <a:prstGeom prst="rect">
            <a:avLst/>
          </a:prstGeom>
        </p:spPr>
      </p:pic>
      <p:pic>
        <p:nvPicPr>
          <p:cNvPr id="11" name="Picture 10"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12" name="Picture 11" descr="comet-logo.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1348" y="127537"/>
            <a:ext cx="1553259" cy="540000"/>
          </a:xfrm>
          <a:prstGeom prst="rect">
            <a:avLst/>
          </a:prstGeom>
        </p:spPr>
      </p:pic>
      <p:sp>
        <p:nvSpPr>
          <p:cNvPr id="13"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smtClean="0"/>
              <a:t>M</a:t>
            </a:r>
            <a:r>
              <a:rPr lang="en-US" sz="2600" dirty="0"/>
              <a:t>. A. Floyd</a:t>
            </a:r>
          </a:p>
          <a:p>
            <a:r>
              <a:rPr lang="en-US" sz="1700" i="1" dirty="0" smtClean="0"/>
              <a:t>Massachusetts Institute of Technology, Cambridge, MA, USA</a:t>
            </a:r>
          </a:p>
          <a:p>
            <a:endParaRPr lang="en-US" sz="1400" dirty="0" smtClean="0"/>
          </a:p>
          <a:p>
            <a:r>
              <a:rPr lang="en-US" sz="2100" dirty="0"/>
              <a:t>School of Earth </a:t>
            </a:r>
            <a:r>
              <a:rPr lang="en-US" sz="2100" dirty="0" smtClean="0"/>
              <a:t>Sciences, University of Bristol</a:t>
            </a:r>
            <a:br>
              <a:rPr lang="en-US" sz="2100" dirty="0" smtClean="0"/>
            </a:br>
            <a:r>
              <a:rPr lang="en-US" sz="2100" dirty="0" smtClean="0"/>
              <a:t>United Kingdom</a:t>
            </a:r>
            <a:endParaRPr lang="en-US" sz="2100" dirty="0"/>
          </a:p>
          <a:p>
            <a:r>
              <a:rPr lang="en-US" sz="2100" dirty="0" smtClean="0"/>
              <a:t>2–5 May 2017</a:t>
            </a:r>
          </a:p>
          <a:p>
            <a:endParaRPr lang="en-US" sz="1800" dirty="0" smtClean="0"/>
          </a:p>
          <a:p>
            <a:r>
              <a:rPr lang="en-US" sz="1400" dirty="0"/>
              <a:t>Material from T. A. Herring, R. W. King, M. A. Floyd (MIT) and S. C. </a:t>
            </a:r>
            <a:r>
              <a:rPr lang="en-US" sz="1400" dirty="0" err="1"/>
              <a:t>McClusky</a:t>
            </a:r>
            <a:r>
              <a:rPr lang="en-US" sz="1400" dirty="0"/>
              <a:t> (now ANU)</a:t>
            </a:r>
          </a:p>
        </p:txBody>
      </p:sp>
      <p:sp>
        <p:nvSpPr>
          <p:cNvPr id="14" name="TextBox 13"/>
          <p:cNvSpPr txBox="1"/>
          <p:nvPr/>
        </p:nvSpPr>
        <p:spPr>
          <a:xfrm>
            <a:off x="1579674" y="6199641"/>
            <a:ext cx="5984652" cy="369332"/>
          </a:xfrm>
          <a:prstGeom prst="rect">
            <a:avLst/>
          </a:prstGeom>
          <a:noFill/>
        </p:spPr>
        <p:txBody>
          <a:bodyPr wrap="none" rtlCol="0">
            <a:spAutoFit/>
          </a:bodyPr>
          <a:lstStyle/>
          <a:p>
            <a:r>
              <a:rPr lang="en-US" dirty="0"/>
              <a:t>http://</a:t>
            </a:r>
            <a:r>
              <a:rPr lang="en-US" dirty="0" err="1" smtClean="0"/>
              <a:t>web.mit.edu</a:t>
            </a:r>
            <a:r>
              <a:rPr lang="en-US" dirty="0" smtClean="0"/>
              <a:t>/</a:t>
            </a:r>
            <a:r>
              <a:rPr lang="en-US" dirty="0" err="1" smtClean="0"/>
              <a:t>mfloyd</a:t>
            </a:r>
            <a:r>
              <a:rPr lang="en-US" dirty="0" smtClean="0"/>
              <a:t>/www/courses/gg/201705_Bristol/</a:t>
            </a:r>
            <a:endParaRPr lang="en-US" dirty="0"/>
          </a:p>
        </p:txBody>
      </p:sp>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 command line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Basic syntax is:</a:t>
            </a:r>
          </a:p>
          <a:p>
            <a:pPr marL="457200" lvl="1" indent="0">
              <a:buNone/>
            </a:pPr>
            <a:r>
              <a:rPr lang="en-US" dirty="0" smtClean="0">
                <a:latin typeface="Courier"/>
                <a:cs typeface="Courier"/>
              </a:rPr>
              <a:t>&lt;command&gt; &lt;options&gt; &lt;argument(s)&gt;</a:t>
            </a:r>
          </a:p>
          <a:p>
            <a:r>
              <a:rPr lang="en-US" dirty="0" smtClean="0">
                <a:latin typeface="Courier"/>
                <a:cs typeface="Courier"/>
              </a:rPr>
              <a:t>&lt;command&gt;</a:t>
            </a:r>
            <a:r>
              <a:rPr lang="en-US" dirty="0" smtClean="0"/>
              <a:t> is the program to run, including directory if not included in PATH environment variable (more in a couple of slides…)</a:t>
            </a:r>
          </a:p>
          <a:p>
            <a:r>
              <a:rPr lang="en-US" dirty="0" smtClean="0">
                <a:latin typeface="Courier"/>
                <a:cs typeface="Courier"/>
              </a:rPr>
              <a:t>&lt;options&gt;</a:t>
            </a:r>
            <a:r>
              <a:rPr lang="en-US" dirty="0" smtClean="0"/>
              <a:t> are usually prepended by a dash (e.g. -a)</a:t>
            </a:r>
          </a:p>
          <a:p>
            <a:r>
              <a:rPr lang="en-US" dirty="0" smtClean="0">
                <a:latin typeface="Courier"/>
                <a:cs typeface="Courier"/>
              </a:rPr>
              <a:t>&lt;argument(s)&gt;</a:t>
            </a:r>
            <a:r>
              <a:rPr lang="en-US" dirty="0" smtClean="0"/>
              <a:t> are usually input or output files to work on</a:t>
            </a:r>
          </a:p>
          <a:p>
            <a:r>
              <a:rPr lang="en-US" dirty="0" smtClean="0"/>
              <a:t>Commands may or may not have options or expect arguments</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81811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commands</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Courier"/>
                <a:cs typeface="Courier"/>
              </a:rPr>
              <a:t>cd</a:t>
            </a:r>
          </a:p>
          <a:p>
            <a:pPr lvl="1"/>
            <a:r>
              <a:rPr lang="en-US" dirty="0" smtClean="0"/>
              <a:t>Change directory, for navigating the directory structure</a:t>
            </a:r>
          </a:p>
          <a:p>
            <a:r>
              <a:rPr lang="en-US" dirty="0" err="1">
                <a:latin typeface="Courier"/>
                <a:cs typeface="Courier"/>
              </a:rPr>
              <a:t>p</a:t>
            </a:r>
            <a:r>
              <a:rPr lang="en-US" dirty="0" err="1" smtClean="0">
                <a:latin typeface="Courier"/>
                <a:cs typeface="Courier"/>
              </a:rPr>
              <a:t>wd</a:t>
            </a:r>
            <a:endParaRPr lang="en-US" dirty="0" smtClean="0">
              <a:latin typeface="Courier"/>
              <a:cs typeface="Courier"/>
            </a:endParaRPr>
          </a:p>
          <a:p>
            <a:pPr lvl="1"/>
            <a:r>
              <a:rPr lang="en-US" dirty="0" smtClean="0"/>
              <a:t>Print working directory, to know where you are</a:t>
            </a:r>
          </a:p>
          <a:p>
            <a:r>
              <a:rPr lang="en-US" dirty="0" err="1" smtClean="0">
                <a:latin typeface="Courier"/>
                <a:cs typeface="Courier"/>
              </a:rPr>
              <a:t>ls</a:t>
            </a:r>
            <a:endParaRPr lang="en-US" dirty="0" smtClean="0">
              <a:latin typeface="Courier"/>
              <a:cs typeface="Courier"/>
            </a:endParaRPr>
          </a:p>
          <a:p>
            <a:pPr lvl="1"/>
            <a:r>
              <a:rPr lang="en-US" dirty="0" smtClean="0"/>
              <a:t>List directories and files in current working directory (“.”) or directory given after command</a:t>
            </a:r>
            <a:endParaRPr lang="en-US" dirty="0"/>
          </a:p>
          <a:p>
            <a:r>
              <a:rPr lang="en-US" dirty="0" smtClean="0"/>
              <a:t>Use the “tab” key to auto-complete options</a:t>
            </a:r>
          </a:p>
          <a:p>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063949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 variables</a:t>
            </a:r>
            <a:endParaRPr lang="en-US" dirty="0"/>
          </a:p>
        </p:txBody>
      </p:sp>
      <p:sp>
        <p:nvSpPr>
          <p:cNvPr id="3" name="Content Placeholder 2"/>
          <p:cNvSpPr>
            <a:spLocks noGrp="1"/>
          </p:cNvSpPr>
          <p:nvPr>
            <p:ph idx="1"/>
          </p:nvPr>
        </p:nvSpPr>
        <p:spPr/>
        <p:txBody>
          <a:bodyPr>
            <a:normAutofit lnSpcReduction="10000"/>
          </a:bodyPr>
          <a:lstStyle/>
          <a:p>
            <a:r>
              <a:rPr lang="en-US" dirty="0" smtClean="0"/>
              <a:t>A computer must be told information in order to work the way you expect</a:t>
            </a:r>
          </a:p>
          <a:p>
            <a:r>
              <a:rPr lang="en-US" dirty="0" smtClean="0"/>
              <a:t>Many important settings are kept in “environment variables”</a:t>
            </a:r>
          </a:p>
          <a:p>
            <a:pPr lvl="1"/>
            <a:r>
              <a:rPr lang="en-US" dirty="0" smtClean="0"/>
              <a:t>$HOME = user’s home directory</a:t>
            </a:r>
          </a:p>
          <a:p>
            <a:pPr lvl="1"/>
            <a:r>
              <a:rPr lang="en-US" dirty="0" smtClean="0"/>
              <a:t>$PATH = list of directories containing programs</a:t>
            </a:r>
          </a:p>
          <a:p>
            <a:pPr lvl="1"/>
            <a:r>
              <a:rPr lang="en-US" dirty="0" smtClean="0"/>
              <a:t>$SHELL = user’s command shell</a:t>
            </a:r>
          </a:p>
          <a:p>
            <a:r>
              <a:rPr lang="en-US" dirty="0" err="1" smtClean="0">
                <a:latin typeface="Courier"/>
                <a:cs typeface="Courier"/>
              </a:rPr>
              <a:t>printenv</a:t>
            </a:r>
            <a:endParaRPr lang="en-US" dirty="0" smtClean="0">
              <a:latin typeface="Courier"/>
              <a:cs typeface="Courier"/>
            </a:endParaRPr>
          </a:p>
          <a:p>
            <a:pPr lvl="1"/>
            <a:r>
              <a:rPr lang="en-US" dirty="0" smtClean="0"/>
              <a:t>Prints information on environment variables</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993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rmAutofit fontScale="62500" lnSpcReduction="20000"/>
          </a:bodyPr>
          <a:lstStyle/>
          <a:p>
            <a:r>
              <a:rPr lang="en-US" dirty="0"/>
              <a:t>To make life easier, one may also set local variables, which may be referred back to at any </a:t>
            </a:r>
            <a:r>
              <a:rPr lang="en-US" dirty="0" smtClean="0"/>
              <a:t>time</a:t>
            </a:r>
          </a:p>
          <a:p>
            <a:r>
              <a:rPr lang="en-US" dirty="0" smtClean="0"/>
              <a:t>Useful if one finds the need to write the same thing may times</a:t>
            </a:r>
          </a:p>
          <a:p>
            <a:r>
              <a:rPr lang="en-US" dirty="0" err="1"/>
              <a:t>s</a:t>
            </a:r>
            <a:r>
              <a:rPr lang="en-US" dirty="0" err="1" smtClean="0"/>
              <a:t>h</a:t>
            </a:r>
            <a:r>
              <a:rPr lang="en-US" dirty="0" smtClean="0"/>
              <a:t>/bash:</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=‘Hello’</a:t>
            </a:r>
          </a:p>
          <a:p>
            <a:pPr lvl="1"/>
            <a:r>
              <a:rPr lang="en-US" dirty="0" smtClean="0">
                <a:cs typeface="Courier"/>
              </a:rPr>
              <a:t>Instead of writing “Hello”, any reference to $</a:t>
            </a:r>
            <a:r>
              <a:rPr lang="en-US" dirty="0" err="1" smtClean="0">
                <a:cs typeface="Courier"/>
              </a:rPr>
              <a:t>var</a:t>
            </a:r>
            <a:r>
              <a:rPr lang="en-US" dirty="0" smtClean="0">
                <a:cs typeface="Courier"/>
              </a:rPr>
              <a:t> will be equivalent to “Hello”</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 Hello Goodbye )</a:t>
            </a:r>
          </a:p>
          <a:p>
            <a:pPr lvl="1"/>
            <a:r>
              <a:rPr lang="en-US" dirty="0" smtClean="0">
                <a:cs typeface="Courier"/>
              </a:rPr>
              <a:t>Any reference to ${</a:t>
            </a:r>
            <a:r>
              <a:rPr lang="en-US" dirty="0" err="1" smtClean="0">
                <a:cs typeface="Courier"/>
              </a:rPr>
              <a:t>var</a:t>
            </a:r>
            <a:r>
              <a:rPr lang="en-US" dirty="0" smtClean="0">
                <a:cs typeface="Courier"/>
              </a:rPr>
              <a:t>[0]} will be equivalent to “Hello” and ${</a:t>
            </a:r>
            <a:r>
              <a:rPr lang="en-US" dirty="0" err="1" smtClean="0">
                <a:cs typeface="Courier"/>
              </a:rPr>
              <a:t>var</a:t>
            </a:r>
            <a:r>
              <a:rPr lang="en-US" dirty="0" smtClean="0">
                <a:cs typeface="Courier"/>
              </a:rPr>
              <a:t>[1]} to “Goodbye”</a:t>
            </a:r>
          </a:p>
          <a:p>
            <a:r>
              <a:rPr lang="en-US" dirty="0" err="1"/>
              <a:t>c</a:t>
            </a:r>
            <a:r>
              <a:rPr lang="en-US" dirty="0" err="1" smtClean="0"/>
              <a:t>sh</a:t>
            </a:r>
            <a:r>
              <a:rPr lang="en-US" dirty="0" smtClean="0"/>
              <a:t>/</a:t>
            </a:r>
            <a:r>
              <a:rPr lang="en-US" dirty="0" err="1" smtClean="0"/>
              <a:t>tcsh</a:t>
            </a:r>
            <a:r>
              <a:rPr lang="en-US" dirty="0" smtClean="0"/>
              <a:t>: </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‘Hello’</a:t>
            </a:r>
          </a:p>
          <a:p>
            <a:pPr lvl="1"/>
            <a:r>
              <a:rPr lang="en-US" dirty="0" smtClean="0">
                <a:cs typeface="Courier"/>
              </a:rPr>
              <a:t>Instead of writing “Hello”, any reference to $</a:t>
            </a:r>
            <a:r>
              <a:rPr lang="en-US" dirty="0" err="1" smtClean="0">
                <a:cs typeface="Courier"/>
              </a:rPr>
              <a:t>var</a:t>
            </a:r>
            <a:r>
              <a:rPr lang="en-US" dirty="0" smtClean="0">
                <a:cs typeface="Courier"/>
              </a:rPr>
              <a:t> will be equivalent to “Hello”</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 Hello Goodbye )</a:t>
            </a:r>
          </a:p>
          <a:p>
            <a:pPr lvl="1"/>
            <a:r>
              <a:rPr lang="en-US" dirty="0" smtClean="0"/>
              <a:t>Any reference to $</a:t>
            </a:r>
            <a:r>
              <a:rPr lang="en-US" dirty="0" err="1" smtClean="0"/>
              <a:t>var</a:t>
            </a:r>
            <a:r>
              <a:rPr lang="en-US" dirty="0" smtClean="0"/>
              <a:t>[1] will be equivalent to “Hello” and $</a:t>
            </a:r>
            <a:r>
              <a:rPr lang="en-US" dirty="0" err="1" smtClean="0"/>
              <a:t>var</a:t>
            </a:r>
            <a:r>
              <a:rPr lang="en-US" dirty="0" smtClean="0"/>
              <a:t>[2] to “Goodbye”</a:t>
            </a: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4170910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Commands to know</a:t>
            </a:r>
            <a:endParaRPr lang="en-US" dirty="0"/>
          </a:p>
        </p:txBody>
      </p:sp>
    </p:spTree>
    <p:extLst>
      <p:ext uri="{BB962C8B-B14F-4D97-AF65-F5344CB8AC3E}">
        <p14:creationId xmlns:p14="http://schemas.microsoft.com/office/powerpoint/2010/main" val="3619645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Everyday commands</a:t>
            </a:r>
            <a:endParaRPr lang="en-US" dirty="0"/>
          </a:p>
        </p:txBody>
      </p:sp>
      <p:sp>
        <p:nvSpPr>
          <p:cNvPr id="3" name="Content Placeholder 2"/>
          <p:cNvSpPr>
            <a:spLocks noGrp="1"/>
          </p:cNvSpPr>
          <p:nvPr>
            <p:ph idx="1"/>
          </p:nvPr>
        </p:nvSpPr>
        <p:spPr/>
        <p:txBody>
          <a:bodyPr>
            <a:normAutofit/>
          </a:bodyPr>
          <a:lstStyle/>
          <a:p>
            <a:r>
              <a:rPr lang="en-US" dirty="0" err="1"/>
              <a:t>a</a:t>
            </a:r>
            <a:r>
              <a:rPr lang="en-US" dirty="0" err="1" smtClean="0"/>
              <a:t>wk</a:t>
            </a:r>
            <a:endParaRPr lang="en-US" dirty="0" smtClean="0"/>
          </a:p>
          <a:p>
            <a:r>
              <a:rPr lang="en-US" dirty="0" err="1"/>
              <a:t>g</a:t>
            </a:r>
            <a:r>
              <a:rPr lang="en-US" dirty="0" err="1" smtClean="0"/>
              <a:t>rep</a:t>
            </a:r>
            <a:endParaRPr lang="en-US" dirty="0" smtClean="0"/>
          </a:p>
          <a:p>
            <a:r>
              <a:rPr lang="en-US" dirty="0" err="1"/>
              <a:t>s</a:t>
            </a:r>
            <a:r>
              <a:rPr lang="en-US" dirty="0" err="1" smtClean="0"/>
              <a:t>ed</a:t>
            </a:r>
            <a:endParaRPr lang="en-US" dirty="0" smtClean="0"/>
          </a:p>
          <a:p>
            <a:r>
              <a:rPr lang="en-US" dirty="0" smtClean="0"/>
              <a:t>sort</a:t>
            </a:r>
          </a:p>
          <a:p>
            <a:r>
              <a:rPr lang="en-US" dirty="0" smtClean="0"/>
              <a:t>paste/join</a:t>
            </a:r>
          </a:p>
          <a:p>
            <a:r>
              <a:rPr lang="en-US" dirty="0" err="1" smtClean="0"/>
              <a:t>tr</a:t>
            </a:r>
            <a:endParaRPr lang="en-US" dirty="0" smtClean="0"/>
          </a:p>
          <a:p>
            <a:r>
              <a:rPr lang="en-US" dirty="0" smtClean="0"/>
              <a:t>echo/cat</a:t>
            </a: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989050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a:t>
            </a:r>
            <a:r>
              <a:rPr lang="en-US" dirty="0" err="1" smtClean="0"/>
              <a:t>wk</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Powerful formatted read/write utility, e.g.</a:t>
            </a:r>
          </a:p>
          <a:p>
            <a:r>
              <a:rPr lang="en-US" sz="2500" dirty="0" err="1">
                <a:latin typeface="Courier"/>
                <a:cs typeface="Courier"/>
              </a:rPr>
              <a:t>a</a:t>
            </a:r>
            <a:r>
              <a:rPr lang="en-US" sz="2500" dirty="0" err="1" smtClean="0">
                <a:latin typeface="Courier"/>
                <a:cs typeface="Courier"/>
              </a:rPr>
              <a:t>wk</a:t>
            </a:r>
            <a:r>
              <a:rPr lang="en-US" sz="2500" dirty="0" smtClean="0">
                <a:latin typeface="Courier"/>
                <a:cs typeface="Courier"/>
              </a:rPr>
              <a:t> ‘{print $1,$2,$3}’ &lt;file&gt;</a:t>
            </a:r>
          </a:p>
          <a:p>
            <a:pPr lvl="1"/>
            <a:r>
              <a:rPr lang="en-US" dirty="0" smtClean="0"/>
              <a:t>Prints </a:t>
            </a:r>
            <a:r>
              <a:rPr lang="en-US" dirty="0"/>
              <a:t>first, second and third white-spaced </a:t>
            </a:r>
            <a:r>
              <a:rPr lang="en-US" dirty="0" smtClean="0"/>
              <a:t>columns (“fields”) </a:t>
            </a:r>
            <a:r>
              <a:rPr lang="en-US" dirty="0"/>
              <a:t>from each line of &lt;file</a:t>
            </a:r>
            <a:r>
              <a:rPr lang="en-US" dirty="0" smtClean="0"/>
              <a:t>&gt;</a:t>
            </a:r>
          </a:p>
          <a:p>
            <a:r>
              <a:rPr lang="en-US" sz="2500" dirty="0" err="1">
                <a:latin typeface="Courier"/>
                <a:cs typeface="Courier"/>
              </a:rPr>
              <a:t>a</a:t>
            </a:r>
            <a:r>
              <a:rPr lang="en-US" sz="2500" dirty="0" err="1" smtClean="0">
                <a:latin typeface="Courier"/>
                <a:cs typeface="Courier"/>
              </a:rPr>
              <a:t>wk</a:t>
            </a:r>
            <a:r>
              <a:rPr lang="en-US" sz="2500" dirty="0" smtClean="0">
                <a:latin typeface="Courier"/>
                <a:cs typeface="Courier"/>
              </a:rPr>
              <a:t> -v n=3 -F’,’ ‘{print $NF/n}’ &lt;</a:t>
            </a:r>
            <a:r>
              <a:rPr lang="en-US" sz="2500" dirty="0" err="1" smtClean="0">
                <a:latin typeface="Courier"/>
                <a:cs typeface="Courier"/>
              </a:rPr>
              <a:t>csv</a:t>
            </a:r>
            <a:r>
              <a:rPr lang="en-US" sz="2500" dirty="0" smtClean="0">
                <a:latin typeface="Courier"/>
                <a:cs typeface="Courier"/>
              </a:rPr>
              <a:t>-file&gt;</a:t>
            </a:r>
          </a:p>
          <a:p>
            <a:pPr lvl="1"/>
            <a:r>
              <a:rPr lang="en-US" dirty="0" smtClean="0"/>
              <a:t>Prints the last comma-separated field divided by 3 from each line of &lt;</a:t>
            </a:r>
            <a:r>
              <a:rPr lang="en-US" dirty="0" err="1" smtClean="0"/>
              <a:t>csv</a:t>
            </a:r>
            <a:r>
              <a:rPr lang="en-US" dirty="0" smtClean="0"/>
              <a:t>-file&gt; </a:t>
            </a:r>
          </a:p>
          <a:p>
            <a:r>
              <a:rPr lang="en-US" sz="2500" dirty="0" err="1" smtClean="0">
                <a:latin typeface="Courier"/>
                <a:cs typeface="Courier"/>
              </a:rPr>
              <a:t>awk</a:t>
            </a:r>
            <a:r>
              <a:rPr lang="en-US" sz="2500" dirty="0" smtClean="0">
                <a:latin typeface="Courier"/>
                <a:cs typeface="Courier"/>
              </a:rPr>
              <a:t> ‘BEGIN {sum=0}; {sum=sum+$1}; END {</a:t>
            </a:r>
            <a:r>
              <a:rPr lang="en-US" sz="2500" dirty="0" err="1" smtClean="0">
                <a:latin typeface="Courier"/>
                <a:cs typeface="Courier"/>
              </a:rPr>
              <a:t>printf</a:t>
            </a:r>
            <a:r>
              <a:rPr lang="en-US" sz="2500" dirty="0" smtClean="0">
                <a:latin typeface="Courier"/>
                <a:cs typeface="Courier"/>
              </a:rPr>
              <a:t>(“%.1f\</a:t>
            </a:r>
            <a:r>
              <a:rPr lang="en-US" sz="2500" dirty="0" err="1" smtClean="0">
                <a:latin typeface="Courier"/>
                <a:cs typeface="Courier"/>
              </a:rPr>
              <a:t>n”,sum</a:t>
            </a:r>
            <a:r>
              <a:rPr lang="en-US" sz="2500" dirty="0" smtClean="0">
                <a:latin typeface="Courier"/>
                <a:cs typeface="Courier"/>
              </a:rPr>
              <a:t>/NR)}’ &lt;file&gt;</a:t>
            </a:r>
          </a:p>
          <a:p>
            <a:pPr lvl="1"/>
            <a:r>
              <a:rPr lang="en-US" dirty="0" smtClean="0"/>
              <a:t>Calculate mean of first field: sums first field on each line then divides by number of lines (“records”)</a:t>
            </a: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39278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grep</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Pattern-matching command (“</a:t>
            </a:r>
            <a:r>
              <a:rPr lang="en-US" b="1" dirty="0" smtClean="0"/>
              <a:t>g</a:t>
            </a:r>
            <a:r>
              <a:rPr lang="en-US" dirty="0" smtClean="0"/>
              <a:t>eneral </a:t>
            </a:r>
            <a:r>
              <a:rPr lang="en-US" b="1" dirty="0" smtClean="0"/>
              <a:t>re</a:t>
            </a:r>
            <a:r>
              <a:rPr lang="en-US" dirty="0" smtClean="0"/>
              <a:t>gular ex</a:t>
            </a:r>
            <a:r>
              <a:rPr lang="en-US" b="1" dirty="0" smtClean="0"/>
              <a:t>p</a:t>
            </a:r>
            <a:r>
              <a:rPr lang="en-US" dirty="0" smtClean="0"/>
              <a:t>ression”)</a:t>
            </a:r>
          </a:p>
          <a:p>
            <a:r>
              <a:rPr lang="en-US" dirty="0" err="1">
                <a:latin typeface="Courier"/>
                <a:cs typeface="Courier"/>
              </a:rPr>
              <a:t>g</a:t>
            </a:r>
            <a:r>
              <a:rPr lang="en-US" dirty="0" err="1" smtClean="0">
                <a:latin typeface="Courier"/>
                <a:cs typeface="Courier"/>
              </a:rPr>
              <a:t>rep</a:t>
            </a:r>
            <a:r>
              <a:rPr lang="en-US" dirty="0" smtClean="0">
                <a:latin typeface="Courier"/>
                <a:cs typeface="Courier"/>
              </a:rPr>
              <a:t> ‘hello’ &lt;file&gt;</a:t>
            </a:r>
          </a:p>
          <a:p>
            <a:pPr lvl="1"/>
            <a:r>
              <a:rPr lang="en-US" dirty="0" smtClean="0"/>
              <a:t>Prints all lines from &lt;file&gt; with occurrence of “hello” in them</a:t>
            </a:r>
            <a:endParaRPr lang="en-US" dirty="0"/>
          </a:p>
          <a:p>
            <a:r>
              <a:rPr lang="en-US" dirty="0" err="1">
                <a:latin typeface="Courier"/>
                <a:cs typeface="Courier"/>
              </a:rPr>
              <a:t>g</a:t>
            </a:r>
            <a:r>
              <a:rPr lang="en-US" dirty="0" err="1" smtClean="0">
                <a:latin typeface="Courier"/>
                <a:cs typeface="Courier"/>
              </a:rPr>
              <a:t>rep</a:t>
            </a:r>
            <a:r>
              <a:rPr lang="en-US" dirty="0" smtClean="0">
                <a:latin typeface="Courier"/>
                <a:cs typeface="Courier"/>
              </a:rPr>
              <a:t> -ci ‘^POS S’ &lt;file&gt;</a:t>
            </a:r>
          </a:p>
          <a:p>
            <a:pPr lvl="1"/>
            <a:r>
              <a:rPr lang="en-US" dirty="0" smtClean="0"/>
              <a:t>Prints the number (“-c”) of lines that begin (“^”) with “POS S” in either upper- or lower-case letters (“-</a:t>
            </a:r>
            <a:r>
              <a:rPr lang="en-US" dirty="0" err="1" smtClean="0"/>
              <a:t>i</a:t>
            </a:r>
            <a:r>
              <a:rPr lang="en-US" dirty="0" smtClean="0"/>
              <a:t>”) in &lt;file&gt;</a:t>
            </a:r>
            <a:endParaRPr lang="en-US" dirty="0"/>
          </a:p>
          <a:p>
            <a:r>
              <a:rPr lang="en-US" dirty="0" smtClean="0"/>
              <a:t> </a:t>
            </a:r>
            <a:r>
              <a:rPr lang="en-US" dirty="0" err="1" smtClean="0">
                <a:latin typeface="Courier"/>
                <a:cs typeface="Courier"/>
              </a:rPr>
              <a:t>grep</a:t>
            </a:r>
            <a:r>
              <a:rPr lang="en-US" dirty="0" smtClean="0">
                <a:latin typeface="Courier"/>
                <a:cs typeface="Courier"/>
              </a:rPr>
              <a:t> ‘^ .* P$’ &lt;file&gt;</a:t>
            </a:r>
          </a:p>
          <a:p>
            <a:pPr lvl="1"/>
            <a:r>
              <a:rPr lang="en-US" dirty="0" smtClean="0"/>
              <a:t>Print all lines in &lt;file&gt; that begin (“^”) with a space, followed by any number of any characters (“.*”), and end (“$”) with a space followed by P</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3982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Basic text editor</a:t>
            </a:r>
          </a:p>
          <a:p>
            <a:r>
              <a:rPr lang="en-US" sz="2400" dirty="0" err="1">
                <a:latin typeface="Courier"/>
                <a:cs typeface="Courier"/>
              </a:rPr>
              <a:t>s</a:t>
            </a:r>
            <a:r>
              <a:rPr lang="en-US" sz="2400" dirty="0" err="1" smtClean="0">
                <a:latin typeface="Courier"/>
                <a:cs typeface="Courier"/>
              </a:rPr>
              <a:t>ed</a:t>
            </a:r>
            <a:r>
              <a:rPr lang="en-US" sz="2400" dirty="0" smtClean="0">
                <a:latin typeface="Courier"/>
                <a:cs typeface="Courier"/>
              </a:rPr>
              <a:t> ‘s/ //g’ &lt;file&gt;</a:t>
            </a:r>
          </a:p>
          <a:p>
            <a:pPr lvl="1"/>
            <a:r>
              <a:rPr lang="en-US" dirty="0" smtClean="0"/>
              <a:t>Substitute (“s”) all (“g”) instances of a single whitespace with nothing (i.e. delete all whitespace)</a:t>
            </a:r>
            <a:endParaRPr lang="en-US" dirty="0"/>
          </a:p>
          <a:p>
            <a:r>
              <a:rPr lang="en-US" sz="2400" dirty="0" err="1">
                <a:latin typeface="Courier"/>
                <a:cs typeface="Courier"/>
              </a:rPr>
              <a:t>s</a:t>
            </a:r>
            <a:r>
              <a:rPr lang="en-US" sz="2400" dirty="0" err="1" smtClean="0">
                <a:latin typeface="Courier"/>
                <a:cs typeface="Courier"/>
              </a:rPr>
              <a:t>ed</a:t>
            </a:r>
            <a:r>
              <a:rPr lang="en-US" sz="2400" dirty="0" smtClean="0">
                <a:latin typeface="Courier"/>
                <a:cs typeface="Courier"/>
              </a:rPr>
              <a:t> ‘/^ *$/d; s/hello/goodbye/1’ &lt;file&gt;</a:t>
            </a:r>
          </a:p>
          <a:p>
            <a:pPr lvl="1"/>
            <a:r>
              <a:rPr lang="en-US" dirty="0" smtClean="0"/>
              <a:t>Delete (“d”) all </a:t>
            </a:r>
            <a:r>
              <a:rPr lang="en-US" dirty="0"/>
              <a:t>empty </a:t>
            </a:r>
            <a:r>
              <a:rPr lang="en-US" dirty="0" smtClean="0"/>
              <a:t>lines and substitute the first instance of “hello” with “goodbye” on each line of &lt;file&gt;</a:t>
            </a:r>
            <a:endParaRPr lang="en-US" dirty="0"/>
          </a:p>
          <a:p>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6232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Sorts records</a:t>
            </a:r>
          </a:p>
          <a:p>
            <a:r>
              <a:rPr lang="en-US" dirty="0">
                <a:latin typeface="Courier"/>
                <a:cs typeface="Courier"/>
              </a:rPr>
              <a:t>s</a:t>
            </a:r>
            <a:r>
              <a:rPr lang="en-US" dirty="0" smtClean="0">
                <a:latin typeface="Courier"/>
                <a:cs typeface="Courier"/>
              </a:rPr>
              <a:t>ort &lt;file&gt;</a:t>
            </a:r>
            <a:endParaRPr lang="en-US" dirty="0">
              <a:latin typeface="Courier"/>
              <a:cs typeface="Courier"/>
            </a:endParaRPr>
          </a:p>
          <a:p>
            <a:pPr lvl="1"/>
            <a:r>
              <a:rPr lang="en-US" dirty="0" smtClean="0"/>
              <a:t>Outputs basic alpha-numerically ordered &lt;file&gt;</a:t>
            </a:r>
          </a:p>
          <a:p>
            <a:r>
              <a:rPr lang="en-US" dirty="0">
                <a:latin typeface="Courier"/>
                <a:cs typeface="Courier"/>
              </a:rPr>
              <a:t>s</a:t>
            </a:r>
            <a:r>
              <a:rPr lang="en-US" dirty="0" smtClean="0">
                <a:latin typeface="Courier"/>
                <a:cs typeface="Courier"/>
              </a:rPr>
              <a:t>ort -u &lt;file&gt;</a:t>
            </a:r>
          </a:p>
          <a:p>
            <a:pPr lvl="1"/>
            <a:r>
              <a:rPr lang="en-US" dirty="0" smtClean="0"/>
              <a:t>Same as above but uniquely sorted (i.e. removes duplicate records)</a:t>
            </a:r>
            <a:endParaRPr lang="en-US" dirty="0"/>
          </a:p>
          <a:p>
            <a:r>
              <a:rPr lang="en-US" dirty="0">
                <a:latin typeface="Courier"/>
                <a:cs typeface="Courier"/>
              </a:rPr>
              <a:t>s</a:t>
            </a:r>
            <a:r>
              <a:rPr lang="en-US" dirty="0" smtClean="0">
                <a:latin typeface="Courier"/>
                <a:cs typeface="Courier"/>
              </a:rPr>
              <a:t>ort -g -k3 </a:t>
            </a:r>
            <a:r>
              <a:rPr lang="en-US" dirty="0">
                <a:latin typeface="Courier"/>
                <a:cs typeface="Courier"/>
              </a:rPr>
              <a:t>&lt;file&gt;</a:t>
            </a:r>
          </a:p>
          <a:p>
            <a:pPr lvl="1"/>
            <a:r>
              <a:rPr lang="en-US" dirty="0"/>
              <a:t>General numeric ordering based on third field of &lt;file</a:t>
            </a:r>
            <a:r>
              <a:rPr lang="en-US" dirty="0" smtClean="0"/>
              <a:t>&gt;</a:t>
            </a:r>
          </a:p>
          <a:p>
            <a:r>
              <a:rPr lang="en-US" dirty="0">
                <a:latin typeface="Courier"/>
                <a:cs typeface="Courier"/>
              </a:rPr>
              <a:t>s</a:t>
            </a:r>
            <a:r>
              <a:rPr lang="en-US" dirty="0" smtClean="0">
                <a:latin typeface="Courier"/>
                <a:cs typeface="Courier"/>
              </a:rPr>
              <a:t>ort -uk2.1,2.4 &lt;file&gt;</a:t>
            </a:r>
          </a:p>
          <a:p>
            <a:pPr lvl="1"/>
            <a:r>
              <a:rPr lang="en-US" dirty="0" smtClean="0"/>
              <a:t>Sort based on first character of second field to fourth character of second field and use this as the basis for the uniqueness test</a:t>
            </a: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7849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to</a:t>
            </a:r>
            <a:br>
              <a:rPr lang="en-US" dirty="0" smtClean="0"/>
            </a:br>
            <a:r>
              <a:rPr lang="en-US" dirty="0" smtClean="0"/>
              <a:t>command-line computing</a:t>
            </a:r>
            <a:endParaRPr lang="en-US" dirty="0"/>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a:t>
            </a:r>
            <a:r>
              <a:rPr lang="en-US" dirty="0" smtClean="0"/>
              <a:t>scripts</a:t>
            </a:r>
            <a:endParaRPr lang="en-US" dirty="0"/>
          </a:p>
        </p:txBody>
      </p:sp>
      <p:sp>
        <p:nvSpPr>
          <p:cNvPr id="3" name="Date Placeholder 2"/>
          <p:cNvSpPr>
            <a:spLocks noGrp="1"/>
          </p:cNvSpPr>
          <p:nvPr>
            <p:ph type="dt" sz="half" idx="10"/>
          </p:nvPr>
        </p:nvSpPr>
        <p:spPr/>
        <p:txBody>
          <a:bodyPr/>
          <a:lstStyle/>
          <a:p>
            <a:r>
              <a:rPr lang="en-GB" smtClean="0"/>
              <a:t>2017/05/01</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693087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t>
            </a:r>
            <a:endParaRPr lang="en-US" dirty="0"/>
          </a:p>
        </p:txBody>
      </p:sp>
      <p:sp>
        <p:nvSpPr>
          <p:cNvPr id="3" name="Content Placeholder 2"/>
          <p:cNvSpPr>
            <a:spLocks noGrp="1"/>
          </p:cNvSpPr>
          <p:nvPr>
            <p:ph idx="1"/>
          </p:nvPr>
        </p:nvSpPr>
        <p:spPr/>
        <p:txBody>
          <a:bodyPr/>
          <a:lstStyle/>
          <a:p>
            <a:pPr marL="0" indent="0">
              <a:buNone/>
            </a:pPr>
            <a:r>
              <a:rPr lang="en-US" dirty="0" smtClean="0"/>
              <a:t>Basic translation</a:t>
            </a:r>
          </a:p>
          <a:p>
            <a:r>
              <a:rPr lang="en-US" dirty="0" err="1">
                <a:latin typeface="Courier"/>
                <a:cs typeface="Courier"/>
              </a:rPr>
              <a:t>t</a:t>
            </a:r>
            <a:r>
              <a:rPr lang="en-US" dirty="0" err="1" smtClean="0">
                <a:latin typeface="Courier"/>
                <a:cs typeface="Courier"/>
              </a:rPr>
              <a:t>r</a:t>
            </a:r>
            <a:r>
              <a:rPr lang="en-US" dirty="0" smtClean="0">
                <a:latin typeface="Courier"/>
                <a:cs typeface="Courier"/>
              </a:rPr>
              <a:t> ‘[:upper:]’ ‘[:lower:]’</a:t>
            </a:r>
          </a:p>
          <a:p>
            <a:pPr lvl="1"/>
            <a:r>
              <a:rPr lang="en-US" dirty="0" smtClean="0"/>
              <a:t>Transposes all upper-case letters to lower-case</a:t>
            </a:r>
            <a:endParaRPr lang="en-US" dirty="0"/>
          </a:p>
          <a:p>
            <a:r>
              <a:rPr lang="en-US" dirty="0" err="1">
                <a:latin typeface="Courier"/>
                <a:cs typeface="Courier"/>
              </a:rPr>
              <a:t>t</a:t>
            </a:r>
            <a:r>
              <a:rPr lang="en-US" dirty="0" err="1" smtClean="0">
                <a:latin typeface="Courier"/>
                <a:cs typeface="Courier"/>
              </a:rPr>
              <a:t>r</a:t>
            </a:r>
            <a:r>
              <a:rPr lang="en-US" dirty="0" smtClean="0">
                <a:latin typeface="Courier"/>
                <a:cs typeface="Courier"/>
              </a:rPr>
              <a:t> -d ‘\r’</a:t>
            </a:r>
          </a:p>
          <a:p>
            <a:pPr lvl="1"/>
            <a:r>
              <a:rPr lang="en-US" dirty="0" smtClean="0"/>
              <a:t>Deletes all carriage return (“CR”) characters (useful for changing a file’s line ending from DOS to UNIX format)</a:t>
            </a:r>
          </a:p>
          <a:p>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0835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echo/cat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Echoes the argument</a:t>
            </a:r>
            <a:endParaRPr lang="en-US" dirty="0" smtClean="0">
              <a:latin typeface="Courier"/>
              <a:cs typeface="Courier"/>
            </a:endParaRPr>
          </a:p>
          <a:p>
            <a:r>
              <a:rPr lang="en-US" dirty="0">
                <a:latin typeface="Courier"/>
                <a:cs typeface="Courier"/>
              </a:rPr>
              <a:t>echo ‘Help!’</a:t>
            </a:r>
            <a:endParaRPr lang="en-US" dirty="0">
              <a:cs typeface="Courier"/>
            </a:endParaRPr>
          </a:p>
          <a:p>
            <a:pPr lvl="1"/>
            <a:r>
              <a:rPr lang="en-US" dirty="0"/>
              <a:t>Prints “Help!</a:t>
            </a:r>
            <a:r>
              <a:rPr lang="en-US" dirty="0" smtClean="0"/>
              <a:t>”</a:t>
            </a:r>
            <a:endParaRPr lang="en-US" dirty="0" smtClean="0">
              <a:latin typeface="Courier"/>
              <a:cs typeface="Courier"/>
            </a:endParaRPr>
          </a:p>
          <a:p>
            <a:r>
              <a:rPr lang="en-US" dirty="0" smtClean="0">
                <a:latin typeface="Courier"/>
                <a:cs typeface="Courier"/>
              </a:rPr>
              <a:t>cat &lt;file&gt;</a:t>
            </a:r>
          </a:p>
          <a:p>
            <a:pPr lvl="1"/>
            <a:r>
              <a:rPr lang="en-US" dirty="0" smtClean="0">
                <a:cs typeface="Courier"/>
              </a:rPr>
              <a:t>Reads out entirety of &lt;file&gt;</a:t>
            </a:r>
          </a:p>
          <a:p>
            <a:r>
              <a:rPr lang="en-US" dirty="0">
                <a:latin typeface="Courier"/>
                <a:cs typeface="Courier"/>
              </a:rPr>
              <a:t>c</a:t>
            </a:r>
            <a:r>
              <a:rPr lang="en-US" dirty="0" smtClean="0">
                <a:latin typeface="Courier"/>
                <a:cs typeface="Courier"/>
              </a:rPr>
              <a:t>at &lt;&lt; END</a:t>
            </a:r>
          </a:p>
          <a:p>
            <a:pPr marL="0" indent="0">
              <a:buNone/>
            </a:pPr>
            <a:r>
              <a:rPr lang="en-US" dirty="0" smtClean="0">
                <a:latin typeface="Courier"/>
                <a:cs typeface="Courier"/>
              </a:rPr>
              <a:t>Help!</a:t>
            </a:r>
          </a:p>
          <a:p>
            <a:pPr marL="0" indent="0">
              <a:buNone/>
            </a:pPr>
            <a:r>
              <a:rPr lang="en-US" dirty="0" smtClean="0">
                <a:latin typeface="Courier"/>
                <a:cs typeface="Courier"/>
              </a:rPr>
              <a:t>END</a:t>
            </a:r>
          </a:p>
          <a:p>
            <a:pPr lvl="1"/>
            <a:r>
              <a:rPr lang="en-US" dirty="0" smtClean="0">
                <a:cs typeface="Courier"/>
              </a:rPr>
              <a:t>Same as “echo ‘Help!’”</a:t>
            </a:r>
          </a:p>
          <a:p>
            <a:pPr lvl="1"/>
            <a:endParaRPr lang="en-US" dirty="0" smtClean="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884302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Redirection</a:t>
            </a:r>
            <a:endParaRPr lang="en-US" dirty="0"/>
          </a:p>
        </p:txBody>
      </p:sp>
      <p:sp>
        <p:nvSpPr>
          <p:cNvPr id="3" name="Content Placeholder 2"/>
          <p:cNvSpPr>
            <a:spLocks noGrp="1"/>
          </p:cNvSpPr>
          <p:nvPr>
            <p:ph idx="1"/>
          </p:nvPr>
        </p:nvSpPr>
        <p:spPr/>
        <p:txBody>
          <a:bodyPr>
            <a:normAutofit/>
          </a:bodyPr>
          <a:lstStyle/>
          <a:p>
            <a:r>
              <a:rPr lang="en-US" dirty="0" smtClean="0"/>
              <a:t>The output from one command may be written to a file…</a:t>
            </a:r>
          </a:p>
          <a:p>
            <a:pPr lvl="1"/>
            <a:r>
              <a:rPr lang="en-US" dirty="0" smtClean="0"/>
              <a:t>“&gt;” to </a:t>
            </a:r>
            <a:r>
              <a:rPr lang="en-US" i="1" dirty="0" smtClean="0"/>
              <a:t>overwrite</a:t>
            </a:r>
            <a:r>
              <a:rPr lang="en-US" dirty="0" smtClean="0"/>
              <a:t> an existing file</a:t>
            </a:r>
          </a:p>
          <a:p>
            <a:pPr lvl="1"/>
            <a:r>
              <a:rPr lang="en-US" dirty="0" smtClean="0"/>
              <a:t>“&gt;&gt;” to </a:t>
            </a:r>
            <a:r>
              <a:rPr lang="en-US" i="1" dirty="0" smtClean="0"/>
              <a:t>append</a:t>
            </a:r>
            <a:r>
              <a:rPr lang="en-US" dirty="0" smtClean="0"/>
              <a:t> to an existing file</a:t>
            </a:r>
          </a:p>
          <a:p>
            <a:pPr lvl="1"/>
            <a:r>
              <a:rPr lang="en-US" dirty="0">
                <a:latin typeface="Courier"/>
                <a:cs typeface="Courier"/>
              </a:rPr>
              <a:t>s</a:t>
            </a:r>
            <a:r>
              <a:rPr lang="en-US" dirty="0" smtClean="0">
                <a:latin typeface="Courier"/>
                <a:cs typeface="Courier"/>
              </a:rPr>
              <a:t>ort </a:t>
            </a:r>
            <a:r>
              <a:rPr lang="en-US" dirty="0">
                <a:latin typeface="Courier"/>
                <a:cs typeface="Courier"/>
              </a:rPr>
              <a:t>[</a:t>
            </a:r>
            <a:r>
              <a:rPr lang="en-US" dirty="0" smtClean="0">
                <a:latin typeface="Courier"/>
                <a:cs typeface="Courier"/>
              </a:rPr>
              <a:t>file] &gt; [sorted file]</a:t>
            </a:r>
          </a:p>
          <a:p>
            <a:r>
              <a:rPr lang="en-US" dirty="0" smtClean="0"/>
              <a:t>…or “piped” to another command, effectively forming the second command’s input</a:t>
            </a:r>
          </a:p>
          <a:p>
            <a:pPr lvl="1"/>
            <a:r>
              <a:rPr lang="en-US" dirty="0" smtClean="0"/>
              <a:t>“|”</a:t>
            </a:r>
          </a:p>
          <a:p>
            <a:pPr lvl="1"/>
            <a:r>
              <a:rPr lang="en-US" sz="1700" dirty="0" err="1">
                <a:latin typeface="Courier"/>
                <a:cs typeface="Courier"/>
              </a:rPr>
              <a:t>g</a:t>
            </a:r>
            <a:r>
              <a:rPr lang="en-US" sz="1700" dirty="0" err="1" smtClean="0">
                <a:latin typeface="Courier"/>
                <a:cs typeface="Courier"/>
              </a:rPr>
              <a:t>rep</a:t>
            </a:r>
            <a:r>
              <a:rPr lang="en-US" sz="1700" dirty="0" smtClean="0">
                <a:latin typeface="Courier"/>
                <a:cs typeface="Courier"/>
              </a:rPr>
              <a:t> ‘^ .* P$’ [file] | sort &gt; [</a:t>
            </a:r>
            <a:r>
              <a:rPr lang="en-US" sz="1700" dirty="0" err="1" smtClean="0">
                <a:latin typeface="Courier"/>
                <a:cs typeface="Courier"/>
              </a:rPr>
              <a:t>grep’d</a:t>
            </a:r>
            <a:r>
              <a:rPr lang="en-US" sz="1700" dirty="0" smtClean="0">
                <a:latin typeface="Courier"/>
                <a:cs typeface="Courier"/>
              </a:rPr>
              <a:t> and sorted file]</a:t>
            </a:r>
            <a:endParaRPr lang="en-US" sz="1700" dirty="0">
              <a:latin typeface="Courier"/>
              <a:cs typeface="Courier"/>
            </a:endParaRP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14812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t>
            </a:r>
            <a:r>
              <a:rPr lang="en-US" dirty="0" err="1" smtClean="0"/>
              <a:t>horthands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Top-level (“root”) directory = “/”, e.g.</a:t>
            </a:r>
          </a:p>
          <a:p>
            <a:pPr lvl="1"/>
            <a:r>
              <a:rPr lang="en-US" dirty="0">
                <a:latin typeface="Courier"/>
                <a:cs typeface="Courier"/>
              </a:rPr>
              <a:t>c</a:t>
            </a:r>
            <a:r>
              <a:rPr lang="en-US" dirty="0" smtClean="0">
                <a:latin typeface="Courier"/>
                <a:cs typeface="Courier"/>
              </a:rPr>
              <a:t>d /</a:t>
            </a:r>
          </a:p>
          <a:p>
            <a:r>
              <a:rPr lang="en-US" dirty="0" smtClean="0"/>
              <a:t>Your home directory = “~” or “$HOME”, e.g.</a:t>
            </a:r>
          </a:p>
          <a:p>
            <a:pPr lvl="1"/>
            <a:r>
              <a:rPr lang="en-US" dirty="0" err="1">
                <a:latin typeface="Courier"/>
                <a:cs typeface="Courier"/>
              </a:rPr>
              <a:t>l</a:t>
            </a:r>
            <a:r>
              <a:rPr lang="en-US" dirty="0" err="1" smtClean="0">
                <a:latin typeface="Courier"/>
                <a:cs typeface="Courier"/>
              </a:rPr>
              <a:t>s</a:t>
            </a:r>
            <a:r>
              <a:rPr lang="en-US" dirty="0" smtClean="0">
                <a:latin typeface="Courier"/>
                <a:cs typeface="Courier"/>
              </a:rPr>
              <a:t> ~</a:t>
            </a:r>
          </a:p>
          <a:p>
            <a:r>
              <a:rPr lang="en-US" dirty="0" smtClean="0"/>
              <a:t>“Links” or “shortcuts” may be created, e.g.</a:t>
            </a:r>
          </a:p>
          <a:p>
            <a:pPr lvl="1"/>
            <a:r>
              <a:rPr lang="en-US" dirty="0">
                <a:latin typeface="Courier"/>
                <a:cs typeface="Courier"/>
              </a:rPr>
              <a:t>l</a:t>
            </a:r>
            <a:r>
              <a:rPr lang="en-US" dirty="0" smtClean="0">
                <a:latin typeface="Courier"/>
                <a:cs typeface="Courier"/>
              </a:rPr>
              <a:t>n -s /</a:t>
            </a:r>
            <a:r>
              <a:rPr lang="en-US" dirty="0" smtClean="0">
                <a:latin typeface="Courier"/>
                <a:cs typeface="Courier"/>
              </a:rPr>
              <a:t>home/user/gg/10.61 </a:t>
            </a:r>
            <a:r>
              <a:rPr lang="en-US" dirty="0" smtClean="0">
                <a:latin typeface="Courier"/>
                <a:cs typeface="Courier"/>
              </a:rPr>
              <a:t>~/gg</a:t>
            </a:r>
            <a:endParaRPr lang="en-US" dirty="0">
              <a:latin typeface="Courier"/>
              <a:cs typeface="Courier"/>
            </a:endParaRPr>
          </a:p>
          <a:p>
            <a:r>
              <a:rPr lang="en-US" dirty="0" smtClean="0"/>
              <a:t>This creates a link in the user’s home directory called “gg” that points to the directory /</a:t>
            </a:r>
            <a:r>
              <a:rPr lang="en-US" dirty="0" smtClean="0"/>
              <a:t>home/user/gg/10.61</a:t>
            </a:r>
            <a:endParaRPr lang="en-US" dirty="0" smtClean="0"/>
          </a:p>
          <a:p>
            <a:pPr lvl="1"/>
            <a:r>
              <a:rPr lang="en-US" dirty="0" smtClean="0"/>
              <a:t>Rather than </a:t>
            </a:r>
            <a:r>
              <a:rPr lang="en-US" dirty="0" smtClean="0">
                <a:latin typeface="Courier"/>
                <a:cs typeface="Courier"/>
              </a:rPr>
              <a:t>cd /</a:t>
            </a:r>
            <a:r>
              <a:rPr lang="en-US" dirty="0" smtClean="0">
                <a:latin typeface="Courier"/>
                <a:cs typeface="Courier"/>
              </a:rPr>
              <a:t>home/user/gg/10.61</a:t>
            </a:r>
            <a:r>
              <a:rPr lang="en-US" dirty="0" smtClean="0"/>
              <a:t>, </a:t>
            </a:r>
            <a:r>
              <a:rPr lang="en-US" dirty="0" smtClean="0"/>
              <a:t>one can get to the same place simply with </a:t>
            </a:r>
            <a:r>
              <a:rPr lang="en-US" dirty="0" smtClean="0">
                <a:latin typeface="Courier"/>
                <a:cs typeface="Courier"/>
              </a:rPr>
              <a:t>cd ~/gg</a:t>
            </a:r>
            <a:endParaRPr lang="en-US" dirty="0">
              <a:latin typeface="Courier"/>
              <a:cs typeface="Courier"/>
            </a:endParaRPr>
          </a:p>
          <a:p>
            <a:pPr lvl="1"/>
            <a:r>
              <a:rPr lang="en-US" dirty="0" smtClean="0">
                <a:cs typeface="Courier"/>
              </a:rPr>
              <a:t>(This is used in GAMIT/GLOBK scripts and must remain in place!)</a:t>
            </a:r>
            <a:endParaRPr lang="en-US" dirty="0">
              <a:cs typeface="Courier"/>
            </a:endParaRP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4592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commands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Courier"/>
                <a:cs typeface="Courier"/>
              </a:rPr>
              <a:t>du</a:t>
            </a:r>
          </a:p>
          <a:p>
            <a:pPr lvl="1"/>
            <a:r>
              <a:rPr lang="en-US" dirty="0" smtClean="0"/>
              <a:t>Disk usage: useful if you want to know how much space your (or others’!) directories are taking up</a:t>
            </a:r>
            <a:endParaRPr lang="en-US" dirty="0"/>
          </a:p>
          <a:p>
            <a:r>
              <a:rPr lang="en-US" dirty="0" err="1">
                <a:latin typeface="Courier"/>
                <a:cs typeface="Courier"/>
              </a:rPr>
              <a:t>d</a:t>
            </a:r>
            <a:r>
              <a:rPr lang="en-US" dirty="0" err="1" smtClean="0">
                <a:latin typeface="Courier"/>
                <a:cs typeface="Courier"/>
              </a:rPr>
              <a:t>f</a:t>
            </a:r>
            <a:endParaRPr lang="en-US" dirty="0" smtClean="0">
              <a:latin typeface="Courier"/>
              <a:cs typeface="Courier"/>
            </a:endParaRPr>
          </a:p>
          <a:p>
            <a:pPr lvl="1"/>
            <a:r>
              <a:rPr lang="en-US" dirty="0" smtClean="0"/>
              <a:t>Disk free space: useful if you want to know how much disk space is used and free</a:t>
            </a:r>
            <a:endParaRPr lang="en-US" dirty="0"/>
          </a:p>
          <a:p>
            <a:r>
              <a:rPr lang="en-US" dirty="0" smtClean="0">
                <a:latin typeface="Courier"/>
                <a:cs typeface="Courier"/>
              </a:rPr>
              <a:t>top</a:t>
            </a:r>
          </a:p>
          <a:p>
            <a:pPr lvl="1"/>
            <a:r>
              <a:rPr lang="en-US" dirty="0" smtClean="0"/>
              <a:t>Table Of Processes: useful if you want a real-time overview of running processes</a:t>
            </a:r>
          </a:p>
          <a:p>
            <a:r>
              <a:rPr lang="en-US" dirty="0" err="1">
                <a:latin typeface="Courier"/>
                <a:cs typeface="Courier"/>
              </a:rPr>
              <a:t>p</a:t>
            </a:r>
            <a:r>
              <a:rPr lang="en-US" dirty="0" err="1" smtClean="0">
                <a:latin typeface="Courier"/>
                <a:cs typeface="Courier"/>
              </a:rPr>
              <a:t>s</a:t>
            </a:r>
            <a:endParaRPr lang="en-US" dirty="0" smtClean="0">
              <a:latin typeface="Courier"/>
              <a:cs typeface="Courier"/>
            </a:endParaRPr>
          </a:p>
          <a:p>
            <a:pPr lvl="1"/>
            <a:r>
              <a:rPr lang="en-US" dirty="0" smtClean="0"/>
              <a:t>List processes: useful if you want to see what processes are running and their process numbers, commands, etc.</a:t>
            </a: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25095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Introduction to shell scripts</a:t>
            </a:r>
            <a:endParaRPr lang="en-US" dirty="0"/>
          </a:p>
        </p:txBody>
      </p:sp>
    </p:spTree>
    <p:extLst>
      <p:ext uri="{BB962C8B-B14F-4D97-AF65-F5344CB8AC3E}">
        <p14:creationId xmlns:p14="http://schemas.microsoft.com/office/powerpoint/2010/main" val="19816927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script?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Scripts contain a series of commands written in one file and prepended by a “hash-bang” </a:t>
            </a:r>
          </a:p>
          <a:p>
            <a:pPr lvl="1"/>
            <a:r>
              <a:rPr lang="en-US" dirty="0" smtClean="0">
                <a:latin typeface="Courier"/>
                <a:cs typeface="Courier"/>
              </a:rPr>
              <a:t>#!/bin/</a:t>
            </a:r>
            <a:r>
              <a:rPr lang="en-US" dirty="0" err="1" smtClean="0">
                <a:latin typeface="Courier"/>
                <a:cs typeface="Courier"/>
              </a:rPr>
              <a:t>sh</a:t>
            </a:r>
            <a:r>
              <a:rPr lang="en-US" dirty="0" smtClean="0"/>
              <a:t> for original Bourne Shell (usually the same as bash on modern systems)</a:t>
            </a:r>
          </a:p>
          <a:p>
            <a:pPr lvl="1"/>
            <a:r>
              <a:rPr lang="en-US" dirty="0" smtClean="0">
                <a:latin typeface="Courier"/>
                <a:cs typeface="Courier"/>
              </a:rPr>
              <a:t>#!/bin/bash</a:t>
            </a:r>
            <a:r>
              <a:rPr lang="en-US" dirty="0" smtClean="0">
                <a:cs typeface="Courier"/>
              </a:rPr>
              <a:t> </a:t>
            </a:r>
            <a:r>
              <a:rPr lang="en-US" dirty="0" smtClean="0"/>
              <a:t>for Bourne Again Shell</a:t>
            </a:r>
          </a:p>
          <a:p>
            <a:pPr lvl="1"/>
            <a:r>
              <a:rPr lang="en-US" dirty="0" smtClean="0">
                <a:latin typeface="Courier"/>
                <a:cs typeface="Courier"/>
              </a:rPr>
              <a:t>#!/bin/</a:t>
            </a:r>
            <a:r>
              <a:rPr lang="en-US" dirty="0" err="1" smtClean="0">
                <a:latin typeface="Courier"/>
                <a:cs typeface="Courier"/>
              </a:rPr>
              <a:t>csh</a:t>
            </a:r>
            <a:r>
              <a:rPr lang="en-US" dirty="0" smtClean="0"/>
              <a:t> for C Shell (usually the same as </a:t>
            </a:r>
            <a:r>
              <a:rPr lang="en-US" dirty="0" err="1" smtClean="0"/>
              <a:t>tcsh</a:t>
            </a:r>
            <a:r>
              <a:rPr lang="en-US" dirty="0" smtClean="0"/>
              <a:t> on modern systems)</a:t>
            </a:r>
          </a:p>
          <a:p>
            <a:pPr lvl="1"/>
            <a:r>
              <a:rPr lang="en-US" dirty="0" smtClean="0">
                <a:latin typeface="Courier"/>
                <a:cs typeface="Courier"/>
              </a:rPr>
              <a:t>#!/bin/</a:t>
            </a:r>
            <a:r>
              <a:rPr lang="en-US" dirty="0" err="1" smtClean="0">
                <a:latin typeface="Courier"/>
                <a:cs typeface="Courier"/>
              </a:rPr>
              <a:t>tcsh</a:t>
            </a:r>
            <a:r>
              <a:rPr lang="en-US" dirty="0" smtClean="0"/>
              <a:t> for TENEX C Shell</a:t>
            </a:r>
          </a:p>
          <a:p>
            <a:r>
              <a:rPr lang="en-US" dirty="0" smtClean="0"/>
              <a:t>The script may then be executed to run all of the commands in sequence as written</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8088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 example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latin typeface="Courier"/>
                <a:cs typeface="Courier"/>
              </a:rPr>
              <a:t>#!/bin/bash</a:t>
            </a:r>
            <a:endParaRPr lang="en-US" sz="2400" dirty="0">
              <a:latin typeface="Courier"/>
              <a:cs typeface="Courier"/>
            </a:endParaRPr>
          </a:p>
          <a:p>
            <a:pPr marL="0" indent="0">
              <a:buNone/>
            </a:pPr>
            <a:r>
              <a:rPr lang="en-US" sz="2400" dirty="0">
                <a:latin typeface="Courier"/>
                <a:cs typeface="Courier"/>
              </a:rPr>
              <a:t>e</a:t>
            </a:r>
            <a:r>
              <a:rPr lang="en-US" sz="2400" dirty="0" smtClean="0">
                <a:latin typeface="Courier"/>
                <a:cs typeface="Courier"/>
              </a:rPr>
              <a:t>cho –n ‘The ISO date is: ‘</a:t>
            </a:r>
          </a:p>
          <a:p>
            <a:pPr marL="0" indent="0">
              <a:buNone/>
            </a:pPr>
            <a:r>
              <a:rPr lang="en-US" sz="2400" dirty="0">
                <a:latin typeface="Courier"/>
                <a:cs typeface="Courier"/>
              </a:rPr>
              <a:t>d</a:t>
            </a:r>
            <a:r>
              <a:rPr lang="en-US" sz="2400" dirty="0" smtClean="0">
                <a:latin typeface="Courier"/>
                <a:cs typeface="Courier"/>
              </a:rPr>
              <a:t>ate +‘%Y-%m-%</a:t>
            </a:r>
            <a:r>
              <a:rPr lang="en-US" sz="2400" dirty="0" err="1" smtClean="0">
                <a:latin typeface="Courier"/>
                <a:cs typeface="Courier"/>
              </a:rPr>
              <a:t>dT%H</a:t>
            </a:r>
            <a:r>
              <a:rPr lang="en-US" sz="2400" dirty="0" smtClean="0">
                <a:latin typeface="Courier"/>
                <a:cs typeface="Courier"/>
              </a:rPr>
              <a:t>:%M:%S%Z’</a:t>
            </a:r>
          </a:p>
          <a:p>
            <a:pPr marL="0" indent="0">
              <a:buNone/>
            </a:pPr>
            <a:r>
              <a:rPr lang="en-US" sz="2400" dirty="0">
                <a:latin typeface="Courier"/>
                <a:cs typeface="Courier"/>
              </a:rPr>
              <a:t>e</a:t>
            </a:r>
            <a:r>
              <a:rPr lang="en-US" sz="2400" dirty="0" smtClean="0">
                <a:latin typeface="Courier"/>
                <a:cs typeface="Courier"/>
              </a:rPr>
              <a:t>cho -n ‘The mean of all numbers between 1 and 10 is: ’</a:t>
            </a:r>
          </a:p>
          <a:p>
            <a:pPr marL="0" indent="0">
              <a:buNone/>
            </a:pPr>
            <a:r>
              <a:rPr lang="en-US" sz="2400" dirty="0" smtClean="0">
                <a:latin typeface="Courier"/>
                <a:cs typeface="Courier"/>
              </a:rPr>
              <a:t>echo 1 10 | </a:t>
            </a:r>
            <a:r>
              <a:rPr lang="en-US" sz="2400" dirty="0" err="1" smtClean="0">
                <a:latin typeface="Courier"/>
                <a:cs typeface="Courier"/>
              </a:rPr>
              <a:t>awk</a:t>
            </a:r>
            <a:r>
              <a:rPr lang="en-US" sz="2400" dirty="0" smtClean="0">
                <a:latin typeface="Courier"/>
                <a:cs typeface="Courier"/>
              </a:rPr>
              <a:t> ‘BEGIN {sum=0; n=0}; {for (</a:t>
            </a:r>
            <a:r>
              <a:rPr lang="en-US" sz="2400" dirty="0" err="1" smtClean="0">
                <a:latin typeface="Courier"/>
                <a:cs typeface="Courier"/>
              </a:rPr>
              <a:t>i</a:t>
            </a:r>
            <a:r>
              <a:rPr lang="en-US" sz="2400" dirty="0" smtClean="0">
                <a:latin typeface="Courier"/>
                <a:cs typeface="Courier"/>
              </a:rPr>
              <a:t>=$1; </a:t>
            </a:r>
            <a:r>
              <a:rPr lang="en-US" sz="2400" dirty="0" err="1" smtClean="0">
                <a:latin typeface="Courier"/>
                <a:cs typeface="Courier"/>
              </a:rPr>
              <a:t>i</a:t>
            </a:r>
            <a:r>
              <a:rPr lang="en-US" sz="2400" dirty="0" smtClean="0">
                <a:latin typeface="Courier"/>
                <a:cs typeface="Courier"/>
              </a:rPr>
              <a:t>&lt;=$2; </a:t>
            </a:r>
            <a:r>
              <a:rPr lang="en-US" sz="2400" dirty="0" err="1" smtClean="0">
                <a:latin typeface="Courier"/>
                <a:cs typeface="Courier"/>
              </a:rPr>
              <a:t>i</a:t>
            </a:r>
            <a:r>
              <a:rPr lang="en-US" sz="2400" dirty="0" smtClean="0">
                <a:latin typeface="Courier"/>
                <a:cs typeface="Courier"/>
              </a:rPr>
              <a:t>++) {sum=</a:t>
            </a:r>
            <a:r>
              <a:rPr lang="en-US" sz="2400" dirty="0" err="1" smtClean="0">
                <a:latin typeface="Courier"/>
                <a:cs typeface="Courier"/>
              </a:rPr>
              <a:t>sum+i</a:t>
            </a:r>
            <a:r>
              <a:rPr lang="en-US" sz="2400" dirty="0" smtClean="0">
                <a:latin typeface="Courier"/>
                <a:cs typeface="Courier"/>
              </a:rPr>
              <a:t>; n++}}; END {print sum/n}’</a:t>
            </a:r>
          </a:p>
          <a:p>
            <a:pPr marL="0" indent="0">
              <a:buNone/>
            </a:pPr>
            <a:r>
              <a:rPr lang="en-US" sz="2400" dirty="0" smtClean="0">
                <a:latin typeface="Courier"/>
                <a:cs typeface="Courier"/>
              </a:rPr>
              <a:t>echo ‘Goodbye!’</a:t>
            </a:r>
            <a:endParaRPr lang="en-US" sz="2400" dirty="0">
              <a:latin typeface="Courier"/>
              <a:cs typeface="Courier"/>
            </a:endParaRP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16565738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Installing GAMIT/GLOBK</a:t>
            </a:r>
            <a:endParaRPr lang="en-US" dirty="0"/>
          </a:p>
        </p:txBody>
      </p:sp>
    </p:spTree>
    <p:extLst>
      <p:ext uri="{BB962C8B-B14F-4D97-AF65-F5344CB8AC3E}">
        <p14:creationId xmlns:p14="http://schemas.microsoft.com/office/powerpoint/2010/main" val="30153617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 of prerequisite information</a:t>
            </a:r>
            <a:endParaRPr lang="en-US" dirty="0"/>
          </a:p>
        </p:txBody>
      </p:sp>
      <p:sp>
        <p:nvSpPr>
          <p:cNvPr id="3" name="Content Placeholder 2"/>
          <p:cNvSpPr>
            <a:spLocks noGrp="1"/>
          </p:cNvSpPr>
          <p:nvPr>
            <p:ph idx="1"/>
          </p:nvPr>
        </p:nvSpPr>
        <p:spPr/>
        <p:txBody>
          <a:bodyPr>
            <a:normAutofit/>
          </a:bodyPr>
          <a:lstStyle/>
          <a:p>
            <a:pPr marL="0" indent="0">
              <a:buNone/>
            </a:pPr>
            <a:r>
              <a:rPr lang="en-US" sz="2500" dirty="0">
                <a:hlinkClick r:id="rId2"/>
              </a:rPr>
              <a:t>http://web.mit.edu/mfloyd/www/computing/gg/pre</a:t>
            </a:r>
            <a:r>
              <a:rPr lang="en-US" sz="2500" dirty="0" smtClean="0">
                <a:hlinkClick r:id="rId2"/>
              </a:rPr>
              <a:t>/</a:t>
            </a:r>
            <a:endParaRPr lang="en-US" sz="2500" dirty="0" smtClean="0"/>
          </a:p>
          <a:p>
            <a:endParaRPr lang="en-US" sz="2500" dirty="0" smtClean="0"/>
          </a:p>
          <a:p>
            <a:pPr marL="0" indent="0">
              <a:buNone/>
            </a:pPr>
            <a:r>
              <a:rPr lang="en-US" sz="2500" dirty="0" smtClean="0">
                <a:hlinkClick r:id="rId3" action="ppaction://hlinkfile"/>
              </a:rPr>
              <a:t>ftp</a:t>
            </a:r>
            <a:r>
              <a:rPr lang="en-US" sz="2500" dirty="0">
                <a:hlinkClick r:id="rId3" action="ppaction://hlinkfile"/>
              </a:rPr>
              <a:t>://guest@chandler.mit.edu/updates/documentation/</a:t>
            </a:r>
            <a:r>
              <a:rPr lang="en-US" sz="2500" dirty="0" smtClean="0">
                <a:hlinkClick r:id="rId3" action="ppaction://hlinkfile"/>
              </a:rPr>
              <a:t>GAMIT_prerequisites.pdf</a:t>
            </a:r>
            <a:endParaRPr lang="en-US" sz="2500" dirty="0" smtClean="0"/>
          </a:p>
          <a:p>
            <a:endParaRPr lang="en-US" sz="2500" dirty="0" smtClean="0"/>
          </a:p>
          <a:p>
            <a:pPr marL="0" indent="0">
              <a:buNone/>
            </a:pPr>
            <a:r>
              <a:rPr lang="en-US" sz="2500" dirty="0">
                <a:hlinkClick r:id="rId4"/>
              </a:rPr>
              <a:t>http://web.mit.edu/mfloyd/www/computing/mac/gfortran</a:t>
            </a:r>
            <a:r>
              <a:rPr lang="en-US" sz="2500" dirty="0" smtClean="0">
                <a:hlinkClick r:id="rId4"/>
              </a:rPr>
              <a:t>/</a:t>
            </a:r>
            <a:endParaRPr lang="en-US" sz="2500" dirty="0" smtClean="0"/>
          </a:p>
          <a:p>
            <a:endParaRPr lang="en-US" sz="2500" dirty="0"/>
          </a:p>
          <a:p>
            <a:pPr marL="0" indent="0">
              <a:buNone/>
            </a:pPr>
            <a:r>
              <a:rPr lang="en-US" sz="2500" dirty="0">
                <a:hlinkClick r:id="rId5"/>
              </a:rPr>
              <a:t>http://</a:t>
            </a:r>
            <a:r>
              <a:rPr lang="en-US" sz="2500" dirty="0" err="1">
                <a:hlinkClick r:id="rId5"/>
              </a:rPr>
              <a:t>web.mit.edu</a:t>
            </a:r>
            <a:r>
              <a:rPr lang="en-US" sz="2500" dirty="0">
                <a:hlinkClick r:id="rId5"/>
              </a:rPr>
              <a:t>/</a:t>
            </a:r>
            <a:r>
              <a:rPr lang="en-US" sz="2500" dirty="0" err="1">
                <a:hlinkClick r:id="rId5"/>
              </a:rPr>
              <a:t>mfloyd</a:t>
            </a:r>
            <a:r>
              <a:rPr lang="en-US" sz="2500" dirty="0">
                <a:hlinkClick r:id="rId5"/>
              </a:rPr>
              <a:t>/www/computing/mac/</a:t>
            </a:r>
            <a:r>
              <a:rPr lang="en-US" sz="2500" dirty="0" err="1">
                <a:hlinkClick r:id="rId5"/>
              </a:rPr>
              <a:t>gv</a:t>
            </a:r>
            <a:r>
              <a:rPr lang="en-US" sz="2500" dirty="0" smtClean="0">
                <a:hlinkClick r:id="rId5"/>
              </a:rPr>
              <a:t>/</a:t>
            </a:r>
            <a:endParaRPr lang="en-US" sz="2500"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547722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Directory structure and </a:t>
            </a:r>
            <a:r>
              <a:rPr lang="en-US" sz="4200" dirty="0" smtClean="0"/>
              <a:t>navigation</a:t>
            </a:r>
            <a:endParaRPr lang="en-US" sz="4200" dirty="0"/>
          </a:p>
        </p:txBody>
      </p:sp>
    </p:spTree>
    <p:extLst>
      <p:ext uri="{BB962C8B-B14F-4D97-AF65-F5344CB8AC3E}">
        <p14:creationId xmlns:p14="http://schemas.microsoft.com/office/powerpoint/2010/main" val="3106586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tasks</a:t>
            </a:r>
            <a:endParaRPr lang="en-US" dirty="0"/>
          </a:p>
        </p:txBody>
      </p:sp>
      <p:sp>
        <p:nvSpPr>
          <p:cNvPr id="3" name="Content Placeholder 2"/>
          <p:cNvSpPr>
            <a:spLocks noGrp="1"/>
          </p:cNvSpPr>
          <p:nvPr>
            <p:ph idx="1"/>
          </p:nvPr>
        </p:nvSpPr>
        <p:spPr/>
        <p:txBody>
          <a:bodyPr/>
          <a:lstStyle/>
          <a:p>
            <a:r>
              <a:rPr lang="en-US" dirty="0" smtClean="0"/>
              <a:t>Source code directory</a:t>
            </a:r>
          </a:p>
          <a:p>
            <a:r>
              <a:rPr lang="en-US" dirty="0" smtClean="0"/>
              <a:t>Installation directory</a:t>
            </a:r>
          </a:p>
          <a:p>
            <a:r>
              <a:rPr lang="en-US" dirty="0" smtClean="0"/>
              <a:t>Processing directory</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134683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Source code directory</a:t>
            </a:r>
            <a:br>
              <a:rPr lang="en-US" sz="4200" dirty="0" smtClean="0"/>
            </a:br>
            <a:r>
              <a:rPr lang="en-US" sz="4200" dirty="0" smtClean="0"/>
              <a:t>(optional)</a:t>
            </a:r>
            <a:endParaRPr lang="en-US" sz="4200" dirty="0"/>
          </a:p>
        </p:txBody>
      </p:sp>
    </p:spTree>
    <p:extLst>
      <p:ext uri="{BB962C8B-B14F-4D97-AF65-F5344CB8AC3E}">
        <p14:creationId xmlns:p14="http://schemas.microsoft.com/office/powerpoint/2010/main" val="3806351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code directory</a:t>
            </a:r>
            <a:endParaRPr lang="en-US" dirty="0"/>
          </a:p>
        </p:txBody>
      </p:sp>
      <p:sp>
        <p:nvSpPr>
          <p:cNvPr id="3" name="Content Placeholder 2"/>
          <p:cNvSpPr>
            <a:spLocks noGrp="1"/>
          </p:cNvSpPr>
          <p:nvPr>
            <p:ph idx="1"/>
          </p:nvPr>
        </p:nvSpPr>
        <p:spPr/>
        <p:txBody>
          <a:bodyPr>
            <a:normAutofit lnSpcReduction="10000"/>
          </a:bodyPr>
          <a:lstStyle/>
          <a:p>
            <a:r>
              <a:rPr lang="en-US" dirty="0"/>
              <a:t>U</a:t>
            </a:r>
            <a:r>
              <a:rPr lang="en-US" dirty="0" smtClean="0"/>
              <a:t>sers may wish to keep a local copy of source code</a:t>
            </a:r>
          </a:p>
          <a:p>
            <a:pPr lvl="1"/>
            <a:r>
              <a:rPr lang="en-US" dirty="0" smtClean="0"/>
              <a:t>As backup in case of problems during installation</a:t>
            </a:r>
          </a:p>
          <a:p>
            <a:pPr lvl="1"/>
            <a:r>
              <a:rPr lang="en-US" dirty="0" smtClean="0"/>
              <a:t>If unable to reconnect to the source code repository (</a:t>
            </a:r>
            <a:r>
              <a:rPr lang="en-US" dirty="0" err="1" smtClean="0"/>
              <a:t>chandler.mit.edu</a:t>
            </a:r>
            <a:r>
              <a:rPr lang="en-US" dirty="0" smtClean="0"/>
              <a:t>)</a:t>
            </a:r>
          </a:p>
          <a:p>
            <a:r>
              <a:rPr lang="en-US" dirty="0" smtClean="0"/>
              <a:t>If you wish to do this, keep it separate from where you intend to </a:t>
            </a:r>
            <a:r>
              <a:rPr lang="en-US" i="1" dirty="0" smtClean="0"/>
              <a:t>install</a:t>
            </a:r>
            <a:r>
              <a:rPr lang="en-US" dirty="0" smtClean="0"/>
              <a:t> GAMIT/GLOBK</a:t>
            </a:r>
          </a:p>
          <a:p>
            <a:pPr lvl="1"/>
            <a:r>
              <a:rPr lang="en-US" dirty="0" smtClean="0">
                <a:latin typeface="Courier"/>
                <a:cs typeface="Courier"/>
              </a:rPr>
              <a:t>~/</a:t>
            </a:r>
            <a:r>
              <a:rPr lang="en-US" dirty="0" err="1" smtClean="0">
                <a:latin typeface="Courier"/>
                <a:cs typeface="Courier"/>
              </a:rPr>
              <a:t>src</a:t>
            </a:r>
            <a:r>
              <a:rPr lang="en-US" dirty="0" smtClean="0">
                <a:latin typeface="Courier"/>
                <a:cs typeface="Courier"/>
              </a:rPr>
              <a:t>/gg/10.61</a:t>
            </a:r>
            <a:endParaRPr lang="en-US" dirty="0" smtClean="0">
              <a:latin typeface="Courier"/>
              <a:cs typeface="Courier"/>
            </a:endParaRPr>
          </a:p>
          <a:p>
            <a:pPr lvl="1"/>
            <a:r>
              <a:rPr lang="en-US" dirty="0" smtClean="0">
                <a:latin typeface="Courier"/>
                <a:cs typeface="Courier"/>
              </a:rPr>
              <a:t>~/</a:t>
            </a:r>
            <a:r>
              <a:rPr lang="en-US" dirty="0" smtClean="0">
                <a:latin typeface="Courier"/>
                <a:cs typeface="Courier"/>
              </a:rPr>
              <a:t>Programs/</a:t>
            </a:r>
            <a:r>
              <a:rPr lang="en-US" dirty="0" err="1" smtClean="0">
                <a:latin typeface="Courier"/>
                <a:cs typeface="Courier"/>
              </a:rPr>
              <a:t>src</a:t>
            </a:r>
            <a:r>
              <a:rPr lang="en-US" dirty="0" smtClean="0">
                <a:latin typeface="Courier"/>
                <a:cs typeface="Courier"/>
              </a:rPr>
              <a:t>/gg/10.61</a:t>
            </a:r>
            <a:endParaRPr lang="en-US" dirty="0">
              <a:latin typeface="Courier"/>
              <a:cs typeface="Courier"/>
            </a:endParaRP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00803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Master </a:t>
            </a:r>
            <a:r>
              <a:rPr lang="en-US" sz="4200" dirty="0"/>
              <a:t>i</a:t>
            </a:r>
            <a:r>
              <a:rPr lang="en-US" sz="4200" dirty="0" smtClean="0"/>
              <a:t>nstallation directory</a:t>
            </a:r>
            <a:endParaRPr lang="en-US" sz="4200" dirty="0"/>
          </a:p>
        </p:txBody>
      </p:sp>
    </p:spTree>
    <p:extLst>
      <p:ext uri="{BB962C8B-B14F-4D97-AF65-F5344CB8AC3E}">
        <p14:creationId xmlns:p14="http://schemas.microsoft.com/office/powerpoint/2010/main" val="42387561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installation directory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Choose a suitable directory for installing the software</a:t>
            </a:r>
          </a:p>
          <a:p>
            <a:pPr lvl="1"/>
            <a:r>
              <a:rPr lang="en-US" dirty="0" smtClean="0"/>
              <a:t>Suggested place in home directory, e.g. </a:t>
            </a:r>
            <a:r>
              <a:rPr lang="en-US" dirty="0" smtClean="0">
                <a:latin typeface="Courier"/>
                <a:cs typeface="Courier"/>
              </a:rPr>
              <a:t>~/</a:t>
            </a:r>
            <a:r>
              <a:rPr lang="en-US" dirty="0" err="1" smtClean="0">
                <a:latin typeface="Courier"/>
                <a:cs typeface="Courier"/>
              </a:rPr>
              <a:t>src</a:t>
            </a:r>
            <a:r>
              <a:rPr lang="en-US" dirty="0" smtClean="0">
                <a:latin typeface="Courier"/>
                <a:cs typeface="Courier"/>
              </a:rPr>
              <a:t>/</a:t>
            </a:r>
            <a:r>
              <a:rPr lang="en-US" dirty="0" err="1" smtClean="0">
                <a:latin typeface="Courier"/>
                <a:cs typeface="Courier"/>
              </a:rPr>
              <a:t>gg</a:t>
            </a:r>
            <a:r>
              <a:rPr lang="en-US" dirty="0" smtClean="0">
                <a:cs typeface="Courier"/>
              </a:rPr>
              <a:t>, </a:t>
            </a:r>
            <a:r>
              <a:rPr lang="en-US" dirty="0" smtClean="0">
                <a:latin typeface="Courier"/>
                <a:cs typeface="Courier"/>
              </a:rPr>
              <a:t>~/Programs/</a:t>
            </a:r>
            <a:r>
              <a:rPr lang="en-US" dirty="0" err="1" smtClean="0">
                <a:latin typeface="Courier"/>
                <a:cs typeface="Courier"/>
              </a:rPr>
              <a:t>gg</a:t>
            </a:r>
            <a:r>
              <a:rPr lang="en-US" dirty="0" smtClean="0"/>
              <a:t>, etc. (for example, I install GG version </a:t>
            </a:r>
            <a:r>
              <a:rPr lang="en-US" dirty="0" smtClean="0"/>
              <a:t>10.61 </a:t>
            </a:r>
            <a:r>
              <a:rPr lang="en-US" dirty="0" smtClean="0"/>
              <a:t>in </a:t>
            </a:r>
            <a:r>
              <a:rPr lang="en-US" dirty="0" smtClean="0">
                <a:latin typeface="Courier"/>
                <a:cs typeface="Courier"/>
              </a:rPr>
              <a:t>/</a:t>
            </a:r>
            <a:r>
              <a:rPr lang="en-US" dirty="0" smtClean="0">
                <a:latin typeface="Courier"/>
                <a:cs typeface="Courier"/>
              </a:rPr>
              <a:t>Users/Mike/Programs/gg/10.61</a:t>
            </a:r>
            <a:r>
              <a:rPr lang="en-US" dirty="0" smtClean="0"/>
              <a:t>)</a:t>
            </a:r>
            <a:endParaRPr lang="en-US" dirty="0" smtClean="0">
              <a:latin typeface="Courier"/>
              <a:cs typeface="Courier"/>
            </a:endParaRPr>
          </a:p>
          <a:p>
            <a:pPr lvl="1"/>
            <a:r>
              <a:rPr lang="en-US" dirty="0" smtClean="0"/>
              <a:t>Alternative may be your </a:t>
            </a: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smtClean="0"/>
              <a:t> directory, e.g.</a:t>
            </a:r>
            <a:br>
              <a:rPr lang="en-US" dirty="0" smtClean="0"/>
            </a:br>
            <a:r>
              <a:rPr lang="en-US" dirty="0" smtClean="0">
                <a:latin typeface="Courier"/>
                <a:cs typeface="Courier"/>
              </a:rPr>
              <a:t>/</a:t>
            </a:r>
            <a:r>
              <a:rPr lang="en-US" dirty="0" err="1" smtClean="0">
                <a:latin typeface="Courier"/>
                <a:cs typeface="Courier"/>
              </a:rPr>
              <a:t>usr</a:t>
            </a:r>
            <a:r>
              <a:rPr lang="en-US" dirty="0" smtClean="0">
                <a:latin typeface="Courier"/>
                <a:cs typeface="Courier"/>
              </a:rPr>
              <a:t>/local/gg/10.61</a:t>
            </a:r>
            <a:endParaRPr lang="en-US" dirty="0"/>
          </a:p>
          <a:p>
            <a:pPr lvl="1"/>
            <a:r>
              <a:rPr lang="en-US" dirty="0" smtClean="0"/>
              <a:t>Take care not to mix source versions, e.g. </a:t>
            </a:r>
            <a:r>
              <a:rPr lang="en-US" dirty="0" smtClean="0"/>
              <a:t>10.6 </a:t>
            </a:r>
            <a:r>
              <a:rPr lang="en-US" dirty="0" smtClean="0"/>
              <a:t>versus </a:t>
            </a:r>
            <a:r>
              <a:rPr lang="en-US" dirty="0" smtClean="0"/>
              <a:t>10.61</a:t>
            </a:r>
            <a:endParaRPr lang="en-US" dirty="0" smtClean="0"/>
          </a:p>
          <a:p>
            <a:r>
              <a:rPr lang="en-US" dirty="0" smtClean="0"/>
              <a:t>Change to this directory to download (or copy) the source code</a:t>
            </a:r>
          </a:p>
          <a:p>
            <a:r>
              <a:rPr lang="en-US" dirty="0" smtClean="0"/>
              <a:t>This will be the directory that is ultimately linked from your home directory (</a:t>
            </a:r>
            <a:r>
              <a:rPr lang="en-US" dirty="0" smtClean="0">
                <a:latin typeface="Courier"/>
                <a:cs typeface="Courier"/>
              </a:rPr>
              <a:t>~/</a:t>
            </a:r>
            <a:r>
              <a:rPr lang="en-US" dirty="0" err="1" smtClean="0">
                <a:latin typeface="Courier"/>
                <a:cs typeface="Courier"/>
              </a:rPr>
              <a:t>gg</a:t>
            </a:r>
            <a:r>
              <a:rPr lang="en-US" dirty="0" smtClean="0"/>
              <a:t>)</a:t>
            </a: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151543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Downloading source via FTP</a:t>
            </a:r>
            <a:endParaRPr lang="en-US" sz="4200" dirty="0"/>
          </a:p>
        </p:txBody>
      </p:sp>
    </p:spTree>
    <p:extLst>
      <p:ext uri="{BB962C8B-B14F-4D97-AF65-F5344CB8AC3E}">
        <p14:creationId xmlns:p14="http://schemas.microsoft.com/office/powerpoint/2010/main" val="12918192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FTP server</a:t>
            </a:r>
            <a:endParaRPr lang="en-US" dirty="0"/>
          </a:p>
        </p:txBody>
      </p:sp>
      <p:sp>
        <p:nvSpPr>
          <p:cNvPr id="3" name="Content Placeholder 2"/>
          <p:cNvSpPr>
            <a:spLocks noGrp="1"/>
          </p:cNvSpPr>
          <p:nvPr>
            <p:ph idx="1"/>
          </p:nvPr>
        </p:nvSpPr>
        <p:spPr/>
        <p:txBody>
          <a:bodyPr/>
          <a:lstStyle/>
          <a:p>
            <a:r>
              <a:rPr lang="en-US" dirty="0" err="1" smtClean="0"/>
              <a:t>chandler.mit.edu</a:t>
            </a:r>
            <a:endParaRPr lang="en-US" dirty="0" smtClean="0"/>
          </a:p>
          <a:p>
            <a:pPr lvl="1"/>
            <a:r>
              <a:rPr lang="en-US" dirty="0"/>
              <a:t>username: guest</a:t>
            </a:r>
          </a:p>
          <a:p>
            <a:pPr lvl="1"/>
            <a:r>
              <a:rPr lang="en-US" dirty="0"/>
              <a:t>password</a:t>
            </a:r>
            <a:r>
              <a:rPr lang="en-US" dirty="0" smtClean="0"/>
              <a:t>: [changeable]</a:t>
            </a:r>
          </a:p>
          <a:p>
            <a:r>
              <a:rPr lang="en-US" dirty="0" smtClean="0"/>
              <a:t>Use FTP client, such as </a:t>
            </a:r>
            <a:r>
              <a:rPr lang="en-US" dirty="0" smtClean="0">
                <a:latin typeface="Courier"/>
                <a:cs typeface="Courier"/>
              </a:rPr>
              <a:t>ftp</a:t>
            </a:r>
            <a:r>
              <a:rPr lang="en-US" dirty="0" smtClean="0"/>
              <a:t> or </a:t>
            </a:r>
            <a:r>
              <a:rPr lang="en-US" dirty="0" err="1" smtClean="0">
                <a:latin typeface="Courier"/>
                <a:cs typeface="Courier"/>
              </a:rPr>
              <a:t>ncftp</a:t>
            </a:r>
            <a:endParaRPr lang="en-US" dirty="0" smtClean="0">
              <a:latin typeface="Courier"/>
              <a:cs typeface="Courier"/>
            </a:endParaRPr>
          </a:p>
          <a:p>
            <a:r>
              <a:rPr lang="en-US" dirty="0" smtClean="0"/>
              <a:t>Alternatively, use internet browser</a:t>
            </a:r>
          </a:p>
          <a:p>
            <a:pPr lvl="1"/>
            <a:r>
              <a:rPr lang="en-US" dirty="0" smtClean="0">
                <a:hlinkClick r:id="rId2" action="ppaction://hlinkfile"/>
              </a:rPr>
              <a:t>ftp://</a:t>
            </a:r>
            <a:r>
              <a:rPr lang="en-US" dirty="0" err="1" smtClean="0">
                <a:hlinkClick r:id="rId2" action="ppaction://hlinkfile"/>
              </a:rPr>
              <a:t>guest@chandler.mit.edu</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1650303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code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Change directory to </a:t>
            </a:r>
            <a:r>
              <a:rPr lang="en-US" dirty="0" smtClean="0">
                <a:latin typeface="Courier"/>
                <a:cs typeface="Courier"/>
              </a:rPr>
              <a:t>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r>
              <a:rPr lang="en-US" dirty="0" smtClean="0"/>
              <a:t>)</a:t>
            </a:r>
          </a:p>
          <a:p>
            <a:r>
              <a:rPr lang="en-US" dirty="0" smtClean="0"/>
              <a:t>Also download </a:t>
            </a:r>
            <a:r>
              <a:rPr lang="en-US" dirty="0" err="1" smtClean="0"/>
              <a:t>install_software</a:t>
            </a:r>
            <a:endParaRPr lang="en-US" dirty="0" smtClean="0"/>
          </a:p>
          <a:p>
            <a:r>
              <a:rPr lang="en-US" dirty="0" smtClean="0"/>
              <a:t>Depending on your processing strategy, may also need to download grids (e.g. ocean-tide loading, atmospheric loading grids, etc.) from </a:t>
            </a:r>
            <a:r>
              <a:rPr lang="en-US" dirty="0" smtClean="0">
                <a:hlinkClick r:id="rId2" action="ppaction://hlinkfile"/>
              </a:rPr>
              <a:t>ftp://everest.mit.edu/pub/GRIDS</a:t>
            </a:r>
            <a:endParaRPr lang="en-US" dirty="0" smtClean="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91470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a:t>
            </a:r>
            <a:endParaRPr lang="en-US" dirty="0"/>
          </a:p>
        </p:txBody>
      </p:sp>
      <p:sp>
        <p:nvSpPr>
          <p:cNvPr id="3" name="Content Placeholder 2"/>
          <p:cNvSpPr>
            <a:spLocks noGrp="1"/>
          </p:cNvSpPr>
          <p:nvPr>
            <p:ph idx="1"/>
          </p:nvPr>
        </p:nvSpPr>
        <p:spPr/>
        <p:txBody>
          <a:bodyPr>
            <a:normAutofit/>
          </a:bodyPr>
          <a:lstStyle/>
          <a:p>
            <a:r>
              <a:rPr lang="en-US" sz="2400" dirty="0" smtClean="0"/>
              <a:t>Incremental updates are made available approximately every month, so please check at least</a:t>
            </a:r>
          </a:p>
          <a:p>
            <a:pPr lvl="1"/>
            <a:r>
              <a:rPr lang="en-US" sz="2000" dirty="0" smtClean="0"/>
              <a:t>Earth orientation parameters (pole.* and ut1.*; or </a:t>
            </a:r>
            <a:r>
              <a:rPr lang="en-US" sz="2000" dirty="0" err="1" smtClean="0"/>
              <a:t>sh_update_eop</a:t>
            </a:r>
            <a:r>
              <a:rPr lang="en-US" sz="2000" dirty="0" smtClean="0"/>
              <a:t>)</a:t>
            </a:r>
          </a:p>
          <a:p>
            <a:pPr lvl="1"/>
            <a:r>
              <a:rPr lang="en-US" sz="2000" dirty="0" smtClean="0"/>
              <a:t>SVN-</a:t>
            </a:r>
            <a:r>
              <a:rPr lang="en-US" sz="2000" dirty="0"/>
              <a:t>PRN translation </a:t>
            </a:r>
            <a:r>
              <a:rPr lang="en-US" sz="2000" dirty="0" smtClean="0"/>
              <a:t>tables (</a:t>
            </a:r>
            <a:r>
              <a:rPr lang="en-US" sz="2000" dirty="0" err="1" smtClean="0"/>
              <a:t>svnav.dat</a:t>
            </a:r>
            <a:r>
              <a:rPr lang="en-US" sz="2000" dirty="0" smtClean="0"/>
              <a:t>)</a:t>
            </a:r>
          </a:p>
          <a:p>
            <a:pPr lvl="1"/>
            <a:r>
              <a:rPr lang="en-US" sz="2000" dirty="0" smtClean="0"/>
              <a:t>Differential code biases (</a:t>
            </a:r>
            <a:r>
              <a:rPr lang="en-US" sz="2000" dirty="0" err="1" smtClean="0"/>
              <a:t>dcb.dat</a:t>
            </a:r>
            <a:r>
              <a:rPr lang="en-US" sz="2000" dirty="0" smtClean="0"/>
              <a:t>)</a:t>
            </a:r>
            <a:endParaRPr lang="en-US" sz="2000" dirty="0"/>
          </a:p>
          <a:p>
            <a:pPr lvl="1"/>
            <a:r>
              <a:rPr lang="en-US" sz="2000" dirty="0"/>
              <a:t>Leap </a:t>
            </a:r>
            <a:r>
              <a:rPr lang="en-US" sz="2000" dirty="0" smtClean="0"/>
              <a:t>seconds (</a:t>
            </a:r>
            <a:r>
              <a:rPr lang="en-US" sz="2000" dirty="0" err="1" smtClean="0"/>
              <a:t>leap.sec</a:t>
            </a:r>
            <a:r>
              <a:rPr lang="en-US" sz="2000" dirty="0" smtClean="0"/>
              <a:t>)</a:t>
            </a:r>
          </a:p>
          <a:p>
            <a:pPr lvl="1"/>
            <a:r>
              <a:rPr lang="en-US" sz="2000" dirty="0" smtClean="0"/>
              <a:t>Loading grids (ftp://</a:t>
            </a:r>
            <a:r>
              <a:rPr lang="en-US" sz="2000" dirty="0" err="1" smtClean="0"/>
              <a:t>everest.mit.edu</a:t>
            </a:r>
            <a:r>
              <a:rPr lang="en-US" sz="2000" dirty="0" smtClean="0"/>
              <a:t>/pub/GRIDS)</a:t>
            </a:r>
          </a:p>
          <a:p>
            <a:r>
              <a:rPr lang="en-US" sz="2400" dirty="0" smtClean="0"/>
              <a:t>Example: 2015-06-30T23:59:60Z leap second</a:t>
            </a:r>
          </a:p>
        </p:txBody>
      </p:sp>
      <p:pic>
        <p:nvPicPr>
          <p:cNvPr id="4" name="Picture 3"/>
          <p:cNvPicPr>
            <a:picLocks noChangeAspect="1"/>
          </p:cNvPicPr>
          <p:nvPr/>
        </p:nvPicPr>
        <p:blipFill>
          <a:blip r:embed="rId2"/>
          <a:stretch>
            <a:fillRect/>
          </a:stretch>
        </p:blipFill>
        <p:spPr>
          <a:xfrm rot="60000">
            <a:off x="1412805" y="4746991"/>
            <a:ext cx="6404011" cy="1919233"/>
          </a:xfrm>
          <a:prstGeom prst="rect">
            <a:avLst/>
          </a:prstGeom>
        </p:spPr>
      </p:pic>
      <p:sp>
        <p:nvSpPr>
          <p:cNvPr id="5" name="Date Placeholder 4"/>
          <p:cNvSpPr>
            <a:spLocks noGrp="1"/>
          </p:cNvSpPr>
          <p:nvPr>
            <p:ph type="dt" sz="half" idx="10"/>
          </p:nvPr>
        </p:nvSpPr>
        <p:spPr/>
        <p:txBody>
          <a:bodyPr/>
          <a:lstStyle/>
          <a:p>
            <a:r>
              <a:rPr lang="en-GB" smtClean="0"/>
              <a:t>2017/05/01</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39039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Top-</a:t>
            </a:r>
            <a:r>
              <a:rPr lang="en-US" dirty="0"/>
              <a:t>level “README” file at </a:t>
            </a:r>
            <a:r>
              <a:rPr lang="en-US" dirty="0" smtClean="0">
                <a:hlinkClick r:id="rId2" action="ppaction://hlinkfile"/>
              </a:rPr>
              <a:t>ftp://guest@chandler.mit.edu/updates/README</a:t>
            </a:r>
            <a:endParaRPr lang="en-US" dirty="0"/>
          </a:p>
          <a:p>
            <a:r>
              <a:rPr lang="en-US" dirty="0" smtClean="0"/>
              <a:t>Change directory to </a:t>
            </a:r>
            <a:r>
              <a:rPr lang="en-US" dirty="0" smtClean="0">
                <a:latin typeface="Courier"/>
                <a:cs typeface="Courier"/>
              </a:rPr>
              <a:t>updates/documentation/</a:t>
            </a:r>
          </a:p>
          <a:p>
            <a:pPr lvl="1"/>
            <a:r>
              <a:rPr lang="en-US" dirty="0" smtClean="0"/>
              <a:t>GAMIT/GLOBK </a:t>
            </a:r>
            <a:r>
              <a:rPr lang="en-US" dirty="0"/>
              <a:t>prerequisites </a:t>
            </a:r>
            <a:r>
              <a:rPr lang="en-US" dirty="0" smtClean="0"/>
              <a:t>in </a:t>
            </a:r>
            <a:r>
              <a:rPr lang="en-US" b="1" dirty="0" err="1"/>
              <a:t>GAMIT_prerequisites.pdf</a:t>
            </a:r>
            <a:r>
              <a:rPr lang="en-US" dirty="0" smtClean="0"/>
              <a:t> </a:t>
            </a:r>
            <a:r>
              <a:rPr lang="en-US" dirty="0" smtClean="0">
                <a:hlinkClick r:id="rId3" action="ppaction://hlinkfile"/>
              </a:rPr>
              <a:t>ftp</a:t>
            </a:r>
            <a:r>
              <a:rPr lang="en-US" dirty="0">
                <a:hlinkClick r:id="rId3" action="ppaction://hlinkfile"/>
              </a:rPr>
              <a:t>://guest@chandler.mit.edu/updates/documentation/</a:t>
            </a:r>
            <a:r>
              <a:rPr lang="en-US" dirty="0" smtClean="0">
                <a:hlinkClick r:id="rId3" action="ppaction://hlinkfile"/>
              </a:rPr>
              <a:t>GAMIT_prerequisites.pdf</a:t>
            </a:r>
            <a:endParaRPr lang="en-US" dirty="0" smtClean="0"/>
          </a:p>
          <a:p>
            <a:pPr lvl="1"/>
            <a:r>
              <a:rPr lang="en-US" dirty="0" smtClean="0"/>
              <a:t>Introductory GPS </a:t>
            </a:r>
            <a:r>
              <a:rPr lang="en-US" dirty="0"/>
              <a:t>material </a:t>
            </a:r>
            <a:r>
              <a:rPr lang="en-US" dirty="0" smtClean="0"/>
              <a:t>in </a:t>
            </a:r>
            <a:r>
              <a:rPr lang="en-US" b="1" dirty="0" err="1"/>
              <a:t>Intro_GG.pdf</a:t>
            </a:r>
            <a:r>
              <a:rPr lang="en-US" dirty="0" smtClean="0"/>
              <a:t> </a:t>
            </a:r>
            <a:r>
              <a:rPr lang="en-US" dirty="0" smtClean="0">
                <a:hlinkClick r:id="rId4" action="ppaction://hlinkfile"/>
              </a:rPr>
              <a:t>ftp</a:t>
            </a:r>
            <a:r>
              <a:rPr lang="en-US" dirty="0">
                <a:hlinkClick r:id="rId4" action="ppaction://hlinkfile"/>
              </a:rPr>
              <a:t>://guest@chandler.mit.edu/updates/documentation/</a:t>
            </a:r>
            <a:r>
              <a:rPr lang="en-US" dirty="0" smtClean="0">
                <a:hlinkClick r:id="rId4" action="ppaction://hlinkfile"/>
              </a:rPr>
              <a:t>Intro_GG.pdf</a:t>
            </a:r>
            <a:endParaRPr lang="en-US" dirty="0" smtClean="0"/>
          </a:p>
          <a:p>
            <a:pPr lvl="1"/>
            <a:r>
              <a:rPr lang="en-US" dirty="0" smtClean="0"/>
              <a:t>GAMIT reference </a:t>
            </a:r>
            <a:r>
              <a:rPr lang="en-US" dirty="0"/>
              <a:t>manual in </a:t>
            </a:r>
            <a:r>
              <a:rPr lang="en-US" b="1" dirty="0" err="1" smtClean="0"/>
              <a:t>GAMIT_Ref.pdf</a:t>
            </a:r>
            <a:r>
              <a:rPr lang="en-US" b="1" dirty="0" smtClean="0"/>
              <a:t> </a:t>
            </a:r>
            <a:r>
              <a:rPr lang="en-US" dirty="0" smtClean="0">
                <a:hlinkClick r:id="rId5" action="ppaction://hlinkfile"/>
              </a:rPr>
              <a:t>ftp</a:t>
            </a:r>
            <a:r>
              <a:rPr lang="en-US" dirty="0">
                <a:hlinkClick r:id="rId5" action="ppaction://hlinkfile"/>
              </a:rPr>
              <a:t>://guest@chandler.mit.edu/updates/documentation/</a:t>
            </a:r>
            <a:r>
              <a:rPr lang="en-US" dirty="0" smtClean="0">
                <a:hlinkClick r:id="rId5" action="ppaction://hlinkfile"/>
              </a:rPr>
              <a:t>GAMIT_Ref.pdf</a:t>
            </a:r>
            <a:endParaRPr lang="en-US" dirty="0" smtClean="0"/>
          </a:p>
          <a:p>
            <a:pPr lvl="1"/>
            <a:r>
              <a:rPr lang="en-US" dirty="0" smtClean="0"/>
              <a:t>GLOBK reference </a:t>
            </a:r>
            <a:r>
              <a:rPr lang="en-US" dirty="0"/>
              <a:t>manual </a:t>
            </a:r>
            <a:r>
              <a:rPr lang="en-US" dirty="0" smtClean="0"/>
              <a:t>in </a:t>
            </a:r>
            <a:r>
              <a:rPr lang="en-US" b="1" dirty="0" err="1" smtClean="0"/>
              <a:t>GLOBK_Ref.pdf</a:t>
            </a:r>
            <a:r>
              <a:rPr lang="en-US" b="1" dirty="0" smtClean="0"/>
              <a:t> </a:t>
            </a:r>
            <a:r>
              <a:rPr lang="en-US" dirty="0" smtClean="0">
                <a:hlinkClick r:id="rId6" action="ppaction://hlinkfile"/>
              </a:rPr>
              <a:t>ftp</a:t>
            </a:r>
            <a:r>
              <a:rPr lang="en-US" dirty="0">
                <a:hlinkClick r:id="rId6" action="ppaction://hlinkfile"/>
              </a:rPr>
              <a:t>://guest@chandler.mit.edu/updates/documentation/</a:t>
            </a:r>
            <a:r>
              <a:rPr lang="en-US" dirty="0" smtClean="0">
                <a:hlinkClick r:id="rId6" action="ppaction://hlinkfile"/>
              </a:rPr>
              <a:t>GLOBK_Ref.pdf</a:t>
            </a:r>
            <a:endParaRPr lang="en-US" dirty="0" smtClean="0"/>
          </a:p>
          <a:p>
            <a:pPr lvl="1"/>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3984441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Directory structures</a:t>
            </a:r>
            <a:endParaRPr lang="en-US" dirty="0"/>
          </a:p>
        </p:txBody>
      </p:sp>
      <p:sp>
        <p:nvSpPr>
          <p:cNvPr id="3" name="Content Placeholder 2"/>
          <p:cNvSpPr>
            <a:spLocks noGrp="1"/>
          </p:cNvSpPr>
          <p:nvPr>
            <p:ph sz="half" idx="1"/>
          </p:nvPr>
        </p:nvSpPr>
        <p:spPr/>
        <p:txBody>
          <a:bodyPr>
            <a:normAutofit fontScale="92500"/>
          </a:bodyPr>
          <a:lstStyle/>
          <a:p>
            <a:r>
              <a:rPr lang="en-US" dirty="0" smtClean="0"/>
              <a:t>One must be familiar with the layout of files and directories (or “folders”)</a:t>
            </a:r>
          </a:p>
          <a:p>
            <a:r>
              <a:rPr lang="en-US" dirty="0" smtClean="0"/>
              <a:t>Once one has a mental “map” of the directory structure, navigating between directories and finding files is easier</a:t>
            </a:r>
          </a:p>
          <a:p>
            <a:r>
              <a:rPr lang="en-US" dirty="0" smtClean="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292917118"/>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2017/05/01</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771251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Compiling GAMIT/GLOBK</a:t>
            </a:r>
            <a:endParaRPr lang="en-US" sz="4000" dirty="0"/>
          </a:p>
        </p:txBody>
      </p:sp>
    </p:spTree>
    <p:extLst>
      <p:ext uri="{BB962C8B-B14F-4D97-AF65-F5344CB8AC3E}">
        <p14:creationId xmlns:p14="http://schemas.microsoft.com/office/powerpoint/2010/main" val="40750061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tools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Depending on your system, a number of programs may need to be added. One needs</a:t>
            </a:r>
            <a:r>
              <a:rPr lang="en-US" dirty="0"/>
              <a:t>:</a:t>
            </a:r>
            <a:endParaRPr lang="en-US" dirty="0" smtClean="0"/>
          </a:p>
          <a:p>
            <a:r>
              <a:rPr lang="en-US" dirty="0" smtClean="0"/>
              <a:t>A </a:t>
            </a:r>
            <a:r>
              <a:rPr lang="en-US" dirty="0"/>
              <a:t>Fortran code </a:t>
            </a:r>
            <a:r>
              <a:rPr lang="en-US" dirty="0" smtClean="0"/>
              <a:t>compiler</a:t>
            </a:r>
          </a:p>
          <a:p>
            <a:r>
              <a:rPr lang="en-US" dirty="0"/>
              <a:t>A C code </a:t>
            </a:r>
            <a:r>
              <a:rPr lang="en-US" dirty="0" smtClean="0"/>
              <a:t>compiler</a:t>
            </a:r>
          </a:p>
          <a:p>
            <a:r>
              <a:rPr lang="en-US" dirty="0" smtClean="0"/>
              <a:t>X11 libraries and headers, specifically:</a:t>
            </a:r>
          </a:p>
          <a:p>
            <a:pPr lvl="1"/>
            <a:r>
              <a:rPr lang="en-US" dirty="0" smtClean="0"/>
              <a:t>libX11</a:t>
            </a:r>
            <a:r>
              <a:rPr lang="en-US" dirty="0"/>
              <a:t>.a, libX11.</a:t>
            </a:r>
            <a:r>
              <a:rPr lang="en-US" dirty="0" smtClean="0"/>
              <a:t>so, </a:t>
            </a:r>
            <a:r>
              <a:rPr lang="en-US" dirty="0"/>
              <a:t>libX11.</a:t>
            </a:r>
            <a:r>
              <a:rPr lang="en-US" dirty="0" smtClean="0"/>
              <a:t>dylib or libX11.la (depending on your system)</a:t>
            </a:r>
          </a:p>
          <a:p>
            <a:pPr lvl="1"/>
            <a:r>
              <a:rPr lang="en-US" dirty="0" err="1" smtClean="0"/>
              <a:t>Xlib.h</a:t>
            </a:r>
            <a:endParaRPr lang="en-US" dirty="0"/>
          </a:p>
          <a:p>
            <a:r>
              <a:rPr lang="en-US" dirty="0" smtClean="0"/>
              <a:t>Linux</a:t>
            </a:r>
          </a:p>
          <a:p>
            <a:pPr lvl="1"/>
            <a:r>
              <a:rPr lang="en-US" dirty="0" smtClean="0"/>
              <a:t>Be sure a C-shell (</a:t>
            </a:r>
            <a:r>
              <a:rPr lang="en-US" dirty="0" err="1" smtClean="0"/>
              <a:t>csh</a:t>
            </a:r>
            <a:r>
              <a:rPr lang="en-US" dirty="0" smtClean="0"/>
              <a:t> and </a:t>
            </a:r>
            <a:r>
              <a:rPr lang="en-US" dirty="0" err="1" smtClean="0"/>
              <a:t>tcsh</a:t>
            </a:r>
            <a:r>
              <a:rPr lang="en-US" dirty="0" smtClean="0"/>
              <a:t>) is installed (this is not the case by default with Ubuntu, for instance)</a:t>
            </a:r>
          </a:p>
          <a:p>
            <a:pPr lvl="1"/>
            <a:r>
              <a:rPr lang="en-US" dirty="0" smtClean="0"/>
              <a:t>X11 libraries and headers may also need to be installed</a:t>
            </a:r>
          </a:p>
          <a:p>
            <a:r>
              <a:rPr lang="en-US" dirty="0" smtClean="0"/>
              <a:t>Mac</a:t>
            </a:r>
          </a:p>
          <a:p>
            <a:pPr lvl="1"/>
            <a:r>
              <a:rPr lang="en-US" dirty="0" smtClean="0"/>
              <a:t>Have an Apple ID and download the latest “Command Line Tools for </a:t>
            </a:r>
            <a:r>
              <a:rPr lang="en-US" dirty="0" err="1" smtClean="0"/>
              <a:t>Xcode</a:t>
            </a:r>
            <a:r>
              <a:rPr lang="en-US" dirty="0" smtClean="0"/>
              <a:t>” </a:t>
            </a:r>
            <a:r>
              <a:rPr lang="en-US" dirty="0"/>
              <a:t>(Mac OS X 10.7.3 or </a:t>
            </a:r>
            <a:r>
              <a:rPr lang="en-US" dirty="0" smtClean="0"/>
              <a:t>later) or </a:t>
            </a:r>
            <a:r>
              <a:rPr lang="en-US" dirty="0"/>
              <a:t>“</a:t>
            </a:r>
            <a:r>
              <a:rPr lang="en-US" dirty="0" err="1"/>
              <a:t>Xcode</a:t>
            </a:r>
            <a:r>
              <a:rPr lang="en-US" dirty="0"/>
              <a:t>” (prior to </a:t>
            </a:r>
            <a:r>
              <a:rPr lang="en-US" dirty="0" smtClean="0"/>
              <a:t>Mac </a:t>
            </a:r>
            <a:r>
              <a:rPr lang="en-US" dirty="0"/>
              <a:t>OS X 10.7.3</a:t>
            </a:r>
            <a:r>
              <a:rPr lang="en-US" dirty="0" smtClean="0"/>
              <a:t>) appropriate to your </a:t>
            </a:r>
            <a:r>
              <a:rPr lang="en-US" dirty="0"/>
              <a:t>system </a:t>
            </a:r>
            <a:r>
              <a:rPr lang="en-US" dirty="0" smtClean="0"/>
              <a:t>from </a:t>
            </a:r>
            <a:r>
              <a:rPr lang="en-US" dirty="0">
                <a:hlinkClick r:id="rId2"/>
              </a:rPr>
              <a:t>https://developer.apple.com/downloads/</a:t>
            </a:r>
            <a:r>
              <a:rPr lang="en-US" dirty="0" smtClean="0">
                <a:hlinkClick r:id="rId2"/>
              </a:rPr>
              <a:t>index.action</a:t>
            </a:r>
            <a:endParaRPr lang="en-US" dirty="0" smtClean="0"/>
          </a:p>
          <a:p>
            <a:pPr lvl="1"/>
            <a:r>
              <a:rPr lang="en-US" dirty="0" smtClean="0"/>
              <a:t>X11 was replaced by </a:t>
            </a:r>
            <a:r>
              <a:rPr lang="en-US" dirty="0" err="1" smtClean="0"/>
              <a:t>XQuartz</a:t>
            </a:r>
            <a:r>
              <a:rPr lang="en-US" dirty="0"/>
              <a:t> (http://</a:t>
            </a:r>
            <a:r>
              <a:rPr lang="en-US" dirty="0" err="1"/>
              <a:t>xquartz.macosforge.org</a:t>
            </a:r>
            <a:r>
              <a:rPr lang="en-US" dirty="0" smtClean="0"/>
              <a:t>/) for Mac OS X 10.8 (Mountain Lion) and later</a:t>
            </a:r>
          </a:p>
          <a:p>
            <a:r>
              <a:rPr lang="en-US" dirty="0" smtClean="0"/>
              <a:t>Windows (Cygwin)</a:t>
            </a:r>
          </a:p>
          <a:p>
            <a:pPr lvl="1"/>
            <a:r>
              <a:rPr lang="en-US" dirty="0" err="1" smtClean="0"/>
              <a:t>Devel</a:t>
            </a:r>
            <a:r>
              <a:rPr lang="en-US" dirty="0" smtClean="0"/>
              <a:t>/make</a:t>
            </a:r>
          </a:p>
          <a:p>
            <a:pPr lvl="1"/>
            <a:r>
              <a:rPr lang="en-US" dirty="0" smtClean="0"/>
              <a:t>Math/</a:t>
            </a:r>
            <a:r>
              <a:rPr lang="en-US" dirty="0" err="1" smtClean="0"/>
              <a:t>bc</a:t>
            </a:r>
            <a:endParaRPr lang="en-US" dirty="0" smtClean="0"/>
          </a:p>
          <a:p>
            <a:pPr lvl="1"/>
            <a:r>
              <a:rPr lang="en-US" dirty="0" smtClean="0"/>
              <a:t>Shells/</a:t>
            </a:r>
            <a:r>
              <a:rPr lang="en-US" dirty="0" err="1" smtClean="0"/>
              <a:t>tcsh</a:t>
            </a:r>
            <a:endParaRPr lang="en-US" dirty="0" smtClean="0"/>
          </a:p>
          <a:p>
            <a:pPr lvl="1"/>
            <a:r>
              <a:rPr lang="en-US" dirty="0" smtClean="0"/>
              <a:t>X11/libX11</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156464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known problems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Very new </a:t>
            </a:r>
            <a:r>
              <a:rPr lang="en-US" dirty="0" err="1" smtClean="0"/>
              <a:t>gfortran</a:t>
            </a:r>
            <a:r>
              <a:rPr lang="en-US" dirty="0" smtClean="0"/>
              <a:t> releases, especially those with a version number ending in 0 (e.g. 4.9.0), often are buggy and produce compilation problems</a:t>
            </a:r>
          </a:p>
          <a:p>
            <a:pPr lvl="1"/>
            <a:r>
              <a:rPr lang="en-US" dirty="0" smtClean="0"/>
              <a:t>If this is the case, try compiling a program using only the ‘-O3’ flag or revert to an older, stable version of </a:t>
            </a:r>
            <a:r>
              <a:rPr lang="en-US" dirty="0" err="1" smtClean="0"/>
              <a:t>gfortran</a:t>
            </a:r>
            <a:endParaRPr lang="en-US" dirty="0"/>
          </a:p>
          <a:p>
            <a:r>
              <a:rPr lang="en-US" dirty="0" smtClean="0"/>
              <a:t>I currently run </a:t>
            </a:r>
            <a:r>
              <a:rPr lang="en-US" dirty="0" err="1" smtClean="0"/>
              <a:t>gfortran</a:t>
            </a:r>
            <a:r>
              <a:rPr lang="en-US" dirty="0" smtClean="0"/>
              <a:t> </a:t>
            </a:r>
            <a:r>
              <a:rPr lang="en-US" dirty="0" smtClean="0"/>
              <a:t>6</a:t>
            </a:r>
            <a:r>
              <a:rPr lang="en-US" dirty="0" smtClean="0"/>
              <a:t>.3.0 </a:t>
            </a:r>
            <a:r>
              <a:rPr lang="en-US" dirty="0" smtClean="0"/>
              <a:t>on my laptop with Mac OS X </a:t>
            </a:r>
            <a:r>
              <a:rPr lang="en-US" dirty="0" smtClean="0"/>
              <a:t>10.12 (Sierra) </a:t>
            </a:r>
            <a:r>
              <a:rPr lang="en-US" dirty="0" smtClean="0"/>
              <a:t>and 4.7.3 on MIT computers with Ubuntu Linux</a:t>
            </a:r>
          </a:p>
          <a:p>
            <a:pPr lvl="1"/>
            <a:r>
              <a:rPr lang="en-US" dirty="0" smtClean="0"/>
              <a:t>Note Ubuntu’s </a:t>
            </a:r>
            <a:r>
              <a:rPr lang="en-US" dirty="0" err="1" smtClean="0"/>
              <a:t>gfortran</a:t>
            </a:r>
            <a:r>
              <a:rPr lang="en-US" dirty="0" smtClean="0"/>
              <a:t> 4.8 appears to be buggy</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7511162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a:t>
            </a:r>
            <a:r>
              <a:rPr lang="en-US" dirty="0" err="1" smtClean="0"/>
              <a:t>install_software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From the master installation directory, where the source tar-files and </a:t>
            </a:r>
            <a:r>
              <a:rPr lang="en-US" dirty="0" err="1" smtClean="0">
                <a:cs typeface="Courier"/>
              </a:rPr>
              <a:t>install_software</a:t>
            </a:r>
            <a:r>
              <a:rPr lang="en-US" dirty="0" smtClean="0"/>
              <a:t> should be copied</a:t>
            </a:r>
          </a:p>
          <a:p>
            <a:r>
              <a:rPr lang="en-US" dirty="0" smtClean="0"/>
              <a:t>Run</a:t>
            </a:r>
            <a:r>
              <a:rPr lang="en-US" dirty="0"/>
              <a:t> </a:t>
            </a:r>
            <a:r>
              <a:rPr lang="en-US" dirty="0" smtClean="0">
                <a:latin typeface="Courier"/>
                <a:cs typeface="Courier"/>
              </a:rPr>
              <a:t>./</a:t>
            </a:r>
            <a:r>
              <a:rPr lang="en-US" dirty="0" err="1" smtClean="0">
                <a:latin typeface="Courier"/>
                <a:cs typeface="Courier"/>
              </a:rPr>
              <a:t>install_software</a:t>
            </a:r>
            <a:endParaRPr lang="en-US" dirty="0" smtClean="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r>
              <a:rPr lang="en-US" sz="1700" dirty="0" smtClean="0">
                <a:latin typeface="Courier"/>
                <a:cs typeface="Courier"/>
              </a:rPr>
              <a:t>)</a:t>
            </a:r>
            <a:endParaRPr lang="en-US" sz="1700" dirty="0" smtClean="0"/>
          </a:p>
          <a:p>
            <a:r>
              <a:rPr lang="en-US" dirty="0" smtClean="0"/>
              <a:t>If they are not correct, say “n” then </a:t>
            </a:r>
            <a:r>
              <a:rPr lang="en-US" dirty="0" err="1" smtClean="0">
                <a:cs typeface="Courier"/>
              </a:rPr>
              <a:t>install_software</a:t>
            </a:r>
            <a:r>
              <a:rPr lang="en-US" dirty="0" smtClean="0"/>
              <a:t> will search or exit and one can then edit libraries/</a:t>
            </a:r>
            <a:r>
              <a:rPr lang="en-US" dirty="0" err="1" smtClean="0"/>
              <a:t>Makefile.config</a:t>
            </a:r>
            <a:r>
              <a:rPr lang="en-US" dirty="0" smtClean="0"/>
              <a:t> appropriately</a:t>
            </a: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39291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here on permissions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computer may read (“r”), write (“w”) and/or execute (“x”) a directory or file</a:t>
            </a:r>
          </a:p>
          <a:p>
            <a:r>
              <a:rPr lang="en-US" dirty="0" smtClean="0"/>
              <a:t>Each action may be allowed by a user (“u”), group (“g”) or others (“o”)</a:t>
            </a:r>
          </a:p>
          <a:p>
            <a:r>
              <a:rPr lang="en-US" dirty="0" smtClean="0"/>
              <a:t>A computer must follow instructions, called “permissions”, on if it allowed to do any or all of these for any</a:t>
            </a:r>
          </a:p>
          <a:p>
            <a:r>
              <a:rPr lang="en-US" dirty="0" smtClean="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a:t>
            </a:r>
            <a:r>
              <a:rPr lang="en-US" dirty="0" smtClean="0">
                <a:cs typeface="Courier"/>
              </a:rPr>
              <a:t>executable (“x”) permissions are added to &lt;file&gt; for </a:t>
            </a:r>
            <a:r>
              <a:rPr lang="en-US" u="sng" dirty="0" smtClean="0">
                <a:cs typeface="Courier"/>
              </a:rPr>
              <a:t>a</a:t>
            </a:r>
            <a:r>
              <a:rPr lang="en-US" dirty="0" smtClean="0">
                <a:cs typeface="Courier"/>
              </a:rPr>
              <a:t>ll (“</a:t>
            </a:r>
            <a:r>
              <a:rPr lang="en-US" dirty="0" err="1">
                <a:cs typeface="Courier"/>
              </a:rPr>
              <a:t>ugo</a:t>
            </a:r>
            <a:r>
              <a:rPr lang="en-US" dirty="0">
                <a:cs typeface="Courier"/>
              </a:rPr>
              <a:t>”</a:t>
            </a:r>
            <a:r>
              <a:rPr lang="en-US" dirty="0" smtClean="0">
                <a:cs typeface="Courier"/>
              </a:rPr>
              <a:t>)</a:t>
            </a:r>
            <a:endParaRPr lang="en-US" dirty="0" smtClean="0"/>
          </a:p>
          <a:p>
            <a:r>
              <a:rPr lang="en-US" dirty="0" smtClean="0"/>
              <a:t>You may find you need to verify that directories and files are readable, writable and/or executable as necessary throughout your UNIX experience</a:t>
            </a: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302532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Potentially necessary edits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l</a:t>
            </a:r>
            <a:r>
              <a:rPr lang="en-US" dirty="0" smtClean="0"/>
              <a:t>ibraries/</a:t>
            </a:r>
            <a:r>
              <a:rPr lang="en-US" dirty="0" err="1" smtClean="0"/>
              <a:t>Makefile.config</a:t>
            </a:r>
            <a:r>
              <a:rPr lang="en-US" dirty="0" smtClean="0"/>
              <a:t> is the main control file for the installation process</a:t>
            </a:r>
          </a:p>
          <a:p>
            <a:r>
              <a:rPr lang="en-US" dirty="0" smtClean="0"/>
              <a:t>Check:</a:t>
            </a:r>
          </a:p>
          <a:p>
            <a:pPr lvl="1"/>
            <a:r>
              <a:rPr lang="en-US" dirty="0" smtClean="0"/>
              <a:t>X11LIBPATH (path to libX11)</a:t>
            </a:r>
            <a:endParaRPr lang="en-US" dirty="0"/>
          </a:p>
          <a:p>
            <a:pPr lvl="1"/>
            <a:r>
              <a:rPr lang="en-US" dirty="0" smtClean="0"/>
              <a:t>X11INCPATH (path to </a:t>
            </a:r>
            <a:r>
              <a:rPr lang="en-US" dirty="0" err="1" smtClean="0"/>
              <a:t>Xlib.h</a:t>
            </a:r>
            <a:r>
              <a:rPr lang="en-US" dirty="0" smtClean="0"/>
              <a:t>)</a:t>
            </a:r>
          </a:p>
          <a:p>
            <a:pPr lvl="1"/>
            <a:r>
              <a:rPr lang="en-US" dirty="0" smtClean="0"/>
              <a:t>MAXSIT (max. number of sites to process simultaneously)</a:t>
            </a:r>
            <a:endParaRPr lang="en-US" dirty="0"/>
          </a:p>
          <a:p>
            <a:pPr lvl="1"/>
            <a:r>
              <a:rPr lang="en-US" dirty="0" smtClean="0"/>
              <a:t>MAXSAT (do not change)</a:t>
            </a:r>
            <a:endParaRPr lang="en-US" dirty="0"/>
          </a:p>
          <a:p>
            <a:pPr lvl="1"/>
            <a:r>
              <a:rPr lang="en-US" dirty="0" smtClean="0"/>
              <a:t>MAXATM (max. atmospheric estimates per session)</a:t>
            </a:r>
            <a:endParaRPr lang="en-US" dirty="0"/>
          </a:p>
          <a:p>
            <a:pPr lvl="1"/>
            <a:r>
              <a:rPr lang="en-US" dirty="0" smtClean="0"/>
              <a:t>MAXEPC (max. epochs per session, e.g. 24 hours at 30 s interval = 2880 measurement epochs)</a:t>
            </a:r>
          </a:p>
          <a:p>
            <a:pPr lvl="1"/>
            <a:r>
              <a:rPr lang="en-US" dirty="0" smtClean="0"/>
              <a:t>OS block (usually no need to change)</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214861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environment variables</a:t>
            </a:r>
            <a:endParaRPr lang="en-US" dirty="0"/>
          </a:p>
        </p:txBody>
      </p:sp>
      <p:sp>
        <p:nvSpPr>
          <p:cNvPr id="3" name="Content Placeholder 2"/>
          <p:cNvSpPr>
            <a:spLocks noGrp="1"/>
          </p:cNvSpPr>
          <p:nvPr>
            <p:ph idx="1"/>
          </p:nvPr>
        </p:nvSpPr>
        <p:spPr/>
        <p:txBody>
          <a:bodyPr>
            <a:normAutofit/>
          </a:bodyPr>
          <a:lstStyle/>
          <a:p>
            <a:r>
              <a:rPr lang="en-US" dirty="0" err="1"/>
              <a:t>s</a:t>
            </a:r>
            <a:r>
              <a:rPr lang="en-US" dirty="0" err="1" smtClean="0"/>
              <a:t>h</a:t>
            </a:r>
            <a:r>
              <a:rPr lang="en-US" dirty="0" smtClean="0"/>
              <a:t>/bash (e.g. in ~/.</a:t>
            </a:r>
            <a:r>
              <a:rPr lang="en-US" dirty="0" err="1" smtClean="0"/>
              <a:t>bash_profile</a:t>
            </a:r>
            <a:r>
              <a:rPr lang="en-US" dirty="0" smtClean="0"/>
              <a:t> or ~/.profile):</a:t>
            </a:r>
          </a:p>
          <a:p>
            <a:pPr marL="457200" lvl="1" indent="0">
              <a:buNone/>
            </a:pPr>
            <a:r>
              <a:rPr lang="en-US" sz="1600" dirty="0" smtClean="0">
                <a:latin typeface="Courier"/>
                <a:cs typeface="Courier"/>
              </a:rPr>
              <a:t>gg=‘/</a:t>
            </a:r>
            <a:r>
              <a:rPr lang="en-US" sz="1600" dirty="0" err="1" smtClean="0">
                <a:latin typeface="Courier"/>
                <a:cs typeface="Courier"/>
              </a:rPr>
              <a:t>usr</a:t>
            </a:r>
            <a:r>
              <a:rPr lang="en-US" sz="1600" dirty="0" smtClean="0">
                <a:latin typeface="Courier"/>
                <a:cs typeface="Courier"/>
              </a:rPr>
              <a:t>/local/gg/10.61’</a:t>
            </a:r>
            <a:endParaRPr lang="en-US" sz="1600" dirty="0" smtClean="0">
              <a:latin typeface="Courier"/>
              <a:cs typeface="Courier"/>
            </a:endParaRPr>
          </a:p>
          <a:p>
            <a:pPr marL="457200" lvl="1" indent="0">
              <a:buNone/>
            </a:pPr>
            <a:r>
              <a:rPr lang="en-US" sz="1600" dirty="0" smtClean="0">
                <a:latin typeface="Courier"/>
                <a:cs typeface="Courier"/>
              </a:rPr>
              <a:t>PATH=“$</a:t>
            </a:r>
            <a:r>
              <a:rPr lang="en-US" sz="1600" dirty="0" err="1" smtClean="0">
                <a:latin typeface="Courier"/>
                <a:cs typeface="Courier"/>
              </a:rPr>
              <a:t>gg</a:t>
            </a:r>
            <a:r>
              <a:rPr lang="en-US" sz="1600" dirty="0" smtClean="0">
                <a:latin typeface="Courier"/>
                <a:cs typeface="Courier"/>
              </a:rPr>
              <a:t>/com:$</a:t>
            </a:r>
            <a:r>
              <a:rPr lang="en-US" sz="1600" dirty="0" err="1" smtClean="0">
                <a:latin typeface="Courier"/>
                <a:cs typeface="Courier"/>
              </a:rPr>
              <a:t>gg</a:t>
            </a:r>
            <a:r>
              <a:rPr lang="en-US" sz="1600" dirty="0" smtClean="0">
                <a:latin typeface="Courier"/>
                <a:cs typeface="Courier"/>
              </a:rPr>
              <a:t>/</a:t>
            </a:r>
            <a:r>
              <a:rPr lang="en-US" sz="1600" dirty="0" err="1" smtClean="0">
                <a:latin typeface="Courier"/>
                <a:cs typeface="Courier"/>
              </a:rPr>
              <a:t>gamit</a:t>
            </a:r>
            <a:r>
              <a:rPr lang="en-US" sz="1600" dirty="0" smtClean="0">
                <a:latin typeface="Courier"/>
                <a:cs typeface="Courier"/>
              </a:rPr>
              <a:t>/bin:$</a:t>
            </a:r>
            <a:r>
              <a:rPr lang="en-US" sz="1600" dirty="0" err="1" smtClean="0">
                <a:latin typeface="Courier"/>
                <a:cs typeface="Courier"/>
              </a:rPr>
              <a:t>gg</a:t>
            </a:r>
            <a:r>
              <a:rPr lang="en-US" sz="1600" dirty="0" smtClean="0">
                <a:latin typeface="Courier"/>
                <a:cs typeface="Courier"/>
              </a:rPr>
              <a:t>/</a:t>
            </a:r>
            <a:r>
              <a:rPr lang="en-US" sz="1600" dirty="0" err="1" smtClean="0">
                <a:latin typeface="Courier"/>
                <a:cs typeface="Courier"/>
              </a:rPr>
              <a:t>kf</a:t>
            </a:r>
            <a:r>
              <a:rPr lang="en-US" sz="1600" dirty="0" smtClean="0">
                <a:latin typeface="Courier"/>
                <a:cs typeface="Courier"/>
              </a:rPr>
              <a:t>/bin:$PATH” &amp;&amp; export PATH</a:t>
            </a:r>
          </a:p>
          <a:p>
            <a:pPr marL="457200" lvl="1" indent="0">
              <a:buNone/>
            </a:pPr>
            <a:r>
              <a:rPr lang="en-US" sz="1600" dirty="0">
                <a:latin typeface="Courier"/>
                <a:cs typeface="Courier"/>
              </a:rPr>
              <a:t>HELP_DIR</a:t>
            </a:r>
            <a:r>
              <a:rPr lang="en-US" sz="1600" dirty="0" smtClean="0">
                <a:latin typeface="Courier"/>
                <a:cs typeface="Courier"/>
              </a:rPr>
              <a:t>=“$</a:t>
            </a:r>
            <a:r>
              <a:rPr lang="en-US" sz="1600" dirty="0" err="1">
                <a:latin typeface="Courier"/>
                <a:cs typeface="Courier"/>
              </a:rPr>
              <a:t>gg</a:t>
            </a:r>
            <a:r>
              <a:rPr lang="en-US" sz="1600" dirty="0">
                <a:latin typeface="Courier"/>
                <a:cs typeface="Courier"/>
              </a:rPr>
              <a:t>/help</a:t>
            </a:r>
            <a:r>
              <a:rPr lang="en-US" sz="1600" dirty="0" smtClean="0">
                <a:latin typeface="Courier"/>
                <a:cs typeface="Courier"/>
              </a:rPr>
              <a:t>/” </a:t>
            </a:r>
            <a:r>
              <a:rPr lang="en-US" sz="1600" dirty="0">
                <a:latin typeface="Courier"/>
                <a:cs typeface="Courier"/>
              </a:rPr>
              <a:t>&amp;&amp; export HELP_DIR</a:t>
            </a:r>
          </a:p>
          <a:p>
            <a:pPr marL="457200" lvl="1" indent="0">
              <a:buNone/>
            </a:pPr>
            <a:r>
              <a:rPr lang="en-US" sz="1600" dirty="0">
                <a:latin typeface="Courier"/>
                <a:cs typeface="Courier"/>
              </a:rPr>
              <a:t>INSTITUTE</a:t>
            </a:r>
            <a:r>
              <a:rPr lang="en-US" sz="1600" dirty="0" smtClean="0">
                <a:latin typeface="Courier"/>
                <a:cs typeface="Courier"/>
              </a:rPr>
              <a:t>=‘MIT’ </a:t>
            </a:r>
            <a:r>
              <a:rPr lang="en-US" sz="1600" dirty="0">
                <a:latin typeface="Courier"/>
                <a:cs typeface="Courier"/>
              </a:rPr>
              <a:t>&amp;&amp; export </a:t>
            </a:r>
            <a:r>
              <a:rPr lang="en-US" sz="1600" dirty="0" smtClean="0">
                <a:latin typeface="Courier"/>
                <a:cs typeface="Courier"/>
              </a:rPr>
              <a:t>INSTITUTE</a:t>
            </a:r>
          </a:p>
          <a:p>
            <a:endParaRPr lang="en-US" dirty="0" smtClean="0"/>
          </a:p>
          <a:p>
            <a:r>
              <a:rPr lang="en-US" dirty="0" err="1" smtClean="0"/>
              <a:t>csh</a:t>
            </a:r>
            <a:r>
              <a:rPr lang="en-US" dirty="0" smtClean="0"/>
              <a:t>/</a:t>
            </a:r>
            <a:r>
              <a:rPr lang="en-US" dirty="0" err="1" smtClean="0"/>
              <a:t>tcsh</a:t>
            </a:r>
            <a:r>
              <a:rPr lang="en-US" dirty="0" smtClean="0"/>
              <a:t> (e.g. in ~/.</a:t>
            </a:r>
            <a:r>
              <a:rPr lang="en-US" dirty="0" err="1" smtClean="0"/>
              <a:t>cshrc</a:t>
            </a:r>
            <a:r>
              <a:rPr lang="en-US" dirty="0" smtClean="0"/>
              <a:t>):</a:t>
            </a:r>
          </a:p>
          <a:p>
            <a:pPr marL="457200" lvl="1" indent="0">
              <a:buNone/>
            </a:pPr>
            <a:r>
              <a:rPr lang="en-US" sz="1700" dirty="0">
                <a:latin typeface="Courier"/>
                <a:cs typeface="Courier"/>
              </a:rPr>
              <a:t>s</a:t>
            </a:r>
            <a:r>
              <a:rPr lang="en-US" sz="1700" dirty="0" smtClean="0">
                <a:latin typeface="Courier"/>
                <a:cs typeface="Courier"/>
              </a:rPr>
              <a:t>et gg = ‘</a:t>
            </a:r>
            <a:r>
              <a:rPr lang="en-US" sz="1700" dirty="0">
                <a:latin typeface="Courier"/>
                <a:cs typeface="Courier"/>
              </a:rPr>
              <a:t>/</a:t>
            </a:r>
            <a:r>
              <a:rPr lang="en-US" sz="1700" dirty="0" err="1" smtClean="0">
                <a:latin typeface="Courier"/>
                <a:cs typeface="Courier"/>
              </a:rPr>
              <a:t>usr</a:t>
            </a:r>
            <a:r>
              <a:rPr lang="en-US" sz="1700" dirty="0" smtClean="0">
                <a:latin typeface="Courier"/>
                <a:cs typeface="Courier"/>
              </a:rPr>
              <a:t>/local/gg/10.61’</a:t>
            </a:r>
            <a:endParaRPr lang="en-US" sz="1700" dirty="0" smtClean="0">
              <a:latin typeface="Courier"/>
              <a:cs typeface="Courier"/>
            </a:endParaRPr>
          </a:p>
          <a:p>
            <a:pPr marL="457200" lvl="1" indent="0">
              <a:buNone/>
            </a:pPr>
            <a:r>
              <a:rPr lang="en-US" sz="1700" dirty="0" err="1">
                <a:latin typeface="Courier"/>
                <a:cs typeface="Courier"/>
              </a:rPr>
              <a:t>s</a:t>
            </a:r>
            <a:r>
              <a:rPr lang="en-US" sz="1700" dirty="0" err="1" smtClean="0">
                <a:latin typeface="Courier"/>
                <a:cs typeface="Courier"/>
              </a:rPr>
              <a:t>etenv</a:t>
            </a:r>
            <a:r>
              <a:rPr lang="en-US" sz="1700" dirty="0" smtClean="0">
                <a:latin typeface="Courier"/>
                <a:cs typeface="Courier"/>
              </a:rPr>
              <a:t> PATH “$</a:t>
            </a:r>
            <a:r>
              <a:rPr lang="en-US" sz="1700" dirty="0" err="1">
                <a:latin typeface="Courier"/>
                <a:cs typeface="Courier"/>
              </a:rPr>
              <a:t>gg</a:t>
            </a:r>
            <a:r>
              <a:rPr lang="en-US" sz="1700" dirty="0">
                <a:latin typeface="Courier"/>
                <a:cs typeface="Courier"/>
              </a:rPr>
              <a:t>/com:$</a:t>
            </a:r>
            <a:r>
              <a:rPr lang="en-US" sz="1700" dirty="0" err="1">
                <a:latin typeface="Courier"/>
                <a:cs typeface="Courier"/>
              </a:rPr>
              <a:t>gg</a:t>
            </a:r>
            <a:r>
              <a:rPr lang="en-US" sz="1700" dirty="0">
                <a:latin typeface="Courier"/>
                <a:cs typeface="Courier"/>
              </a:rPr>
              <a:t>/</a:t>
            </a:r>
            <a:r>
              <a:rPr lang="en-US" sz="1700" dirty="0" err="1">
                <a:latin typeface="Courier"/>
                <a:cs typeface="Courier"/>
              </a:rPr>
              <a:t>gamit</a:t>
            </a:r>
            <a:r>
              <a:rPr lang="en-US" sz="1700" dirty="0">
                <a:latin typeface="Courier"/>
                <a:cs typeface="Courier"/>
              </a:rPr>
              <a:t>/bin:$</a:t>
            </a:r>
            <a:r>
              <a:rPr lang="en-US" sz="1700" dirty="0" err="1">
                <a:latin typeface="Courier"/>
                <a:cs typeface="Courier"/>
              </a:rPr>
              <a:t>gg</a:t>
            </a:r>
            <a:r>
              <a:rPr lang="en-US" sz="1700" dirty="0">
                <a:latin typeface="Courier"/>
                <a:cs typeface="Courier"/>
              </a:rPr>
              <a:t>/</a:t>
            </a:r>
            <a:r>
              <a:rPr lang="en-US" sz="1700" dirty="0" err="1">
                <a:latin typeface="Courier"/>
                <a:cs typeface="Courier"/>
              </a:rPr>
              <a:t>kf</a:t>
            </a:r>
            <a:r>
              <a:rPr lang="en-US" sz="1700" dirty="0">
                <a:latin typeface="Courier"/>
                <a:cs typeface="Courier"/>
              </a:rPr>
              <a:t>/</a:t>
            </a:r>
            <a:r>
              <a:rPr lang="en-US" sz="1700" dirty="0" smtClean="0">
                <a:latin typeface="Courier"/>
                <a:cs typeface="Courier"/>
              </a:rPr>
              <a:t>bin:$PATH”</a:t>
            </a:r>
          </a:p>
          <a:p>
            <a:pPr marL="457200" lvl="1" indent="0">
              <a:buNone/>
            </a:pPr>
            <a:r>
              <a:rPr lang="en-US" sz="1700" dirty="0" err="1" smtClean="0">
                <a:latin typeface="Courier"/>
                <a:cs typeface="Courier"/>
              </a:rPr>
              <a:t>setenv</a:t>
            </a:r>
            <a:r>
              <a:rPr lang="en-US" sz="1700" dirty="0" smtClean="0">
                <a:latin typeface="Courier"/>
                <a:cs typeface="Courier"/>
              </a:rPr>
              <a:t> HELP_DIR “$</a:t>
            </a:r>
            <a:r>
              <a:rPr lang="en-US" sz="1700" dirty="0" err="1">
                <a:latin typeface="Courier"/>
                <a:cs typeface="Courier"/>
              </a:rPr>
              <a:t>gg</a:t>
            </a:r>
            <a:r>
              <a:rPr lang="en-US" sz="1700" dirty="0">
                <a:latin typeface="Courier"/>
                <a:cs typeface="Courier"/>
              </a:rPr>
              <a:t>/help</a:t>
            </a:r>
            <a:r>
              <a:rPr lang="en-US" sz="1700" dirty="0" smtClean="0">
                <a:latin typeface="Courier"/>
                <a:cs typeface="Courier"/>
              </a:rPr>
              <a:t>/”</a:t>
            </a:r>
          </a:p>
          <a:p>
            <a:pPr marL="457200" lvl="1" indent="0">
              <a:buNone/>
            </a:pPr>
            <a:r>
              <a:rPr lang="en-US" sz="1700" dirty="0" err="1" smtClean="0">
                <a:latin typeface="Courier"/>
                <a:cs typeface="Courier"/>
              </a:rPr>
              <a:t>setenv</a:t>
            </a:r>
            <a:r>
              <a:rPr lang="en-US" sz="1700" dirty="0" smtClean="0">
                <a:latin typeface="Courier"/>
                <a:cs typeface="Courier"/>
              </a:rPr>
              <a:t> INSTITUTE ‘MIT’</a:t>
            </a:r>
            <a:endParaRPr lang="en-US" sz="1700" dirty="0">
              <a:latin typeface="Courier"/>
              <a:cs typeface="Courier"/>
            </a:endParaRPr>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308872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software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Generic Mapping Tools (</a:t>
            </a:r>
            <a:r>
              <a:rPr lang="en-US" dirty="0"/>
              <a:t>GMT)</a:t>
            </a:r>
            <a:br>
              <a:rPr lang="en-US" dirty="0"/>
            </a:br>
            <a:r>
              <a:rPr lang="en-US" dirty="0"/>
              <a:t>(</a:t>
            </a:r>
            <a:r>
              <a:rPr lang="en-US" dirty="0">
                <a:hlinkClick r:id="rId2"/>
              </a:rPr>
              <a:t>http://</a:t>
            </a:r>
            <a:r>
              <a:rPr lang="en-US" dirty="0" err="1">
                <a:hlinkClick r:id="rId2"/>
              </a:rPr>
              <a:t>gmt.soest.hawaii.edu</a:t>
            </a:r>
            <a:r>
              <a:rPr lang="en-US" dirty="0" smtClean="0">
                <a:hlinkClick r:id="rId2"/>
              </a:rPr>
              <a:t>/</a:t>
            </a:r>
            <a:r>
              <a:rPr lang="en-US" dirty="0" smtClean="0"/>
              <a:t>)</a:t>
            </a:r>
          </a:p>
          <a:p>
            <a:pPr lvl="1"/>
            <a:r>
              <a:rPr lang="en-US" dirty="0" smtClean="0"/>
              <a:t>Required for plotting scripts to work</a:t>
            </a:r>
          </a:p>
          <a:p>
            <a:pPr lvl="1"/>
            <a:r>
              <a:rPr lang="en-US" dirty="0" smtClean="0"/>
              <a:t>Scripts in com/ use GMT 5</a:t>
            </a:r>
          </a:p>
          <a:p>
            <a:pPr lvl="1"/>
            <a:r>
              <a:rPr lang="en-US" dirty="0" smtClean="0"/>
              <a:t>Prepend com_preGMT5/ to $PATH if using GMT 4</a:t>
            </a:r>
          </a:p>
          <a:p>
            <a:pPr lvl="2"/>
            <a:r>
              <a:rPr lang="en-US" dirty="0" smtClean="0"/>
              <a:t>These scripts are no longer updated, so switch to GMT 5!</a:t>
            </a:r>
          </a:p>
          <a:p>
            <a:r>
              <a:rPr lang="en-US" dirty="0" smtClean="0"/>
              <a:t>Tom’s </a:t>
            </a:r>
            <a:r>
              <a:rPr lang="en-US" dirty="0" err="1" smtClean="0"/>
              <a:t>GGMatlab</a:t>
            </a:r>
            <a:r>
              <a:rPr lang="en-US" dirty="0"/>
              <a:t> tools </a:t>
            </a:r>
            <a:br>
              <a:rPr lang="en-US" dirty="0"/>
            </a:br>
            <a:r>
              <a:rPr lang="en-US" dirty="0" smtClean="0"/>
              <a:t>(</a:t>
            </a:r>
            <a:r>
              <a:rPr lang="en-US" dirty="0">
                <a:hlinkClick r:id="rId3"/>
              </a:rPr>
              <a:t>http://www-gpsg.mit.edu/~tah/GGMatlab</a:t>
            </a:r>
            <a:r>
              <a:rPr lang="en-US" dirty="0" smtClean="0">
                <a:hlinkClick r:id="rId3"/>
              </a:rPr>
              <a:t>/</a:t>
            </a:r>
            <a:r>
              <a:rPr lang="en-US" dirty="0" smtClean="0"/>
              <a:t>)</a:t>
            </a:r>
          </a:p>
          <a:p>
            <a:pPr lvl="1"/>
            <a:r>
              <a:rPr lang="en-US" dirty="0" err="1" smtClean="0"/>
              <a:t>tsview</a:t>
            </a:r>
            <a:endParaRPr lang="en-US" dirty="0" smtClean="0"/>
          </a:p>
          <a:p>
            <a:pPr lvl="1"/>
            <a:r>
              <a:rPr lang="en-US" dirty="0" err="1" smtClean="0"/>
              <a:t>velview</a:t>
            </a:r>
            <a:endParaRPr lang="en-US" dirty="0"/>
          </a:p>
          <a:p>
            <a:endParaRPr lang="en-US" dirty="0" smtClean="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29337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Install </a:t>
            </a:r>
            <a:r>
              <a:rPr lang="en-US" dirty="0" err="1" smtClean="0"/>
              <a:t>netCDF</a:t>
            </a:r>
            <a:r>
              <a:rPr lang="en-US" dirty="0"/>
              <a:t> (</a:t>
            </a:r>
            <a:r>
              <a:rPr lang="en-US" dirty="0">
                <a:hlinkClick r:id="rId2"/>
              </a:rPr>
              <a:t>http://</a:t>
            </a:r>
            <a:r>
              <a:rPr lang="en-US" dirty="0" err="1">
                <a:hlinkClick r:id="rId2"/>
              </a:rPr>
              <a:t>www.unidata.ucar.edu</a:t>
            </a:r>
            <a:r>
              <a:rPr lang="en-US" dirty="0">
                <a:hlinkClick r:id="rId2"/>
              </a:rPr>
              <a:t>/downloads/</a:t>
            </a:r>
            <a:r>
              <a:rPr lang="en-US" dirty="0" err="1">
                <a:hlinkClick r:id="rId2"/>
              </a:rPr>
              <a:t>netcdf</a:t>
            </a:r>
            <a:r>
              <a:rPr lang="en-US" dirty="0">
                <a:hlinkClick r:id="rId2"/>
              </a:rPr>
              <a:t>/current</a:t>
            </a:r>
            <a:r>
              <a:rPr lang="en-US" dirty="0"/>
              <a:t>) </a:t>
            </a:r>
            <a:r>
              <a:rPr lang="en-US" dirty="0" smtClean="0"/>
              <a:t>first:</a:t>
            </a:r>
          </a:p>
          <a:p>
            <a:r>
              <a:rPr lang="en-US" dirty="0" smtClean="0"/>
              <a:t>If unable to install via, e.g. Ubuntu Software Manager then…</a:t>
            </a:r>
          </a:p>
          <a:p>
            <a:r>
              <a:rPr lang="en-US" dirty="0" smtClean="0"/>
              <a:t>Download latest </a:t>
            </a:r>
            <a:r>
              <a:rPr lang="en-US" dirty="0"/>
              <a:t>s</a:t>
            </a:r>
            <a:r>
              <a:rPr lang="en-US" dirty="0" smtClean="0"/>
              <a:t>ource code to suitable directory (e.g. ~/</a:t>
            </a:r>
            <a:r>
              <a:rPr lang="en-US" dirty="0" err="1" smtClean="0"/>
              <a:t>src</a:t>
            </a:r>
            <a:r>
              <a:rPr lang="en-US" dirty="0" smtClean="0"/>
              <a:t>)</a:t>
            </a:r>
          </a:p>
          <a:p>
            <a:pPr lvl="1"/>
            <a:r>
              <a:rPr lang="en-US" dirty="0" err="1" smtClean="0">
                <a:latin typeface="Courier"/>
                <a:cs typeface="Courier"/>
              </a:rPr>
              <a:t>wget</a:t>
            </a:r>
            <a:r>
              <a:rPr lang="en-US" dirty="0">
                <a:latin typeface="Courier"/>
                <a:cs typeface="Courier"/>
              </a:rPr>
              <a:t> http://</a:t>
            </a:r>
            <a:r>
              <a:rPr lang="en-US" dirty="0" err="1">
                <a:latin typeface="Courier"/>
                <a:cs typeface="Courier"/>
              </a:rPr>
              <a:t>www.unidata.ucar.edu</a:t>
            </a:r>
            <a:r>
              <a:rPr lang="en-US" dirty="0">
                <a:latin typeface="Courier"/>
                <a:cs typeface="Courier"/>
              </a:rPr>
              <a:t>/downloads/</a:t>
            </a:r>
            <a:r>
              <a:rPr lang="en-US" dirty="0" err="1">
                <a:latin typeface="Courier"/>
                <a:cs typeface="Courier"/>
              </a:rPr>
              <a:t>netcdf</a:t>
            </a:r>
            <a:r>
              <a:rPr lang="en-US" dirty="0">
                <a:latin typeface="Courier"/>
                <a:cs typeface="Courier"/>
              </a:rPr>
              <a:t>/ftp/netcdf-4.3.0.tar.gz</a:t>
            </a:r>
            <a:endParaRPr lang="en-US" dirty="0" smtClean="0">
              <a:latin typeface="Courier"/>
              <a:cs typeface="Courier"/>
            </a:endParaRPr>
          </a:p>
          <a:p>
            <a:r>
              <a:rPr lang="en-US" dirty="0" smtClean="0"/>
              <a:t>Expand tar-file</a:t>
            </a:r>
          </a:p>
          <a:p>
            <a:pPr lvl="1"/>
            <a:r>
              <a:rPr lang="en-US" dirty="0">
                <a:latin typeface="Courier"/>
                <a:cs typeface="Courier"/>
              </a:rPr>
              <a:t>t</a:t>
            </a:r>
            <a:r>
              <a:rPr lang="en-US" dirty="0" smtClean="0">
                <a:latin typeface="Courier"/>
                <a:cs typeface="Courier"/>
              </a:rPr>
              <a:t>ar </a:t>
            </a:r>
            <a:r>
              <a:rPr lang="en-US" dirty="0" err="1" smtClean="0">
                <a:latin typeface="Courier"/>
                <a:cs typeface="Courier"/>
              </a:rPr>
              <a:t>xvfz</a:t>
            </a:r>
            <a:r>
              <a:rPr lang="en-US" dirty="0" smtClean="0">
                <a:latin typeface="Courier"/>
                <a:cs typeface="Courier"/>
              </a:rPr>
              <a:t> </a:t>
            </a:r>
            <a:r>
              <a:rPr lang="en-US" dirty="0">
                <a:latin typeface="Courier"/>
                <a:cs typeface="Courier"/>
              </a:rPr>
              <a:t>netcdf-4.3.0.tar.gz</a:t>
            </a:r>
          </a:p>
          <a:p>
            <a:r>
              <a:rPr lang="en-US" dirty="0" smtClean="0"/>
              <a:t>Change directory and configure </a:t>
            </a:r>
            <a:r>
              <a:rPr lang="en-US" i="1" dirty="0" smtClean="0"/>
              <a:t>without</a:t>
            </a:r>
            <a:r>
              <a:rPr lang="en-US" dirty="0" smtClean="0"/>
              <a:t> netcdf-4 support (unless you have required HDF5 and </a:t>
            </a:r>
            <a:r>
              <a:rPr lang="en-US" dirty="0" err="1" smtClean="0"/>
              <a:t>zlib</a:t>
            </a:r>
            <a:r>
              <a:rPr lang="en-US" dirty="0" smtClean="0"/>
              <a:t> installed) and install in /</a:t>
            </a:r>
            <a:r>
              <a:rPr lang="en-US" dirty="0" err="1" smtClean="0"/>
              <a:t>usr</a:t>
            </a:r>
            <a:r>
              <a:rPr lang="en-US" dirty="0" smtClean="0"/>
              <a:t>/local</a:t>
            </a:r>
          </a:p>
          <a:p>
            <a:pPr lvl="1"/>
            <a:r>
              <a:rPr lang="en-US" dirty="0">
                <a:latin typeface="Courier"/>
                <a:cs typeface="Courier"/>
              </a:rPr>
              <a:t>c</a:t>
            </a:r>
            <a:r>
              <a:rPr lang="en-US" dirty="0" smtClean="0">
                <a:latin typeface="Courier"/>
                <a:cs typeface="Courier"/>
              </a:rPr>
              <a:t>d </a:t>
            </a:r>
            <a:r>
              <a:rPr lang="en-US" dirty="0">
                <a:latin typeface="Courier"/>
                <a:cs typeface="Courier"/>
              </a:rPr>
              <a:t>netcdf-</a:t>
            </a:r>
            <a:r>
              <a:rPr lang="en-US" dirty="0" smtClean="0">
                <a:latin typeface="Courier"/>
                <a:cs typeface="Courier"/>
              </a:rPr>
              <a:t>4.3.0</a:t>
            </a:r>
          </a:p>
          <a:p>
            <a:pPr lvl="1"/>
            <a:r>
              <a:rPr lang="en-US" dirty="0" smtClean="0">
                <a:latin typeface="Courier"/>
                <a:cs typeface="Courier"/>
              </a:rPr>
              <a:t>./configure --disable-netcdf-4</a:t>
            </a:r>
            <a:endParaRPr lang="en-US" dirty="0">
              <a:latin typeface="Courier"/>
              <a:cs typeface="Courier"/>
            </a:endParaRPr>
          </a:p>
          <a:p>
            <a:r>
              <a:rPr lang="en-US" dirty="0" smtClean="0"/>
              <a:t>Run the usual make sequence to install in /</a:t>
            </a:r>
            <a:r>
              <a:rPr lang="en-US" dirty="0" err="1" smtClean="0"/>
              <a:t>usr</a:t>
            </a:r>
            <a:r>
              <a:rPr lang="en-US" dirty="0" smtClean="0"/>
              <a:t>/local (</a:t>
            </a:r>
            <a:r>
              <a:rPr lang="en-US" dirty="0" err="1" smtClean="0"/>
              <a:t>configure’s</a:t>
            </a:r>
            <a:r>
              <a:rPr lang="en-US" dirty="0" smtClean="0"/>
              <a:t> default)</a:t>
            </a:r>
          </a:p>
          <a:p>
            <a:pPr lvl="1"/>
            <a:r>
              <a:rPr lang="en-US" dirty="0">
                <a:latin typeface="Courier"/>
                <a:cs typeface="Courier"/>
              </a:rPr>
              <a:t>m</a:t>
            </a:r>
            <a:r>
              <a:rPr lang="en-US" dirty="0" smtClean="0">
                <a:latin typeface="Courier"/>
                <a:cs typeface="Courier"/>
              </a:rPr>
              <a:t>ake</a:t>
            </a:r>
          </a:p>
          <a:p>
            <a:pPr lvl="1"/>
            <a:r>
              <a:rPr lang="en-US" dirty="0">
                <a:latin typeface="Courier"/>
                <a:cs typeface="Courier"/>
              </a:rPr>
              <a:t>m</a:t>
            </a:r>
            <a:r>
              <a:rPr lang="en-US" dirty="0" smtClean="0">
                <a:latin typeface="Courier"/>
                <a:cs typeface="Courier"/>
              </a:rPr>
              <a:t>ake check</a:t>
            </a:r>
          </a:p>
          <a:p>
            <a:pPr lvl="1"/>
            <a:r>
              <a:rPr lang="en-US" dirty="0" err="1">
                <a:latin typeface="Courier"/>
                <a:cs typeface="Courier"/>
              </a:rPr>
              <a:t>s</a:t>
            </a:r>
            <a:r>
              <a:rPr lang="en-US" dirty="0" err="1" smtClean="0">
                <a:latin typeface="Courier"/>
                <a:cs typeface="Courier"/>
              </a:rPr>
              <a:t>udo</a:t>
            </a:r>
            <a:r>
              <a:rPr lang="en-US" dirty="0" smtClean="0">
                <a:latin typeface="Courier"/>
                <a:cs typeface="Courier"/>
              </a:rPr>
              <a:t> make install</a:t>
            </a:r>
            <a:endParaRPr lang="en-US"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5199379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Download and execute </a:t>
            </a:r>
            <a:r>
              <a:rPr lang="en-US" dirty="0" err="1" smtClean="0"/>
              <a:t>install_gmt.sh</a:t>
            </a:r>
            <a:r>
              <a:rPr lang="en-US" dirty="0"/>
              <a:t/>
            </a:r>
            <a:br>
              <a:rPr lang="en-US" dirty="0"/>
            </a:br>
            <a:r>
              <a:rPr lang="en-US" dirty="0" smtClean="0"/>
              <a:t>(</a:t>
            </a:r>
            <a:r>
              <a:rPr lang="en-US" dirty="0">
                <a:hlinkClick r:id="rId2"/>
              </a:rPr>
              <a:t>http://gmt.soest.hawaii.edu/gmt/</a:t>
            </a:r>
            <a:r>
              <a:rPr lang="en-US" dirty="0" smtClean="0">
                <a:hlinkClick r:id="rId2"/>
              </a:rPr>
              <a:t>install_gmt.sh</a:t>
            </a:r>
            <a:r>
              <a:rPr lang="en-US" dirty="0" smtClean="0"/>
              <a:t>)</a:t>
            </a:r>
          </a:p>
          <a:p>
            <a:r>
              <a:rPr lang="en-US" dirty="0" smtClean="0"/>
              <a:t>Answer the questions appropriately (most defaults settings are adequate) </a:t>
            </a:r>
          </a:p>
          <a:p>
            <a:r>
              <a:rPr lang="en-US" dirty="0" smtClean="0"/>
              <a:t>Default configuration installs </a:t>
            </a:r>
            <a:r>
              <a:rPr lang="en-US" dirty="0" err="1" smtClean="0"/>
              <a:t>netCDF</a:t>
            </a:r>
            <a:r>
              <a:rPr lang="en-US" dirty="0" smtClean="0"/>
              <a:t> in /</a:t>
            </a:r>
            <a:r>
              <a:rPr lang="en-US" dirty="0" err="1" smtClean="0"/>
              <a:t>usr</a:t>
            </a:r>
            <a:r>
              <a:rPr lang="en-US" dirty="0" smtClean="0"/>
              <a:t>/local/lib, /</a:t>
            </a:r>
            <a:r>
              <a:rPr lang="en-US" dirty="0" err="1" smtClean="0"/>
              <a:t>usr</a:t>
            </a:r>
            <a:r>
              <a:rPr lang="en-US" dirty="0" smtClean="0"/>
              <a:t>/local/include, etc. (previous slide)</a:t>
            </a:r>
          </a:p>
          <a:p>
            <a:r>
              <a:rPr lang="en-US" dirty="0" smtClean="0"/>
              <a:t>Suggested installation directory for GMT is /</a:t>
            </a:r>
            <a:r>
              <a:rPr lang="en-US" dirty="0" err="1" smtClean="0"/>
              <a:t>usr</a:t>
            </a:r>
            <a:r>
              <a:rPr lang="en-US" dirty="0" smtClean="0"/>
              <a:t>/local/GMTX.Y.Z (where X.Y.Z is currently 4.5.15 or 5.3.3)</a:t>
            </a:r>
          </a:p>
          <a:p>
            <a:r>
              <a:rPr lang="en-US" dirty="0" smtClean="0"/>
              <a:t>Be sure to follow the instructions regarding setting </a:t>
            </a:r>
            <a:r>
              <a:rPr lang="en-US" i="1" dirty="0" smtClean="0"/>
              <a:t>environment variables</a:t>
            </a:r>
            <a:r>
              <a:rPr lang="en-US" dirty="0" smtClean="0"/>
              <a:t> (PATH, MANPATH)</a:t>
            </a:r>
            <a:endParaRPr lang="en-US" i="1"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48</a:t>
            </a:fld>
            <a:endParaRPr lang="en-US"/>
          </a:p>
        </p:txBody>
      </p:sp>
    </p:spTree>
    <p:extLst>
      <p:ext uri="{BB962C8B-B14F-4D97-AF65-F5344CB8AC3E}">
        <p14:creationId xmlns:p14="http://schemas.microsoft.com/office/powerpoint/2010/main" val="18730414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Directory structures</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Top-level (“root”) directory (e.g. “/” on Unix, “C:\” on Windows, etc.)</a:t>
            </a:r>
          </a:p>
          <a:p>
            <a:r>
              <a:rPr lang="en-US" dirty="0" smtClean="0"/>
              <a:t>User’s current working directory is referred to by the shorthand “.” [dot]</a:t>
            </a:r>
          </a:p>
          <a:p>
            <a:r>
              <a:rPr lang="en-US" dirty="0" smtClean="0"/>
              <a:t>The “parent” directory is one level above the current working directory in the hierarchy</a:t>
            </a:r>
          </a:p>
          <a:p>
            <a:r>
              <a:rPr lang="en-US" dirty="0" smtClean="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3098301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Processing directories</a:t>
            </a:r>
            <a:endParaRPr lang="en-US" sz="4000" dirty="0"/>
          </a:p>
        </p:txBody>
      </p:sp>
    </p:spTree>
    <p:extLst>
      <p:ext uri="{BB962C8B-B14F-4D97-AF65-F5344CB8AC3E}">
        <p14:creationId xmlns:p14="http://schemas.microsoft.com/office/powerpoint/2010/main" val="39905062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directory</a:t>
            </a:r>
            <a:endParaRPr lang="en-US" dirty="0"/>
          </a:p>
        </p:txBody>
      </p:sp>
      <p:sp>
        <p:nvSpPr>
          <p:cNvPr id="3" name="Content Placeholder 2"/>
          <p:cNvSpPr>
            <a:spLocks noGrp="1"/>
          </p:cNvSpPr>
          <p:nvPr>
            <p:ph idx="1"/>
          </p:nvPr>
        </p:nvSpPr>
        <p:spPr/>
        <p:txBody>
          <a:bodyPr/>
          <a:lstStyle/>
          <a:p>
            <a:r>
              <a:rPr lang="en-US" dirty="0" smtClean="0"/>
              <a:t>The </a:t>
            </a:r>
            <a:r>
              <a:rPr lang="en-US" i="1" dirty="0" smtClean="0"/>
              <a:t>processing</a:t>
            </a:r>
            <a:r>
              <a:rPr lang="en-US" dirty="0" smtClean="0"/>
              <a:t> directory will not have the same structure as the </a:t>
            </a:r>
            <a:r>
              <a:rPr lang="en-US" i="1" dirty="0" smtClean="0"/>
              <a:t>master installation</a:t>
            </a:r>
            <a:r>
              <a:rPr lang="en-US" dirty="0" smtClean="0"/>
              <a:t> directory</a:t>
            </a:r>
          </a:p>
          <a:p>
            <a:r>
              <a:rPr lang="en-US" dirty="0" smtClean="0"/>
              <a:t>Choose a different location, do not process in your master installation directory</a:t>
            </a:r>
          </a:p>
          <a:p>
            <a:r>
              <a:rPr lang="en-US" dirty="0" smtClean="0"/>
              <a:t>We will, however, be copying or linking to the master installation tables (via symbolic link or “shortcut” </a:t>
            </a:r>
            <a:r>
              <a:rPr lang="en-US" dirty="0" smtClean="0">
                <a:latin typeface="Courier"/>
                <a:cs typeface="Courier"/>
              </a:rPr>
              <a:t>~/</a:t>
            </a:r>
            <a:r>
              <a:rPr lang="en-US" dirty="0" err="1" smtClean="0">
                <a:latin typeface="Courier"/>
                <a:cs typeface="Courier"/>
              </a:rPr>
              <a:t>gg</a:t>
            </a:r>
            <a:r>
              <a:rPr lang="en-US" dirty="0" smtClean="0">
                <a:latin typeface="Courier"/>
                <a:cs typeface="Courier"/>
              </a:rPr>
              <a:t>/tables</a:t>
            </a:r>
            <a:r>
              <a:rPr lang="en-US" dirty="0" smtClean="0"/>
              <a:t>)</a:t>
            </a:r>
            <a:endParaRPr lang="en-US" dirty="0"/>
          </a:p>
        </p:txBody>
      </p:sp>
      <p:sp>
        <p:nvSpPr>
          <p:cNvPr id="4" name="Date Placeholder 3"/>
          <p:cNvSpPr>
            <a:spLocks noGrp="1"/>
          </p:cNvSpPr>
          <p:nvPr>
            <p:ph type="dt" sz="half" idx="10"/>
          </p:nvPr>
        </p:nvSpPr>
        <p:spPr/>
        <p:txBody>
          <a:bodyPr/>
          <a:lstStyle/>
          <a:p>
            <a:r>
              <a:rPr lang="en-GB" smtClean="0"/>
              <a:t>2017/05/01</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50</a:t>
            </a:fld>
            <a:endParaRPr lang="en-US"/>
          </a:p>
        </p:txBody>
      </p:sp>
    </p:spTree>
    <p:extLst>
      <p:ext uri="{BB962C8B-B14F-4D97-AF65-F5344CB8AC3E}">
        <p14:creationId xmlns:p14="http://schemas.microsoft.com/office/powerpoint/2010/main" val="362024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continuous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Left Arrow Callout 2"/>
          <p:cNvSpPr/>
          <p:nvPr/>
        </p:nvSpPr>
        <p:spPr>
          <a:xfrm>
            <a:off x="6985264" y="2913011"/>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5" name="Left Arrow Callout 4"/>
          <p:cNvSpPr/>
          <p:nvPr/>
        </p:nvSpPr>
        <p:spPr>
          <a:xfrm>
            <a:off x="7537458" y="3534804"/>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Year level</a:t>
            </a:r>
            <a:endParaRPr lang="en-US" dirty="0">
              <a:solidFill>
                <a:schemeClr val="tx1"/>
              </a:solidFill>
            </a:endParaRPr>
          </a:p>
        </p:txBody>
      </p:sp>
      <p:sp>
        <p:nvSpPr>
          <p:cNvPr id="6" name="Left Arrow Callout 5"/>
          <p:cNvSpPr/>
          <p:nvPr/>
        </p:nvSpPr>
        <p:spPr>
          <a:xfrm flipH="1">
            <a:off x="263930" y="414332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
        <p:nvSpPr>
          <p:cNvPr id="7" name="Date Placeholder 6"/>
          <p:cNvSpPr>
            <a:spLocks noGrp="1"/>
          </p:cNvSpPr>
          <p:nvPr>
            <p:ph type="dt" sz="half" idx="10"/>
          </p:nvPr>
        </p:nvSpPr>
        <p:spPr/>
        <p:txBody>
          <a:bodyPr/>
          <a:lstStyle/>
          <a:p>
            <a:r>
              <a:rPr lang="en-GB" smtClean="0"/>
              <a:t>2017/05/01</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51</a:t>
            </a:fld>
            <a:endParaRPr lang="en-US"/>
          </a:p>
        </p:txBody>
      </p:sp>
    </p:spTree>
    <p:extLst>
      <p:ext uri="{BB962C8B-B14F-4D97-AF65-F5344CB8AC3E}">
        <p14:creationId xmlns:p14="http://schemas.microsoft.com/office/powerpoint/2010/main" val="426068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survey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 Arrow Callout 4"/>
          <p:cNvSpPr/>
          <p:nvPr/>
        </p:nvSpPr>
        <p:spPr>
          <a:xfrm>
            <a:off x="6985264" y="2913011"/>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6" name="Left Arrow Callout 5"/>
          <p:cNvSpPr/>
          <p:nvPr/>
        </p:nvSpPr>
        <p:spPr>
          <a:xfrm>
            <a:off x="7275166" y="3534804"/>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Survey level</a:t>
            </a:r>
            <a:endParaRPr lang="en-US" dirty="0">
              <a:solidFill>
                <a:schemeClr val="tx1"/>
              </a:solidFill>
            </a:endParaRPr>
          </a:p>
        </p:txBody>
      </p:sp>
      <p:sp>
        <p:nvSpPr>
          <p:cNvPr id="7" name="Left Arrow Callout 6"/>
          <p:cNvSpPr/>
          <p:nvPr/>
        </p:nvSpPr>
        <p:spPr>
          <a:xfrm flipH="1">
            <a:off x="263930" y="414332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
        <p:nvSpPr>
          <p:cNvPr id="3" name="Date Placeholder 2"/>
          <p:cNvSpPr>
            <a:spLocks noGrp="1"/>
          </p:cNvSpPr>
          <p:nvPr>
            <p:ph type="dt" sz="half" idx="10"/>
          </p:nvPr>
        </p:nvSpPr>
        <p:spPr/>
        <p:txBody>
          <a:bodyPr/>
          <a:lstStyle/>
          <a:p>
            <a:r>
              <a:rPr lang="en-GB" smtClean="0"/>
              <a:t>2017/05/01</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52</a:t>
            </a:fld>
            <a:endParaRPr lang="en-US"/>
          </a:p>
        </p:txBody>
      </p:sp>
    </p:spTree>
    <p:extLst>
      <p:ext uri="{BB962C8B-B14F-4D97-AF65-F5344CB8AC3E}">
        <p14:creationId xmlns:p14="http://schemas.microsoft.com/office/powerpoint/2010/main" val="233496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directory</a:t>
            </a:r>
            <a:endParaRPr lang="en-US" dirty="0"/>
          </a:p>
        </p:txBody>
      </p:sp>
      <p:sp>
        <p:nvSpPr>
          <p:cNvPr id="3" name="Content Placeholder 2"/>
          <p:cNvSpPr>
            <a:spLocks noGrp="1"/>
          </p:cNvSpPr>
          <p:nvPr>
            <p:ph sz="half" idx="1"/>
          </p:nvPr>
        </p:nvSpPr>
        <p:spPr/>
        <p:txBody>
          <a:bodyPr>
            <a:normAutofit fontScale="62500" lnSpcReduction="20000"/>
          </a:bodyPr>
          <a:lstStyle/>
          <a:p>
            <a:pPr marL="0" indent="0">
              <a:buNone/>
            </a:pPr>
            <a:r>
              <a:rPr lang="en-US" dirty="0" smtClean="0"/>
              <a:t>Once user knows where they are with “mental map” of directory structure, move around. We can move up or down the hierarchy but not sideways.</a:t>
            </a:r>
          </a:p>
          <a:p>
            <a:r>
              <a:rPr lang="en-US" dirty="0" smtClean="0">
                <a:latin typeface="Courier"/>
                <a:cs typeface="Courier"/>
              </a:rPr>
              <a:t>cd /</a:t>
            </a:r>
          </a:p>
          <a:p>
            <a:pPr lvl="1"/>
            <a:r>
              <a:rPr lang="en-US" dirty="0" smtClean="0">
                <a:cs typeface="Courier"/>
              </a:rPr>
              <a:t>Takes user to top-level (“root”) directory</a:t>
            </a:r>
          </a:p>
          <a:p>
            <a:r>
              <a:rPr lang="en-US" dirty="0">
                <a:latin typeface="Courier"/>
                <a:cs typeface="Courier"/>
              </a:rPr>
              <a:t>c</a:t>
            </a:r>
            <a:r>
              <a:rPr lang="en-US" dirty="0" smtClean="0">
                <a:latin typeface="Courier"/>
                <a:cs typeface="Courier"/>
              </a:rPr>
              <a:t>d 1b</a:t>
            </a:r>
          </a:p>
          <a:p>
            <a:pPr lvl="1"/>
            <a:r>
              <a:rPr lang="en-US" dirty="0" smtClean="0">
                <a:cs typeface="Courier"/>
              </a:rPr>
              <a:t>Takes </a:t>
            </a:r>
            <a:r>
              <a:rPr lang="en-US" dirty="0">
                <a:cs typeface="Courier"/>
              </a:rPr>
              <a:t>user to “1b” directory in first level (move down hierarchy</a:t>
            </a:r>
            <a:r>
              <a:rPr lang="en-US" dirty="0" smtClean="0">
                <a:cs typeface="Courier"/>
              </a:rPr>
              <a:t>)</a:t>
            </a:r>
            <a:endParaRPr lang="en-US" dirty="0" smtClean="0">
              <a:latin typeface="Courier"/>
              <a:cs typeface="Courier"/>
            </a:endParaRPr>
          </a:p>
          <a:p>
            <a:r>
              <a:rPr lang="en-US" dirty="0">
                <a:latin typeface="Courier"/>
                <a:cs typeface="Courier"/>
              </a:rPr>
              <a:t>c</a:t>
            </a:r>
            <a:r>
              <a:rPr lang="en-US" dirty="0" smtClean="0">
                <a:latin typeface="Courier"/>
                <a:cs typeface="Courier"/>
              </a:rPr>
              <a:t>d 2c</a:t>
            </a:r>
          </a:p>
          <a:p>
            <a:pPr lvl="1"/>
            <a:r>
              <a:rPr lang="en-US" dirty="0" smtClean="0">
                <a:cs typeface="Courier"/>
              </a:rPr>
              <a:t>Takes user to “2c” directory in second level, below “1b” (move down hierarchy)</a:t>
            </a:r>
          </a:p>
          <a:p>
            <a:r>
              <a:rPr lang="en-US" dirty="0">
                <a:latin typeface="Courier"/>
                <a:cs typeface="Courier"/>
              </a:rPr>
              <a:t>c</a:t>
            </a:r>
            <a:r>
              <a:rPr lang="en-US" dirty="0" smtClean="0">
                <a:latin typeface="Courier"/>
                <a:cs typeface="Courier"/>
              </a:rPr>
              <a:t>d 2d</a:t>
            </a:r>
            <a:endParaRPr lang="en-US" dirty="0">
              <a:latin typeface="Courier"/>
              <a:cs typeface="Courier"/>
            </a:endParaRPr>
          </a:p>
          <a:p>
            <a:pPr lvl="1"/>
            <a:r>
              <a:rPr lang="en-US" dirty="0" smtClean="0">
                <a:cs typeface="Courier"/>
              </a:rPr>
              <a:t>Unknown directory. Why?</a:t>
            </a:r>
          </a:p>
          <a:p>
            <a:pPr lvl="1"/>
            <a:r>
              <a:rPr lang="en-US" dirty="0" smtClean="0">
                <a:cs typeface="Courier"/>
              </a:rPr>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GB" smtClean="0"/>
              <a:t>2017/05/01</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3612481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 paths</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smtClean="0"/>
              <a:t>To move back up the hierarchy to “2d”, one may explicitly start from the top level, e.g.</a:t>
            </a:r>
          </a:p>
          <a:p>
            <a:r>
              <a:rPr lang="en-US" dirty="0">
                <a:latin typeface="Courier"/>
                <a:cs typeface="Courier"/>
              </a:rPr>
              <a:t>c</a:t>
            </a:r>
            <a:r>
              <a:rPr lang="en-US" dirty="0" smtClean="0">
                <a:latin typeface="Courier"/>
                <a:cs typeface="Courier"/>
              </a:rPr>
              <a:t>d /</a:t>
            </a:r>
          </a:p>
          <a:p>
            <a:r>
              <a:rPr lang="en-US" dirty="0">
                <a:latin typeface="Courier"/>
                <a:cs typeface="Courier"/>
              </a:rPr>
              <a:t>c</a:t>
            </a:r>
            <a:r>
              <a:rPr lang="en-US" dirty="0" smtClean="0">
                <a:latin typeface="Courier"/>
                <a:cs typeface="Courier"/>
              </a:rPr>
              <a:t>d 1c</a:t>
            </a:r>
          </a:p>
          <a:p>
            <a:r>
              <a:rPr lang="en-US" dirty="0">
                <a:latin typeface="Courier"/>
                <a:cs typeface="Courier"/>
              </a:rPr>
              <a:t>c</a:t>
            </a:r>
            <a:r>
              <a:rPr lang="en-US" dirty="0" smtClean="0">
                <a:latin typeface="Courier"/>
                <a:cs typeface="Courier"/>
              </a:rPr>
              <a:t>d 2d</a:t>
            </a:r>
          </a:p>
          <a:p>
            <a:pPr marL="0" indent="0">
              <a:buNone/>
            </a:pPr>
            <a:r>
              <a:rPr lang="en-US" dirty="0"/>
              <a:t>o</a:t>
            </a:r>
            <a:r>
              <a:rPr lang="en-US" dirty="0" smtClean="0"/>
              <a:t>r, combined, simply</a:t>
            </a:r>
          </a:p>
          <a:p>
            <a:r>
              <a:rPr lang="en-US" dirty="0">
                <a:latin typeface="Courier"/>
                <a:cs typeface="Courier"/>
              </a:rPr>
              <a:t>c</a:t>
            </a:r>
            <a:r>
              <a:rPr lang="en-US" dirty="0" smtClean="0">
                <a:latin typeface="Courier"/>
                <a:cs typeface="Courier"/>
              </a:rPr>
              <a:t>d /1c/2d</a:t>
            </a:r>
          </a:p>
          <a:p>
            <a:pPr lvl="1"/>
            <a:r>
              <a:rPr lang="en-US" dirty="0" smtClean="0"/>
              <a:t>Directories are separated by forward slashes</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6925371" y="2865038"/>
            <a:ext cx="694014" cy="560787"/>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7619385" y="3647755"/>
            <a:ext cx="0" cy="54642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10"/>
          </p:nvPr>
        </p:nvSpPr>
        <p:spPr/>
        <p:txBody>
          <a:bodyPr/>
          <a:lstStyle/>
          <a:p>
            <a:r>
              <a:rPr lang="en-GB" smtClean="0"/>
              <a:t>2017/05/01</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388690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paths</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smtClean="0"/>
              <a:t>Or:</a:t>
            </a:r>
          </a:p>
          <a:p>
            <a:r>
              <a:rPr lang="en-US" dirty="0" smtClean="0"/>
              <a:t>Move back up to “1b”</a:t>
            </a:r>
          </a:p>
          <a:p>
            <a:pPr lvl="1"/>
            <a:r>
              <a:rPr lang="en-US" dirty="0">
                <a:latin typeface="Courier"/>
                <a:cs typeface="Courier"/>
              </a:rPr>
              <a:t>c</a:t>
            </a:r>
            <a:r>
              <a:rPr lang="en-US" dirty="0" smtClean="0">
                <a:latin typeface="Courier"/>
                <a:cs typeface="Courier"/>
              </a:rPr>
              <a:t>d ..</a:t>
            </a:r>
          </a:p>
          <a:p>
            <a:r>
              <a:rPr lang="en-US" dirty="0" smtClean="0"/>
              <a:t>Move back up to “/”</a:t>
            </a:r>
          </a:p>
          <a:p>
            <a:pPr lvl="1"/>
            <a:r>
              <a:rPr lang="en-US" dirty="0">
                <a:latin typeface="Courier"/>
                <a:cs typeface="Courier"/>
              </a:rPr>
              <a:t>c</a:t>
            </a:r>
            <a:r>
              <a:rPr lang="en-US" dirty="0" smtClean="0">
                <a:latin typeface="Courier"/>
                <a:cs typeface="Courier"/>
              </a:rPr>
              <a:t>d ..</a:t>
            </a:r>
          </a:p>
          <a:p>
            <a:r>
              <a:rPr lang="en-US" dirty="0" smtClean="0"/>
              <a:t>Move down to “1c”</a:t>
            </a:r>
          </a:p>
          <a:p>
            <a:pPr lvl="1"/>
            <a:r>
              <a:rPr lang="en-US" dirty="0">
                <a:latin typeface="Courier"/>
                <a:cs typeface="Courier"/>
              </a:rPr>
              <a:t>c</a:t>
            </a:r>
            <a:r>
              <a:rPr lang="en-US" dirty="0" smtClean="0">
                <a:latin typeface="Courier"/>
                <a:cs typeface="Courier"/>
              </a:rPr>
              <a:t>d 1c</a:t>
            </a:r>
          </a:p>
          <a:p>
            <a:r>
              <a:rPr lang="en-US" dirty="0" smtClean="0"/>
              <a:t>Move down to “2d”</a:t>
            </a:r>
            <a:endParaRPr lang="en-US" dirty="0"/>
          </a:p>
          <a:p>
            <a:pPr lvl="1"/>
            <a:r>
              <a:rPr lang="en-US" dirty="0">
                <a:latin typeface="Courier"/>
                <a:cs typeface="Courier"/>
              </a:rPr>
              <a:t>c</a:t>
            </a:r>
            <a:r>
              <a:rPr lang="en-US" dirty="0" smtClean="0">
                <a:latin typeface="Courier"/>
                <a:cs typeface="Courier"/>
              </a:rPr>
              <a:t>d 2d</a:t>
            </a:r>
            <a:endParaRPr lang="en-US" dirty="0">
              <a:latin typeface="Courier"/>
              <a:cs typeface="Courier"/>
            </a:endParaRPr>
          </a:p>
          <a:p>
            <a:r>
              <a:rPr lang="en-US" dirty="0" smtClean="0"/>
              <a:t>Or, combined, simply:</a:t>
            </a:r>
          </a:p>
          <a:p>
            <a:pPr lvl="1"/>
            <a:r>
              <a:rPr lang="en-US" dirty="0">
                <a:latin typeface="Courier"/>
                <a:cs typeface="Courier"/>
              </a:rPr>
              <a:t>c</a:t>
            </a:r>
            <a:r>
              <a:rPr lang="en-US" dirty="0" smtClean="0">
                <a:latin typeface="Courier"/>
                <a:cs typeface="Courier"/>
              </a:rPr>
              <a:t>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V="1">
            <a:off x="6748171" y="3709593"/>
            <a:ext cx="0" cy="395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6752911" y="3005449"/>
            <a:ext cx="0" cy="395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7038205" y="3051709"/>
            <a:ext cx="522112" cy="33022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7653647" y="3706829"/>
            <a:ext cx="0" cy="45782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10"/>
          </p:nvPr>
        </p:nvSpPr>
        <p:spPr/>
        <p:txBody>
          <a:bodyPr/>
          <a:lstStyle/>
          <a:p>
            <a:r>
              <a:rPr lang="en-GB" smtClean="0"/>
              <a:t>2017/05/01</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176869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wipe(left)">
                                      <p:cBhvr>
                                        <p:cTn id="75" dur="500"/>
                                        <p:tgtEl>
                                          <p:spTgt spid="11"/>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22" presetClass="entr" presetSubtype="1" fill="hold" nodeType="with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wipe(up)">
                                      <p:cBhvr>
                                        <p:cTn id="82" dur="500"/>
                                        <p:tgtEl>
                                          <p:spTgt spid="13"/>
                                        </p:tgtEl>
                                      </p:cBhvr>
                                    </p:animEffect>
                                  </p:childTnLst>
                                </p:cTn>
                              </p:par>
                              <p:par>
                                <p:cTn id="83" presetID="1" presetClass="entr" presetSubtype="0" fill="hold" grpId="0" nodeType="withEffect">
                                  <p:stCondLst>
                                    <p:cond delay="0"/>
                                  </p:stCondLst>
                                  <p:childTnLst>
                                    <p:set>
                                      <p:cBhvr>
                                        <p:cTn id="84" dur="1" fill="hold">
                                          <p:stCondLst>
                                            <p:cond delay="0"/>
                                          </p:stCondLst>
                                        </p:cTn>
                                        <p:tgtEl>
                                          <p:spTgt spid="3">
                                            <p:txEl>
                                              <p:pRg st="8" end="8"/>
                                            </p:txEl>
                                          </p:spTgt>
                                        </p:tgtEl>
                                        <p:attrNameLst>
                                          <p:attrName>style.visibility</p:attrName>
                                        </p:attrNameLst>
                                      </p:cBhvr>
                                      <p:to>
                                        <p:strVal val="visible"/>
                                      </p:to>
                                    </p:se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Using a command line</a:t>
            </a:r>
            <a:endParaRPr lang="en-US" dirty="0"/>
          </a:p>
        </p:txBody>
      </p:sp>
    </p:spTree>
    <p:extLst>
      <p:ext uri="{BB962C8B-B14F-4D97-AF65-F5344CB8AC3E}">
        <p14:creationId xmlns:p14="http://schemas.microsoft.com/office/powerpoint/2010/main" val="4028984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244</TotalTime>
  <Words>3370</Words>
  <Application>Microsoft Macintosh PowerPoint</Application>
  <PresentationFormat>On-screen Show (4:3)</PresentationFormat>
  <Paragraphs>604</Paragraphs>
  <Slides>53</Slides>
  <Notes>7</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Calibri</vt:lpstr>
      <vt:lpstr>Courier</vt:lpstr>
      <vt:lpstr>Office Theme</vt:lpstr>
      <vt:lpstr>Working with command-line systems and GAMIT/GLOBK</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Master installation directory</vt:lpstr>
      <vt:lpstr>Master installation directory</vt:lpstr>
      <vt:lpstr>Downloading source via FTP</vt:lpstr>
      <vt:lpstr>FTP server</vt:lpstr>
      <vt:lpstr>Source code</vt:lpstr>
      <vt:lpstr>Updates!</vt:lpstr>
      <vt:lpstr>Documentation</vt:lpstr>
      <vt:lpstr>Compiling GAMIT/GLOBK</vt:lpstr>
      <vt:lpstr>Required tools</vt:lpstr>
      <vt:lpstr>Notes on known problems</vt:lpstr>
      <vt:lpstr>Running install_software</vt:lpstr>
      <vt:lpstr>A note here on permissions</vt:lpstr>
      <vt:lpstr>Potentially necessary edits</vt:lpstr>
      <vt:lpstr>Setting environment variables</vt:lpstr>
      <vt:lpstr>Additional software</vt:lpstr>
      <vt:lpstr>GMT</vt:lpstr>
      <vt:lpstr>GMT</vt:lpstr>
      <vt:lpstr>Processing directories</vt:lpstr>
      <vt:lpstr>Processing directory</vt:lpstr>
      <vt:lpstr>Example continuous GPS structure</vt:lpstr>
      <vt:lpstr>Example survey GPS structure</vt:lpstr>
    </vt:vector>
  </TitlesOfParts>
  <Company>MIT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Michael Floyd</cp:lastModifiedBy>
  <cp:revision>59</cp:revision>
  <cp:lastPrinted>2017-05-01T11:48:45Z</cp:lastPrinted>
  <dcterms:created xsi:type="dcterms:W3CDTF">2014-11-13T20:18:27Z</dcterms:created>
  <dcterms:modified xsi:type="dcterms:W3CDTF">2017-05-01T16:17:18Z</dcterms:modified>
</cp:coreProperties>
</file>