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tif" ContentType="image/tiff"/>
  <Default Extension="gif" ContentType="image/gi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9"/>
  </p:notesMasterIdLst>
  <p:handoutMasterIdLst>
    <p:handoutMasterId r:id="rId30"/>
  </p:handoutMasterIdLst>
  <p:sldIdLst>
    <p:sldId id="257" r:id="rId2"/>
    <p:sldId id="258" r:id="rId3"/>
    <p:sldId id="282" r:id="rId4"/>
    <p:sldId id="28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A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8362" autoAdjust="0"/>
  </p:normalViewPr>
  <p:slideViewPr>
    <p:cSldViewPr snapToGrid="0" snapToObjects="1">
      <p:cViewPr varScale="1">
        <p:scale>
          <a:sx n="86" d="100"/>
          <a:sy n="86" d="100"/>
        </p:scale>
        <p:origin x="186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2017/05/02</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Concepts in High Precision Data Analysis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3542B-E572-D545-90AE-DF087C112CA6}" type="slidenum">
              <a:rPr lang="en-US" smtClean="0"/>
              <a:t>‹#›</a:t>
            </a:fld>
            <a:endParaRPr lang="en-US"/>
          </a:p>
        </p:txBody>
      </p:sp>
    </p:spTree>
    <p:extLst>
      <p:ext uri="{BB962C8B-B14F-4D97-AF65-F5344CB8AC3E}">
        <p14:creationId xmlns:p14="http://schemas.microsoft.com/office/powerpoint/2010/main" val="99753201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2017/05/02</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Concepts in High Precision Data Analysis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7184E-D10D-BF4B-A747-73FB678F7FF1}" type="slidenum">
              <a:rPr lang="en-US" smtClean="0"/>
              <a:t>‹#›</a:t>
            </a:fld>
            <a:endParaRPr lang="en-US"/>
          </a:p>
        </p:txBody>
      </p:sp>
    </p:spTree>
    <p:extLst>
      <p:ext uri="{BB962C8B-B14F-4D97-AF65-F5344CB8AC3E}">
        <p14:creationId xmlns:p14="http://schemas.microsoft.com/office/powerpoint/2010/main" val="219004700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147978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en-GB" i="0" smtClean="0"/>
              <a:t>2017/05/02</a:t>
            </a:r>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9</a:t>
            </a:fld>
            <a:endParaRPr lang="en-GB"/>
          </a:p>
        </p:txBody>
      </p:sp>
      <p:sp>
        <p:nvSpPr>
          <p:cNvPr id="28677" name="Text Box 2"/>
          <p:cNvSpPr>
            <a:spLocks noGrp="1" noRot="1" noChangeAspect="1" noChangeArrowheads="1"/>
          </p:cNvSpPr>
          <p:nvPr>
            <p:ph type="sldImg"/>
          </p:nvPr>
        </p:nvSpPr>
        <p:spPr>
          <a:xfrm>
            <a:off x="1150938" y="682625"/>
            <a:ext cx="4556125" cy="3416300"/>
          </a:xfrm>
          <a:ln/>
        </p:spPr>
      </p:sp>
      <p:sp>
        <p:nvSpPr>
          <p:cNvPr id="28678" name="Text Box 3"/>
          <p:cNvSpPr>
            <a:spLocks noGrp="1" noChangeArrowheads="1"/>
          </p:cNvSpPr>
          <p:nvPr>
            <p:ph type="body" idx="1"/>
          </p:nvPr>
        </p:nvSpPr>
        <p:spPr>
          <a:xfrm>
            <a:off x="914400" y="4326125"/>
            <a:ext cx="5029200" cy="4100016"/>
          </a:xfrm>
          <a:noFill/>
          <a:ln/>
        </p:spPr>
        <p:txBody>
          <a:bodyPr wrap="none" anchor="ctr"/>
          <a:lstStyle/>
          <a:p>
            <a:r>
              <a:rPr lang="en-US" dirty="0" smtClean="0"/>
              <a:t>After a model of the observations (“observables”) is constructed,</a:t>
            </a:r>
            <a:r>
              <a:rPr lang="en-US" baseline="0" dirty="0" smtClean="0"/>
              <a:t> this model is subtracted from the actual observations, yielding a “residual” or “O-C”, which is used together with the partial derivatives of the observations with respect to each parameter to estimate the a correction to the a priori parameter values.  We do this in GAMIT with a least-squares estimator, in GLOBK with a </a:t>
            </a:r>
            <a:r>
              <a:rPr lang="en-US" baseline="0" dirty="0" err="1" smtClean="0"/>
              <a:t>Kalman</a:t>
            </a:r>
            <a:r>
              <a:rPr lang="en-US" baseline="0" dirty="0" smtClean="0"/>
              <a:t> filter, which reduces to sequential least squares if there is no stochastic variation applied.  </a:t>
            </a:r>
          </a:p>
          <a:p>
            <a:endParaRPr lang="en-US" baseline="0" dirty="0" smtClean="0"/>
          </a:p>
          <a:p>
            <a:r>
              <a:rPr lang="en-US" baseline="0" dirty="0" smtClean="0"/>
              <a:t>Because the wide-lane ambiguities are only weakly dependent on the geometry, they are more easily resolved in the data-editing module “</a:t>
            </a:r>
            <a:r>
              <a:rPr lang="en-US" baseline="0" dirty="0" err="1" smtClean="0"/>
              <a:t>autcln</a:t>
            </a:r>
            <a:r>
              <a:rPr lang="en-US" baseline="0" dirty="0" smtClean="0"/>
              <a:t>” than in the parameter estimator “solve”.  The kinematic module “track” does all of this within a single module.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en-GB" i="0" smtClean="0"/>
              <a:t>2017/05/02</a:t>
            </a:r>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10</a:t>
            </a:fld>
            <a:endParaRPr lang="en-GB"/>
          </a:p>
        </p:txBody>
      </p:sp>
      <p:sp>
        <p:nvSpPr>
          <p:cNvPr id="30725" name="Rectangle 2"/>
          <p:cNvSpPr>
            <a:spLocks noGrp="1" noRot="1" noChangeAspect="1" noChangeArrowheads="1" noTextEdit="1"/>
          </p:cNvSpPr>
          <p:nvPr>
            <p:ph type="sldImg"/>
          </p:nvPr>
        </p:nvSpPr>
        <p:spPr>
          <a:xfrm>
            <a:off x="1143000" y="685800"/>
            <a:ext cx="4573588" cy="3429000"/>
          </a:xfrm>
          <a:ln/>
        </p:spPr>
      </p:sp>
      <p:sp>
        <p:nvSpPr>
          <p:cNvPr id="3072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en-GB" i="0" smtClean="0"/>
              <a:t>2017/05/02</a:t>
            </a:r>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11</a:t>
            </a:fld>
            <a:endParaRPr lang="en-GB"/>
          </a:p>
        </p:txBody>
      </p:sp>
      <p:sp>
        <p:nvSpPr>
          <p:cNvPr id="32773" name="Rectangle 2"/>
          <p:cNvSpPr>
            <a:spLocks noGrp="1" noRot="1" noChangeAspect="1" noChangeArrowheads="1" noTextEdit="1"/>
          </p:cNvSpPr>
          <p:nvPr>
            <p:ph type="sldImg"/>
          </p:nvPr>
        </p:nvSpPr>
        <p:spPr>
          <a:xfrm>
            <a:off x="1143000" y="685800"/>
            <a:ext cx="4573588" cy="3429000"/>
          </a:xfrm>
          <a:ln/>
        </p:spPr>
      </p:sp>
      <p:sp>
        <p:nvSpPr>
          <p:cNvPr id="3277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We</a:t>
            </a:r>
            <a:r>
              <a:rPr lang="fr-FR" dirty="0" smtClean="0"/>
              <a:t>’</a:t>
            </a:r>
            <a:r>
              <a:rPr lang="en-US" dirty="0" err="1" smtClean="0"/>
              <a:t>ll</a:t>
            </a:r>
            <a:r>
              <a:rPr lang="en-US" baseline="0" dirty="0" smtClean="0"/>
              <a:t> start with signal propagation, first signal scattering.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en-GB" i="0" smtClean="0"/>
              <a:t>2017/05/02</a:t>
            </a:r>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12</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Grp="1"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ea typeface="DejaVu Sans" charset="0"/>
                <a:cs typeface="DejaVu Sans" charset="0"/>
              </a:rPr>
              <a:t>Because the satellite move across the sky, the direct</a:t>
            </a:r>
            <a:r>
              <a:rPr lang="en-US" baseline="0" dirty="0" smtClean="0">
                <a:latin typeface="Arial" charset="0"/>
                <a:ea typeface="DejaVu Sans" charset="0"/>
                <a:cs typeface="DejaVu Sans" charset="0"/>
              </a:rPr>
              <a:t> and reflected signal go in and out of phase, with a time interval that is dependent on the distance of the reflector from the antenna.  We’ll illustrate this in the next slide. </a:t>
            </a:r>
            <a:endParaRPr lang="en-US" dirty="0">
              <a:latin typeface="Arial" charset="0"/>
              <a:ea typeface="DejaVu Sans" charset="0"/>
              <a:cs typeface="DejaVu Sans" charset="0"/>
            </a:endParaRPr>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13</a:t>
            </a:fld>
            <a:endParaRPr lang="en-US"/>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dirty="0"/>
              <a:t>RIGHT SIDE is predicted variations for three heights.</a:t>
            </a:r>
          </a:p>
          <a:p>
            <a:r>
              <a:rPr lang="en-US" dirty="0"/>
              <a:t>The most common and dominant source of high-frequency multipath is reflection from the horizontal surface beneath the antenna.  If this surface is far enough away from the antenna (1-2 m) to be outside the </a:t>
            </a:r>
            <a:r>
              <a:rPr lang="en-US" dirty="0" err="1"/>
              <a:t>fresnel</a:t>
            </a:r>
            <a:r>
              <a:rPr lang="en-US" dirty="0"/>
              <a:t> zone (no interaction with the antenna itself), then geometric optics allows us to model the signal well enough to predict the frequency.  </a:t>
            </a:r>
            <a:r>
              <a:rPr lang="en-US" dirty="0" smtClean="0"/>
              <a:t>This slide shows</a:t>
            </a:r>
            <a:r>
              <a:rPr lang="en-US" baseline="0" dirty="0" smtClean="0"/>
              <a:t> a theoretical model of horizontal reflections as a function of height above the ground. </a:t>
            </a:r>
            <a:r>
              <a:rPr lang="en-US" dirty="0" smtClean="0"/>
              <a:t>For </a:t>
            </a:r>
            <a:r>
              <a:rPr lang="en-US" dirty="0"/>
              <a:t>an antenna mounted 1-2 m above the surface, the variations will be of the order of minutes, and tend to have </a:t>
            </a:r>
            <a:r>
              <a:rPr lang="en-US" dirty="0" smtClean="0"/>
              <a:t>low</a:t>
            </a:r>
            <a:r>
              <a:rPr lang="en-US" baseline="0" dirty="0" smtClean="0"/>
              <a:t> (though not always negligible) correlations </a:t>
            </a:r>
            <a:r>
              <a:rPr lang="en-US" dirty="0" smtClean="0"/>
              <a:t>with </a:t>
            </a:r>
            <a:r>
              <a:rPr lang="en-US" dirty="0"/>
              <a:t>the signature of the station’s coordinates and the atmospheric </a:t>
            </a:r>
            <a:r>
              <a:rPr lang="en-US" dirty="0" smtClean="0"/>
              <a:t>delay,</a:t>
            </a:r>
            <a:r>
              <a:rPr lang="en-US" baseline="0" dirty="0" smtClean="0"/>
              <a:t> strongly dependent on the length of the tracking sessions. </a:t>
            </a:r>
            <a:r>
              <a:rPr lang="en-US" dirty="0" smtClean="0"/>
              <a:t> </a:t>
            </a:r>
            <a:r>
              <a:rPr lang="en-US" dirty="0"/>
              <a:t>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14</a:t>
            </a:fld>
            <a:endParaRPr lang="en-US"/>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dirty="0"/>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dirty="0" err="1"/>
              <a:t>Leica</a:t>
            </a:r>
            <a:r>
              <a:rPr lang="en-US" dirty="0"/>
              <a:t> and Rascal antennas here, but most of the antennas used for high precision work have symmetric patterns.  L1 phase variations for antennas tested by UNAVCO.  Zenith values at the center and values for 10 degrees elevation at the edges.  10 deg L1 phase = 5 </a:t>
            </a:r>
            <a:r>
              <a:rPr lang="en-US" dirty="0" smtClean="0"/>
              <a:t>mm.  The</a:t>
            </a:r>
            <a:r>
              <a:rPr lang="en-US" baseline="0" dirty="0" smtClean="0"/>
              <a:t> phase center variations (PCVs) and the phase center offsets (PCOs, the constant part of the pattern) are tabulated from external measurements on the ANTEX file distributed by the IGS.  The ANTEX file also includes models for the satellite antennas, and hence needs to be updated with each new launch or reassignment of a PRN number to a different satellite. </a:t>
            </a:r>
            <a:endParaRPr lang="en-US" dirty="0"/>
          </a:p>
        </p:txBody>
      </p:sp>
      <p:sp>
        <p:nvSpPr>
          <p:cNvPr id="2" name="Date Placeholder 1"/>
          <p:cNvSpPr>
            <a:spLocks noGrp="1"/>
          </p:cNvSpPr>
          <p:nvPr>
            <p:ph type="dt"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a:t>
            </a:r>
            <a:r>
              <a:rPr lang="en-US" baseline="0" dirty="0" smtClean="0"/>
              <a:t> the effect of the atmospheric delay.  We handle this in GAMIT by assuming that the delay is azimuthally symmetric or can be represented by a north-south and east-west gradients modeled as an inclined plane.  We then estimate as a function of time parameters representing the error in the zenith delay (usually at 2-hr intervals) and the gradients (usually a straight-line over the day).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15</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Concepts in High Precision Data Analysis</a:t>
            </a:r>
            <a:endParaRPr lang="en-US"/>
          </a:p>
        </p:txBody>
      </p:sp>
    </p:spTree>
    <p:extLst>
      <p:ext uri="{BB962C8B-B14F-4D97-AF65-F5344CB8AC3E}">
        <p14:creationId xmlns:p14="http://schemas.microsoft.com/office/powerpoint/2010/main" val="31425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en-GB" smtClean="0"/>
              <a:t>2017/05/02</a:t>
            </a:r>
            <a:endParaRPr lang="en-GB"/>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16</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dirty="0">
                <a:ea typeface="DejaVu Sans" charset="0"/>
                <a:cs typeface="DejaVu Sans" charset="0"/>
              </a:rPr>
              <a:t>The three figures on the left show time series </a:t>
            </a:r>
            <a:r>
              <a:rPr lang="en-US" sz="1300" dirty="0" smtClean="0">
                <a:ea typeface="DejaVu Sans" charset="0"/>
                <a:cs typeface="DejaVu Sans" charset="0"/>
              </a:rPr>
              <a:t>variations in hydrostatic (“dry”) delay due to (usually smooth) pressure changes (bottom),</a:t>
            </a:r>
            <a:r>
              <a:rPr lang="en-US" sz="1300" baseline="0" dirty="0" smtClean="0">
                <a:ea typeface="DejaVu Sans" charset="0"/>
                <a:cs typeface="DejaVu Sans" charset="0"/>
              </a:rPr>
              <a:t> variations due to the water vapor (“wet”) delay (middle) and the sum of these two (top), in this case from the passing of a squall line.    Pressure data from local barometers or, more often, numerical weather models allow us to calibrate well the hydrostatic delay but surface measurements are almost useless for getting the integrated delay from water vapor, so that’s essential what we’re estimating with our zenith-delay parameters. </a:t>
            </a:r>
            <a:endParaRPr lang="en-US" sz="1300" dirty="0">
              <a:ea typeface="DejaVu Sans" charset="0"/>
              <a:cs typeface="DejaVu Sans" charset="0"/>
            </a:endParaRPr>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en-GB" i="0" smtClean="0"/>
              <a:t>2017/05/02</a:t>
            </a:r>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17</a:t>
            </a:fld>
            <a:endParaRPr lang="en-GB"/>
          </a:p>
        </p:txBody>
      </p:sp>
      <p:sp>
        <p:nvSpPr>
          <p:cNvPr id="38917" name="Rectangle 2"/>
          <p:cNvSpPr>
            <a:spLocks noGrp="1" noRot="1" noChangeAspect="1" noChangeArrowheads="1" noTextEdit="1"/>
          </p:cNvSpPr>
          <p:nvPr>
            <p:ph type="sldImg"/>
          </p:nvPr>
        </p:nvSpPr>
        <p:spPr>
          <a:xfrm>
            <a:off x="1143000" y="685800"/>
            <a:ext cx="4573588" cy="3429000"/>
          </a:xfrm>
          <a:ln/>
        </p:spPr>
      </p:sp>
      <p:sp>
        <p:nvSpPr>
          <p:cNvPr id="3891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You’ll see plots</a:t>
            </a:r>
            <a:r>
              <a:rPr lang="en-US" baseline="0" dirty="0" smtClean="0"/>
              <a:t> like this many times over the next four days, and you will learn to use them in your analysis.  They show a projection onto the sky (north to the right, a GMT “feature”) of the phase residuals after removing all known models and estimating coordinates and atmospheric parameters, for the satellites visible in each of three 4-hr windows.  The pattern of satellite motion is what you see at northern mid-latitudes, with a “hole” at around the pole.  At high latitude, motions would be mainly east-west, as you see near the polar hole; near the equator the motions would be nearly N-S, with little E-W variation.   The red bar is a scale, equal 10 mm, and the green and yellow colors are imposed for positive and negative </a:t>
            </a:r>
            <a:r>
              <a:rPr lang="en-US" baseline="0" dirty="0" err="1" smtClean="0"/>
              <a:t>residualls</a:t>
            </a:r>
            <a:r>
              <a:rPr lang="en-US" baseline="0" dirty="0" smtClean="0"/>
              <a:t>.   Almost all of the noise you see is due to multipath (never modeled) and </a:t>
            </a:r>
            <a:r>
              <a:rPr lang="en-US" baseline="0" dirty="0" err="1" smtClean="0"/>
              <a:t>unmodeled</a:t>
            </a:r>
            <a:r>
              <a:rPr lang="en-US" baseline="0" dirty="0" smtClean="0"/>
              <a:t> short-period variations in water vapor.  The very short-period oscillations that are similar over time in a </a:t>
            </a:r>
            <a:r>
              <a:rPr lang="en-US" baseline="0" dirty="0" err="1" smtClean="0"/>
              <a:t>partcular</a:t>
            </a:r>
            <a:r>
              <a:rPr lang="en-US" baseline="0" dirty="0" smtClean="0"/>
              <a:t> part of the sky (e.g.  near an azimuth of 150 degrees) are multipath.  The less regular variations that do not repeat over time are water vapor (e.g.</a:t>
            </a:r>
            <a:r>
              <a:rPr lang="en-US" dirty="0" smtClean="0"/>
              <a:t> </a:t>
            </a:r>
            <a:r>
              <a:rPr lang="en-US" dirty="0"/>
              <a:t>near 90 degrees between 20-24 </a:t>
            </a:r>
            <a:r>
              <a:rPr lang="en-US" dirty="0" smtClean="0"/>
              <a:t>hour).</a:t>
            </a:r>
            <a:r>
              <a:rPr lang="en-US" baseline="0" dirty="0" smtClean="0"/>
              <a:t>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en-GB" i="0" smtClean="0"/>
              <a:t>2017/05/02</a:t>
            </a:r>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18</a:t>
            </a:fld>
            <a:endParaRPr lang="en-GB"/>
          </a:p>
        </p:txBody>
      </p:sp>
      <p:sp>
        <p:nvSpPr>
          <p:cNvPr id="43013" name="Rectangle 2"/>
          <p:cNvSpPr>
            <a:spLocks noGrp="1" noRot="1" noChangeAspect="1" noChangeArrowheads="1" noTextEdit="1"/>
          </p:cNvSpPr>
          <p:nvPr>
            <p:ph type="sldImg"/>
          </p:nvPr>
        </p:nvSpPr>
        <p:spPr>
          <a:xfrm>
            <a:off x="1143000" y="685800"/>
            <a:ext cx="4573588" cy="3429000"/>
          </a:xfrm>
          <a:ln/>
        </p:spPr>
      </p:sp>
      <p:sp>
        <p:nvSpPr>
          <p:cNvPr id="4301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Next we’ll look at station</a:t>
            </a:r>
            <a:r>
              <a:rPr lang="en-US" baseline="0" dirty="0" smtClean="0"/>
              <a:t> motion that is non-tectonic.  Instability of the monument, by which we mean motions over a scale of cm to meters, are rarely interesting and are to be avoided by choice of site and choice of monument.  Loading of the ground by changes in atmospheric pressure, ocean mass, snow cover, and ground water could be “signal” for some investigators but are usually noise for tectonic and meteorological studies.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introduction is designed to give us a common language and a framework within which to approach the analysis of high-precision GPS data. We’ll look at what data are used, how these data are treated in GAMIT and GLOBK, what factors limit their accuracy, and how we go about assessing that accuracy.  Each of these aspects will be further developed in subsequent lectures.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1</a:t>
            </a:fld>
            <a:endParaRPr lang="en-US"/>
          </a:p>
        </p:txBody>
      </p:sp>
      <p:sp>
        <p:nvSpPr>
          <p:cNvPr id="5" name="Date Placeholder 4"/>
          <p:cNvSpPr>
            <a:spLocks noGrp="1"/>
          </p:cNvSpPr>
          <p:nvPr>
            <p:ph type="dt" idx="11"/>
          </p:nvPr>
        </p:nvSpPr>
        <p:spPr/>
        <p:txBody>
          <a:bodyPr/>
          <a:lstStyle/>
          <a:p>
            <a:r>
              <a:rPr lang="en-GB" smtClean="0"/>
              <a:t>2017/05/02</a:t>
            </a:r>
            <a:endParaRPr lang="en-US"/>
          </a:p>
        </p:txBody>
      </p:sp>
      <p:sp>
        <p:nvSpPr>
          <p:cNvPr id="6" name="Footer Placeholder 5"/>
          <p:cNvSpPr>
            <a:spLocks noGrp="1"/>
          </p:cNvSpPr>
          <p:nvPr>
            <p:ph type="ftr" sz="quarter" idx="12"/>
          </p:nvPr>
        </p:nvSpPr>
        <p:spPr/>
        <p:txBody>
          <a:bodyPr/>
          <a:lstStyle/>
          <a:p>
            <a:r>
              <a:rPr lang="en-US" smtClean="0"/>
              <a:t>Concepts in High Precision Data Analysis</a:t>
            </a:r>
            <a:endParaRPr lang="en-US"/>
          </a:p>
        </p:txBody>
      </p:sp>
    </p:spTree>
    <p:extLst>
      <p:ext uri="{BB962C8B-B14F-4D97-AF65-F5344CB8AC3E}">
        <p14:creationId xmlns:p14="http://schemas.microsoft.com/office/powerpoint/2010/main" val="1539396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en-GB" i="0" smtClean="0"/>
              <a:t>2017/05/02</a:t>
            </a:r>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19</a:t>
            </a:fld>
            <a:endParaRPr lang="en-GB"/>
          </a:p>
        </p:txBody>
      </p:sp>
      <p:sp>
        <p:nvSpPr>
          <p:cNvPr id="45061" name="Rectangle 2"/>
          <p:cNvSpPr>
            <a:spLocks noGrp="1" noRot="1" noChangeAspect="1" noChangeArrowheads="1"/>
          </p:cNvSpPr>
          <p:nvPr>
            <p:ph type="sldImg"/>
          </p:nvPr>
        </p:nvSpPr>
        <p:spPr>
          <a:ln/>
        </p:spPr>
      </p:sp>
      <p:sp>
        <p:nvSpPr>
          <p:cNvPr id="45062" name="Rectangle 3"/>
          <p:cNvSpPr>
            <a:spLocks noGrp="1" noChangeArrowheads="1"/>
          </p:cNvSpPr>
          <p:nvPr>
            <p:ph type="body" idx="1"/>
          </p:nvPr>
        </p:nvSpPr>
        <p:spPr>
          <a:noFill/>
          <a:ln/>
        </p:spPr>
        <p:txBody>
          <a:bodyPr/>
          <a:lstStyle/>
          <a:p>
            <a:r>
              <a:rPr lang="en-US" dirty="0" smtClean="0"/>
              <a:t>The</a:t>
            </a:r>
            <a:r>
              <a:rPr lang="en-US" baseline="0" dirty="0" smtClean="0"/>
              <a:t> stability of a site cannot be judged with 100% confidence, but there are guidelines you can follow: choose an area in which the soil is as consolidated as possible,  stay away from unstable slopes and basins likely to collect moisture, Likewise, there is no perfect monument, but some designs have been shown to be better than others in coupling the mount to the surrounding rock.  If you forced to operate in unconsolidated soil, the best monument design is the one shown here, “drill braced”, with the rods penetrating up to 10 m into the ground.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smtClean="0"/>
              <a:t>2017/05/02</a:t>
            </a:r>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20</a:t>
            </a:fld>
            <a:endParaRPr lang="en-GB"/>
          </a:p>
        </p:txBody>
      </p:sp>
      <p:sp>
        <p:nvSpPr>
          <p:cNvPr id="47109" name="Rectangle 2"/>
          <p:cNvSpPr>
            <a:spLocks noGrp="1" noRot="1" noChangeAspect="1" noChangeArrowheads="1" noTextEdit="1"/>
          </p:cNvSpPr>
          <p:nvPr>
            <p:ph type="sldImg"/>
          </p:nvPr>
        </p:nvSpPr>
        <p:spPr>
          <a:xfrm>
            <a:off x="1143000" y="685800"/>
            <a:ext cx="4573588"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Loading</a:t>
            </a:r>
            <a:r>
              <a:rPr lang="en-US" baseline="0" dirty="0" smtClean="0"/>
              <a:t> of the ground due to ocean tides and non-tidal changes in ocean depth, changes in atmospheric pressure, and changes in snow and ground-water affects mainly vertical position, but can be non-negligible in horizontal position. The map here, shows roughly the annual component of vertical displacement due to the atmosphere, hydrology, a non-tidal ocean mass changes, not modeled in our standard processing.  Note the large displacements from atmospheric loading in the middle of the continents where there is a large area over which pressure systems can exert their influence., and the large displacements from hydrological loading in regions of high precipitation. Large non-tidal ocean loading is most likely from storm surges in enclosed basins like the North Sea.   Not show are ocean tidal effects, which are well-modeled for most regions but poor at high latitudes due to limited coverage by the </a:t>
            </a:r>
            <a:r>
              <a:rPr lang="en-US" baseline="0" dirty="0" err="1" smtClean="0"/>
              <a:t>altimetric</a:t>
            </a:r>
            <a:r>
              <a:rPr lang="en-US" baseline="0" dirty="0" smtClean="0"/>
              <a:t> satellites used to image the tides.  Note that as for atmospheric loading, the size of the effect depends on the total mass of the loading, so high local tides due to an irregular coastline do not mean higher loading.  </a:t>
            </a:r>
          </a:p>
          <a:p>
            <a:endParaRPr lang="en-US" baseline="0" dirty="0" smtClean="0"/>
          </a:p>
          <a:p>
            <a:r>
              <a:rPr lang="en-US" baseline="0" dirty="0" smtClean="0"/>
              <a:t>We model the ocean tidal loading in GAMIT using either a global grid (</a:t>
            </a:r>
            <a:r>
              <a:rPr lang="en-US" baseline="0" dirty="0" err="1" smtClean="0"/>
              <a:t>otl.grid</a:t>
            </a:r>
            <a:r>
              <a:rPr lang="en-US" baseline="0" dirty="0" smtClean="0"/>
              <a:t>) or site-specific values (</a:t>
            </a:r>
            <a:r>
              <a:rPr lang="en-US" baseline="0" dirty="0" err="1" smtClean="0"/>
              <a:t>otl.list</a:t>
            </a:r>
            <a:r>
              <a:rPr lang="en-US" baseline="0" dirty="0" smtClean="0"/>
              <a:t>), both provided by Hans-Georg </a:t>
            </a:r>
            <a:r>
              <a:rPr lang="en-US" baseline="0" dirty="0" err="1" smtClean="0"/>
              <a:t>Scherneck</a:t>
            </a:r>
            <a:r>
              <a:rPr lang="en-US" baseline="0" dirty="0" smtClean="0"/>
              <a:t> of  </a:t>
            </a:r>
            <a:r>
              <a:rPr lang="en-US" baseline="0" dirty="0" err="1" smtClean="0"/>
              <a:t>Onsala</a:t>
            </a:r>
            <a:r>
              <a:rPr lang="en-US" baseline="0" dirty="0" smtClean="0"/>
              <a:t> Space Observatory.  We also provide the option of modeling in GAMIT (or soon, GLOBK), the the effects of atmospheric loading using global grids constructed from numerical weather models (</a:t>
            </a:r>
            <a:r>
              <a:rPr lang="en-US" baseline="0" dirty="0" err="1" smtClean="0"/>
              <a:t>atml.grid</a:t>
            </a:r>
            <a:r>
              <a:rPr lang="en-US" baseline="0" dirty="0" smtClean="0"/>
              <a:t> linked to, e.g. atmfillt.2009).  There are not yet good models for hydrological loading (water/snow) or non-tidal ocean </a:t>
            </a:r>
            <a:r>
              <a:rPr lang="en-US" baseline="0" dirty="0" err="1" smtClean="0"/>
              <a:t>lloading</a:t>
            </a:r>
            <a:r>
              <a:rPr lang="en-US" baseline="0" dirty="0" smtClean="0"/>
              <a:t>, so these remain important sources of error in some regions.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en-GB" i="0" smtClean="0"/>
              <a:t>2017/05/02</a:t>
            </a:r>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21</a:t>
            </a:fld>
            <a:endParaRPr lang="en-GB"/>
          </a:p>
        </p:txBody>
      </p:sp>
      <p:sp>
        <p:nvSpPr>
          <p:cNvPr id="51205" name="Rectangle 2"/>
          <p:cNvSpPr>
            <a:spLocks noGrp="1" noRot="1" noChangeAspect="1" noChangeArrowheads="1" noTextEdit="1"/>
          </p:cNvSpPr>
          <p:nvPr>
            <p:ph type="sldImg"/>
          </p:nvPr>
        </p:nvSpPr>
        <p:spPr>
          <a:xfrm>
            <a:off x="1143000" y="685800"/>
            <a:ext cx="4573588" cy="3429000"/>
          </a:xfrm>
          <a:ln/>
        </p:spPr>
      </p:sp>
      <p:sp>
        <p:nvSpPr>
          <p:cNvPr id="5120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IGS</a:t>
            </a:r>
            <a:r>
              <a:rPr lang="en-US" baseline="0" dirty="0" smtClean="0"/>
              <a:t> final orbits for most satellites are at the cm level during the 1990s, reducing to 2 cm by by 2002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en-GB" i="0" smtClean="0"/>
              <a:t>2017/05/02</a:t>
            </a:r>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22</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Grp="1" noChangeArrowheads="1"/>
          </p:cNvSpPr>
          <p:nvPr>
            <p:ph type="body"/>
          </p:nvPr>
        </p:nvSpPr>
        <p:spPr>
          <a:xfrm>
            <a:off x="533401" y="3962453"/>
            <a:ext cx="5711825" cy="4493731"/>
          </a:xfrm>
          <a:noFill/>
          <a:ln/>
        </p:spPr>
        <p:txBody>
          <a:bodyPr wrap="none" anchor="ctr"/>
          <a:lstStyle/>
          <a:p>
            <a:pPr>
              <a:lnSpc>
                <a:spcPct val="115000"/>
              </a:lnSpc>
            </a:pPr>
            <a:r>
              <a:rPr lang="en-US" dirty="0" smtClean="0"/>
              <a:t>In global analyses, we model radiation</a:t>
            </a:r>
            <a:r>
              <a:rPr lang="en-US" baseline="0" dirty="0" smtClean="0"/>
              <a:t> pressure effects by estimating constant and once-per-revolution variations in the acceleration in a direction perpendicular to the solar panels (direct), a direction along the panel supports (y-axis), and a third direction perpendicular to the first two (B-axis).  When we fit the GAMIT (‘arc’) model to an IGS orbit (sp3 file), we adjust these accelerations.  The fit of our model to the IGS final orbits is typically 5-10 mm.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en-GB" i="0" smtClean="0"/>
              <a:t>2017/05/02</a:t>
            </a:r>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23</a:t>
            </a:fld>
            <a:endParaRPr lang="en-GB"/>
          </a:p>
        </p:txBody>
      </p:sp>
      <p:sp>
        <p:nvSpPr>
          <p:cNvPr id="55301" name="Rectangle 2"/>
          <p:cNvSpPr>
            <a:spLocks noGrp="1" noRot="1" noChangeAspect="1" noChangeArrowheads="1"/>
          </p:cNvSpPr>
          <p:nvPr>
            <p:ph type="sldImg"/>
          </p:nvPr>
        </p:nvSpPr>
        <p:spPr>
          <a:ln/>
        </p:spPr>
      </p:sp>
      <p:sp>
        <p:nvSpPr>
          <p:cNvPr id="55302" name="Rectangle 3"/>
          <p:cNvSpPr>
            <a:spLocks noGrp="1" noChangeArrowheads="1"/>
          </p:cNvSpPr>
          <p:nvPr>
            <p:ph type="body" idx="1"/>
          </p:nvPr>
        </p:nvSpPr>
        <p:spPr>
          <a:noFill/>
          <a:ln/>
        </p:spPr>
        <p:txBody>
          <a:bodyPr/>
          <a:lstStyle/>
          <a:p>
            <a:r>
              <a:rPr lang="en-US" dirty="0" smtClean="0"/>
              <a:t>This</a:t>
            </a:r>
            <a:r>
              <a:rPr lang="en-US" baseline="0" dirty="0" smtClean="0"/>
              <a:t> graph shows the improvement in agreement among the orbits generated by 9 IGS Analysis Centers using 6 different software packages from 1994 through mid-2011.  By itself, the agreement doesn’t guarantee that the orbits are accurate at this level, but our analysis of station-position repeatability suggests that  the 1-2 cm level (0.5-1 parts per billion) seen among the best centers since 2002 is not far off, suggesting that orbital errors are not important for regional networks up to several thousand kilometers.</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en-GB" i="0" smtClean="0"/>
              <a:t>2017/05/02</a:t>
            </a:r>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24</a:t>
            </a:fld>
            <a:endParaRPr lang="en-GB"/>
          </a:p>
        </p:txBody>
      </p:sp>
      <p:sp>
        <p:nvSpPr>
          <p:cNvPr id="59397" name="Rectangle 2"/>
          <p:cNvSpPr>
            <a:spLocks noGrp="1" noRot="1" noChangeAspect="1" noChangeArrowheads="1" noTextEdit="1"/>
          </p:cNvSpPr>
          <p:nvPr>
            <p:ph type="sldImg"/>
          </p:nvPr>
        </p:nvSpPr>
        <p:spPr>
          <a:xfrm>
            <a:off x="1143000" y="685800"/>
            <a:ext cx="4573588" cy="3429000"/>
          </a:xfrm>
          <a:ln/>
        </p:spPr>
      </p:sp>
      <p:sp>
        <p:nvSpPr>
          <p:cNvPr id="5939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Finally, we need to worry about the reference frame:</a:t>
            </a:r>
            <a:r>
              <a:rPr lang="en-US" baseline="0" dirty="0" smtClean="0"/>
              <a:t> how we apply constraints on the solution.  This is almost always done in GLOBK, with GAMIT constraints approximate (5-10 cm), just enough to allow ambiguities to be resolved.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en-GB" i="0" smtClean="0"/>
              <a:t>2017/05/02</a:t>
            </a:r>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25</a:t>
            </a:fld>
            <a:endParaRPr lang="en-GB"/>
          </a:p>
        </p:txBody>
      </p:sp>
      <p:sp>
        <p:nvSpPr>
          <p:cNvPr id="61445" name="Text Box 1"/>
          <p:cNvSpPr>
            <a:spLocks noGrp="1" noRot="1" noChangeAspect="1" noChangeArrowheads="1"/>
          </p:cNvSpPr>
          <p:nvPr>
            <p:ph type="sldImg"/>
          </p:nvPr>
        </p:nvSpPr>
        <p:spPr>
          <a:xfrm>
            <a:off x="1141413" y="684213"/>
            <a:ext cx="4575175" cy="3430587"/>
          </a:xfrm>
          <a:ln/>
        </p:spPr>
      </p:sp>
      <p:sp>
        <p:nvSpPr>
          <p:cNvPr id="61446" name="Text Box 2"/>
          <p:cNvSpPr>
            <a:spLocks noGrp="1" noChangeArrowheads="1"/>
          </p:cNvSpPr>
          <p:nvPr>
            <p:ph type="body" idx="1"/>
          </p:nvPr>
        </p:nvSpPr>
        <p:spPr>
          <a:xfrm>
            <a:off x="914400" y="4343519"/>
            <a:ext cx="5029200" cy="4115827"/>
          </a:xfrm>
          <a:noFill/>
          <a:ln/>
        </p:spPr>
        <p:txBody>
          <a:bodyPr wrap="none" anchor="ctr"/>
          <a:lstStyle/>
          <a:p>
            <a:endParaRPr lang="en-US"/>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en-GB" i="0" smtClean="0"/>
              <a:t>2017/05/02</a:t>
            </a:r>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26</a:t>
            </a:fld>
            <a:endParaRPr lang="en-GB"/>
          </a:p>
        </p:txBody>
      </p:sp>
      <p:sp>
        <p:nvSpPr>
          <p:cNvPr id="63493" name="Rectangle 2"/>
          <p:cNvSpPr>
            <a:spLocks noGrp="1" noRot="1" noChangeAspect="1" noChangeArrowheads="1"/>
          </p:cNvSpPr>
          <p:nvPr>
            <p:ph type="sldImg"/>
          </p:nvPr>
        </p:nvSpPr>
        <p:spPr>
          <a:ln/>
        </p:spPr>
      </p:sp>
      <p:sp>
        <p:nvSpPr>
          <p:cNvPr id="63494" name="Rectangle 3"/>
          <p:cNvSpPr>
            <a:spLocks noGrp="1" noChangeArrowheads="1"/>
          </p:cNvSpPr>
          <p:nvPr>
            <p:ph type="body" idx="1"/>
          </p:nvPr>
        </p:nvSpPr>
        <p:spPr>
          <a:noFill/>
          <a:ln/>
        </p:spPr>
        <p:txBody>
          <a:bodyPr/>
          <a:lstStyle/>
          <a:p>
            <a:r>
              <a:rPr lang="en-US" dirty="0" smtClean="0"/>
              <a:t>In order to understand reference frame</a:t>
            </a:r>
            <a:r>
              <a:rPr lang="en-US" baseline="0" dirty="0" smtClean="0"/>
              <a:t> issues (mainly in GLOBK) and constraints needed in GAMIT, you need to appreciate that the errors or constraints imposed on the orbits or  network as a whole (e.g. on one site or an average of several sites) are reduced in their effects on relative position within a regional network by the ratio of the separation of the regional sites to the separation of the sites or satellites used to define the frame.  This means, for example, that for a small network, you do not need to constrain the absolute position very tightly to avoid propagating the uncertainty in the geocentric position into the relative positions within the network. For a 50-km network, a 10 cm constraint may be sufficient. For a 5-km network, 1 meter is enough.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BA70-2365-DC4E-8F69-DEE13E30D701}" type="slidenum">
              <a:rPr lang="en-GB"/>
              <a:pPr/>
              <a:t>2</a:t>
            </a:fld>
            <a:endParaRPr lang="en-GB"/>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GB"/>
              <a:t>Code modulated onto two L-band (approximately microwave) carrier frequencies. Code sent from satellite and generated in receiver at time T. Signal received at time T+t. Difference is travel time, t. </a:t>
            </a:r>
          </a:p>
        </p:txBody>
      </p:sp>
      <p:sp>
        <p:nvSpPr>
          <p:cNvPr id="2" name="Date Placeholder 1"/>
          <p:cNvSpPr>
            <a:spLocks noGrp="1"/>
          </p:cNvSpPr>
          <p:nvPr>
            <p:ph type="dt"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BFFAB-FE84-094C-86C6-1B97423D492A}" type="slidenum">
              <a:rPr lang="en-GB"/>
              <a:pPr/>
              <a:t>3</a:t>
            </a:fld>
            <a:endParaRPr lang="en-GB"/>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r>
              <a:rPr lang="en-GB"/>
              <a:t>Geocentric (Earth-centred) co-ordinate system. Vector defining satellite position (</a:t>
            </a:r>
            <a:r>
              <a:rPr lang="ja-JP" altLang="en-GB">
                <a:latin typeface="Arial"/>
              </a:rPr>
              <a:t>“</a:t>
            </a:r>
            <a:r>
              <a:rPr lang="en-GB"/>
              <a:t>known</a:t>
            </a:r>
            <a:r>
              <a:rPr lang="ja-JP" altLang="en-GB">
                <a:latin typeface="Arial"/>
              </a:rPr>
              <a:t>”</a:t>
            </a:r>
            <a:r>
              <a:rPr lang="en-GB"/>
              <a:t>), vector defining receiver position (unknown), and vector defining signal path (observable). One satellite broadcasting signal allows us to fix receiver position on a sphere, two for on a circle, three for one of two points (one of which will be unrealistic).</a:t>
            </a:r>
          </a:p>
        </p:txBody>
      </p:sp>
      <p:sp>
        <p:nvSpPr>
          <p:cNvPr id="2" name="Date Placeholder 1"/>
          <p:cNvSpPr>
            <a:spLocks noGrp="1"/>
          </p:cNvSpPr>
          <p:nvPr>
            <p:ph type="dt"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en-GB" i="0" smtClean="0"/>
              <a:t>2017/05/02</a:t>
            </a:r>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4</a:t>
            </a:fld>
            <a:endParaRPr lang="en-GB"/>
          </a:p>
        </p:txBody>
      </p:sp>
      <p:sp>
        <p:nvSpPr>
          <p:cNvPr id="18437" name="Rectangle 2"/>
          <p:cNvSpPr>
            <a:spLocks noGrp="1" noRot="1" noChangeAspect="1" noChangeArrowheads="1" noTextEdit="1"/>
          </p:cNvSpPr>
          <p:nvPr>
            <p:ph type="sldImg"/>
          </p:nvPr>
        </p:nvSpPr>
        <p:spPr>
          <a:xfrm>
            <a:off x="1304925" y="774700"/>
            <a:ext cx="4289425" cy="3216275"/>
          </a:xfrm>
          <a:noFill/>
          <a:ln w="12700" cap="flat">
            <a:solidFill>
              <a:schemeClr val="tx1"/>
            </a:solidFill>
          </a:ln>
        </p:spPr>
      </p:sp>
      <p:sp>
        <p:nvSpPr>
          <p:cNvPr id="18438" name="Rectangle 3"/>
          <p:cNvSpPr>
            <a:spLocks noGrp="1" noChangeArrowheads="1"/>
          </p:cNvSpPr>
          <p:nvPr>
            <p:ph type="body" idx="1"/>
          </p:nvPr>
        </p:nvSpPr>
        <p:spPr>
          <a:xfrm>
            <a:off x="971550" y="4353006"/>
            <a:ext cx="5151438" cy="2101396"/>
          </a:xfrm>
          <a:noFill/>
          <a:ln/>
        </p:spPr>
        <p:txBody>
          <a:bodyPr lIns="91086" tIns="45544" rIns="91086" bIns="45544"/>
          <a:lstStyle/>
          <a:p>
            <a:r>
              <a:rPr lang="en-US" dirty="0"/>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a:t>
            </a:r>
            <a:r>
              <a:rPr lang="en-US" dirty="0" err="1"/>
              <a:t>pseudorange</a:t>
            </a:r>
            <a:r>
              <a:rPr lang="en-US" dirty="0"/>
              <a:t>” (range plus an unknown clock correction).   The software in the receiver </a:t>
            </a:r>
            <a:r>
              <a:rPr lang="en-US" dirty="0" smtClean="0"/>
              <a:t>then </a:t>
            </a:r>
            <a:r>
              <a:rPr lang="en-US" dirty="0"/>
              <a:t>uses the </a:t>
            </a:r>
            <a:r>
              <a:rPr lang="en-US" dirty="0" err="1"/>
              <a:t>pseudoranges</a:t>
            </a:r>
            <a:r>
              <a:rPr lang="en-US" dirty="0"/>
              <a:t> from four satellites to solve for the four unknowns:  three coordinates and the receiver clock correction</a:t>
            </a:r>
            <a:r>
              <a:rPr lang="en-US" dirty="0" smtClean="0"/>
              <a:t>.</a:t>
            </a:r>
            <a:r>
              <a:rPr lang="en-US" baseline="0" dirty="0"/>
              <a:t> </a:t>
            </a:r>
            <a:r>
              <a:rPr lang="en-US" baseline="0" dirty="0" smtClean="0"/>
              <a:t>These solution are good to only the 1 meter level, at best, due to the imprecision of </a:t>
            </a:r>
            <a:r>
              <a:rPr lang="en-US" baseline="0" dirty="0" err="1" smtClean="0"/>
              <a:t>pseudoranges</a:t>
            </a:r>
            <a:r>
              <a:rPr lang="en-US" baseline="0" dirty="0" smtClean="0"/>
              <a:t>, so we used them in GAMIT only to get initial approximate coordinates for sites, and, when positions are known, to get the receiver clock correction (1 m = 3 ns, and we need only 100 microsecond accuracy to get sub-mm accuracy in differential </a:t>
            </a:r>
            <a:r>
              <a:rPr lang="en-US" baseline="0" dirty="0" err="1" smtClean="0"/>
              <a:t>lpositioning</a:t>
            </a:r>
            <a:r>
              <a:rPr lang="en-US" baseline="0" dirty="0" smtClean="0"/>
              <a:t>.)</a:t>
            </a:r>
            <a:endParaRPr lang="en-US" dirty="0" smtClean="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smtClean="0">
                <a:solidFill>
                  <a:srgbClr val="000000"/>
                </a:solidFill>
                <a:latin typeface="Tahoma" charset="0"/>
              </a:rPr>
              <a:t>2017/05/02</a:t>
            </a:r>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a:solidFill>
                  <a:srgbClr val="000000"/>
                </a:solidFill>
                <a:latin typeface="Tahoma" charset="0"/>
              </a:rPr>
              <a:t>Page No. </a:t>
            </a:r>
            <a:fld id="{470C5AB6-696F-124A-A62D-E53D5C6CCAD5}" type="slidenum">
              <a:rPr lang="en-GB" sz="1200">
                <a:solidFill>
                  <a:srgbClr val="000000"/>
                </a:solidFill>
                <a:latin typeface="Tahoma" charset="0"/>
              </a:rPr>
              <a:pPr/>
              <a:t>5</a:t>
            </a:fld>
            <a:endParaRPr lang="en-GB" sz="1200">
              <a:solidFill>
                <a:srgbClr val="000000"/>
              </a:solidFill>
              <a:latin typeface="Tahoma" charset="0"/>
            </a:endParaRPr>
          </a:p>
        </p:txBody>
      </p:sp>
      <p:sp>
        <p:nvSpPr>
          <p:cNvPr id="20485" name="Text Box 1"/>
          <p:cNvSpPr>
            <a:spLocks noGrp="1" noRot="1" noChangeAspect="1" noChangeArrowheads="1"/>
          </p:cNvSpPr>
          <p:nvPr>
            <p:ph type="sldImg"/>
          </p:nvPr>
        </p:nvSpPr>
        <p:spPr>
          <a:xfrm>
            <a:off x="1141413" y="684213"/>
            <a:ext cx="4575175" cy="3430587"/>
          </a:xfrm>
          <a:ln/>
        </p:spPr>
      </p:sp>
      <p:sp>
        <p:nvSpPr>
          <p:cNvPr id="20486" name="Text Box 2"/>
          <p:cNvSpPr>
            <a:spLocks noGrp="1" noChangeArrowheads="1"/>
          </p:cNvSpPr>
          <p:nvPr>
            <p:ph type="body" idx="1"/>
          </p:nvPr>
        </p:nvSpPr>
        <p:spPr>
          <a:xfrm>
            <a:off x="914400" y="4343519"/>
            <a:ext cx="5029200" cy="4115827"/>
          </a:xfr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en-US" dirty="0" smtClean="0">
                <a:ea typeface="ＭＳ Ｐゴシック" charset="0"/>
                <a:cs typeface="ＭＳ Ｐゴシック" charset="0"/>
              </a:rPr>
              <a:t>Rather than use the </a:t>
            </a:r>
            <a:r>
              <a:rPr lang="en-US" dirty="0" err="1" smtClean="0">
                <a:ea typeface="ＭＳ Ｐゴシック" charset="0"/>
                <a:cs typeface="ＭＳ Ｐゴシック" charset="0"/>
              </a:rPr>
              <a:t>pseudorange</a:t>
            </a:r>
            <a:r>
              <a:rPr lang="en-US" dirty="0" smtClean="0">
                <a:ea typeface="ＭＳ Ｐゴシック" charset="0"/>
                <a:cs typeface="ＭＳ Ｐゴシック" charset="0"/>
              </a:rPr>
              <a:t>, which</a:t>
            </a:r>
            <a:r>
              <a:rPr lang="en-US" baseline="0" dirty="0" smtClean="0">
                <a:ea typeface="ＭＳ Ｐゴシック" charset="0"/>
                <a:cs typeface="ＭＳ Ｐゴシック" charset="0"/>
              </a:rPr>
              <a:t> can be measured only at the cm-to-decimeter level, we do precise positioning with the phase measurements, which can be measured at the mm-level.  Since phase is ambiguous, at least initially, we rely on its change over time to reveal the signature of an error in station or satellite position.  If there are enough measurements of enough satellites over enough time, these can be inverted to estimate relative positions of all the stations and the atmospheric delay.  With a tracking session of ~8 hours, you can get sub-cm estimates even without resolving the two-pi ambiguity in phase. Resolving the ambiguities is more critical for the component of the baseline that is represented by the level rather than the rate-of-change of the phase. For all but high-latitude stations, this weaker component is east-west. </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en-GB" i="0" smtClean="0"/>
              <a:t>2017/05/02</a:t>
            </a:r>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6</a:t>
            </a:fld>
            <a:endParaRPr lang="en-GB"/>
          </a:p>
        </p:txBody>
      </p:sp>
      <p:sp>
        <p:nvSpPr>
          <p:cNvPr id="22533" name="Text Box 2"/>
          <p:cNvSpPr>
            <a:spLocks noGrp="1" noRot="1" noChangeAspect="1" noChangeArrowheads="1"/>
          </p:cNvSpPr>
          <p:nvPr>
            <p:ph type="sldImg"/>
          </p:nvPr>
        </p:nvSpPr>
        <p:spPr>
          <a:xfrm>
            <a:off x="1150938" y="682625"/>
            <a:ext cx="4556125" cy="3416300"/>
          </a:xfrm>
          <a:ln/>
        </p:spPr>
      </p:sp>
      <p:sp>
        <p:nvSpPr>
          <p:cNvPr id="22534" name="Text Box 3"/>
          <p:cNvSpPr>
            <a:spLocks noGrp="1" noChangeArrowheads="1"/>
          </p:cNvSpPr>
          <p:nvPr>
            <p:ph type="body" idx="1"/>
          </p:nvPr>
        </p:nvSpPr>
        <p:spPr>
          <a:xfrm>
            <a:off x="914400" y="4326125"/>
            <a:ext cx="5029200" cy="4100016"/>
          </a:xfrm>
          <a:noFill/>
          <a:ln/>
        </p:spPr>
        <p:txBody>
          <a:bodyPr wrap="none" anchor="ctr"/>
          <a:lstStyle/>
          <a:p>
            <a:r>
              <a:rPr lang="en-US" dirty="0" smtClean="0"/>
              <a:t>The measurements are recorded on a receiver’s data file, which we use in the form of the IGS-standard “RINEX” (“Receiver Independent</a:t>
            </a:r>
            <a:r>
              <a:rPr lang="en-US" baseline="0" dirty="0" smtClean="0"/>
              <a:t> Exchange” format) file, and translate to a GAMIT ‘X-file’ of similar format for processing.  The primary entries in the file are the phase and </a:t>
            </a:r>
            <a:r>
              <a:rPr lang="en-US" baseline="0" dirty="0" err="1" smtClean="0"/>
              <a:t>pseudorange</a:t>
            </a:r>
            <a:r>
              <a:rPr lang="en-US" baseline="0" dirty="0" smtClean="0"/>
              <a:t> at each of the two L-band GPS frequencies  (L1 and L2) at each sampling interval, usually, 30 s. </a:t>
            </a:r>
          </a:p>
          <a:p>
            <a:endParaRPr lang="en-US" baseline="0" dirty="0" smtClean="0"/>
          </a:p>
          <a:p>
            <a:r>
              <a:rPr lang="en-US" baseline="0" dirty="0" smtClean="0"/>
              <a:t>To cancel the direct effect in the phase of variations in the satellite’s and receiver’s oscillators (not the same as inferring the time of the measurements, to which we are less sensitive), we difference the phases:  differencing two satellite cancels the receiver clock; differencing two receivers cancels the satellite clock.  </a:t>
            </a:r>
          </a:p>
          <a:p>
            <a:endParaRPr lang="en-US" baseline="0" dirty="0" smtClean="0"/>
          </a:p>
          <a:p>
            <a:r>
              <a:rPr lang="en-US" baseline="0" dirty="0" smtClean="0"/>
              <a:t>Finally, since the </a:t>
            </a:r>
            <a:r>
              <a:rPr lang="en-US" baseline="0" dirty="0" err="1" smtClean="0"/>
              <a:t>ionospheric</a:t>
            </a:r>
            <a:r>
              <a:rPr lang="en-US" baseline="0" dirty="0" smtClean="0"/>
              <a:t> delay is frequency-dependent, we combine the doubly differenced L1 and L2 in such a way that the first-order </a:t>
            </a:r>
            <a:r>
              <a:rPr lang="en-US" baseline="0" dirty="0" err="1" smtClean="0"/>
              <a:t>ionospheric</a:t>
            </a:r>
            <a:r>
              <a:rPr lang="en-US" baseline="0" dirty="0" smtClean="0"/>
              <a:t> delay is removed (2</a:t>
            </a:r>
            <a:r>
              <a:rPr lang="en-US" baseline="30000" dirty="0" smtClean="0"/>
              <a:t>nd</a:t>
            </a:r>
            <a:r>
              <a:rPr lang="en-US" baseline="0" dirty="0" smtClean="0"/>
              <a:t> and 3</a:t>
            </a:r>
            <a:r>
              <a:rPr lang="en-US" baseline="30000" dirty="0" smtClean="0"/>
              <a:t>rd</a:t>
            </a:r>
            <a:r>
              <a:rPr lang="en-US" baseline="0" dirty="0" smtClean="0"/>
              <a:t> order are &lt; 1 cm most of the time).  This is our primary observable, which we denote LC (linear-combination; Bernese uses the notation L3)</a:t>
            </a:r>
          </a:p>
          <a:p>
            <a:endParaRPr lang="en-US" baseline="0" dirty="0" smtClean="0"/>
          </a:p>
          <a:p>
            <a:r>
              <a:rPr lang="en-US" baseline="0" dirty="0" smtClean="0"/>
              <a:t>Another useful observable is the difference between L1 and L2 simply scaled by the wavelength (or “gear ratio”), which we call LG (Bernese uses L4).  This combination, which you can view with </a:t>
            </a:r>
            <a:r>
              <a:rPr lang="en-US" baseline="0" dirty="0" err="1" smtClean="0"/>
              <a:t>cview</a:t>
            </a:r>
            <a:r>
              <a:rPr lang="en-US" baseline="0" dirty="0" smtClean="0"/>
              <a:t>, cancels all of the geometry and atmospheric </a:t>
            </a:r>
            <a:r>
              <a:rPr lang="en-US" baseline="0" dirty="0" err="1" smtClean="0"/>
              <a:t>dleay</a:t>
            </a:r>
            <a:r>
              <a:rPr lang="en-US" baseline="0" dirty="0" smtClean="0"/>
              <a:t>, that is, all effects that are not frequency dependent,  leaving only the </a:t>
            </a:r>
            <a:r>
              <a:rPr lang="en-US" baseline="0" dirty="0" err="1" smtClean="0"/>
              <a:t>ionospbere</a:t>
            </a:r>
            <a:r>
              <a:rPr lang="en-US" baseline="0" dirty="0" smtClean="0"/>
              <a:t> and signal scattering/</a:t>
            </a:r>
            <a:r>
              <a:rPr lang="en-US" baseline="0" dirty="0" err="1" smtClean="0"/>
              <a:t>mutlipath</a:t>
            </a:r>
            <a:endParaRPr lang="en-US" dirty="0" smtClean="0"/>
          </a:p>
          <a:p>
            <a:endParaRPr lang="en-US" dirty="0" smtClean="0"/>
          </a:p>
          <a:p>
            <a:r>
              <a:rPr lang="en-US" dirty="0" smtClean="0"/>
              <a:t>Finally,</a:t>
            </a:r>
            <a:r>
              <a:rPr lang="en-US" baseline="0" dirty="0" smtClean="0"/>
              <a:t> we use two combinations of phase and </a:t>
            </a:r>
            <a:r>
              <a:rPr lang="en-US" baseline="0" dirty="0" err="1" smtClean="0"/>
              <a:t>pseudoranges</a:t>
            </a:r>
            <a:r>
              <a:rPr lang="en-US" baseline="0" dirty="0" smtClean="0"/>
              <a:t> called “wide-lanes” because their effective wave-length is long (86 cm) and can be exploited in resolving ambiguities.  An important thing to note here is that the </a:t>
            </a:r>
            <a:r>
              <a:rPr lang="en-US" dirty="0" smtClean="0"/>
              <a:t>MW-WL, used to</a:t>
            </a:r>
            <a:r>
              <a:rPr lang="en-US" baseline="0" dirty="0" smtClean="0"/>
              <a:t> resolve the WL (L2-L1) ambiguity</a:t>
            </a:r>
            <a:r>
              <a:rPr lang="en-US" dirty="0" smtClean="0"/>
              <a:t> needs empirical corrections for the receiver type and is satellite-dependent.</a:t>
            </a:r>
            <a:r>
              <a:rPr lang="en-US" baseline="0" dirty="0" smtClean="0"/>
              <a:t> These are the Differential Code Biases (DCBs)  that must be updated monthly using the </a:t>
            </a:r>
            <a:r>
              <a:rPr lang="en-US" baseline="0" dirty="0" err="1" smtClean="0"/>
              <a:t>dcb.dat</a:t>
            </a:r>
            <a:r>
              <a:rPr lang="en-US" baseline="0" dirty="0" smtClean="0"/>
              <a:t> file.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en-GB" i="0" smtClean="0"/>
              <a:t>2017/05/02</a:t>
            </a:r>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7</a:t>
            </a:fld>
            <a:endParaRPr lang="en-GB"/>
          </a:p>
        </p:txBody>
      </p:sp>
      <p:sp>
        <p:nvSpPr>
          <p:cNvPr id="24581" name="Text Box 2"/>
          <p:cNvSpPr>
            <a:spLocks noGrp="1" noRot="1" noChangeAspect="1" noChangeArrowheads="1"/>
          </p:cNvSpPr>
          <p:nvPr>
            <p:ph type="sldImg"/>
          </p:nvPr>
        </p:nvSpPr>
        <p:spPr>
          <a:xfrm>
            <a:off x="1150938" y="682625"/>
            <a:ext cx="4556125" cy="3416300"/>
          </a:xfrm>
          <a:ln/>
        </p:spPr>
      </p:sp>
      <p:sp>
        <p:nvSpPr>
          <p:cNvPr id="24582" name="Text Box 3"/>
          <p:cNvSpPr>
            <a:spLocks noGrp="1" noChangeArrowheads="1"/>
          </p:cNvSpPr>
          <p:nvPr>
            <p:ph type="body" idx="1"/>
          </p:nvPr>
        </p:nvSpPr>
        <p:spPr>
          <a:xfrm>
            <a:off x="914400" y="4326125"/>
            <a:ext cx="5029200" cy="4100016"/>
          </a:xfrm>
          <a:noFill/>
          <a:ln/>
        </p:spPr>
        <p:txBody>
          <a:bodyPr wrap="none" anchor="ctr"/>
          <a:lstStyle/>
          <a:p>
            <a:r>
              <a:rPr lang="en-US" dirty="0" smtClean="0"/>
              <a:t>These are the effects that need to be modeled in any analysis software.  Some of them, like the Earth’s gravity field and the attraction of the Moon and Sun are very large,</a:t>
            </a:r>
            <a:r>
              <a:rPr lang="en-US" baseline="0" dirty="0" smtClean="0"/>
              <a:t> but can be modeled with negligible error using well-know dynamical equations.  The irregular rotation of the Earth is also large but well-known from global observations using satellite-laser ranging (SLR), very-long-baseline interferometry (VLBI), and global GPS tracking.  We’ve shown red the effects that cannot be well modeled and either must be estimated or remain as potential sources of error.</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en-GB" i="0" smtClean="0"/>
              <a:t>2017/05/02</a:t>
            </a:r>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8</a:t>
            </a:fld>
            <a:endParaRPr lang="en-GB"/>
          </a:p>
        </p:txBody>
      </p:sp>
      <p:sp>
        <p:nvSpPr>
          <p:cNvPr id="26629" name="Text Box 2"/>
          <p:cNvSpPr>
            <a:spLocks noGrp="1" noRot="1" noChangeAspect="1" noChangeArrowheads="1"/>
          </p:cNvSpPr>
          <p:nvPr>
            <p:ph type="sldImg"/>
          </p:nvPr>
        </p:nvSpPr>
        <p:spPr>
          <a:xfrm>
            <a:off x="1150938" y="682625"/>
            <a:ext cx="4556125" cy="3416300"/>
          </a:xfrm>
          <a:ln/>
        </p:spPr>
      </p:sp>
      <p:sp>
        <p:nvSpPr>
          <p:cNvPr id="26630" name="Text Box 3"/>
          <p:cNvSpPr>
            <a:spLocks noGrp="1" noChangeArrowheads="1"/>
          </p:cNvSpPr>
          <p:nvPr>
            <p:ph type="body" idx="1"/>
          </p:nvPr>
        </p:nvSpPr>
        <p:spPr>
          <a:xfrm>
            <a:off x="914400" y="4326125"/>
            <a:ext cx="5029200" cy="4100016"/>
          </a:xfrm>
          <a:noFill/>
          <a:ln/>
        </p:spPr>
        <p:txBody>
          <a:bodyPr wrap="none" anchor="ctr"/>
          <a:lstStyle/>
          <a:p>
            <a:r>
              <a:rPr lang="en-US" dirty="0" smtClean="0"/>
              <a:t>This slide shows how the models are incorporated</a:t>
            </a:r>
            <a:r>
              <a:rPr lang="en-US" baseline="0" dirty="0" smtClean="0"/>
              <a:t> into GAMIT.</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GB" smtClean="0"/>
              <a:t>2017/05/02</a:t>
            </a:r>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GB" smtClean="0"/>
              <a:t>Concepts in High Precision Data Analysis</a:t>
            </a:r>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3C69A09-0C82-0643-B163-554FBC86DC93}" type="slidenum">
              <a:rPr lang="en-GB"/>
              <a:pPr/>
              <a:t>‹#›</a:t>
            </a:fld>
            <a:endParaRPr lang="en-GB"/>
          </a:p>
        </p:txBody>
      </p:sp>
    </p:spTree>
    <p:extLst>
      <p:ext uri="{BB962C8B-B14F-4D97-AF65-F5344CB8AC3E}">
        <p14:creationId xmlns:p14="http://schemas.microsoft.com/office/powerpoint/2010/main" val="42902104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r>
              <a:rPr lang="en-GB" smtClean="0"/>
              <a:t>2017/05/02</a:t>
            </a:r>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en-GB" smtClean="0"/>
              <a:t>Concepts in High Precision Data Analysis</a:t>
            </a:r>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0965A27-B920-7C45-9936-83B683858724}" type="slidenum">
              <a:rPr lang="en-GB"/>
              <a:pPr/>
              <a:t>‹#›</a:t>
            </a:fld>
            <a:endParaRPr lang="en-GB"/>
          </a:p>
        </p:txBody>
      </p:sp>
    </p:spTree>
    <p:extLst>
      <p:ext uri="{BB962C8B-B14F-4D97-AF65-F5344CB8AC3E}">
        <p14:creationId xmlns:p14="http://schemas.microsoft.com/office/powerpoint/2010/main" val="4249043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en-GB" smtClean="0"/>
              <a:t>2017/05/02</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en-GB" smtClean="0"/>
              <a:t>2017/05/02</a:t>
            </a:r>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en-GB" smtClean="0"/>
              <a:t>2017/05/02</a:t>
            </a:r>
            <a:endParaRPr lang="en-US"/>
          </a:p>
        </p:txBody>
      </p:sp>
      <p:sp>
        <p:nvSpPr>
          <p:cNvPr id="8" name="Footer Placeholder 7"/>
          <p:cNvSpPr>
            <a:spLocks noGrp="1"/>
          </p:cNvSpPr>
          <p:nvPr>
            <p:ph type="ftr" sz="quarter" idx="11"/>
          </p:nvPr>
        </p:nvSpPr>
        <p:spPr/>
        <p:txBody>
          <a:bodyPr/>
          <a:lstStyle/>
          <a:p>
            <a:r>
              <a:rPr lang="en-US" smtClean="0"/>
              <a:t>Concepts in High Precision Data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en-GB" smtClean="0"/>
              <a:t>2017/05/02</a:t>
            </a:r>
            <a:endParaRPr lang="en-US"/>
          </a:p>
        </p:txBody>
      </p:sp>
      <p:sp>
        <p:nvSpPr>
          <p:cNvPr id="4" name="Footer Placeholder 3"/>
          <p:cNvSpPr>
            <a:spLocks noGrp="1"/>
          </p:cNvSpPr>
          <p:nvPr>
            <p:ph type="ftr" sz="quarter" idx="11"/>
          </p:nvPr>
        </p:nvSpPr>
        <p:spPr/>
        <p:txBody>
          <a:bodyPr/>
          <a:lstStyle/>
          <a:p>
            <a:r>
              <a:rPr lang="en-US" smtClean="0"/>
              <a:t>Concepts in High Precision Data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2017/05/02</a:t>
            </a:r>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en-GB" smtClean="0"/>
              <a:t>2017/05/02</a:t>
            </a:r>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2017/05/02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Concepts in High Precision Data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tif"/><Relationship Id="rId6"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png"/><Relationship Id="rId5" Type="http://schemas.openxmlformats.org/officeDocument/2006/relationships/oleObject" Target="../embeddings/oleObject1.bin"/><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oleObject" Target="../embeddings/oleObject2.bin"/><Relationship Id="rId8" Type="http://schemas.openxmlformats.org/officeDocument/2006/relationships/image" Target="../media/image7.png"/><Relationship Id="rId9" Type="http://schemas.openxmlformats.org/officeDocument/2006/relationships/image" Target="../media/image6.png"/><Relationship Id="rId10"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Fundamentals of GPS</a:t>
            </a:r>
            <a:br>
              <a:rPr lang="en-US" dirty="0" smtClean="0"/>
            </a:br>
            <a:r>
              <a:rPr lang="en-US" dirty="0" smtClean="0"/>
              <a:t>for geodesy</a:t>
            </a:r>
            <a:endParaRPr lang="en-US" dirty="0"/>
          </a:p>
        </p:txBody>
      </p:sp>
      <p:pic>
        <p:nvPicPr>
          <p:cNvPr id="9" name="Picture 8" descr="MIT-logo-with-spelling-web-red-gray-design1-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pic>
        <p:nvPicPr>
          <p:cNvPr id="10" name="Picture 9" descr="bga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879" y="130032"/>
            <a:ext cx="1155932" cy="558987"/>
          </a:xfrm>
          <a:prstGeom prst="rect">
            <a:avLst/>
          </a:prstGeom>
        </p:spPr>
      </p:pic>
      <p:pic>
        <p:nvPicPr>
          <p:cNvPr id="11" name="Picture 10" descr="logo-small.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649" y="185527"/>
            <a:ext cx="1364702" cy="395663"/>
          </a:xfrm>
          <a:prstGeom prst="rect">
            <a:avLst/>
          </a:prstGeom>
        </p:spPr>
      </p:pic>
      <p:pic>
        <p:nvPicPr>
          <p:cNvPr id="12" name="Picture 11" descr="comet-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1348" y="127537"/>
            <a:ext cx="1553259" cy="540000"/>
          </a:xfrm>
          <a:prstGeom prst="rect">
            <a:avLst/>
          </a:prstGeom>
        </p:spPr>
      </p:pic>
      <p:sp>
        <p:nvSpPr>
          <p:cNvPr id="13"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smtClean="0"/>
              <a:t>M</a:t>
            </a:r>
            <a:r>
              <a:rPr lang="en-US" sz="2600" dirty="0"/>
              <a:t>. A. Floyd</a:t>
            </a:r>
          </a:p>
          <a:p>
            <a:r>
              <a:rPr lang="en-US" sz="1700" i="1" dirty="0" smtClean="0"/>
              <a:t>Massachusetts Institute of Technology, Cambridge, MA, USA</a:t>
            </a:r>
          </a:p>
          <a:p>
            <a:endParaRPr lang="en-US" sz="1400" dirty="0" smtClean="0"/>
          </a:p>
          <a:p>
            <a:r>
              <a:rPr lang="en-US" sz="2100" dirty="0"/>
              <a:t>School of Earth </a:t>
            </a:r>
            <a:r>
              <a:rPr lang="en-US" sz="2100" dirty="0" smtClean="0"/>
              <a:t>Sciences, University of Bristol</a:t>
            </a:r>
            <a:br>
              <a:rPr lang="en-US" sz="2100" dirty="0" smtClean="0"/>
            </a:br>
            <a:r>
              <a:rPr lang="en-US" sz="2100" dirty="0" smtClean="0"/>
              <a:t>United Kingdom</a:t>
            </a:r>
            <a:endParaRPr lang="en-US" sz="2100" dirty="0"/>
          </a:p>
          <a:p>
            <a:r>
              <a:rPr lang="en-US" sz="2100" dirty="0" smtClean="0"/>
              <a:t>2–5 May 2017</a:t>
            </a:r>
          </a:p>
          <a:p>
            <a:endParaRPr lang="en-US" sz="1800" dirty="0" smtClean="0"/>
          </a:p>
          <a:p>
            <a:r>
              <a:rPr lang="en-US" sz="1400" dirty="0"/>
              <a:t>Material from T. A. Herring, R. W. King, M. A. Floyd (MIT) and S. C. </a:t>
            </a:r>
            <a:r>
              <a:rPr lang="en-US" sz="1400" dirty="0" err="1"/>
              <a:t>McClusky</a:t>
            </a:r>
            <a:r>
              <a:rPr lang="en-US" sz="1400" dirty="0"/>
              <a:t> (now ANU)</a:t>
            </a:r>
          </a:p>
        </p:txBody>
      </p:sp>
      <p:sp>
        <p:nvSpPr>
          <p:cNvPr id="14" name="TextBox 13"/>
          <p:cNvSpPr txBox="1"/>
          <p:nvPr/>
        </p:nvSpPr>
        <p:spPr>
          <a:xfrm>
            <a:off x="1579674" y="6199641"/>
            <a:ext cx="5984652" cy="369332"/>
          </a:xfrm>
          <a:prstGeom prst="rect">
            <a:avLst/>
          </a:prstGeom>
          <a:noFill/>
        </p:spPr>
        <p:txBody>
          <a:bodyPr wrap="none" rtlCol="0">
            <a:spAutoFit/>
          </a:bodyPr>
          <a:lstStyle/>
          <a:p>
            <a:r>
              <a:rPr lang="en-US" dirty="0"/>
              <a:t>http://</a:t>
            </a:r>
            <a:r>
              <a:rPr lang="en-US" dirty="0" err="1" smtClean="0"/>
              <a:t>web.mit.edu</a:t>
            </a:r>
            <a:r>
              <a:rPr lang="en-US" dirty="0" smtClean="0"/>
              <a:t>/</a:t>
            </a:r>
            <a:r>
              <a:rPr lang="en-US" dirty="0" err="1" smtClean="0"/>
              <a:t>mfloyd</a:t>
            </a:r>
            <a:r>
              <a:rPr lang="en-US" dirty="0" smtClean="0"/>
              <a:t>/www/courses/gg/201705_Bristol/</a:t>
            </a:r>
            <a:endParaRPr lang="en-US" dirty="0"/>
          </a:p>
        </p:txBody>
      </p:sp>
    </p:spTree>
    <p:extLst>
      <p:ext uri="{BB962C8B-B14F-4D97-AF65-F5344CB8AC3E}">
        <p14:creationId xmlns:p14="http://schemas.microsoft.com/office/powerpoint/2010/main" val="1788401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467600" cy="6096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b="0"/>
              <a:t>Parameter Estimation</a:t>
            </a:r>
            <a:endParaRPr lang="en-GB"/>
          </a:p>
        </p:txBody>
      </p:sp>
      <p:sp>
        <p:nvSpPr>
          <p:cNvPr id="27651" name="Rectangle 3"/>
          <p:cNvSpPr>
            <a:spLocks noGrp="1" noChangeArrowheads="1"/>
          </p:cNvSpPr>
          <p:nvPr>
            <p:ph type="body" idx="1"/>
          </p:nvPr>
        </p:nvSpPr>
        <p:spPr>
          <a:xfrm>
            <a:off x="228600" y="1066800"/>
            <a:ext cx="8534400" cy="5257800"/>
          </a:xfrm>
        </p:spPr>
        <p:txBody>
          <a:bodyPr/>
          <a:lstStyle/>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Phase observations [</a:t>
            </a:r>
            <a:r>
              <a:rPr lang="en-GB" sz="1800" b="0" dirty="0">
                <a:solidFill>
                  <a:srgbClr val="C0504D"/>
                </a:solidFill>
              </a:rPr>
              <a:t> solve </a:t>
            </a:r>
            <a:r>
              <a:rPr lang="en-GB" sz="1800" b="0" dirty="0"/>
              <a:t>or</a:t>
            </a:r>
            <a:r>
              <a:rPr lang="en-GB" sz="1800" b="0" dirty="0">
                <a:solidFill>
                  <a:srgbClr val="FFF54E"/>
                </a:solidFill>
              </a:rPr>
              <a:t> </a:t>
            </a:r>
            <a:r>
              <a:rPr lang="en-GB" sz="1800" b="0" dirty="0">
                <a:solidFill>
                  <a:srgbClr val="C0504D"/>
                </a:solidFill>
              </a:rPr>
              <a:t>track</a:t>
            </a:r>
            <a:r>
              <a:rPr lang="en-GB" sz="1800" b="0" dirty="0"/>
              <a:t> ]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double difference LC combination of L1 and L2 to cancel clocks &amp; ionosphere</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Apply a priori constraints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ZTD, and real-valued ambiguities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M-W WL and/or phase WL with ionospheric constraints to estimate and  resolve the WL (L2-L1) integer ambiguities</a:t>
            </a:r>
            <a:r>
              <a:rPr lang="en-GB" sz="1600" b="0" dirty="0">
                <a:solidFill>
                  <a:schemeClr val="tx1">
                    <a:lumMod val="95000"/>
                    <a:lumOff val="5000"/>
                  </a:schemeClr>
                </a:solidFill>
              </a:rPr>
              <a:t> [ </a:t>
            </a:r>
            <a:r>
              <a:rPr lang="en-GB" sz="1600" b="0" dirty="0" err="1" smtClean="0">
                <a:solidFill>
                  <a:srgbClr val="C0504D"/>
                </a:solidFill>
              </a:rPr>
              <a:t>autcln</a:t>
            </a:r>
            <a:r>
              <a:rPr lang="en-GB" sz="1600" b="0" dirty="0" smtClean="0">
                <a:solidFill>
                  <a:srgbClr val="C0504D"/>
                </a:solidFill>
              </a:rPr>
              <a:t> (or solve), </a:t>
            </a:r>
            <a:r>
              <a:rPr lang="en-GB" sz="1600" b="0" dirty="0">
                <a:solidFill>
                  <a:srgbClr val="C0504D"/>
                </a:solidFill>
              </a:rPr>
              <a:t>track</a:t>
            </a:r>
            <a:r>
              <a:rPr lang="en-GB" sz="16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and resolve the narrow-lane (NL) </a:t>
            </a:r>
            <a:r>
              <a:rPr lang="en-GB" sz="1600" b="0" dirty="0" smtClean="0"/>
              <a:t>ambiguities [ </a:t>
            </a:r>
            <a:r>
              <a:rPr lang="en-GB" sz="1600" b="0" dirty="0" smtClean="0">
                <a:solidFill>
                  <a:srgbClr val="D10A0C"/>
                </a:solidFill>
              </a:rPr>
              <a:t>solve, track </a:t>
            </a:r>
            <a:r>
              <a:rPr lang="en-GB" sz="1600" b="0" dirty="0" smtClean="0"/>
              <a:t>]</a:t>
            </a:r>
            <a:endParaRPr lang="en-GB" sz="1600" b="0" dirty="0"/>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and ZTD with WL and NL ambiguities fixed </a:t>
            </a:r>
          </a:p>
          <a:p>
            <a:pPr lvl="1">
              <a:lnSpc>
                <a:spcPct val="11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1"/>
                </a:solidFill>
              </a:rPr>
              <a:t>---</a:t>
            </a:r>
            <a:r>
              <a:rPr lang="en-GB" sz="1600" b="0" dirty="0"/>
              <a:t> Estimation can be batch least squares [ </a:t>
            </a:r>
            <a:r>
              <a:rPr lang="en-GB" sz="1600" b="0" dirty="0">
                <a:solidFill>
                  <a:srgbClr val="C0504D"/>
                </a:solidFill>
              </a:rPr>
              <a:t>solve</a:t>
            </a:r>
            <a:r>
              <a:rPr lang="en-GB" sz="1600" b="0" dirty="0"/>
              <a:t> ] or sequential (Kalman filter  [ </a:t>
            </a:r>
            <a:r>
              <a:rPr lang="en-GB" sz="1600" b="0" dirty="0">
                <a:solidFill>
                  <a:srgbClr val="C0504D"/>
                </a:solidFill>
              </a:rPr>
              <a:t>track</a:t>
            </a:r>
            <a:r>
              <a:rPr lang="en-GB" sz="1400" b="0" dirty="0"/>
              <a:t> ]</a:t>
            </a:r>
          </a:p>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Quasi-observations from phase solution (</a:t>
            </a:r>
            <a:r>
              <a:rPr lang="en-GB" sz="1800" b="0" dirty="0" err="1"/>
              <a:t>h</a:t>
            </a:r>
            <a:r>
              <a:rPr lang="en-GB" sz="1800" b="0" dirty="0"/>
              <a:t>-file) [ </a:t>
            </a:r>
            <a:r>
              <a:rPr lang="en-GB" sz="1800" b="0" dirty="0" err="1">
                <a:solidFill>
                  <a:srgbClr val="C0504D"/>
                </a:solidFill>
              </a:rPr>
              <a:t>globk</a:t>
            </a:r>
            <a:r>
              <a:rPr lang="en-GB" sz="18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Sequential (Kalman filter)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Epoch-by-epoch test of compatibility (chi2 increment) but batch output</a:t>
            </a: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983866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304800"/>
            <a:ext cx="4495800" cy="685800"/>
          </a:xfrm>
        </p:spPr>
        <p:txBody>
          <a:bodyPr>
            <a:normAutofit/>
          </a:bodyPr>
          <a:lstStyle/>
          <a:p>
            <a:r>
              <a:rPr lang="en-US" sz="2800" b="0" dirty="0"/>
              <a:t>Limits of GPS Accuracy</a:t>
            </a:r>
            <a:endParaRPr lang="en-US" sz="2800" dirty="0"/>
          </a:p>
        </p:txBody>
      </p:sp>
      <p:sp>
        <p:nvSpPr>
          <p:cNvPr id="29699"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dirty="0"/>
              <a:t>Signal propagation effects</a:t>
            </a:r>
          </a:p>
          <a:p>
            <a:pPr marL="742950" lvl="1" indent="-285750" defTabSz="914400">
              <a:lnSpc>
                <a:spcPct val="104000"/>
              </a:lnSpc>
            </a:pPr>
            <a:r>
              <a:rPr lang="en-US" sz="1900" b="0" dirty="0"/>
              <a:t>Signal scattering ( antenna phase center / multipath ) </a:t>
            </a:r>
          </a:p>
          <a:p>
            <a:pPr marL="742950" lvl="1" indent="-285750" defTabSz="914400">
              <a:lnSpc>
                <a:spcPct val="104000"/>
              </a:lnSpc>
            </a:pPr>
            <a:r>
              <a:rPr lang="en-US" sz="1900" b="0" dirty="0"/>
              <a:t>Atmospheric delay (mainly water vapor)</a:t>
            </a:r>
          </a:p>
          <a:p>
            <a:pPr marL="742950" lvl="1" indent="-285750" defTabSz="914400">
              <a:lnSpc>
                <a:spcPct val="104000"/>
              </a:lnSpc>
            </a:pPr>
            <a:r>
              <a:rPr lang="en-US" sz="1900" b="0" dirty="0" err="1"/>
              <a:t>Ionospheric</a:t>
            </a:r>
            <a:r>
              <a:rPr lang="en-US" sz="1900" b="0" dirty="0"/>
              <a:t> effects</a:t>
            </a:r>
          </a:p>
          <a:p>
            <a:pPr marL="742950" lvl="1" indent="-285750" defTabSz="914400">
              <a:lnSpc>
                <a:spcPct val="104000"/>
              </a:lnSpc>
            </a:pPr>
            <a:r>
              <a:rPr lang="en-US" sz="1900" b="0" dirty="0"/>
              <a:t>Receiver noise</a:t>
            </a:r>
          </a:p>
          <a:p>
            <a:pPr marL="342900" indent="-342900" defTabSz="914400">
              <a:lnSpc>
                <a:spcPct val="104000"/>
              </a:lnSpc>
              <a:spcBef>
                <a:spcPct val="80000"/>
              </a:spcBef>
            </a:pPr>
            <a:r>
              <a:rPr lang="en-US" sz="1900" b="0" dirty="0" err="1"/>
              <a:t>Unmodeled</a:t>
            </a:r>
            <a:r>
              <a:rPr lang="en-US" sz="1900" b="0" dirty="0"/>
              <a:t> motions of the station</a:t>
            </a:r>
          </a:p>
          <a:p>
            <a:pPr marL="742950" lvl="1" indent="-285750" defTabSz="914400">
              <a:lnSpc>
                <a:spcPct val="104000"/>
              </a:lnSpc>
            </a:pPr>
            <a:r>
              <a:rPr lang="en-US" sz="1900" b="0" dirty="0"/>
              <a:t>Monument instability</a:t>
            </a:r>
          </a:p>
          <a:p>
            <a:pPr marL="742950" lvl="1" indent="-285750" defTabSz="914400">
              <a:lnSpc>
                <a:spcPct val="104000"/>
              </a:lnSpc>
            </a:pPr>
            <a:r>
              <a:rPr lang="en-US" sz="1900" b="0" dirty="0"/>
              <a:t>Loading of the crust by atmosphere, oceans, and surface water</a:t>
            </a:r>
          </a:p>
          <a:p>
            <a:pPr marL="342900" indent="-342900" defTabSz="914400">
              <a:lnSpc>
                <a:spcPct val="104000"/>
              </a:lnSpc>
              <a:spcBef>
                <a:spcPct val="80000"/>
              </a:spcBef>
            </a:pPr>
            <a:r>
              <a:rPr lang="en-US" sz="1900" b="0" dirty="0" err="1"/>
              <a:t>Unmodeled</a:t>
            </a:r>
            <a:r>
              <a:rPr lang="en-US" sz="1900" b="0" dirty="0"/>
              <a:t> motions of the satellites</a:t>
            </a:r>
          </a:p>
          <a:p>
            <a:pPr marL="342900" indent="-342900" defTabSz="914400">
              <a:lnSpc>
                <a:spcPct val="104000"/>
              </a:lnSpc>
              <a:spcBef>
                <a:spcPct val="80000"/>
              </a:spcBef>
            </a:pPr>
            <a:r>
              <a:rPr lang="en-US" sz="1900" b="0" dirty="0"/>
              <a:t>Reference frame</a:t>
            </a:r>
          </a:p>
          <a:p>
            <a:pPr marL="742950" lvl="1" indent="-285750" defTabSz="914400">
              <a:lnSpc>
                <a:spcPct val="104000"/>
              </a:lnSpc>
              <a:buFont typeface="Wingdings" charset="2"/>
              <a:buNone/>
            </a:pPr>
            <a:endParaRPr lang="en-US" sz="1600" dirty="0"/>
          </a:p>
          <a:p>
            <a:pPr marL="742950" lvl="1" indent="-285750" defTabSz="914400"/>
            <a:endParaRPr lang="en-US" sz="1600" dirty="0"/>
          </a:p>
          <a:p>
            <a:pPr marL="742950" lvl="1" indent="-285750" defTabSz="914400"/>
            <a:endParaRPr lang="en-US" sz="1600"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2057161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31747"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solidFill>
                  <a:srgbClr val="FF1337"/>
                </a:solidFill>
              </a:rPr>
              <a:t>Signal propagation effects</a:t>
            </a:r>
            <a:endParaRPr lang="en-US" sz="1900" b="0"/>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1511145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38200" y="304800"/>
            <a:ext cx="7239000" cy="914400"/>
          </a:xfrm>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00"/>
                </a:solidFill>
              </a:rPr>
              <a:t>Multipath is interference between the direct and a far-field reflected signal (geometric optics apply)</a:t>
            </a:r>
            <a:endParaRPr lang="en-GB" sz="2400" dirty="0" smtClean="0">
              <a:solidFill>
                <a:srgbClr val="000000"/>
              </a:solidFill>
            </a:endParaRPr>
          </a:p>
        </p:txBody>
      </p:sp>
      <p:sp>
        <p:nvSpPr>
          <p:cNvPr id="33795" name="Text Box 2"/>
          <p:cNvSpPr txBox="1">
            <a:spLocks noChangeArrowheads="1"/>
          </p:cNvSpPr>
          <p:nvPr/>
        </p:nvSpPr>
        <p:spPr bwMode="auto">
          <a:xfrm>
            <a:off x="479425" y="1220788"/>
            <a:ext cx="180975" cy="519112"/>
          </a:xfrm>
          <a:prstGeom prst="rect">
            <a:avLst/>
          </a:prstGeom>
          <a:noFill/>
          <a:ln w="9525">
            <a:noFill/>
            <a:round/>
            <a:headEnd/>
            <a:tailEnd/>
          </a:ln>
        </p:spPr>
        <p:txBody>
          <a:bodyPr lIns="90000" tIns="46800" rIns="90000" bIns="46800" anchor="ctr">
            <a:prstTxWarp prst="textNoShape">
              <a:avLst/>
            </a:prstTxWarp>
            <a:spAutoFit/>
          </a:bodyPr>
          <a:lstStyle/>
          <a:p>
            <a:pPr algn="ctr">
              <a:lnSpc>
                <a:spcPct val="100000"/>
              </a:lnSpc>
              <a:buClr>
                <a:srgbClr val="FF33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sp>
        <p:nvSpPr>
          <p:cNvPr id="33796" name="Text Box 3"/>
          <p:cNvSpPr txBox="1">
            <a:spLocks noChangeArrowheads="1"/>
          </p:cNvSpPr>
          <p:nvPr/>
        </p:nvSpPr>
        <p:spPr bwMode="auto">
          <a:xfrm>
            <a:off x="304800" y="1905000"/>
            <a:ext cx="4681538" cy="1679575"/>
          </a:xfrm>
          <a:prstGeom prst="rect">
            <a:avLst/>
          </a:prstGeom>
          <a:noFill/>
          <a:ln w="9525">
            <a:noFill/>
            <a:round/>
            <a:headEnd/>
            <a:tailEnd/>
          </a:ln>
        </p:spPr>
        <p:txBody>
          <a:bodyPr lIns="90000" tIns="46800" rIns="90000" bIns="46800" anchor="ctr">
            <a:prstTxWarp prst="textNoShape">
              <a:avLst/>
            </a:prstTxWarp>
            <a:spAutoFit/>
          </a:bodyPr>
          <a:lstStyle/>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Avoid Reflective Surfaces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a Ground Plane Antenna </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dirty="0" smtClean="0">
                <a:latin typeface="Arial" charset="0"/>
              </a:rPr>
              <a:t>Avoid near-ground mounts</a:t>
            </a:r>
            <a:endParaRPr lang="en-GB" sz="1800" dirty="0">
              <a:latin typeface="Arial" charset="0"/>
            </a:endParaRP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Observe for many hours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Remove with average from many days</a:t>
            </a:r>
            <a:endParaRPr lang="en-GB" sz="1800" b="1" dirty="0">
              <a:latin typeface="Arial" charset="0"/>
            </a:endParaRPr>
          </a:p>
        </p:txBody>
      </p:sp>
      <p:grpSp>
        <p:nvGrpSpPr>
          <p:cNvPr id="2" name="Group 4"/>
          <p:cNvGrpSpPr>
            <a:grpSpLocks/>
          </p:cNvGrpSpPr>
          <p:nvPr/>
        </p:nvGrpSpPr>
        <p:grpSpPr bwMode="auto">
          <a:xfrm>
            <a:off x="287338" y="1852613"/>
            <a:ext cx="8666162" cy="4416425"/>
            <a:chOff x="181" y="1167"/>
            <a:chExt cx="5459" cy="2782"/>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20000">
                <a:off x="3796" y="2345"/>
                <a:ext cx="99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3300000">
                <a:off x="4107" y="2583"/>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3"/>
                <a:ext cx="11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p:blipFill>
                  <a:blip r:embed="rId3"/>
                  <a:srcRect/>
                  <a:stretch>
                    <a:fillRect/>
                  </a:stretch>
                </p:blipFill>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7"/>
              <a:ext cx="5459" cy="2782"/>
              <a:chOff x="181" y="1167"/>
              <a:chExt cx="5459" cy="2782"/>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1200000">
                  <a:off x="3026" y="2041"/>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47"/>
                <a:chOff x="181" y="2502"/>
                <a:chExt cx="5194" cy="1447"/>
              </a:xfrm>
            </p:grpSpPr>
            <p:sp>
              <p:nvSpPr>
                <p:cNvPr id="33809" name="Text Box 27"/>
                <p:cNvSpPr txBox="1">
                  <a:spLocks noChangeArrowheads="1"/>
                </p:cNvSpPr>
                <p:nvPr/>
              </p:nvSpPr>
              <p:spPr bwMode="auto">
                <a:xfrm>
                  <a:off x="3481" y="3661"/>
                  <a:ext cx="114" cy="288"/>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p:blipFill>
                  <a:blip r:embed="rId4"/>
                  <a:srcRect/>
                  <a:stretch>
                    <a:fillRect/>
                  </a:stretch>
                </p:blipFill>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018" y="1167"/>
                <a:ext cx="622" cy="763"/>
                <a:chOff x="5018" y="1167"/>
                <a:chExt cx="622" cy="763"/>
              </a:xfrm>
            </p:grpSpPr>
            <p:sp>
              <p:nvSpPr>
                <p:cNvPr id="33808" name="Text Box 32"/>
                <p:cNvSpPr txBox="1">
                  <a:spLocks noChangeArrowheads="1"/>
                </p:cNvSpPr>
                <p:nvPr/>
              </p:nvSpPr>
              <p:spPr bwMode="auto">
                <a:xfrm>
                  <a:off x="5151" y="1167"/>
                  <a:ext cx="114" cy="250"/>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
        <p:nvSpPr>
          <p:cNvPr id="33798" name="TextBox 33"/>
          <p:cNvSpPr txBox="1">
            <a:spLocks noChangeArrowheads="1"/>
          </p:cNvSpPr>
          <p:nvPr/>
        </p:nvSpPr>
        <p:spPr bwMode="auto">
          <a:xfrm>
            <a:off x="152400" y="1524000"/>
            <a:ext cx="5334000" cy="323850"/>
          </a:xfrm>
          <a:prstGeom prst="rect">
            <a:avLst/>
          </a:prstGeom>
          <a:noFill/>
          <a:ln w="9525">
            <a:noFill/>
            <a:miter lim="800000"/>
            <a:headEnd/>
            <a:tailEnd/>
          </a:ln>
        </p:spPr>
        <p:txBody>
          <a:bodyPr>
            <a:prstTxWarp prst="textNoShape">
              <a:avLst/>
            </a:prstTxWarp>
            <a:spAutoFit/>
          </a:bodyPr>
          <a:lstStyle/>
          <a:p>
            <a:r>
              <a:rPr lang="en-US" sz="1800">
                <a:latin typeface="Arial" charset="0"/>
              </a:rPr>
              <a:t>To mitigate the effects: </a:t>
            </a:r>
          </a:p>
        </p:txBody>
      </p:sp>
      <p:sp>
        <p:nvSpPr>
          <p:cNvPr id="13" name="Date Placeholder 12"/>
          <p:cNvSpPr>
            <a:spLocks noGrp="1"/>
          </p:cNvSpPr>
          <p:nvPr>
            <p:ph type="dt" sz="half" idx="10"/>
          </p:nvPr>
        </p:nvSpPr>
        <p:spPr/>
        <p:txBody>
          <a:bodyPr/>
          <a:lstStyle/>
          <a:p>
            <a:r>
              <a:rPr lang="en-GB" smtClean="0"/>
              <a:t>2017/05/02</a:t>
            </a:r>
            <a:endParaRPr lang="en-US"/>
          </a:p>
        </p:txBody>
      </p:sp>
      <p:sp>
        <p:nvSpPr>
          <p:cNvPr id="14" name="Footer Placeholder 13"/>
          <p:cNvSpPr>
            <a:spLocks noGrp="1"/>
          </p:cNvSpPr>
          <p:nvPr>
            <p:ph type="ftr" sz="quarter" idx="11"/>
          </p:nvPr>
        </p:nvSpPr>
        <p:spPr/>
        <p:txBody>
          <a:bodyPr/>
          <a:lstStyle/>
          <a:p>
            <a:r>
              <a:rPr lang="en-US" smtClean="0"/>
              <a:t>Concepts in High Precision Data Analysis</a:t>
            </a:r>
            <a:endParaRPr lang="en-US"/>
          </a:p>
        </p:txBody>
      </p:sp>
      <p:sp>
        <p:nvSpPr>
          <p:cNvPr id="15" name="Slide Number Placeholder 14"/>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2701211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35844" name="Text Box 4"/>
          <p:cNvSpPr txBox="1">
            <a:spLocks noChangeArrowheads="1"/>
          </p:cNvSpPr>
          <p:nvPr/>
        </p:nvSpPr>
        <p:spPr bwMode="auto">
          <a:xfrm>
            <a:off x="304800" y="2895600"/>
            <a:ext cx="2835275" cy="830263"/>
          </a:xfrm>
          <a:prstGeom prst="rect">
            <a:avLst/>
          </a:prstGeom>
          <a:noFill/>
          <a:ln w="9525">
            <a:noFill/>
            <a:miter lim="800000"/>
            <a:headEnd/>
            <a:tailEnd/>
          </a:ln>
        </p:spPr>
        <p:txBody>
          <a:bodyPr>
            <a:prstTxWarp prst="textNoShape">
              <a:avLst/>
            </a:prstTxWarp>
            <a:spAutoFit/>
          </a:bodyPr>
          <a:lstStyle/>
          <a:p>
            <a:pPr>
              <a:lnSpc>
                <a:spcPct val="100000"/>
              </a:lnSpc>
            </a:pPr>
            <a:r>
              <a:rPr lang="en-US" sz="1600">
                <a:latin typeface="Arial" charset="0"/>
              </a:rPr>
              <a:t>Simple geometry for incidence of a direct and reflected signal </a:t>
            </a:r>
          </a:p>
        </p:txBody>
      </p:sp>
      <p:sp>
        <p:nvSpPr>
          <p:cNvPr id="35845" name="Text Box 5"/>
          <p:cNvSpPr txBox="1">
            <a:spLocks noChangeArrowheads="1"/>
          </p:cNvSpPr>
          <p:nvPr/>
        </p:nvSpPr>
        <p:spPr bwMode="auto">
          <a:xfrm>
            <a:off x="898525" y="4994275"/>
            <a:ext cx="6950075" cy="798513"/>
          </a:xfrm>
          <a:prstGeom prst="rect">
            <a:avLst/>
          </a:prstGeom>
          <a:noFill/>
          <a:ln w="9525">
            <a:noFill/>
            <a:miter lim="800000"/>
            <a:headEnd/>
            <a:tailEnd/>
          </a:ln>
        </p:spPr>
        <p:txBody>
          <a:bodyPr>
            <a:prstTxWarp prst="textNoShape">
              <a:avLst/>
            </a:prstTxWarp>
            <a:spAutoFit/>
          </a:bodyPr>
          <a:lstStyle/>
          <a:p>
            <a:pPr>
              <a:lnSpc>
                <a:spcPct val="130000"/>
              </a:lnSpc>
            </a:pPr>
            <a:r>
              <a:rPr lang="en-US" sz="1800">
                <a:latin typeface="Arial" charset="0"/>
              </a:rPr>
              <a:t>Multipath contributions to observed phase for three different antenna heights  [From </a:t>
            </a:r>
            <a:r>
              <a:rPr lang="en-US" sz="1800" i="1">
                <a:latin typeface="Arial" charset="0"/>
              </a:rPr>
              <a:t>Elosegui et al</a:t>
            </a:r>
            <a:r>
              <a:rPr lang="en-US" sz="1800">
                <a:latin typeface="Arial" charset="0"/>
              </a:rPr>
              <a:t>, 1995]</a:t>
            </a:r>
          </a:p>
        </p:txBody>
      </p:sp>
      <p:sp>
        <p:nvSpPr>
          <p:cNvPr id="35846" name="Text Box 6"/>
          <p:cNvSpPr txBox="1">
            <a:spLocks noChangeArrowheads="1"/>
          </p:cNvSpPr>
          <p:nvPr/>
        </p:nvSpPr>
        <p:spPr bwMode="auto">
          <a:xfrm>
            <a:off x="6934200" y="914400"/>
            <a:ext cx="81121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0.15 m</a:t>
            </a:r>
            <a:endParaRPr lang="en-US">
              <a:latin typeface="Arial" charset="0"/>
            </a:endParaRPr>
          </a:p>
        </p:txBody>
      </p:sp>
      <p:sp>
        <p:nvSpPr>
          <p:cNvPr id="35847" name="Text Box 7"/>
          <p:cNvSpPr txBox="1">
            <a:spLocks noChangeArrowheads="1"/>
          </p:cNvSpPr>
          <p:nvPr/>
        </p:nvSpPr>
        <p:spPr bwMode="auto">
          <a:xfrm>
            <a:off x="6934200" y="228600"/>
            <a:ext cx="121126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Antenna Ht</a:t>
            </a:r>
            <a:endParaRPr lang="en-US">
              <a:latin typeface="Arial" charset="0"/>
            </a:endParaRPr>
          </a:p>
        </p:txBody>
      </p:sp>
      <p:sp>
        <p:nvSpPr>
          <p:cNvPr id="35848" name="Text Box 8"/>
          <p:cNvSpPr txBox="1">
            <a:spLocks noChangeArrowheads="1"/>
          </p:cNvSpPr>
          <p:nvPr/>
        </p:nvSpPr>
        <p:spPr bwMode="auto">
          <a:xfrm>
            <a:off x="7010400" y="2362200"/>
            <a:ext cx="69850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0.6 m</a:t>
            </a:r>
          </a:p>
        </p:txBody>
      </p:sp>
      <p:sp>
        <p:nvSpPr>
          <p:cNvPr id="35849" name="Text Box 9"/>
          <p:cNvSpPr txBox="1">
            <a:spLocks noChangeArrowheads="1"/>
          </p:cNvSpPr>
          <p:nvPr/>
        </p:nvSpPr>
        <p:spPr bwMode="auto">
          <a:xfrm>
            <a:off x="7086600" y="3581400"/>
            <a:ext cx="52705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1 m</a:t>
            </a:r>
            <a:endParaRPr lang="en-US">
              <a:latin typeface="Arial" charset="0"/>
            </a:endParaRP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2293405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atsL1_300"/>
          <p:cNvPicPr>
            <a:picLocks noChangeAspect="1" noChangeArrowheads="1"/>
          </p:cNvPicPr>
          <p:nvPr/>
        </p:nvPicPr>
        <p:blipFill>
          <a:blip r:embed="rId3">
            <a:lum bright="-6000" contrast="30000"/>
          </a:blip>
          <a:srcRect l="4903" t="9848" b="35606"/>
          <a:stretch>
            <a:fillRect/>
          </a:stretch>
        </p:blipFill>
        <p:spPr bwMode="auto">
          <a:xfrm>
            <a:off x="228600" y="1524000"/>
            <a:ext cx="4724400" cy="3506788"/>
          </a:xfrm>
          <a:prstGeom prst="rect">
            <a:avLst/>
          </a:prstGeom>
          <a:noFill/>
          <a:ln w="9525">
            <a:noFill/>
            <a:miter lim="800000"/>
            <a:headEnd/>
            <a:tailEnd/>
          </a:ln>
        </p:spPr>
      </p:pic>
      <p:sp>
        <p:nvSpPr>
          <p:cNvPr id="39939" name="Text Box 3"/>
          <p:cNvSpPr txBox="1">
            <a:spLocks noChangeArrowheads="1"/>
          </p:cNvSpPr>
          <p:nvPr/>
        </p:nvSpPr>
        <p:spPr bwMode="auto">
          <a:xfrm>
            <a:off x="2362200" y="6096000"/>
            <a:ext cx="3886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5" name="Rectangle 1"/>
          <p:cNvSpPr txBox="1">
            <a:spLocks noChangeArrowheads="1"/>
          </p:cNvSpPr>
          <p:nvPr/>
        </p:nvSpPr>
        <p:spPr bwMode="auto">
          <a:xfrm>
            <a:off x="838200" y="152400"/>
            <a:ext cx="7467600" cy="11430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kern="0" dirty="0">
                <a:latin typeface="+mj-lt"/>
                <a:ea typeface="+mj-ea"/>
                <a:cs typeface="+mj-cs"/>
              </a:rPr>
              <a:t>More dangerous are near-field signal interactions that change the effective antenna phase </a:t>
            </a:r>
            <a:r>
              <a:rPr lang="en-GB" sz="2000" kern="0" dirty="0" err="1">
                <a:latin typeface="+mj-lt"/>
                <a:ea typeface="+mj-ea"/>
                <a:cs typeface="+mj-cs"/>
              </a:rPr>
              <a:t>center</a:t>
            </a:r>
            <a:r>
              <a:rPr lang="en-GB" sz="2000" kern="0" dirty="0">
                <a:latin typeface="+mj-lt"/>
                <a:ea typeface="+mj-ea"/>
                <a:cs typeface="+mj-cs"/>
              </a:rPr>
              <a:t> with the elevation and azimuth of the incoming signal</a:t>
            </a:r>
            <a:endParaRPr lang="en-GB" sz="2000" b="1" kern="0" dirty="0">
              <a:latin typeface="+mj-lt"/>
              <a:ea typeface="+mj-ea"/>
              <a:cs typeface="+mj-cs"/>
            </a:endParaRPr>
          </a:p>
        </p:txBody>
      </p:sp>
      <p:sp>
        <p:nvSpPr>
          <p:cNvPr id="39941" name="TextBox 5"/>
          <p:cNvSpPr txBox="1">
            <a:spLocks noChangeArrowheads="1"/>
          </p:cNvSpPr>
          <p:nvPr/>
        </p:nvSpPr>
        <p:spPr bwMode="auto">
          <a:xfrm>
            <a:off x="838200" y="5562600"/>
            <a:ext cx="2516188" cy="271463"/>
          </a:xfrm>
          <a:prstGeom prst="rect">
            <a:avLst/>
          </a:prstGeom>
          <a:noFill/>
          <a:ln w="9525">
            <a:noFill/>
            <a:miter lim="800000"/>
            <a:headEnd/>
            <a:tailEnd/>
          </a:ln>
        </p:spPr>
        <p:txBody>
          <a:bodyPr wrap="none">
            <a:prstTxWarp prst="textNoShape">
              <a:avLst/>
            </a:prstTxWarp>
            <a:spAutoFit/>
          </a:bodyPr>
          <a:lstStyle/>
          <a:p>
            <a:r>
              <a:rPr lang="en-US" sz="1400">
                <a:latin typeface="Arial" charset="0"/>
              </a:rPr>
              <a:t>Figures courtesy of UNAVCO</a:t>
            </a:r>
          </a:p>
        </p:txBody>
      </p:sp>
      <p:sp>
        <p:nvSpPr>
          <p:cNvPr id="39942" name="TextBox 6"/>
          <p:cNvSpPr txBox="1">
            <a:spLocks noChangeArrowheads="1"/>
          </p:cNvSpPr>
          <p:nvPr/>
        </p:nvSpPr>
        <p:spPr bwMode="auto">
          <a:xfrm>
            <a:off x="5257800" y="1447800"/>
            <a:ext cx="3048000" cy="3878263"/>
          </a:xfrm>
          <a:prstGeom prst="rect">
            <a:avLst/>
          </a:prstGeom>
          <a:noFill/>
          <a:ln w="9525">
            <a:noFill/>
            <a:miter lim="800000"/>
            <a:headEnd/>
            <a:tailEnd/>
          </a:ln>
        </p:spPr>
        <p:txBody>
          <a:bodyPr>
            <a:prstTxWarp prst="textNoShape">
              <a:avLst/>
            </a:prstTxWarp>
            <a:spAutoFit/>
          </a:bodyPr>
          <a:lstStyle/>
          <a:p>
            <a:pPr>
              <a:lnSpc>
                <a:spcPct val="100000"/>
              </a:lnSpc>
              <a:spcBef>
                <a:spcPts val="900"/>
              </a:spcBef>
            </a:pPr>
            <a:r>
              <a:rPr lang="en-US" sz="1600" i="1">
                <a:latin typeface="Arial" charset="0"/>
              </a:rPr>
              <a:t>Left:</a:t>
            </a:r>
            <a:r>
              <a:rPr lang="en-US" sz="1600">
                <a:latin typeface="Arial" charset="0"/>
              </a:rPr>
              <a:t>  Examples of  the antenna phase patterns determined in an anechoic chamber…BUT the actual pattern in the field is affected by the antenna mount </a:t>
            </a:r>
          </a:p>
          <a:p>
            <a:pPr>
              <a:lnSpc>
                <a:spcPct val="100000"/>
              </a:lnSpc>
              <a:spcBef>
                <a:spcPts val="900"/>
              </a:spcBef>
            </a:pPr>
            <a:endParaRPr lang="en-US" sz="1600">
              <a:latin typeface="Arial" charset="0"/>
            </a:endParaRPr>
          </a:p>
          <a:p>
            <a:pPr>
              <a:lnSpc>
                <a:spcPct val="100000"/>
              </a:lnSpc>
              <a:spcBef>
                <a:spcPts val="900"/>
              </a:spcBef>
            </a:pPr>
            <a:r>
              <a:rPr lang="en-US" sz="1600">
                <a:latin typeface="Arial" charset="0"/>
              </a:rPr>
              <a:t>To avoid height and ZTD errors of centimeters, we must use at least a nominal model for the phase-center variations (PCVs) for each antenna type</a:t>
            </a:r>
          </a:p>
          <a:p>
            <a:pPr>
              <a:lnSpc>
                <a:spcPct val="100000"/>
              </a:lnSpc>
              <a:spcBef>
                <a:spcPts val="900"/>
              </a:spcBef>
            </a:pPr>
            <a:endParaRPr lang="en-US" sz="2000"/>
          </a:p>
          <a:p>
            <a:pPr>
              <a:lnSpc>
                <a:spcPct val="100000"/>
              </a:lnSpc>
              <a:spcBef>
                <a:spcPts val="900"/>
              </a:spcBef>
            </a:pPr>
            <a:endParaRPr lang="en-US" sz="200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spTree>
    <p:extLst>
      <p:ext uri="{BB962C8B-B14F-4D97-AF65-F5344CB8AC3E}">
        <p14:creationId xmlns:p14="http://schemas.microsoft.com/office/powerpoint/2010/main" val="1041799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4725" y="533400"/>
            <a:ext cx="184150" cy="384175"/>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3"/>
          <a:srcRect/>
          <a:stretch>
            <a:fillRect/>
          </a:stretch>
        </p:blipFill>
        <p:spPr bwMode="auto">
          <a:xfrm>
            <a:off x="304800" y="1371600"/>
            <a:ext cx="8485188" cy="3416300"/>
          </a:xfrm>
          <a:prstGeom prst="rect">
            <a:avLst/>
          </a:prstGeom>
          <a:noFill/>
          <a:ln w="9525">
            <a:noFill/>
            <a:miter lim="800000"/>
            <a:headEnd/>
            <a:tailEnd/>
          </a:ln>
        </p:spPr>
      </p:pic>
      <p:sp>
        <p:nvSpPr>
          <p:cNvPr id="44036" name="Text Box 4"/>
          <p:cNvSpPr txBox="1">
            <a:spLocks noChangeArrowheads="1"/>
          </p:cNvSpPr>
          <p:nvPr/>
        </p:nvSpPr>
        <p:spPr bwMode="auto">
          <a:xfrm>
            <a:off x="3287033" y="533400"/>
            <a:ext cx="2569934" cy="430887"/>
          </a:xfrm>
          <a:prstGeom prst="rect">
            <a:avLst/>
          </a:prstGeom>
          <a:noFill/>
          <a:ln w="9525">
            <a:noFill/>
            <a:miter lim="800000"/>
            <a:headEnd/>
            <a:tailEnd/>
          </a:ln>
        </p:spPr>
        <p:txBody>
          <a:bodyPr wrap="square">
            <a:prstTxWarp prst="textNoShape">
              <a:avLst/>
            </a:prstTxWarp>
            <a:spAutoFit/>
          </a:bodyPr>
          <a:lstStyle/>
          <a:p>
            <a:r>
              <a:rPr lang="en-US" sz="2200" dirty="0" smtClean="0">
                <a:solidFill>
                  <a:srgbClr val="000000"/>
                </a:solidFill>
                <a:latin typeface="Arial" charset="0"/>
              </a:rPr>
              <a:t>Atmospheric Delay</a:t>
            </a:r>
            <a:endParaRPr lang="en-US" sz="1800" dirty="0">
              <a:solidFill>
                <a:srgbClr val="000000"/>
              </a:solidFill>
              <a:latin typeface="Arial" charset="0"/>
            </a:endParaRPr>
          </a:p>
        </p:txBody>
      </p:sp>
      <p:sp>
        <p:nvSpPr>
          <p:cNvPr id="44037" name="Text Box 5"/>
          <p:cNvSpPr txBox="1">
            <a:spLocks noChangeArrowheads="1"/>
          </p:cNvSpPr>
          <p:nvPr/>
        </p:nvSpPr>
        <p:spPr bwMode="auto">
          <a:xfrm>
            <a:off x="4572000" y="1676400"/>
            <a:ext cx="793750" cy="384175"/>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6477000" y="2895600"/>
            <a:ext cx="609600" cy="384175"/>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1066800" y="5181600"/>
            <a:ext cx="7467600" cy="1465263"/>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latin typeface="Arial" charset="0"/>
              </a:rPr>
              <a:t>The signal from each GPS satellite is delayed by an amount dependent on the pressure and humidity and its elevation above the horizon.  We invert the measurements to estimate the average delay at the zenith (green bar).</a:t>
            </a:r>
          </a:p>
          <a:p>
            <a:r>
              <a:rPr lang="en-US" sz="1800" dirty="0">
                <a:solidFill>
                  <a:srgbClr val="000000"/>
                </a:solidFill>
                <a:latin typeface="Arial" charset="0"/>
              </a:rPr>
              <a:t>                                                                ( </a:t>
            </a:r>
            <a:r>
              <a:rPr lang="en-US" sz="1400" dirty="0">
                <a:solidFill>
                  <a:srgbClr val="000000"/>
                </a:solidFill>
                <a:latin typeface="Arial" charset="0"/>
              </a:rPr>
              <a:t>Figure courtesy of COSMIC Program </a:t>
            </a:r>
            <a:r>
              <a:rPr lang="en-US" sz="1800" dirty="0">
                <a:solidFill>
                  <a:srgbClr val="000000"/>
                </a:solidFill>
                <a:latin typeface="Arial" charset="0"/>
              </a:rPr>
              <a:t>)</a:t>
            </a:r>
          </a:p>
        </p:txBody>
      </p:sp>
    </p:spTree>
    <p:extLst>
      <p:ext uri="{BB962C8B-B14F-4D97-AF65-F5344CB8AC3E}">
        <p14:creationId xmlns:p14="http://schemas.microsoft.com/office/powerpoint/2010/main" val="4124992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065588" y="6156325"/>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59" name="Rectangle 3"/>
          <p:cNvSpPr>
            <a:spLocks noChangeArrowheads="1"/>
          </p:cNvSpPr>
          <p:nvPr/>
        </p:nvSpPr>
        <p:spPr bwMode="auto">
          <a:xfrm>
            <a:off x="457200" y="228600"/>
            <a:ext cx="8305800" cy="457200"/>
          </a:xfrm>
          <a:prstGeom prst="rect">
            <a:avLst/>
          </a:prstGeom>
          <a:noFill/>
          <a:ln w="9525">
            <a:noFill/>
            <a:round/>
            <a:headEnd/>
            <a:tailEnd/>
          </a:ln>
        </p:spPr>
        <p:txBody>
          <a:bodyPr lIns="81966" tIns="40166" rIns="81966" bIns="40166" anchor="b">
            <a:prstTxWarp prst="textNoShape">
              <a:avLst/>
            </a:prstTxWarp>
          </a:bodyPr>
          <a:lstStyle/>
          <a:p>
            <a:pPr algn="ct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200" dirty="0">
                <a:solidFill>
                  <a:srgbClr val="000000"/>
                </a:solidFill>
                <a:latin typeface="Arial" charset="0"/>
              </a:rPr>
              <a:t>Zenith Delay from Wet and Dry Components of the Atmosphere </a:t>
            </a:r>
            <a:r>
              <a:rPr lang="en-US" sz="1800" dirty="0">
                <a:solidFill>
                  <a:srgbClr val="000000"/>
                </a:solidFill>
                <a:latin typeface="Arial" charset="0"/>
              </a:rPr>
              <a:t>  </a:t>
            </a:r>
          </a:p>
        </p:txBody>
      </p:sp>
      <p:pic>
        <p:nvPicPr>
          <p:cNvPr id="45060" name="Picture 4"/>
          <p:cNvPicPr>
            <a:picLocks noChangeAspect="1" noChangeArrowheads="1"/>
          </p:cNvPicPr>
          <p:nvPr/>
        </p:nvPicPr>
        <p:blipFill>
          <a:blip r:embed="rId3"/>
          <a:srcRect l="6650" t="13654" b="4909"/>
          <a:stretch>
            <a:fillRect/>
          </a:stretch>
        </p:blipFill>
        <p:spPr bwMode="auto">
          <a:xfrm>
            <a:off x="304800" y="914400"/>
            <a:ext cx="4791075" cy="5091113"/>
          </a:xfrm>
          <a:prstGeom prst="rect">
            <a:avLst/>
          </a:prstGeom>
          <a:noFill/>
          <a:ln w="9525">
            <a:noFill/>
            <a:round/>
            <a:headEnd/>
            <a:tailEnd/>
          </a:ln>
        </p:spPr>
      </p:pic>
      <p:sp>
        <p:nvSpPr>
          <p:cNvPr id="45061" name="Text Box 5"/>
          <p:cNvSpPr txBox="1">
            <a:spLocks noChangeArrowheads="1"/>
          </p:cNvSpPr>
          <p:nvPr/>
        </p:nvSpPr>
        <p:spPr bwMode="auto">
          <a:xfrm>
            <a:off x="5334000" y="4343400"/>
            <a:ext cx="3070225" cy="15144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Hydrostatic delay is ~2.2 meters; little variability between satellites or over time; well calibrated by surface pressure.</a:t>
            </a:r>
          </a:p>
        </p:txBody>
      </p:sp>
      <p:sp>
        <p:nvSpPr>
          <p:cNvPr id="45062" name="Text Box 6"/>
          <p:cNvSpPr txBox="1">
            <a:spLocks noChangeArrowheads="1"/>
          </p:cNvSpPr>
          <p:nvPr/>
        </p:nvSpPr>
        <p:spPr bwMode="auto">
          <a:xfrm>
            <a:off x="5334000" y="2743200"/>
            <a:ext cx="3352800" cy="122872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Wet delay is ~0.2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Obtained by subtracting the hydrostatic (dry) delay. </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sz="1800" dirty="0">
              <a:solidFill>
                <a:srgbClr val="000000"/>
              </a:solidFill>
              <a:latin typeface="Arial" charset="0"/>
            </a:endParaRPr>
          </a:p>
        </p:txBody>
      </p:sp>
      <p:sp>
        <p:nvSpPr>
          <p:cNvPr id="45063" name="Text Box 7"/>
          <p:cNvSpPr txBox="1">
            <a:spLocks noChangeArrowheads="1"/>
          </p:cNvSpPr>
          <p:nvPr/>
        </p:nvSpPr>
        <p:spPr bwMode="auto">
          <a:xfrm>
            <a:off x="5257800" y="1371600"/>
            <a:ext cx="3505200" cy="9429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Total delay is ~2.5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Variability mostly caused by wet component.</a:t>
            </a:r>
          </a:p>
        </p:txBody>
      </p:sp>
      <p:sp>
        <p:nvSpPr>
          <p:cNvPr id="45064" name="Text Box 8"/>
          <p:cNvSpPr txBox="1">
            <a:spLocks noChangeArrowheads="1"/>
          </p:cNvSpPr>
          <p:nvPr/>
        </p:nvSpPr>
        <p:spPr bwMode="auto">
          <a:xfrm>
            <a:off x="5257800" y="914400"/>
            <a:ext cx="3439200"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C0504D"/>
                </a:solidFill>
                <a:latin typeface="Arial" charset="0"/>
              </a:rPr>
              <a:t>Colors are for different satellites</a:t>
            </a:r>
            <a:r>
              <a:rPr lang="en-US" dirty="0">
                <a:solidFill>
                  <a:srgbClr val="C0504D"/>
                </a:solidFill>
              </a:rPr>
              <a:t> </a:t>
            </a:r>
          </a:p>
        </p:txBody>
      </p:sp>
      <p:sp>
        <p:nvSpPr>
          <p:cNvPr id="45065" name="Text Box 9"/>
          <p:cNvSpPr txBox="1">
            <a:spLocks noChangeArrowheads="1"/>
          </p:cNvSpPr>
          <p:nvPr/>
        </p:nvSpPr>
        <p:spPr bwMode="auto">
          <a:xfrm>
            <a:off x="1203325" y="6211888"/>
            <a:ext cx="3115356" cy="369332"/>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Arial" charset="0"/>
              </a:rPr>
              <a:t>Plot courtesy of J. Braun, UCAR</a:t>
            </a:r>
            <a:r>
              <a:rPr lang="en-US" dirty="0">
                <a:solidFill>
                  <a:srgbClr val="000000"/>
                </a:solidFill>
              </a:rPr>
              <a:t> </a:t>
            </a: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16</a:t>
            </a:fld>
            <a:endParaRPr lang="en-US"/>
          </a:p>
        </p:txBody>
      </p:sp>
    </p:spTree>
    <p:extLst>
      <p:ext uri="{BB962C8B-B14F-4D97-AF65-F5344CB8AC3E}">
        <p14:creationId xmlns:p14="http://schemas.microsoft.com/office/powerpoint/2010/main" val="2801050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YBHB"/>
          <p:cNvPicPr>
            <a:picLocks noChangeAspect="1" noChangeArrowheads="1"/>
          </p:cNvPicPr>
          <p:nvPr/>
        </p:nvPicPr>
        <p:blipFill>
          <a:blip r:embed="rId3"/>
          <a:srcRect t="46246" b="2275"/>
          <a:stretch>
            <a:fillRect/>
          </a:stretch>
        </p:blipFill>
        <p:spPr bwMode="auto">
          <a:xfrm>
            <a:off x="228600" y="1143000"/>
            <a:ext cx="8537575" cy="3124200"/>
          </a:xfrm>
          <a:prstGeom prst="rect">
            <a:avLst/>
          </a:prstGeom>
          <a:noFill/>
          <a:ln w="9525">
            <a:noFill/>
            <a:miter lim="800000"/>
            <a:headEnd/>
            <a:tailEnd/>
          </a:ln>
        </p:spPr>
      </p:pic>
      <p:sp>
        <p:nvSpPr>
          <p:cNvPr id="37891" name="Text Box 4"/>
          <p:cNvSpPr txBox="1">
            <a:spLocks noChangeArrowheads="1"/>
          </p:cNvSpPr>
          <p:nvPr/>
        </p:nvSpPr>
        <p:spPr bwMode="auto">
          <a:xfrm>
            <a:off x="838200" y="381000"/>
            <a:ext cx="7162800" cy="360363"/>
          </a:xfrm>
          <a:prstGeom prst="rect">
            <a:avLst/>
          </a:prstGeom>
          <a:noFill/>
          <a:ln w="9525">
            <a:noFill/>
            <a:miter lim="800000"/>
            <a:headEnd/>
            <a:tailEnd/>
          </a:ln>
        </p:spPr>
        <p:txBody>
          <a:bodyPr>
            <a:prstTxWarp prst="textNoShape">
              <a:avLst/>
            </a:prstTxWarp>
            <a:spAutoFit/>
          </a:bodyPr>
          <a:lstStyle/>
          <a:p>
            <a:r>
              <a:rPr lang="en-US" sz="2200">
                <a:latin typeface="Tahoma" charset="0"/>
              </a:rPr>
              <a:t>Multipath and Water Vapor Effects in the Observations</a:t>
            </a:r>
            <a:endParaRPr lang="en-US"/>
          </a:p>
        </p:txBody>
      </p:sp>
      <p:sp>
        <p:nvSpPr>
          <p:cNvPr id="37892" name="Text Box 5"/>
          <p:cNvSpPr txBox="1">
            <a:spLocks noChangeArrowheads="1"/>
          </p:cNvSpPr>
          <p:nvPr/>
        </p:nvSpPr>
        <p:spPr bwMode="auto">
          <a:xfrm>
            <a:off x="0" y="4648200"/>
            <a:ext cx="9144000" cy="1533525"/>
          </a:xfrm>
          <a:prstGeom prst="rect">
            <a:avLst/>
          </a:prstGeom>
          <a:noFill/>
          <a:ln w="9525">
            <a:noFill/>
            <a:miter lim="800000"/>
            <a:headEnd/>
            <a:tailEnd/>
          </a:ln>
        </p:spPr>
        <p:txBody>
          <a:bodyPr>
            <a:prstTxWarp prst="textNoShape">
              <a:avLst/>
            </a:prstTxWarp>
            <a:spAutoFit/>
          </a:bodyPr>
          <a:lstStyle/>
          <a:p>
            <a:pPr>
              <a:lnSpc>
                <a:spcPct val="110000"/>
              </a:lnSpc>
            </a:pPr>
            <a:r>
              <a:rPr lang="en-US" sz="1800">
                <a:latin typeface="Tahoma" charset="0"/>
              </a:rPr>
              <a:t>One-way (undifferenced) LC phase residuals projected onto the sky in 4-hr snapshots. Spatially repeatable noise is multipath; time-varying noise is water vapor. </a:t>
            </a:r>
          </a:p>
          <a:p>
            <a:pPr>
              <a:lnSpc>
                <a:spcPct val="110000"/>
              </a:lnSpc>
            </a:pPr>
            <a:endParaRPr lang="en-US" sz="1800">
              <a:latin typeface="Tahoma" charset="0"/>
            </a:endParaRPr>
          </a:p>
          <a:p>
            <a:pPr>
              <a:lnSpc>
                <a:spcPct val="110000"/>
              </a:lnSpc>
            </a:pPr>
            <a:r>
              <a:rPr lang="en-US" sz="1600">
                <a:solidFill>
                  <a:srgbClr val="FF1337"/>
                </a:solidFill>
                <a:latin typeface="Tahoma" charset="0"/>
              </a:rPr>
              <a:t>Red </a:t>
            </a:r>
            <a:r>
              <a:rPr lang="en-US" sz="1600">
                <a:latin typeface="Tahoma" charset="0"/>
              </a:rPr>
              <a:t>is satellite track.  </a:t>
            </a:r>
            <a:r>
              <a:rPr lang="en-US" sz="1600">
                <a:solidFill>
                  <a:srgbClr val="FFF54E"/>
                </a:solidFill>
                <a:latin typeface="Tahoma" charset="0"/>
              </a:rPr>
              <a:t>Yellow</a:t>
            </a:r>
            <a:r>
              <a:rPr lang="en-US" sz="1600">
                <a:latin typeface="Tahoma" charset="0"/>
              </a:rPr>
              <a:t> and</a:t>
            </a:r>
            <a:r>
              <a:rPr lang="en-US" sz="1600">
                <a:solidFill>
                  <a:srgbClr val="31FF24"/>
                </a:solidFill>
                <a:latin typeface="Tahoma" charset="0"/>
              </a:rPr>
              <a:t> green</a:t>
            </a:r>
            <a:r>
              <a:rPr lang="en-US" sz="1600">
                <a:latin typeface="Tahoma" charset="0"/>
              </a:rPr>
              <a:t> positive and negative residuals purely for visual effect. </a:t>
            </a:r>
          </a:p>
          <a:p>
            <a:pPr>
              <a:lnSpc>
                <a:spcPct val="110000"/>
              </a:lnSpc>
            </a:pPr>
            <a:r>
              <a:rPr lang="en-US" sz="1600">
                <a:solidFill>
                  <a:srgbClr val="FF1337"/>
                </a:solidFill>
                <a:latin typeface="Tahoma" charset="0"/>
              </a:rPr>
              <a:t>Red bar</a:t>
            </a:r>
            <a:r>
              <a:rPr lang="en-US" sz="1600">
                <a:latin typeface="Tahoma" charset="0"/>
              </a:rPr>
              <a:t> is scale (10 mm). </a:t>
            </a: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Tree>
    <p:extLst>
      <p:ext uri="{BB962C8B-B14F-4D97-AF65-F5344CB8AC3E}">
        <p14:creationId xmlns:p14="http://schemas.microsoft.com/office/powerpoint/2010/main" val="3852268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000" b="0"/>
              <a:t>Limits of GPS Accuracy</a:t>
            </a:r>
            <a:endParaRPr lang="en-US" sz="2800"/>
          </a:p>
        </p:txBody>
      </p:sp>
      <p:sp>
        <p:nvSpPr>
          <p:cNvPr id="41987"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rgbClr val="FF1337"/>
                </a:solidFill>
              </a:rPr>
              <a:t>Unmodeled motions of the station</a:t>
            </a:r>
            <a:endParaRPr lang="en-US" sz="1900" b="0"/>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1988" name="Rectangle 4"/>
          <p:cNvSpPr>
            <a:spLocks noChangeArrowheads="1"/>
          </p:cNvSpPr>
          <p:nvPr/>
        </p:nvSpPr>
        <p:spPr bwMode="auto">
          <a:xfrm>
            <a:off x="204788" y="3905250"/>
            <a:ext cx="184150" cy="384175"/>
          </a:xfrm>
          <a:prstGeom prst="rect">
            <a:avLst/>
          </a:prstGeom>
          <a:noFill/>
          <a:ln w="9525">
            <a:noFill/>
            <a:miter lim="800000"/>
            <a:headEnd/>
            <a:tailEnd/>
          </a:ln>
        </p:spPr>
        <p:txBody>
          <a:bodyPr wrap="none">
            <a:prstTxWarp prst="textNoShape">
              <a:avLst/>
            </a:prstTxWarp>
            <a:spAutoFit/>
          </a:bodyPr>
          <a:lstStyle/>
          <a:p>
            <a:endParaRPr lang="en-US"/>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8023098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Outline</a:t>
            </a:r>
            <a:endParaRPr lang="en-US" dirty="0"/>
          </a:p>
        </p:txBody>
      </p:sp>
      <p:sp>
        <p:nvSpPr>
          <p:cNvPr id="3" name="Subtitle 2"/>
          <p:cNvSpPr>
            <a:spLocks noGrp="1"/>
          </p:cNvSpPr>
          <p:nvPr>
            <p:ph idx="1"/>
          </p:nvPr>
        </p:nvSpPr>
        <p:spPr>
          <a:xfrm>
            <a:off x="295939" y="1229502"/>
            <a:ext cx="8229600" cy="4896661"/>
          </a:xfrm>
        </p:spPr>
        <p:txBody>
          <a:bodyPr/>
          <a:lstStyle/>
          <a:p>
            <a:endParaRPr lang="en-US" dirty="0" smtClean="0"/>
          </a:p>
          <a:p>
            <a:r>
              <a:rPr lang="en-US" smtClean="0"/>
              <a:t>GPS Observables</a:t>
            </a:r>
          </a:p>
          <a:p>
            <a:r>
              <a:rPr lang="en-US" smtClean="0"/>
              <a:t>Modeling </a:t>
            </a:r>
            <a:r>
              <a:rPr lang="en-US" dirty="0" smtClean="0"/>
              <a:t>the observations</a:t>
            </a:r>
          </a:p>
          <a:p>
            <a:r>
              <a:rPr lang="en-US" dirty="0" smtClean="0"/>
              <a:t>Limits of GPS accuracy</a:t>
            </a:r>
          </a:p>
          <a:p>
            <a:pPr marL="0" indent="0">
              <a:buNone/>
            </a:pPr>
            <a:endParaRPr lang="en-US" dirty="0" smtClean="0"/>
          </a:p>
          <a:p>
            <a:endParaRPr lang="en-US" dirty="0" smtClean="0"/>
          </a:p>
        </p:txBody>
      </p:sp>
      <p:sp>
        <p:nvSpPr>
          <p:cNvPr id="2" name="Date Placeholder 1"/>
          <p:cNvSpPr>
            <a:spLocks noGrp="1"/>
          </p:cNvSpPr>
          <p:nvPr>
            <p:ph type="dt" sz="half" idx="10"/>
          </p:nvPr>
        </p:nvSpPr>
        <p:spPr/>
        <p:txBody>
          <a:bodyPr/>
          <a:lstStyle/>
          <a:p>
            <a:r>
              <a:rPr lang="en-GB" smtClean="0"/>
              <a:t>2017/05/02</a:t>
            </a:r>
            <a:endParaRPr lang="en-US"/>
          </a:p>
        </p:txBody>
      </p:sp>
      <p:sp>
        <p:nvSpPr>
          <p:cNvPr id="4" name="Footer Placeholder 3"/>
          <p:cNvSpPr>
            <a:spLocks noGrp="1"/>
          </p:cNvSpPr>
          <p:nvPr>
            <p:ph type="ftr" sz="quarter" idx="11"/>
          </p:nvPr>
        </p:nvSpPr>
        <p:spPr/>
        <p:txBody>
          <a:bodyPr/>
          <a:lstStyle/>
          <a:p>
            <a:r>
              <a:rPr lang="en-US" smtClean="0"/>
              <a:t>Concepts in High Precision Data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a:t>
            </a:fld>
            <a:endParaRPr lang="en-US"/>
          </a:p>
        </p:txBody>
      </p:sp>
    </p:spTree>
    <p:extLst>
      <p:ext uri="{BB962C8B-B14F-4D97-AF65-F5344CB8AC3E}">
        <p14:creationId xmlns:p14="http://schemas.microsoft.com/office/powerpoint/2010/main" val="38382713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81000" y="381000"/>
            <a:ext cx="8458200" cy="796925"/>
          </a:xfrm>
          <a:prstGeom prst="rect">
            <a:avLst/>
          </a:prstGeom>
          <a:noFill/>
          <a:ln w="9525">
            <a:noFill/>
            <a:miter lim="800000"/>
            <a:headEnd/>
            <a:tailEnd/>
          </a:ln>
        </p:spPr>
        <p:txBody>
          <a:bodyPr>
            <a:prstTxWarp prst="textNoShape">
              <a:avLst/>
            </a:prstTxWarp>
            <a:spAutoFit/>
          </a:bodyPr>
          <a:lstStyle/>
          <a:p>
            <a:pPr>
              <a:spcBef>
                <a:spcPct val="50000"/>
              </a:spcBef>
            </a:pPr>
            <a:r>
              <a:rPr lang="en-US" sz="2200">
                <a:latin typeface="Tahoma" charset="0"/>
              </a:rPr>
              <a:t>Monuments Anchored to Bedrock are Critical for Tectonic Studies </a:t>
            </a:r>
          </a:p>
          <a:p>
            <a:pPr>
              <a:spcBef>
                <a:spcPct val="50000"/>
              </a:spcBef>
            </a:pPr>
            <a:r>
              <a:rPr lang="en-US" sz="2200">
                <a:latin typeface="Tahoma" charset="0"/>
              </a:rPr>
              <a:t>(not so much for atmospheric studies)</a:t>
            </a:r>
            <a:r>
              <a:rPr lang="en-US" sz="2000">
                <a:latin typeface="Tahoma" charset="0"/>
              </a:rPr>
              <a:t> </a:t>
            </a:r>
            <a:endParaRPr lang="en-US" sz="2000"/>
          </a:p>
        </p:txBody>
      </p:sp>
      <p:pic>
        <p:nvPicPr>
          <p:cNvPr id="44035" name="Picture 4" descr="rock_surface_elevated_monument"/>
          <p:cNvPicPr>
            <a:picLocks noChangeAspect="1" noChangeArrowheads="1"/>
          </p:cNvPicPr>
          <p:nvPr/>
        </p:nvPicPr>
        <p:blipFill>
          <a:blip r:embed="rId3"/>
          <a:srcRect/>
          <a:stretch>
            <a:fillRect/>
          </a:stretch>
        </p:blipFill>
        <p:spPr bwMode="auto">
          <a:xfrm>
            <a:off x="228600" y="1752600"/>
            <a:ext cx="5334000" cy="4122738"/>
          </a:xfrm>
          <a:prstGeom prst="rect">
            <a:avLst/>
          </a:prstGeom>
          <a:noFill/>
          <a:ln w="9525">
            <a:noFill/>
            <a:miter lim="800000"/>
            <a:headEnd/>
            <a:tailEnd/>
          </a:ln>
        </p:spPr>
      </p:pic>
      <p:sp>
        <p:nvSpPr>
          <p:cNvPr id="44036" name="Text Box 5"/>
          <p:cNvSpPr txBox="1">
            <a:spLocks noChangeArrowheads="1"/>
          </p:cNvSpPr>
          <p:nvPr/>
        </p:nvSpPr>
        <p:spPr bwMode="auto">
          <a:xfrm>
            <a:off x="5715000" y="1447800"/>
            <a:ext cx="3124200" cy="4791075"/>
          </a:xfrm>
          <a:prstGeom prst="rect">
            <a:avLst/>
          </a:prstGeom>
          <a:noFill/>
          <a:ln w="9525">
            <a:noFill/>
            <a:miter lim="800000"/>
            <a:headEnd/>
            <a:tailEnd/>
          </a:ln>
        </p:spPr>
        <p:txBody>
          <a:bodyPr>
            <a:prstTxWarp prst="textNoShape">
              <a:avLst/>
            </a:prstTxWarp>
            <a:spAutoFit/>
          </a:bodyPr>
          <a:lstStyle/>
          <a:p>
            <a:pPr>
              <a:lnSpc>
                <a:spcPct val="100000"/>
              </a:lnSpc>
              <a:spcBef>
                <a:spcPct val="30000"/>
              </a:spcBef>
            </a:pPr>
            <a:r>
              <a:rPr lang="en-US" sz="2000" dirty="0">
                <a:solidFill>
                  <a:schemeClr val="accent2"/>
                </a:solidFill>
                <a:latin typeface="Tahoma" charset="0"/>
              </a:rPr>
              <a:t>Good anchoring:</a:t>
            </a:r>
          </a:p>
          <a:p>
            <a:pPr>
              <a:lnSpc>
                <a:spcPct val="100000"/>
              </a:lnSpc>
              <a:spcBef>
                <a:spcPct val="30000"/>
              </a:spcBef>
            </a:pPr>
            <a:r>
              <a:rPr lang="en-US" sz="2000" dirty="0">
                <a:latin typeface="Tahoma" charset="0"/>
              </a:rPr>
              <a:t>Pin in solid rock</a:t>
            </a:r>
          </a:p>
          <a:p>
            <a:pPr>
              <a:lnSpc>
                <a:spcPct val="100000"/>
              </a:lnSpc>
              <a:spcBef>
                <a:spcPct val="30000"/>
              </a:spcBef>
            </a:pPr>
            <a:r>
              <a:rPr lang="en-US" sz="2000" dirty="0">
                <a:latin typeface="Tahoma" charset="0"/>
              </a:rPr>
              <a:t>Drill-braced (left) in fractured rock </a:t>
            </a:r>
          </a:p>
          <a:p>
            <a:pPr>
              <a:lnSpc>
                <a:spcPct val="100000"/>
              </a:lnSpc>
              <a:spcBef>
                <a:spcPct val="30000"/>
              </a:spcBef>
            </a:pPr>
            <a:r>
              <a:rPr lang="en-US" sz="2000" dirty="0">
                <a:latin typeface="Tahoma" charset="0"/>
              </a:rPr>
              <a:t>Low building with deep foundation</a:t>
            </a:r>
          </a:p>
          <a:p>
            <a:pPr>
              <a:lnSpc>
                <a:spcPct val="100000"/>
              </a:lnSpc>
              <a:spcBef>
                <a:spcPct val="30000"/>
              </a:spcBef>
            </a:pPr>
            <a:endParaRPr lang="en-US" sz="2000" dirty="0">
              <a:latin typeface="Tahoma" charset="0"/>
            </a:endParaRPr>
          </a:p>
          <a:p>
            <a:pPr>
              <a:lnSpc>
                <a:spcPct val="100000"/>
              </a:lnSpc>
              <a:spcBef>
                <a:spcPct val="30000"/>
              </a:spcBef>
            </a:pPr>
            <a:r>
              <a:rPr lang="en-US" sz="2000" dirty="0">
                <a:solidFill>
                  <a:srgbClr val="C0504D"/>
                </a:solidFill>
                <a:latin typeface="Tahoma" charset="0"/>
              </a:rPr>
              <a:t>Not-so-good anchoring:</a:t>
            </a:r>
          </a:p>
          <a:p>
            <a:pPr>
              <a:lnSpc>
                <a:spcPct val="100000"/>
              </a:lnSpc>
              <a:spcBef>
                <a:spcPct val="30000"/>
              </a:spcBef>
            </a:pPr>
            <a:r>
              <a:rPr lang="en-US" sz="2000" dirty="0">
                <a:latin typeface="Tahoma" charset="0"/>
              </a:rPr>
              <a:t>Vertical rods</a:t>
            </a:r>
          </a:p>
          <a:p>
            <a:pPr>
              <a:lnSpc>
                <a:spcPct val="100000"/>
              </a:lnSpc>
              <a:spcBef>
                <a:spcPct val="30000"/>
              </a:spcBef>
            </a:pPr>
            <a:r>
              <a:rPr lang="en-US" sz="2000" dirty="0">
                <a:latin typeface="Tahoma" charset="0"/>
              </a:rPr>
              <a:t>Buildings with shallow foundation </a:t>
            </a:r>
          </a:p>
          <a:p>
            <a:pPr>
              <a:lnSpc>
                <a:spcPct val="100000"/>
              </a:lnSpc>
              <a:spcBef>
                <a:spcPct val="30000"/>
              </a:spcBef>
            </a:pPr>
            <a:r>
              <a:rPr lang="en-US" sz="2000" dirty="0">
                <a:latin typeface="Tahoma" charset="0"/>
              </a:rPr>
              <a:t>Towers or tall building (thermal effects)</a:t>
            </a:r>
            <a:r>
              <a:rPr lang="en-US" dirty="0"/>
              <a:t> </a:t>
            </a: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7049696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42692" cy="430887"/>
          </a:xfrm>
          <a:prstGeom prst="rect">
            <a:avLst/>
          </a:prstGeom>
          <a:noFill/>
          <a:ln w="9525">
            <a:noFill/>
            <a:miter lim="800000"/>
            <a:headEnd/>
            <a:tailEnd/>
          </a:ln>
        </p:spPr>
        <p:txBody>
          <a:bodyPr wrap="none">
            <a:prstTxWarp prst="textNoShape">
              <a:avLst/>
            </a:prstTxWarp>
            <a:spAutoFit/>
          </a:bodyPr>
          <a:lstStyle/>
          <a:p>
            <a:r>
              <a:rPr lang="en-US" sz="2200" dirty="0">
                <a:latin typeface="Tahoma" charset="0"/>
              </a:rPr>
              <a:t>Annual Component </a:t>
            </a:r>
            <a:r>
              <a:rPr lang="en-US" sz="2200" dirty="0" smtClean="0">
                <a:latin typeface="Tahoma" charset="0"/>
              </a:rPr>
              <a:t>of </a:t>
            </a:r>
            <a:r>
              <a:rPr lang="en-US" sz="2200" dirty="0">
                <a:latin typeface="Tahoma" charset="0"/>
              </a:rPr>
              <a:t>Vertical Loading</a:t>
            </a:r>
            <a:endParaRPr lang="en-US" dirty="0"/>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25889545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000" b="0"/>
              <a:t>Limits of GPS Accuracy</a:t>
            </a:r>
            <a:endParaRPr lang="en-US" sz="2800"/>
          </a:p>
        </p:txBody>
      </p:sp>
      <p:sp>
        <p:nvSpPr>
          <p:cNvPr id="50179"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chemeClr val="bg1"/>
                </a:solidFill>
              </a:rPr>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solidFill>
                  <a:srgbClr val="FF1337"/>
                </a:solidFill>
              </a:rPr>
              <a:t>Unmodeled motions of the satellites</a:t>
            </a:r>
            <a:endParaRPr lang="en-US" sz="1900" b="0"/>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1733730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228600"/>
            <a:ext cx="5978525" cy="6400800"/>
          </a:xfrm>
          <a:prstGeom prst="rect">
            <a:avLst/>
          </a:prstGeom>
          <a:noFill/>
          <a:ln w="9525">
            <a:noFill/>
            <a:round/>
            <a:headEnd/>
            <a:tailEnd/>
          </a:ln>
        </p:spPr>
      </p:pic>
      <p:sp>
        <p:nvSpPr>
          <p:cNvPr id="52227" name="Text Box 4"/>
          <p:cNvSpPr txBox="1">
            <a:spLocks noChangeArrowheads="1"/>
          </p:cNvSpPr>
          <p:nvPr/>
        </p:nvSpPr>
        <p:spPr bwMode="auto">
          <a:xfrm>
            <a:off x="6248400" y="685800"/>
            <a:ext cx="2438400" cy="5273753"/>
          </a:xfrm>
          <a:prstGeom prst="rect">
            <a:avLst/>
          </a:prstGeom>
          <a:noFill/>
          <a:ln w="9525">
            <a:noFill/>
            <a:miter lim="800000"/>
            <a:headEnd/>
            <a:tailEnd/>
          </a:ln>
        </p:spPr>
        <p:txBody>
          <a:bodyPr>
            <a:prstTxWarp prst="textNoShape">
              <a:avLst/>
            </a:prstTxWarp>
            <a:spAutoFit/>
          </a:bodyPr>
          <a:lstStyle/>
          <a:p>
            <a:r>
              <a:rPr lang="en-US" sz="2200" dirty="0">
                <a:solidFill>
                  <a:schemeClr val="accent1"/>
                </a:solidFill>
                <a:latin typeface="Tahoma" charset="0"/>
              </a:rPr>
              <a:t>GPS Satellite</a:t>
            </a:r>
            <a:endParaRPr lang="en-US" sz="2200" dirty="0">
              <a:latin typeface="Tahoma" charset="0"/>
            </a:endParaRPr>
          </a:p>
          <a:p>
            <a:endParaRPr lang="en-US" dirty="0"/>
          </a:p>
          <a:p>
            <a:pPr>
              <a:lnSpc>
                <a:spcPct val="110000"/>
              </a:lnSpc>
            </a:pPr>
            <a:r>
              <a:rPr lang="en-US" sz="1800" dirty="0">
                <a:latin typeface="Tahoma" charset="0"/>
              </a:rPr>
              <a:t>Limits to model are non-gravitational accelerations due to solar and </a:t>
            </a:r>
            <a:r>
              <a:rPr lang="en-US" sz="1800" dirty="0" smtClean="0">
                <a:latin typeface="Tahoma" charset="0"/>
              </a:rPr>
              <a:t>Earth radiation</a:t>
            </a:r>
            <a:r>
              <a:rPr lang="en-US" sz="1800" dirty="0">
                <a:latin typeface="Tahoma" charset="0"/>
              </a:rPr>
              <a:t>, unbalanced thrusts, and outgassing; and non-spherical antenna </a:t>
            </a:r>
            <a:r>
              <a:rPr lang="en-US" sz="1800" dirty="0" smtClean="0">
                <a:latin typeface="Tahoma" charset="0"/>
              </a:rPr>
              <a:t>pattern</a:t>
            </a:r>
          </a:p>
          <a:p>
            <a:pPr>
              <a:lnSpc>
                <a:spcPct val="110000"/>
              </a:lnSpc>
            </a:pPr>
            <a:endParaRPr lang="en-US" dirty="0" smtClean="0">
              <a:latin typeface="Tahoma" charset="0"/>
            </a:endParaRPr>
          </a:p>
          <a:p>
            <a:pPr>
              <a:lnSpc>
                <a:spcPct val="110000"/>
              </a:lnSpc>
            </a:pPr>
            <a:r>
              <a:rPr lang="en-US" sz="1800" dirty="0" smtClean="0">
                <a:latin typeface="Tahoma" charset="0"/>
              </a:rPr>
              <a:t>Modeling of these effects </a:t>
            </a:r>
            <a:r>
              <a:rPr lang="en-US" dirty="0" smtClean="0">
                <a:latin typeface="Tahoma" charset="0"/>
              </a:rPr>
              <a:t>has improved, but for global analyses remain a problem</a:t>
            </a:r>
            <a:endParaRPr lang="en-US" sz="1800" dirty="0">
              <a:latin typeface="Tahoma" charset="0"/>
            </a:endParaRP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22</a:t>
            </a:fld>
            <a:endParaRPr lang="en-US"/>
          </a:p>
        </p:txBody>
      </p:sp>
    </p:spTree>
    <p:extLst>
      <p:ext uri="{BB962C8B-B14F-4D97-AF65-F5344CB8AC3E}">
        <p14:creationId xmlns:p14="http://schemas.microsoft.com/office/powerpoint/2010/main" val="966619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9050"/>
            <a:ext cx="8382000" cy="5862320"/>
          </a:xfrm>
          <a:prstGeom prst="rect">
            <a:avLst/>
          </a:prstGeom>
        </p:spPr>
      </p:pic>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4572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   1994-</a:t>
            </a:r>
            <a:r>
              <a:rPr lang="en-US" sz="1800" dirty="0" smtClean="0">
                <a:latin typeface="Tahoma" charset="0"/>
              </a:rPr>
              <a:t>2011/</a:t>
            </a:r>
            <a:r>
              <a:rPr lang="en-US" dirty="0" smtClean="0">
                <a:latin typeface="Tahoma" charset="0"/>
              </a:rPr>
              <a:t>07</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23</a:t>
            </a:fld>
            <a:endParaRPr lang="en-US"/>
          </a:p>
        </p:txBody>
      </p:sp>
    </p:spTree>
    <p:extLst>
      <p:ext uri="{BB962C8B-B14F-4D97-AF65-F5344CB8AC3E}">
        <p14:creationId xmlns:p14="http://schemas.microsoft.com/office/powerpoint/2010/main" val="4083285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000" b="0"/>
              <a:t>Limits of GPS Accuracy</a:t>
            </a:r>
            <a:endParaRPr lang="en-US" sz="2800"/>
          </a:p>
        </p:txBody>
      </p:sp>
      <p:sp>
        <p:nvSpPr>
          <p:cNvPr id="58371"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solidFill>
                  <a:srgbClr val="FF1337"/>
                </a:solidFill>
              </a:rPr>
              <a:t>Reference frame</a:t>
            </a:r>
            <a:endParaRPr lang="en-US" sz="1900" b="0"/>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7226528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52400" y="1752600"/>
            <a:ext cx="2971800" cy="2984500"/>
          </a:xfrm>
          <a:prstGeom prst="rect">
            <a:avLst/>
          </a:prstGeom>
          <a:noFill/>
          <a:ln w="9525">
            <a:noFill/>
            <a:round/>
            <a:headEnd/>
            <a:tailEnd/>
          </a:ln>
        </p:spPr>
      </p:pic>
      <p:sp>
        <p:nvSpPr>
          <p:cNvPr id="60418" name="Rectangle 1"/>
          <p:cNvSpPr>
            <a:spLocks noGrp="1" noChangeArrowheads="1"/>
          </p:cNvSpPr>
          <p:nvPr>
            <p:ph type="title"/>
          </p:nvPr>
        </p:nvSpPr>
        <p:spPr/>
        <p:txBody>
          <a:bodyPr anchor="ctr"/>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0"/>
              <a:t>Reference Frames</a:t>
            </a:r>
            <a:endParaRPr lang="en-GB"/>
          </a:p>
        </p:txBody>
      </p:sp>
      <p:sp>
        <p:nvSpPr>
          <p:cNvPr id="9" name="Content Placeholder 8"/>
          <p:cNvSpPr>
            <a:spLocks noGrp="1"/>
          </p:cNvSpPr>
          <p:nvPr>
            <p:ph idx="1"/>
          </p:nvPr>
        </p:nvSpPr>
        <p:spPr>
          <a:xfrm>
            <a:off x="3327400" y="1600200"/>
            <a:ext cx="5816600" cy="4525963"/>
          </a:xfrm>
        </p:spPr>
        <p:txBody>
          <a:bodyPr>
            <a:normAutofit/>
          </a:bodyPr>
          <a:lstStyle/>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Basic Issue: How well can you relate your position estimates over time to</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1) a set of stations whose motion is well </a:t>
            </a:r>
            <a:r>
              <a:rPr lang="en-GB" sz="1800" dirty="0" err="1" smtClean="0">
                <a:latin typeface="Arial" charset="0"/>
              </a:rPr>
              <a:t>modeled</a:t>
            </a:r>
            <a:r>
              <a:rPr lang="en-GB" sz="1800" dirty="0" smtClean="0">
                <a:latin typeface="Arial" charset="0"/>
              </a:rPr>
              <a:t> ; </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2) a block of crust that allows you to interpret the motions </a:t>
            </a: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Implementation: How to use the available data and the features of GLOBK to realize the frame(s)</a:t>
            </a: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Both questions to be addressed in detail in later lectures. </a:t>
            </a:r>
            <a:endParaRPr lang="en-GB" sz="1800" dirty="0">
              <a:latin typeface="Arial" charset="0"/>
            </a:endParaRPr>
          </a:p>
        </p:txBody>
      </p:sp>
      <p:sp>
        <p:nvSpPr>
          <p:cNvPr id="60421" name="Rectangle 5"/>
          <p:cNvSpPr>
            <a:spLocks noChangeArrowheads="1"/>
          </p:cNvSpPr>
          <p:nvPr/>
        </p:nvSpPr>
        <p:spPr bwMode="auto">
          <a:xfrm>
            <a:off x="5791200" y="6019800"/>
            <a:ext cx="3352800" cy="384175"/>
          </a:xfrm>
          <a:prstGeom prst="rect">
            <a:avLst/>
          </a:prstGeom>
          <a:noFill/>
          <a:ln w="9525">
            <a:noFill/>
            <a:miter lim="800000"/>
            <a:headEnd/>
            <a:tailEnd/>
          </a:ln>
        </p:spPr>
        <p:txBody>
          <a:bodyPr>
            <a:prstTxWarp prst="textNoShape">
              <a:avLst/>
            </a:prstTxWarp>
            <a:spAutoFit/>
          </a:bodyPr>
          <a:lstStyle/>
          <a:p>
            <a:endParaRPr lang="en-US"/>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1073638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smtClean="0">
                <a:solidFill>
                  <a:srgbClr val="000000"/>
                </a:solidFill>
                <a:latin typeface="Tahoma" charset="0"/>
              </a:rPr>
              <a:t>Effect of Orbital and Geocentric Position Error/Uncertainty</a:t>
            </a:r>
            <a:r>
              <a:rPr lang="en-US" sz="2800" dirty="0" smtClean="0">
                <a:solidFill>
                  <a:srgbClr val="000000"/>
                </a:solidFill>
                <a:latin typeface="Tahoma" charset="0"/>
              </a:rPr>
              <a:t/>
            </a:r>
            <a:br>
              <a:rPr lang="en-US" sz="2800" dirty="0" smtClean="0">
                <a:solidFill>
                  <a:srgbClr val="000000"/>
                </a:solidFill>
                <a:latin typeface="Tahoma" charset="0"/>
              </a:rPr>
            </a:br>
            <a:endParaRPr lang="en-US" sz="2800" dirty="0"/>
          </a:p>
        </p:txBody>
      </p:sp>
      <p:sp>
        <p:nvSpPr>
          <p:cNvPr id="9" name="Content Placeholder 8"/>
          <p:cNvSpPr>
            <a:spLocks noGrp="1"/>
          </p:cNvSpPr>
          <p:nvPr>
            <p:ph idx="1"/>
          </p:nvPr>
        </p:nvSpPr>
        <p:spPr>
          <a:xfrm>
            <a:off x="457199" y="1193800"/>
            <a:ext cx="8502073" cy="5271655"/>
          </a:xfrm>
        </p:spPr>
        <p:txBody>
          <a:bodyPr>
            <a:normAutofit fontScale="25000" lnSpcReduction="20000"/>
          </a:bodyPr>
          <a:lstStyle/>
          <a:p>
            <a:r>
              <a:rPr lang="en-US" dirty="0" smtClean="0">
                <a:solidFill>
                  <a:srgbClr val="47FFD1"/>
                </a:solidFill>
                <a:latin typeface="Tahoma" charset="0"/>
              </a:rPr>
              <a:t> </a:t>
            </a:r>
            <a:endParaRPr lang="en-US" dirty="0" smtClean="0">
              <a:latin typeface="Tahoma" charset="0"/>
            </a:endParaRPr>
          </a:p>
          <a:p>
            <a:endParaRPr lang="en-US" dirty="0" smtClean="0">
              <a:latin typeface="Tahoma" charset="0"/>
            </a:endParaRPr>
          </a:p>
          <a:p>
            <a:pPr>
              <a:buNone/>
            </a:pPr>
            <a:r>
              <a:rPr lang="en-US" sz="7200" i="1" dirty="0" smtClean="0">
                <a:latin typeface="Tahoma" charset="0"/>
              </a:rPr>
              <a:t>High-precision GPS is essentially relative  !</a:t>
            </a:r>
          </a:p>
          <a:p>
            <a:pPr>
              <a:buNone/>
            </a:pPr>
            <a:endParaRPr lang="en-US" sz="7200" dirty="0" smtClean="0">
              <a:latin typeface="Tahoma" charset="0"/>
            </a:endParaRPr>
          </a:p>
          <a:p>
            <a:pPr>
              <a:buNone/>
            </a:pPr>
            <a:r>
              <a:rPr lang="en-US" sz="7200" dirty="0" smtClean="0">
                <a:latin typeface="Tahoma" charset="0"/>
              </a:rPr>
              <a:t>Baseline error/uncertainty ~ </a:t>
            </a:r>
            <a:r>
              <a:rPr lang="en-US" sz="7200" u="sng" dirty="0" smtClean="0">
                <a:latin typeface="Tahoma" charset="0"/>
              </a:rPr>
              <a:t>Baseline distance</a:t>
            </a:r>
            <a:r>
              <a:rPr lang="en-US" sz="7200" dirty="0" smtClean="0">
                <a:latin typeface="Tahoma" charset="0"/>
              </a:rPr>
              <a:t>   </a:t>
            </a:r>
            <a:r>
              <a:rPr lang="en-US" sz="7200" dirty="0" err="1" smtClean="0">
                <a:latin typeface="Tahoma" charset="0"/>
              </a:rPr>
              <a:t>x</a:t>
            </a:r>
            <a:r>
              <a:rPr lang="en-US" sz="7200" dirty="0" smtClean="0">
                <a:latin typeface="Tahoma" charset="0"/>
              </a:rPr>
              <a:t>   geocentric SV or position error</a:t>
            </a:r>
          </a:p>
          <a:p>
            <a:pPr>
              <a:buNone/>
            </a:pPr>
            <a:r>
              <a:rPr lang="en-US" sz="7200" dirty="0" smtClean="0">
                <a:latin typeface="Tahoma" charset="0"/>
              </a:rPr>
              <a:t>                                         SV altitude </a:t>
            </a:r>
          </a:p>
          <a:p>
            <a:pPr>
              <a:buNone/>
            </a:pPr>
            <a:endParaRPr lang="en-US" sz="7200" dirty="0" smtClean="0">
              <a:latin typeface="Tahoma" charset="0"/>
            </a:endParaRPr>
          </a:p>
          <a:p>
            <a:pPr>
              <a:buNone/>
            </a:pPr>
            <a:r>
              <a:rPr lang="en-US" sz="7200" dirty="0" smtClean="0">
                <a:latin typeface="Tahoma" charset="0"/>
              </a:rPr>
              <a:t>SV errors reduced by averaging:</a:t>
            </a:r>
          </a:p>
          <a:p>
            <a:pPr>
              <a:buNone/>
            </a:pPr>
            <a:r>
              <a:rPr lang="en-US" sz="7200" dirty="0" smtClean="0">
                <a:latin typeface="Tahoma" charset="0"/>
              </a:rPr>
              <a:t>   Baseline errors are  ~  0.2 • orbital error / 20,000 km</a:t>
            </a:r>
          </a:p>
          <a:p>
            <a:pPr>
              <a:buNone/>
            </a:pPr>
            <a:r>
              <a:rPr lang="en-US" sz="7200" dirty="0" smtClean="0">
                <a:latin typeface="Tahoma" charset="0"/>
              </a:rPr>
              <a:t>   e.g. 20 mm orbital error = 1 ppb or 1 mm on 1000 km baseline</a:t>
            </a:r>
          </a:p>
          <a:p>
            <a:pPr>
              <a:buNone/>
            </a:pPr>
            <a:endParaRPr lang="en-US" sz="7200" dirty="0" smtClean="0">
              <a:latin typeface="Tahoma" charset="0"/>
            </a:endParaRPr>
          </a:p>
          <a:p>
            <a:pPr>
              <a:buNone/>
            </a:pPr>
            <a:endParaRPr lang="en-US" sz="7200" dirty="0" smtClean="0">
              <a:latin typeface="Tahoma" charset="0"/>
            </a:endParaRPr>
          </a:p>
          <a:p>
            <a:pPr>
              <a:buNone/>
            </a:pPr>
            <a:r>
              <a:rPr lang="en-US" sz="7200" dirty="0" smtClean="0">
                <a:latin typeface="Tahoma" charset="0"/>
              </a:rPr>
              <a:t>Network (“absolute”) position errors less important for small networks</a:t>
            </a:r>
          </a:p>
          <a:p>
            <a:pPr>
              <a:lnSpc>
                <a:spcPct val="105000"/>
              </a:lnSpc>
              <a:buNone/>
            </a:pPr>
            <a:r>
              <a:rPr lang="en-US" sz="7200" dirty="0" smtClean="0">
                <a:latin typeface="Tahoma" charset="0"/>
              </a:rPr>
              <a:t>    e.g. 5 mm position error ~ 1  ppb or  1 mm on 1000 km baseline</a:t>
            </a:r>
          </a:p>
          <a:p>
            <a:pPr>
              <a:lnSpc>
                <a:spcPct val="105000"/>
              </a:lnSpc>
              <a:buNone/>
            </a:pPr>
            <a:r>
              <a:rPr lang="en-US" sz="7200" dirty="0" smtClean="0">
                <a:latin typeface="Tahoma" charset="0"/>
              </a:rPr>
              <a:t>	   10 cm position error ~ 20 ppb or 1 mm on 50 km baseline</a:t>
            </a:r>
          </a:p>
          <a:p>
            <a:pPr>
              <a:lnSpc>
                <a:spcPct val="105000"/>
              </a:lnSpc>
              <a:buNone/>
            </a:pPr>
            <a:endParaRPr lang="en-US" sz="7200" dirty="0" smtClean="0">
              <a:latin typeface="Tahoma" charset="0"/>
            </a:endParaRPr>
          </a:p>
          <a:p>
            <a:pPr>
              <a:lnSpc>
                <a:spcPct val="105000"/>
              </a:lnSpc>
              <a:buNone/>
            </a:pPr>
            <a:r>
              <a:rPr lang="en-US" sz="7200" dirty="0" smtClean="0">
                <a:latin typeface="Tahoma" charset="0"/>
              </a:rPr>
              <a:t>* But SV and position errors are magnified for short sessions</a:t>
            </a:r>
          </a:p>
          <a:p>
            <a:pPr>
              <a:buNone/>
            </a:pPr>
            <a:endParaRPr lang="en-US" sz="8000" dirty="0" smtClean="0">
              <a:latin typeface="Tahoma" charset="0"/>
            </a:endParaRPr>
          </a:p>
          <a:p>
            <a:pPr>
              <a:buNone/>
            </a:pPr>
            <a:r>
              <a:rPr lang="en-US" sz="8000" dirty="0" smtClean="0">
                <a:latin typeface="Tahoma" charset="0"/>
              </a:rPr>
              <a:t> </a:t>
            </a:r>
          </a:p>
          <a:p>
            <a:pPr>
              <a:buNone/>
            </a:pPr>
            <a:endParaRPr lang="en-US" sz="8000"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3170769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202" name="Rectangle 10"/>
          <p:cNvSpPr>
            <a:spLocks noGrp="1" noChangeArrowheads="1"/>
          </p:cNvSpPr>
          <p:nvPr>
            <p:ph type="title"/>
          </p:nvPr>
        </p:nvSpPr>
        <p:spPr/>
        <p:txBody>
          <a:bodyPr/>
          <a:lstStyle/>
          <a:p>
            <a:r>
              <a:rPr lang="en-GB" dirty="0" err="1" smtClean="0"/>
              <a:t>Pseudorange</a:t>
            </a:r>
            <a:endParaRPr lang="en-GB" dirty="0"/>
          </a:p>
        </p:txBody>
      </p:sp>
      <p:pic>
        <p:nvPicPr>
          <p:cNvPr id="136194" name="Picture 2" descr="gps_sat_transp"/>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62295" y="441325"/>
            <a:ext cx="1733550" cy="1809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aphicFrame>
        <p:nvGraphicFramePr>
          <p:cNvPr id="136195" name="Object 3"/>
          <p:cNvGraphicFramePr>
            <a:graphicFrameLocks noChangeAspect="1"/>
          </p:cNvGraphicFramePr>
          <p:nvPr>
            <p:extLst>
              <p:ext uri="{D42A27DB-BD31-4B8C-83A1-F6EECF244321}">
                <p14:modId xmlns:p14="http://schemas.microsoft.com/office/powerpoint/2010/main" val="2103109869"/>
              </p:ext>
            </p:extLst>
          </p:nvPr>
        </p:nvGraphicFramePr>
        <p:xfrm>
          <a:off x="0" y="5260246"/>
          <a:ext cx="9144000" cy="1598612"/>
        </p:xfrm>
        <a:graphic>
          <a:graphicData uri="http://schemas.openxmlformats.org/presentationml/2006/ole">
            <mc:AlternateContent xmlns:mc="http://schemas.openxmlformats.org/markup-compatibility/2006">
              <mc:Choice xmlns:v="urn:schemas-microsoft-com:vml" Requires="v">
                <p:oleObj spid="_x0000_s1062" name="Photo Editor Photo" r:id="rId5" imgW="2553056" imgH="2038095" progId="MSPhotoEd.3">
                  <p:embed/>
                </p:oleObj>
              </mc:Choice>
              <mc:Fallback>
                <p:oleObj name="Photo Editor Photo" r:id="rId5" imgW="2553056" imgH="20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60246"/>
                        <a:ext cx="9144000" cy="159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6" name="Line 4"/>
          <p:cNvSpPr>
            <a:spLocks noChangeShapeType="1"/>
          </p:cNvSpPr>
          <p:nvPr/>
        </p:nvSpPr>
        <p:spPr bwMode="auto">
          <a:xfrm>
            <a:off x="728663" y="2058115"/>
            <a:ext cx="168275" cy="36353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7" name="Text Box 5"/>
          <p:cNvSpPr txBox="1">
            <a:spLocks noChangeArrowheads="1"/>
          </p:cNvSpPr>
          <p:nvPr/>
        </p:nvSpPr>
        <p:spPr bwMode="auto">
          <a:xfrm>
            <a:off x="758825" y="4056778"/>
            <a:ext cx="13684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t>~ </a:t>
            </a:r>
            <a:r>
              <a:rPr lang="en-GB" sz="1600"/>
              <a:t>20,200 km</a:t>
            </a:r>
          </a:p>
        </p:txBody>
      </p:sp>
      <p:sp>
        <p:nvSpPr>
          <p:cNvPr id="136198" name="Line 6"/>
          <p:cNvSpPr>
            <a:spLocks noChangeShapeType="1"/>
          </p:cNvSpPr>
          <p:nvPr/>
        </p:nvSpPr>
        <p:spPr bwMode="auto">
          <a:xfrm flipH="1">
            <a:off x="3779838" y="5364878"/>
            <a:ext cx="49212" cy="1682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199" name="Line 7"/>
          <p:cNvSpPr>
            <a:spLocks noChangeShapeType="1"/>
          </p:cNvSpPr>
          <p:nvPr/>
        </p:nvSpPr>
        <p:spPr bwMode="auto">
          <a:xfrm flipH="1">
            <a:off x="3833813" y="5380753"/>
            <a:ext cx="3175" cy="1492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0" name="Line 8"/>
          <p:cNvSpPr>
            <a:spLocks noChangeShapeType="1"/>
          </p:cNvSpPr>
          <p:nvPr/>
        </p:nvSpPr>
        <p:spPr bwMode="auto">
          <a:xfrm>
            <a:off x="3829050" y="5372815"/>
            <a:ext cx="74613" cy="1571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6201" name="Oval 9"/>
          <p:cNvSpPr>
            <a:spLocks noChangeArrowheads="1"/>
          </p:cNvSpPr>
          <p:nvPr/>
        </p:nvSpPr>
        <p:spPr bwMode="auto">
          <a:xfrm rot="5400000">
            <a:off x="3812382" y="5310109"/>
            <a:ext cx="42862" cy="1651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203" name="Text Box 11"/>
          <p:cNvSpPr txBox="1">
            <a:spLocks noChangeArrowheads="1"/>
          </p:cNvSpPr>
          <p:nvPr/>
        </p:nvSpPr>
        <p:spPr bwMode="auto">
          <a:xfrm>
            <a:off x="1216025" y="1923178"/>
            <a:ext cx="7905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p>
        </p:txBody>
      </p:sp>
      <p:sp>
        <p:nvSpPr>
          <p:cNvPr id="136204" name="Text Box 12"/>
          <p:cNvSpPr txBox="1">
            <a:spLocks noChangeArrowheads="1"/>
          </p:cNvSpPr>
          <p:nvPr/>
        </p:nvSpPr>
        <p:spPr bwMode="auto">
          <a:xfrm>
            <a:off x="3876675" y="5077540"/>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06" name="Freeform 14"/>
          <p:cNvSpPr>
            <a:spLocks/>
          </p:cNvSpPr>
          <p:nvPr/>
        </p:nvSpPr>
        <p:spPr bwMode="auto">
          <a:xfrm>
            <a:off x="4589463" y="2986803"/>
            <a:ext cx="4464050" cy="215900"/>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7" name="Freeform 15"/>
          <p:cNvSpPr>
            <a:spLocks/>
          </p:cNvSpPr>
          <p:nvPr/>
        </p:nvSpPr>
        <p:spPr bwMode="auto">
          <a:xfrm>
            <a:off x="3652838" y="2270840"/>
            <a:ext cx="4464050" cy="215900"/>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08" name="Line 16"/>
          <p:cNvSpPr>
            <a:spLocks noChangeShapeType="1"/>
          </p:cNvSpPr>
          <p:nvPr/>
        </p:nvSpPr>
        <p:spPr bwMode="auto">
          <a:xfrm>
            <a:off x="3652838" y="2124790"/>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09" name="Line 17"/>
          <p:cNvSpPr>
            <a:spLocks noChangeShapeType="1"/>
          </p:cNvSpPr>
          <p:nvPr/>
        </p:nvSpPr>
        <p:spPr bwMode="auto">
          <a:xfrm>
            <a:off x="4589463" y="2124790"/>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0" name="Freeform 18"/>
          <p:cNvSpPr>
            <a:spLocks/>
          </p:cNvSpPr>
          <p:nvPr/>
        </p:nvSpPr>
        <p:spPr bwMode="auto">
          <a:xfrm>
            <a:off x="1009650" y="1909853"/>
            <a:ext cx="2852738" cy="3482975"/>
          </a:xfrm>
          <a:custGeom>
            <a:avLst/>
            <a:gdLst>
              <a:gd name="T0" fmla="*/ 0 w 1797"/>
              <a:gd name="T1" fmla="*/ 16 h 2194"/>
              <a:gd name="T2" fmla="*/ 57 w 1797"/>
              <a:gd name="T3" fmla="*/ 86 h 2194"/>
              <a:gd name="T4" fmla="*/ 163 w 1797"/>
              <a:gd name="T5" fmla="*/ 0 h 2194"/>
              <a:gd name="T6" fmla="*/ 249 w 1797"/>
              <a:gd name="T7" fmla="*/ 105 h 2194"/>
              <a:gd name="T8" fmla="*/ 143 w 1797"/>
              <a:gd name="T9" fmla="*/ 191 h 2194"/>
              <a:gd name="T10" fmla="*/ 172 w 1797"/>
              <a:gd name="T11" fmla="*/ 226 h 2194"/>
              <a:gd name="T12" fmla="*/ 277 w 1797"/>
              <a:gd name="T13" fmla="*/ 140 h 2194"/>
              <a:gd name="T14" fmla="*/ 306 w 1797"/>
              <a:gd name="T15" fmla="*/ 176 h 2194"/>
              <a:gd name="T16" fmla="*/ 201 w 1797"/>
              <a:gd name="T17" fmla="*/ 262 h 2194"/>
              <a:gd name="T18" fmla="*/ 258 w 1797"/>
              <a:gd name="T19" fmla="*/ 332 h 2194"/>
              <a:gd name="T20" fmla="*/ 363 w 1797"/>
              <a:gd name="T21" fmla="*/ 246 h 2194"/>
              <a:gd name="T22" fmla="*/ 449 w 1797"/>
              <a:gd name="T23" fmla="*/ 351 h 2194"/>
              <a:gd name="T24" fmla="*/ 344 w 1797"/>
              <a:gd name="T25" fmla="*/ 437 h 2194"/>
              <a:gd name="T26" fmla="*/ 401 w 1797"/>
              <a:gd name="T27" fmla="*/ 508 h 2194"/>
              <a:gd name="T28" fmla="*/ 507 w 1797"/>
              <a:gd name="T29" fmla="*/ 422 h 2194"/>
              <a:gd name="T30" fmla="*/ 564 w 1797"/>
              <a:gd name="T31" fmla="*/ 492 h 2194"/>
              <a:gd name="T32" fmla="*/ 459 w 1797"/>
              <a:gd name="T33" fmla="*/ 578 h 2194"/>
              <a:gd name="T34" fmla="*/ 487 w 1797"/>
              <a:gd name="T35" fmla="*/ 613 h 2194"/>
              <a:gd name="T36" fmla="*/ 593 w 1797"/>
              <a:gd name="T37" fmla="*/ 527 h 2194"/>
              <a:gd name="T38" fmla="*/ 621 w 1797"/>
              <a:gd name="T39" fmla="*/ 562 h 2194"/>
              <a:gd name="T40" fmla="*/ 516 w 1797"/>
              <a:gd name="T41" fmla="*/ 648 h 2194"/>
              <a:gd name="T42" fmla="*/ 545 w 1797"/>
              <a:gd name="T43" fmla="*/ 683 h 2194"/>
              <a:gd name="T44" fmla="*/ 650 w 1797"/>
              <a:gd name="T45" fmla="*/ 597 h 2194"/>
              <a:gd name="T46" fmla="*/ 736 w 1797"/>
              <a:gd name="T47" fmla="*/ 703 h 2194"/>
              <a:gd name="T48" fmla="*/ 631 w 1797"/>
              <a:gd name="T49" fmla="*/ 789 h 2194"/>
              <a:gd name="T50" fmla="*/ 688 w 1797"/>
              <a:gd name="T51" fmla="*/ 859 h 2194"/>
              <a:gd name="T52" fmla="*/ 794 w 1797"/>
              <a:gd name="T53" fmla="*/ 773 h 2194"/>
              <a:gd name="T54" fmla="*/ 851 w 1797"/>
              <a:gd name="T55" fmla="*/ 843 h 2194"/>
              <a:gd name="T56" fmla="*/ 745 w 1797"/>
              <a:gd name="T57" fmla="*/ 929 h 2194"/>
              <a:gd name="T58" fmla="*/ 831 w 1797"/>
              <a:gd name="T59" fmla="*/ 1034 h 2194"/>
              <a:gd name="T60" fmla="*/ 937 w 1797"/>
              <a:gd name="T61" fmla="*/ 948 h 2194"/>
              <a:gd name="T62" fmla="*/ 1023 w 1797"/>
              <a:gd name="T63" fmla="*/ 1055 h 2194"/>
              <a:gd name="T64" fmla="*/ 918 w 1797"/>
              <a:gd name="T65" fmla="*/ 1140 h 2194"/>
              <a:gd name="T66" fmla="*/ 975 w 1797"/>
              <a:gd name="T67" fmla="*/ 1210 h 2194"/>
              <a:gd name="T68" fmla="*/ 1080 w 1797"/>
              <a:gd name="T69" fmla="*/ 1124 h 2194"/>
              <a:gd name="T70" fmla="*/ 1109 w 1797"/>
              <a:gd name="T71" fmla="*/ 1160 h 2194"/>
              <a:gd name="T72" fmla="*/ 1004 w 1797"/>
              <a:gd name="T73" fmla="*/ 1246 h 2194"/>
              <a:gd name="T74" fmla="*/ 1090 w 1797"/>
              <a:gd name="T75" fmla="*/ 1351 h 2194"/>
              <a:gd name="T76" fmla="*/ 1195 w 1797"/>
              <a:gd name="T77" fmla="*/ 1265 h 2194"/>
              <a:gd name="T78" fmla="*/ 1281 w 1797"/>
              <a:gd name="T79" fmla="*/ 1371 h 2194"/>
              <a:gd name="T80" fmla="*/ 1176 w 1797"/>
              <a:gd name="T81" fmla="*/ 1457 h 2194"/>
              <a:gd name="T82" fmla="*/ 1233 w 1797"/>
              <a:gd name="T83" fmla="*/ 1526 h 2194"/>
              <a:gd name="T84" fmla="*/ 1338 w 1797"/>
              <a:gd name="T85" fmla="*/ 1440 h 2194"/>
              <a:gd name="T86" fmla="*/ 1396 w 1797"/>
              <a:gd name="T87" fmla="*/ 1511 h 2194"/>
              <a:gd name="T88" fmla="*/ 1290 w 1797"/>
              <a:gd name="T89" fmla="*/ 1597 h 2194"/>
              <a:gd name="T90" fmla="*/ 1376 w 1797"/>
              <a:gd name="T91" fmla="*/ 1702 h 2194"/>
              <a:gd name="T92" fmla="*/ 1482 w 1797"/>
              <a:gd name="T93" fmla="*/ 1616 h 2194"/>
              <a:gd name="T94" fmla="*/ 1568 w 1797"/>
              <a:gd name="T95" fmla="*/ 1722 h 2194"/>
              <a:gd name="T96" fmla="*/ 1462 w 1797"/>
              <a:gd name="T97" fmla="*/ 1808 h 2194"/>
              <a:gd name="T98" fmla="*/ 1548 w 1797"/>
              <a:gd name="T99" fmla="*/ 1913 h 2194"/>
              <a:gd name="T100" fmla="*/ 1654 w 1797"/>
              <a:gd name="T101" fmla="*/ 1827 h 2194"/>
              <a:gd name="T102" fmla="*/ 1740 w 1797"/>
              <a:gd name="T103" fmla="*/ 1932 h 2194"/>
              <a:gd name="T104" fmla="*/ 1634 w 1797"/>
              <a:gd name="T105" fmla="*/ 2018 h 2194"/>
              <a:gd name="T106" fmla="*/ 1663 w 1797"/>
              <a:gd name="T107" fmla="*/ 2054 h 2194"/>
              <a:gd name="T108" fmla="*/ 1769 w 1797"/>
              <a:gd name="T109" fmla="*/ 1968 h 2194"/>
              <a:gd name="T110" fmla="*/ 1797 w 1797"/>
              <a:gd name="T111" fmla="*/ 2003 h 2194"/>
              <a:gd name="T112" fmla="*/ 1692 w 1797"/>
              <a:gd name="T113" fmla="*/ 2089 h 2194"/>
              <a:gd name="T114" fmla="*/ 1778 w 1797"/>
              <a:gd name="T115" fmla="*/ 2194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7" h="2194">
                <a:moveTo>
                  <a:pt x="0" y="16"/>
                </a:moveTo>
                <a:lnTo>
                  <a:pt x="57" y="86"/>
                </a:lnTo>
                <a:lnTo>
                  <a:pt x="163" y="0"/>
                </a:lnTo>
                <a:lnTo>
                  <a:pt x="249" y="105"/>
                </a:lnTo>
                <a:lnTo>
                  <a:pt x="143" y="191"/>
                </a:lnTo>
                <a:lnTo>
                  <a:pt x="172" y="226"/>
                </a:lnTo>
                <a:lnTo>
                  <a:pt x="277" y="140"/>
                </a:lnTo>
                <a:lnTo>
                  <a:pt x="306" y="176"/>
                </a:lnTo>
                <a:lnTo>
                  <a:pt x="201" y="262"/>
                </a:lnTo>
                <a:lnTo>
                  <a:pt x="258" y="332"/>
                </a:lnTo>
                <a:lnTo>
                  <a:pt x="363" y="246"/>
                </a:lnTo>
                <a:lnTo>
                  <a:pt x="449" y="351"/>
                </a:lnTo>
                <a:lnTo>
                  <a:pt x="344" y="437"/>
                </a:lnTo>
                <a:lnTo>
                  <a:pt x="401" y="508"/>
                </a:lnTo>
                <a:lnTo>
                  <a:pt x="507" y="422"/>
                </a:lnTo>
                <a:lnTo>
                  <a:pt x="564" y="492"/>
                </a:lnTo>
                <a:lnTo>
                  <a:pt x="459" y="578"/>
                </a:lnTo>
                <a:lnTo>
                  <a:pt x="487" y="613"/>
                </a:lnTo>
                <a:lnTo>
                  <a:pt x="593" y="527"/>
                </a:lnTo>
                <a:lnTo>
                  <a:pt x="621" y="562"/>
                </a:lnTo>
                <a:lnTo>
                  <a:pt x="516" y="648"/>
                </a:lnTo>
                <a:lnTo>
                  <a:pt x="545" y="683"/>
                </a:lnTo>
                <a:lnTo>
                  <a:pt x="650" y="597"/>
                </a:lnTo>
                <a:lnTo>
                  <a:pt x="736" y="703"/>
                </a:lnTo>
                <a:lnTo>
                  <a:pt x="631" y="789"/>
                </a:lnTo>
                <a:lnTo>
                  <a:pt x="688" y="859"/>
                </a:lnTo>
                <a:lnTo>
                  <a:pt x="794" y="773"/>
                </a:lnTo>
                <a:lnTo>
                  <a:pt x="851" y="843"/>
                </a:lnTo>
                <a:lnTo>
                  <a:pt x="745" y="929"/>
                </a:lnTo>
                <a:lnTo>
                  <a:pt x="831" y="1034"/>
                </a:lnTo>
                <a:lnTo>
                  <a:pt x="937" y="948"/>
                </a:lnTo>
                <a:lnTo>
                  <a:pt x="1023" y="1055"/>
                </a:lnTo>
                <a:lnTo>
                  <a:pt x="918" y="1140"/>
                </a:lnTo>
                <a:lnTo>
                  <a:pt x="975" y="1210"/>
                </a:lnTo>
                <a:lnTo>
                  <a:pt x="1080" y="1124"/>
                </a:lnTo>
                <a:lnTo>
                  <a:pt x="1109" y="1160"/>
                </a:lnTo>
                <a:lnTo>
                  <a:pt x="1004" y="1246"/>
                </a:lnTo>
                <a:lnTo>
                  <a:pt x="1090" y="1351"/>
                </a:lnTo>
                <a:lnTo>
                  <a:pt x="1195" y="1265"/>
                </a:lnTo>
                <a:lnTo>
                  <a:pt x="1281" y="1371"/>
                </a:lnTo>
                <a:lnTo>
                  <a:pt x="1176" y="1457"/>
                </a:lnTo>
                <a:lnTo>
                  <a:pt x="1233" y="1526"/>
                </a:lnTo>
                <a:lnTo>
                  <a:pt x="1338" y="1440"/>
                </a:lnTo>
                <a:lnTo>
                  <a:pt x="1396" y="1511"/>
                </a:lnTo>
                <a:lnTo>
                  <a:pt x="1290" y="1597"/>
                </a:lnTo>
                <a:lnTo>
                  <a:pt x="1376" y="1702"/>
                </a:lnTo>
                <a:lnTo>
                  <a:pt x="1482" y="1616"/>
                </a:lnTo>
                <a:lnTo>
                  <a:pt x="1568" y="1722"/>
                </a:lnTo>
                <a:lnTo>
                  <a:pt x="1462" y="1808"/>
                </a:lnTo>
                <a:lnTo>
                  <a:pt x="1548" y="1913"/>
                </a:lnTo>
                <a:lnTo>
                  <a:pt x="1654" y="1827"/>
                </a:lnTo>
                <a:lnTo>
                  <a:pt x="1740" y="1932"/>
                </a:lnTo>
                <a:lnTo>
                  <a:pt x="1634" y="2018"/>
                </a:lnTo>
                <a:lnTo>
                  <a:pt x="1663" y="2054"/>
                </a:lnTo>
                <a:lnTo>
                  <a:pt x="1769" y="1968"/>
                </a:lnTo>
                <a:lnTo>
                  <a:pt x="1797" y="2003"/>
                </a:lnTo>
                <a:lnTo>
                  <a:pt x="1692" y="2089"/>
                </a:lnTo>
                <a:lnTo>
                  <a:pt x="1778" y="2194"/>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36211" name="Text Box 19"/>
          <p:cNvSpPr txBox="1">
            <a:spLocks noChangeArrowheads="1"/>
          </p:cNvSpPr>
          <p:nvPr/>
        </p:nvSpPr>
        <p:spPr bwMode="auto">
          <a:xfrm>
            <a:off x="2309813" y="2928065"/>
            <a:ext cx="133508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Satellite-received</a:t>
            </a:r>
          </a:p>
        </p:txBody>
      </p:sp>
      <p:sp>
        <p:nvSpPr>
          <p:cNvPr id="136212" name="Text Box 20"/>
          <p:cNvSpPr txBox="1">
            <a:spLocks noChangeArrowheads="1"/>
          </p:cNvSpPr>
          <p:nvPr/>
        </p:nvSpPr>
        <p:spPr bwMode="auto">
          <a:xfrm>
            <a:off x="2174875" y="2245440"/>
            <a:ext cx="149701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Receiver-generated</a:t>
            </a:r>
          </a:p>
        </p:txBody>
      </p:sp>
      <p:sp>
        <p:nvSpPr>
          <p:cNvPr id="136213" name="Text Box 21"/>
          <p:cNvSpPr txBox="1">
            <a:spLocks noChangeArrowheads="1"/>
          </p:cNvSpPr>
          <p:nvPr/>
        </p:nvSpPr>
        <p:spPr bwMode="auto">
          <a:xfrm>
            <a:off x="3497263" y="3329703"/>
            <a:ext cx="3032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4" name="Text Box 22"/>
          <p:cNvSpPr txBox="1">
            <a:spLocks noChangeArrowheads="1"/>
          </p:cNvSpPr>
          <p:nvPr/>
        </p:nvSpPr>
        <p:spPr bwMode="auto">
          <a:xfrm>
            <a:off x="4191000" y="3342403"/>
            <a:ext cx="7207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15" name="Line 23"/>
          <p:cNvSpPr>
            <a:spLocks noChangeShapeType="1"/>
          </p:cNvSpPr>
          <p:nvPr/>
        </p:nvSpPr>
        <p:spPr bwMode="auto">
          <a:xfrm flipV="1">
            <a:off x="3657600" y="2802653"/>
            <a:ext cx="9382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6" name="Text Box 24"/>
          <p:cNvSpPr txBox="1">
            <a:spLocks noChangeArrowheads="1"/>
          </p:cNvSpPr>
          <p:nvPr/>
        </p:nvSpPr>
        <p:spPr bwMode="auto">
          <a:xfrm>
            <a:off x="4021138" y="2505790"/>
            <a:ext cx="2524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7" name="Freeform 25"/>
          <p:cNvSpPr>
            <a:spLocks/>
          </p:cNvSpPr>
          <p:nvPr/>
        </p:nvSpPr>
        <p:spPr bwMode="auto">
          <a:xfrm>
            <a:off x="3635375" y="2988390"/>
            <a:ext cx="936625" cy="215900"/>
          </a:xfrm>
          <a:custGeom>
            <a:avLst/>
            <a:gdLst>
              <a:gd name="T0" fmla="*/ 590 w 590"/>
              <a:gd name="T1" fmla="*/ 136 h 136"/>
              <a:gd name="T2" fmla="*/ 545 w 590"/>
              <a:gd name="T3" fmla="*/ 136 h 136"/>
              <a:gd name="T4" fmla="*/ 545 w 590"/>
              <a:gd name="T5" fmla="*/ 0 h 136"/>
              <a:gd name="T6" fmla="*/ 409 w 590"/>
              <a:gd name="T7" fmla="*/ 0 h 136"/>
              <a:gd name="T8" fmla="*/ 409 w 590"/>
              <a:gd name="T9" fmla="*/ 136 h 136"/>
              <a:gd name="T10" fmla="*/ 318 w 590"/>
              <a:gd name="T11" fmla="*/ 136 h 136"/>
              <a:gd name="T12" fmla="*/ 318 w 590"/>
              <a:gd name="T13" fmla="*/ 0 h 136"/>
              <a:gd name="T14" fmla="*/ 272 w 590"/>
              <a:gd name="T15" fmla="*/ 0 h 136"/>
              <a:gd name="T16" fmla="*/ 272 w 590"/>
              <a:gd name="T17" fmla="*/ 136 h 136"/>
              <a:gd name="T18" fmla="*/ 182 w 590"/>
              <a:gd name="T19" fmla="*/ 136 h 136"/>
              <a:gd name="T20" fmla="*/ 182 w 590"/>
              <a:gd name="T21" fmla="*/ 0 h 136"/>
              <a:gd name="T22" fmla="*/ 46 w 590"/>
              <a:gd name="T23" fmla="*/ 0 h 136"/>
              <a:gd name="T24" fmla="*/ 46 w 590"/>
              <a:gd name="T25" fmla="*/ 136 h 136"/>
              <a:gd name="T26" fmla="*/ 0 w 590"/>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36">
                <a:moveTo>
                  <a:pt x="590" y="136"/>
                </a:moveTo>
                <a:lnTo>
                  <a:pt x="545" y="136"/>
                </a:lnTo>
                <a:lnTo>
                  <a:pt x="545" y="0"/>
                </a:lnTo>
                <a:lnTo>
                  <a:pt x="409" y="0"/>
                </a:lnTo>
                <a:lnTo>
                  <a:pt x="409" y="136"/>
                </a:lnTo>
                <a:lnTo>
                  <a:pt x="318" y="136"/>
                </a:lnTo>
                <a:lnTo>
                  <a:pt x="318" y="0"/>
                </a:lnTo>
                <a:lnTo>
                  <a:pt x="272" y="0"/>
                </a:lnTo>
                <a:lnTo>
                  <a:pt x="272" y="136"/>
                </a:lnTo>
                <a:lnTo>
                  <a:pt x="182" y="136"/>
                </a:lnTo>
                <a:lnTo>
                  <a:pt x="182" y="0"/>
                </a:lnTo>
                <a:lnTo>
                  <a:pt x="46" y="0"/>
                </a:lnTo>
                <a:lnTo>
                  <a:pt x="46" y="136"/>
                </a:lnTo>
                <a:lnTo>
                  <a:pt x="0" y="136"/>
                </a:lnTo>
              </a:path>
            </a:pathLst>
          </a:custGeom>
          <a:noFill/>
          <a:ln w="19050" cap="flat" cmpd="sng">
            <a:solidFill>
              <a:schemeClr val="hlink"/>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31170297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repeatCount="3000" fill="hold" grpId="0"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wipe(up)">
                                      <p:cBhvr>
                                        <p:cTn id="7" dur="1000"/>
                                        <p:tgtEl>
                                          <p:spTgt spid="1362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6203"/>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36204"/>
                                        </p:tgtEl>
                                        <p:attrNameLst>
                                          <p:attrName>style.visibility</p:attrName>
                                        </p:attrNameLst>
                                      </p:cBhvr>
                                      <p:to>
                                        <p:strVal val="visible"/>
                                      </p:to>
                                    </p:set>
                                  </p:childTnLst>
                                </p:cTn>
                              </p:par>
                              <p:par>
                                <p:cTn id="12" presetID="22" presetClass="entr" presetSubtype="8" fill="hold" grpId="0" nodeType="withEffect">
                                  <p:stCondLst>
                                    <p:cond delay="2000"/>
                                  </p:stCondLst>
                                  <p:childTnLst>
                                    <p:set>
                                      <p:cBhvr>
                                        <p:cTn id="13" dur="1" fill="hold">
                                          <p:stCondLst>
                                            <p:cond delay="0"/>
                                          </p:stCondLst>
                                        </p:cTn>
                                        <p:tgtEl>
                                          <p:spTgt spid="136207"/>
                                        </p:tgtEl>
                                        <p:attrNameLst>
                                          <p:attrName>style.visibility</p:attrName>
                                        </p:attrNameLst>
                                      </p:cBhvr>
                                      <p:to>
                                        <p:strVal val="visible"/>
                                      </p:to>
                                    </p:set>
                                    <p:animEffect transition="in" filter="wipe(left)">
                                      <p:cBhvr>
                                        <p:cTn id="14" dur="1000"/>
                                        <p:tgtEl>
                                          <p:spTgt spid="136207"/>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136217"/>
                                        </p:tgtEl>
                                        <p:attrNameLst>
                                          <p:attrName>style.visibility</p:attrName>
                                        </p:attrNameLst>
                                      </p:cBhvr>
                                      <p:to>
                                        <p:strVal val="visible"/>
                                      </p:to>
                                    </p:set>
                                    <p:animEffect transition="in" filter="wipe(left)">
                                      <p:cBhvr>
                                        <p:cTn id="17" dur="200"/>
                                        <p:tgtEl>
                                          <p:spTgt spid="136217"/>
                                        </p:tgtEl>
                                      </p:cBhvr>
                                    </p:animEffect>
                                  </p:childTnLst>
                                </p:cTn>
                              </p:par>
                              <p:par>
                                <p:cTn id="18" presetID="1" presetClass="entr" presetSubtype="0" fill="hold" grpId="0" nodeType="withEffect">
                                  <p:stCondLst>
                                    <p:cond delay="2000"/>
                                  </p:stCondLst>
                                  <p:childTnLst>
                                    <p:set>
                                      <p:cBhvr>
                                        <p:cTn id="19" dur="1" fill="hold">
                                          <p:stCondLst>
                                            <p:cond delay="0"/>
                                          </p:stCondLst>
                                        </p:cTn>
                                        <p:tgtEl>
                                          <p:spTgt spid="136212"/>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136211"/>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36208"/>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36209"/>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136213"/>
                                        </p:tgtEl>
                                        <p:attrNameLst>
                                          <p:attrName>style.visibility</p:attrName>
                                        </p:attrNameLst>
                                      </p:cBhvr>
                                      <p:to>
                                        <p:strVal val="visible"/>
                                      </p:to>
                                    </p:set>
                                  </p:childTnLst>
                                </p:cTn>
                              </p:par>
                              <p:par>
                                <p:cTn id="28" presetID="22" presetClass="entr" presetSubtype="8" fill="hold" grpId="0" nodeType="withEffect">
                                  <p:stCondLst>
                                    <p:cond delay="2200"/>
                                  </p:stCondLst>
                                  <p:childTnLst>
                                    <p:set>
                                      <p:cBhvr>
                                        <p:cTn id="29" dur="1" fill="hold">
                                          <p:stCondLst>
                                            <p:cond delay="0"/>
                                          </p:stCondLst>
                                        </p:cTn>
                                        <p:tgtEl>
                                          <p:spTgt spid="136206"/>
                                        </p:tgtEl>
                                        <p:attrNameLst>
                                          <p:attrName>style.visibility</p:attrName>
                                        </p:attrNameLst>
                                      </p:cBhvr>
                                      <p:to>
                                        <p:strVal val="visible"/>
                                      </p:to>
                                    </p:set>
                                    <p:animEffect transition="in" filter="wipe(left)">
                                      <p:cBhvr>
                                        <p:cTn id="30" dur="1000"/>
                                        <p:tgtEl>
                                          <p:spTgt spid="136206"/>
                                        </p:tgtEl>
                                      </p:cBhvr>
                                    </p:animEffect>
                                  </p:childTnLst>
                                </p:cTn>
                              </p:par>
                              <p:par>
                                <p:cTn id="31" presetID="1" presetClass="entr" presetSubtype="0" fill="hold" grpId="0" nodeType="withEffect">
                                  <p:stCondLst>
                                    <p:cond delay="2200"/>
                                  </p:stCondLst>
                                  <p:childTnLst>
                                    <p:set>
                                      <p:cBhvr>
                                        <p:cTn id="32" dur="1" fill="hold">
                                          <p:stCondLst>
                                            <p:cond delay="0"/>
                                          </p:stCondLst>
                                        </p:cTn>
                                        <p:tgtEl>
                                          <p:spTgt spid="1362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fill="hold" grpId="1" nodeType="clickEffect">
                                  <p:stCondLst>
                                    <p:cond delay="0"/>
                                  </p:stCondLst>
                                  <p:childTnLst>
                                    <p:animMotion origin="layout" path="M 3.05556E-6 4.81481E-6 L -0.10191 4.81481E-6 " pathEditMode="fixed" rAng="0" ptsTypes="AA">
                                      <p:cBhvr>
                                        <p:cTn id="36" dur="1000" fill="hold"/>
                                        <p:tgtEl>
                                          <p:spTgt spid="136206"/>
                                        </p:tgtEl>
                                        <p:attrNameLst>
                                          <p:attrName>ppt_x</p:attrName>
                                          <p:attrName>ppt_y</p:attrName>
                                        </p:attrNameLst>
                                      </p:cBhvr>
                                      <p:rCtr x="-5104" y="0"/>
                                    </p:animMotion>
                                  </p:childTnLst>
                                </p:cTn>
                              </p:par>
                              <p:par>
                                <p:cTn id="37" presetID="22" presetClass="exit" presetSubtype="2" fill="hold" grpId="1" nodeType="withEffect">
                                  <p:stCondLst>
                                    <p:cond delay="0"/>
                                  </p:stCondLst>
                                  <p:childTnLst>
                                    <p:animEffect transition="out" filter="wipe(right)">
                                      <p:cBhvr>
                                        <p:cTn id="38" dur="1000"/>
                                        <p:tgtEl>
                                          <p:spTgt spid="136217"/>
                                        </p:tgtEl>
                                      </p:cBhvr>
                                    </p:animEffect>
                                    <p:set>
                                      <p:cBhvr>
                                        <p:cTn id="39" dur="1" fill="hold">
                                          <p:stCondLst>
                                            <p:cond delay="999"/>
                                          </p:stCondLst>
                                        </p:cTn>
                                        <p:tgtEl>
                                          <p:spTgt spid="136217"/>
                                        </p:tgtEl>
                                        <p:attrNameLst>
                                          <p:attrName>style.visibility</p:attrName>
                                        </p:attrNameLst>
                                      </p:cBhvr>
                                      <p:to>
                                        <p:strVal val="hidden"/>
                                      </p:to>
                                    </p:set>
                                  </p:childTnLst>
                                </p:cTn>
                              </p:par>
                            </p:childTnLst>
                          </p:cTn>
                        </p:par>
                        <p:par>
                          <p:cTn id="40" fill="hold" nodeType="afterGroup">
                            <p:stCondLst>
                              <p:cond delay="1000"/>
                            </p:stCondLst>
                            <p:childTnLst>
                              <p:par>
                                <p:cTn id="41" presetID="35" presetClass="emph" presetSubtype="0" repeatCount="3000" fill="hold" grpId="2" nodeType="afterEffect">
                                  <p:stCondLst>
                                    <p:cond delay="0"/>
                                  </p:stCondLst>
                                  <p:childTnLst>
                                    <p:anim calcmode="discrete" valueType="str">
                                      <p:cBhvr>
                                        <p:cTn id="42" dur="500" fill="hold"/>
                                        <p:tgtEl>
                                          <p:spTgt spid="136206"/>
                                        </p:tgtEl>
                                        <p:attrNameLst>
                                          <p:attrName>style.visibility</p:attrName>
                                        </p:attrNameLst>
                                      </p:cBhvr>
                                      <p:tavLst>
                                        <p:tav tm="0">
                                          <p:val>
                                            <p:strVal val="hidden"/>
                                          </p:val>
                                        </p:tav>
                                        <p:tav tm="50000">
                                          <p:val>
                                            <p:strVal val="visible"/>
                                          </p:val>
                                        </p:tav>
                                      </p:tavLst>
                                    </p:anim>
                                  </p:childTnLst>
                                </p:cTn>
                              </p:par>
                              <p:par>
                                <p:cTn id="43" presetID="35" presetClass="emph" presetSubtype="0" repeatCount="3000" fill="hold" grpId="1" nodeType="withEffect">
                                  <p:stCondLst>
                                    <p:cond delay="0"/>
                                  </p:stCondLst>
                                  <p:childTnLst>
                                    <p:anim calcmode="discrete" valueType="str">
                                      <p:cBhvr>
                                        <p:cTn id="44" dur="500" fill="hold"/>
                                        <p:tgtEl>
                                          <p:spTgt spid="136207"/>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3621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6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4" grpId="0"/>
      <p:bldP spid="136206" grpId="0" animBg="1"/>
      <p:bldP spid="136206" grpId="1" animBg="1"/>
      <p:bldP spid="136206" grpId="2" animBg="1"/>
      <p:bldP spid="136207" grpId="0" animBg="1"/>
      <p:bldP spid="136207" grpId="1" animBg="1"/>
      <p:bldP spid="136208" grpId="0" animBg="1"/>
      <p:bldP spid="136209" grpId="0" animBg="1"/>
      <p:bldP spid="136210" grpId="0" animBg="1"/>
      <p:bldP spid="136211" grpId="0"/>
      <p:bldP spid="136212" grpId="0"/>
      <p:bldP spid="136213" grpId="0"/>
      <p:bldP spid="136214" grpId="0"/>
      <p:bldP spid="136215" grpId="0" animBg="1"/>
      <p:bldP spid="136216" grpId="0"/>
      <p:bldP spid="136217" grpId="0" animBg="1"/>
      <p:bldP spid="136217"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18" name="Rectangle 14"/>
          <p:cNvSpPr>
            <a:spLocks noGrp="1" noChangeArrowheads="1"/>
          </p:cNvSpPr>
          <p:nvPr>
            <p:ph type="title"/>
          </p:nvPr>
        </p:nvSpPr>
        <p:spPr/>
        <p:txBody>
          <a:bodyPr/>
          <a:lstStyle/>
          <a:p>
            <a:r>
              <a:rPr lang="en-GB" dirty="0" err="1" smtClean="0"/>
              <a:t>Pseudorange</a:t>
            </a:r>
            <a:endParaRPr lang="en-GB" dirty="0"/>
          </a:p>
        </p:txBody>
      </p:sp>
      <p:sp>
        <p:nvSpPr>
          <p:cNvPr id="149522" name="Text Box 18"/>
          <p:cNvSpPr txBox="1">
            <a:spLocks noChangeArrowheads="1"/>
          </p:cNvSpPr>
          <p:nvPr/>
        </p:nvSpPr>
        <p:spPr bwMode="auto">
          <a:xfrm>
            <a:off x="455970" y="6149832"/>
            <a:ext cx="56435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dirty="0"/>
              <a:t>(</a:t>
            </a:r>
            <a:r>
              <a:rPr lang="en-GB" sz="1600" i="1" dirty="0" err="1"/>
              <a:t>ct</a:t>
            </a:r>
            <a:r>
              <a:rPr lang="en-GB" sz="1600" baseline="-25000" dirty="0" err="1"/>
              <a:t>sat</a:t>
            </a:r>
            <a:r>
              <a:rPr lang="en-GB" sz="1600" i="1" baseline="-50000" dirty="0" err="1"/>
              <a:t>i</a:t>
            </a:r>
            <a:r>
              <a:rPr lang="en-GB" sz="1600" baseline="-25000" dirty="0"/>
              <a:t>–rec</a:t>
            </a:r>
            <a:r>
              <a:rPr lang="en-GB" sz="1600" dirty="0"/>
              <a:t>)</a:t>
            </a:r>
            <a:r>
              <a:rPr lang="en-GB" sz="1600" baseline="30000" dirty="0"/>
              <a:t>2</a:t>
            </a:r>
            <a:r>
              <a:rPr lang="en-GB" sz="1600" dirty="0"/>
              <a:t> = (</a:t>
            </a:r>
            <a:r>
              <a:rPr lang="en-GB" sz="1600" i="1" dirty="0" err="1"/>
              <a:t>x</a:t>
            </a:r>
            <a:r>
              <a:rPr lang="en-GB" sz="1600" baseline="-25000" dirty="0" err="1"/>
              <a:t>sat</a:t>
            </a:r>
            <a:r>
              <a:rPr lang="en-GB" sz="1600" i="1" baseline="-50000" dirty="0" err="1"/>
              <a:t>i</a:t>
            </a:r>
            <a:r>
              <a:rPr lang="en-GB" sz="1600" dirty="0"/>
              <a:t> – </a:t>
            </a:r>
            <a:r>
              <a:rPr lang="en-GB" sz="1600" i="1" dirty="0" err="1"/>
              <a:t>x</a:t>
            </a:r>
            <a:r>
              <a:rPr lang="en-GB" sz="1600" baseline="-25000" dirty="0" err="1"/>
              <a:t>rec</a:t>
            </a:r>
            <a:r>
              <a:rPr lang="en-GB" sz="1600" dirty="0"/>
              <a:t>)</a:t>
            </a:r>
            <a:r>
              <a:rPr lang="en-GB" sz="1600" baseline="30000" dirty="0"/>
              <a:t>2</a:t>
            </a:r>
            <a:r>
              <a:rPr lang="en-GB" sz="1600" dirty="0"/>
              <a:t> + (</a:t>
            </a:r>
            <a:r>
              <a:rPr lang="en-GB" sz="1600" i="1" dirty="0" err="1"/>
              <a:t>y</a:t>
            </a:r>
            <a:r>
              <a:rPr lang="en-GB" sz="1600" baseline="-25000" dirty="0" err="1"/>
              <a:t>sat</a:t>
            </a:r>
            <a:r>
              <a:rPr lang="en-GB" sz="1600" i="1" baseline="-50000" dirty="0" err="1"/>
              <a:t>i</a:t>
            </a:r>
            <a:r>
              <a:rPr lang="en-GB" sz="1600" dirty="0"/>
              <a:t> – </a:t>
            </a:r>
            <a:r>
              <a:rPr lang="en-GB" sz="1600" i="1" dirty="0" err="1"/>
              <a:t>y</a:t>
            </a:r>
            <a:r>
              <a:rPr lang="en-GB" sz="1600" baseline="-25000" dirty="0" err="1"/>
              <a:t>rec</a:t>
            </a:r>
            <a:r>
              <a:rPr lang="en-GB" sz="1600" dirty="0"/>
              <a:t>)</a:t>
            </a:r>
            <a:r>
              <a:rPr lang="en-GB" sz="1600" baseline="30000" dirty="0"/>
              <a:t>2</a:t>
            </a:r>
            <a:r>
              <a:rPr lang="en-GB" sz="1600" dirty="0"/>
              <a:t> + (</a:t>
            </a:r>
            <a:r>
              <a:rPr lang="en-GB" sz="1600" i="1" dirty="0" err="1"/>
              <a:t>z</a:t>
            </a:r>
            <a:r>
              <a:rPr lang="en-GB" sz="1600" baseline="-25000" dirty="0" err="1"/>
              <a:t>sat</a:t>
            </a:r>
            <a:r>
              <a:rPr lang="en-GB" sz="1600" i="1" baseline="-50000" dirty="0" err="1"/>
              <a:t>i</a:t>
            </a:r>
            <a:r>
              <a:rPr lang="en-GB" sz="1600" dirty="0"/>
              <a:t> – </a:t>
            </a:r>
            <a:r>
              <a:rPr lang="en-GB" sz="1600" i="1" dirty="0" err="1"/>
              <a:t>z</a:t>
            </a:r>
            <a:r>
              <a:rPr lang="en-GB" sz="1600" baseline="-25000" dirty="0" err="1"/>
              <a:t>rec</a:t>
            </a:r>
            <a:r>
              <a:rPr lang="en-GB" sz="1600" dirty="0"/>
              <a:t>)</a:t>
            </a:r>
            <a:r>
              <a:rPr lang="en-GB" sz="1600" baseline="30000" dirty="0"/>
              <a:t>2</a:t>
            </a:r>
            <a:endParaRPr lang="en-GB" sz="1600" dirty="0"/>
          </a:p>
        </p:txBody>
      </p:sp>
      <p:sp>
        <p:nvSpPr>
          <p:cNvPr id="149524" name="Text Box 20"/>
          <p:cNvSpPr txBox="1">
            <a:spLocks noChangeArrowheads="1"/>
          </p:cNvSpPr>
          <p:nvPr/>
        </p:nvSpPr>
        <p:spPr bwMode="auto">
          <a:xfrm>
            <a:off x="6219003" y="1426603"/>
            <a:ext cx="2697163" cy="292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dirty="0"/>
              <a:t>But…</a:t>
            </a:r>
          </a:p>
          <a:p>
            <a:pPr>
              <a:spcBef>
                <a:spcPct val="50000"/>
              </a:spcBef>
            </a:pPr>
            <a:r>
              <a:rPr lang="en-GB" sz="1600" i="1" dirty="0"/>
              <a:t>t</a:t>
            </a:r>
            <a:r>
              <a:rPr lang="en-GB" sz="1600" dirty="0"/>
              <a:t> is travel time (as measured by clocks in the satellite and receiver), which is subject to error between these clocks.</a:t>
            </a:r>
          </a:p>
          <a:p>
            <a:pPr>
              <a:spcBef>
                <a:spcPct val="50000"/>
              </a:spcBef>
            </a:pPr>
            <a:r>
              <a:rPr lang="en-GB" sz="1600" dirty="0"/>
              <a:t>So…</a:t>
            </a:r>
          </a:p>
          <a:p>
            <a:pPr>
              <a:spcBef>
                <a:spcPct val="50000"/>
              </a:spcBef>
            </a:pPr>
            <a:r>
              <a:rPr lang="en-GB" sz="1600" dirty="0"/>
              <a:t>We need a minimum of </a:t>
            </a:r>
            <a:r>
              <a:rPr lang="en-GB" sz="1600" i="1" dirty="0"/>
              <a:t>four</a:t>
            </a:r>
            <a:r>
              <a:rPr lang="en-GB" sz="1600" dirty="0"/>
              <a:t> satellites in order to solve for an additional unknown, the clock bias.</a:t>
            </a:r>
          </a:p>
        </p:txBody>
      </p:sp>
      <p:sp>
        <p:nvSpPr>
          <p:cNvPr id="149536" name="Text Box 32"/>
          <p:cNvSpPr txBox="1">
            <a:spLocks noChangeArrowheads="1"/>
          </p:cNvSpPr>
          <p:nvPr/>
        </p:nvSpPr>
        <p:spPr bwMode="auto">
          <a:xfrm>
            <a:off x="455970" y="5267182"/>
            <a:ext cx="22621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i="1" dirty="0"/>
              <a:t>R</a:t>
            </a:r>
            <a:r>
              <a:rPr lang="en-GB" sz="1600" dirty="0"/>
              <a:t> = </a:t>
            </a:r>
            <a:r>
              <a:rPr lang="en-US" sz="1600" b="1" dirty="0"/>
              <a:t>│</a:t>
            </a:r>
            <a:r>
              <a:rPr lang="en-GB" sz="1600" dirty="0"/>
              <a:t> </a:t>
            </a:r>
            <a:r>
              <a:rPr lang="en-GB" sz="1600" b="1" dirty="0" err="1"/>
              <a:t>R</a:t>
            </a:r>
            <a:r>
              <a:rPr lang="en-GB" sz="1600" b="1" baseline="-25000" dirty="0" err="1"/>
              <a:t>sat</a:t>
            </a:r>
            <a:r>
              <a:rPr lang="en-GB" sz="1600" dirty="0"/>
              <a:t> </a:t>
            </a:r>
            <a:r>
              <a:rPr lang="ru-RU" sz="1600" dirty="0"/>
              <a:t>–</a:t>
            </a:r>
            <a:r>
              <a:rPr lang="en-GB" sz="1600" dirty="0"/>
              <a:t> </a:t>
            </a:r>
            <a:r>
              <a:rPr lang="en-GB" sz="1600" b="1" dirty="0" err="1"/>
              <a:t>R</a:t>
            </a:r>
            <a:r>
              <a:rPr lang="en-GB" sz="1600" b="1" baseline="-25000" dirty="0" err="1"/>
              <a:t>rec</a:t>
            </a:r>
            <a:r>
              <a:rPr lang="en-GB" sz="1600" b="1" baseline="-25000" dirty="0"/>
              <a:t> </a:t>
            </a:r>
            <a:r>
              <a:rPr lang="en-US" sz="1600" b="1" dirty="0"/>
              <a:t>│</a:t>
            </a:r>
            <a:endParaRPr lang="en-GB" sz="1600" b="1" dirty="0"/>
          </a:p>
        </p:txBody>
      </p:sp>
      <p:sp>
        <p:nvSpPr>
          <p:cNvPr id="149540" name="Rectangle 36"/>
          <p:cNvSpPr>
            <a:spLocks noChangeArrowheads="1"/>
          </p:cNvSpPr>
          <p:nvPr/>
        </p:nvSpPr>
        <p:spPr bwMode="auto">
          <a:xfrm>
            <a:off x="455970" y="5752240"/>
            <a:ext cx="179036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dirty="0"/>
              <a:t>R</a:t>
            </a:r>
            <a:r>
              <a:rPr lang="en-GB" sz="1600" dirty="0"/>
              <a:t> = </a:t>
            </a:r>
            <a:r>
              <a:rPr lang="en-GB" sz="1600" i="1" dirty="0"/>
              <a:t>c</a:t>
            </a:r>
            <a:r>
              <a:rPr lang="en-GB" sz="1600" dirty="0"/>
              <a:t>[(</a:t>
            </a:r>
            <a:r>
              <a:rPr lang="en-GB" sz="1600" i="1" dirty="0" err="1"/>
              <a:t>T</a:t>
            </a:r>
            <a:r>
              <a:rPr lang="en-GB" sz="1600" dirty="0" err="1"/>
              <a:t>+</a:t>
            </a:r>
            <a:r>
              <a:rPr lang="en-GB" sz="1600" i="1" dirty="0" err="1"/>
              <a:t>t</a:t>
            </a:r>
            <a:r>
              <a:rPr lang="en-GB" sz="1600" dirty="0"/>
              <a:t>) – </a:t>
            </a:r>
            <a:r>
              <a:rPr lang="en-GB" sz="1600" i="1" dirty="0"/>
              <a:t>T</a:t>
            </a:r>
            <a:r>
              <a:rPr lang="en-GB" sz="1600" dirty="0"/>
              <a:t>] = </a:t>
            </a:r>
            <a:r>
              <a:rPr lang="en-GB" sz="1600" i="1" dirty="0" err="1"/>
              <a:t>ct</a:t>
            </a:r>
            <a:endParaRPr lang="en-GB" sz="1600" i="1" dirty="0"/>
          </a:p>
        </p:txBody>
      </p:sp>
      <p:pic>
        <p:nvPicPr>
          <p:cNvPr id="149574" name="Picture 70" descr="satellitet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1639316"/>
            <a:ext cx="4402137"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5" name="Picture 71" descr="satellitetes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1625028"/>
            <a:ext cx="3354388"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76" name="Picture 72" descr="satellite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2920428"/>
            <a:ext cx="2562225"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77" name="Arc 73"/>
          <p:cNvSpPr>
            <a:spLocks/>
          </p:cNvSpPr>
          <p:nvPr/>
        </p:nvSpPr>
        <p:spPr bwMode="auto">
          <a:xfrm rot="11880146">
            <a:off x="3390900" y="2996628"/>
            <a:ext cx="1343025" cy="833438"/>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254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8" name="Arc 74"/>
          <p:cNvSpPr>
            <a:spLocks/>
          </p:cNvSpPr>
          <p:nvPr/>
        </p:nvSpPr>
        <p:spPr bwMode="auto">
          <a:xfrm rot="11880146">
            <a:off x="3386138" y="2988691"/>
            <a:ext cx="1343025" cy="833437"/>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19050">
            <a:solidFill>
              <a:schemeClr val="bg1"/>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9" name="Oval 75"/>
          <p:cNvSpPr>
            <a:spLocks noChangeArrowheads="1"/>
          </p:cNvSpPr>
          <p:nvPr/>
        </p:nvSpPr>
        <p:spPr bwMode="auto">
          <a:xfrm>
            <a:off x="3644900" y="3026791"/>
            <a:ext cx="88900" cy="88900"/>
          </a:xfrm>
          <a:prstGeom prst="ellipse">
            <a:avLst/>
          </a:prstGeom>
          <a:noFill/>
          <a:ln w="12700">
            <a:solidFill>
              <a:schemeClr val="bg1"/>
            </a:solidFill>
            <a:prstDash val="sysDot"/>
            <a:round/>
            <a:headEnd/>
            <a:tailEnd/>
          </a:ln>
          <a:effectLst/>
        </p:spPr>
        <p:txBody>
          <a:bodyPr wrap="none" anchor="ctr">
            <a:spAutoFit/>
          </a:bodyPr>
          <a:lstStyle/>
          <a:p>
            <a:endParaRPr lang="en-US"/>
          </a:p>
        </p:txBody>
      </p:sp>
      <p:sp>
        <p:nvSpPr>
          <p:cNvPr id="149580" name="Line 76"/>
          <p:cNvSpPr>
            <a:spLocks noChangeShapeType="1"/>
          </p:cNvSpPr>
          <p:nvPr/>
        </p:nvSpPr>
        <p:spPr bwMode="auto">
          <a:xfrm>
            <a:off x="3482975" y="2769616"/>
            <a:ext cx="639763" cy="110490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81" name="Arc 77"/>
          <p:cNvSpPr>
            <a:spLocks/>
          </p:cNvSpPr>
          <p:nvPr/>
        </p:nvSpPr>
        <p:spPr bwMode="auto">
          <a:xfrm rot="12853028" flipH="1">
            <a:off x="4079875" y="3545903"/>
            <a:ext cx="1230313" cy="647700"/>
          </a:xfrm>
          <a:custGeom>
            <a:avLst/>
            <a:gdLst>
              <a:gd name="G0" fmla="+- 0 0 0"/>
              <a:gd name="G1" fmla="+- 21552 0 0"/>
              <a:gd name="G2" fmla="+- 21600 0 0"/>
              <a:gd name="T0" fmla="*/ 1435 w 20385"/>
              <a:gd name="T1" fmla="*/ 0 h 21552"/>
              <a:gd name="T2" fmla="*/ 20385 w 20385"/>
              <a:gd name="T3" fmla="*/ 14411 h 21552"/>
              <a:gd name="T4" fmla="*/ 0 w 20385"/>
              <a:gd name="T5" fmla="*/ 21552 h 21552"/>
            </a:gdLst>
            <a:ahLst/>
            <a:cxnLst>
              <a:cxn ang="0">
                <a:pos x="T0" y="T1"/>
              </a:cxn>
              <a:cxn ang="0">
                <a:pos x="T2" y="T3"/>
              </a:cxn>
              <a:cxn ang="0">
                <a:pos x="T4" y="T5"/>
              </a:cxn>
            </a:cxnLst>
            <a:rect l="0" t="0" r="r" b="b"/>
            <a:pathLst>
              <a:path w="20385" h="21552" fill="none" extrusionOk="0">
                <a:moveTo>
                  <a:pt x="1435" y="-1"/>
                </a:moveTo>
                <a:cubicBezTo>
                  <a:pt x="10067" y="574"/>
                  <a:pt x="17524" y="6245"/>
                  <a:pt x="20385" y="14410"/>
                </a:cubicBezTo>
              </a:path>
              <a:path w="20385" h="21552" stroke="0" extrusionOk="0">
                <a:moveTo>
                  <a:pt x="1435" y="-1"/>
                </a:moveTo>
                <a:cubicBezTo>
                  <a:pt x="10067" y="574"/>
                  <a:pt x="17524" y="6245"/>
                  <a:pt x="20385" y="14410"/>
                </a:cubicBezTo>
                <a:lnTo>
                  <a:pt x="0" y="21552"/>
                </a:lnTo>
                <a:close/>
              </a:path>
            </a:pathLst>
          </a:custGeom>
          <a:noFill/>
          <a:ln w="25400">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82" name="Arc 78"/>
          <p:cNvSpPr>
            <a:spLocks/>
          </p:cNvSpPr>
          <p:nvPr/>
        </p:nvSpPr>
        <p:spPr bwMode="auto">
          <a:xfrm rot="5201888">
            <a:off x="2830513" y="3863403"/>
            <a:ext cx="1658938" cy="979487"/>
          </a:xfrm>
          <a:custGeom>
            <a:avLst/>
            <a:gdLst>
              <a:gd name="G0" fmla="+- 0 0 0"/>
              <a:gd name="G1" fmla="+- 21031 0 0"/>
              <a:gd name="G2" fmla="+- 21600 0 0"/>
              <a:gd name="T0" fmla="*/ 4926 w 21600"/>
              <a:gd name="T1" fmla="*/ 0 h 21031"/>
              <a:gd name="T2" fmla="*/ 21600 w 21600"/>
              <a:gd name="T3" fmla="*/ 21031 h 21031"/>
              <a:gd name="T4" fmla="*/ 0 w 21600"/>
              <a:gd name="T5" fmla="*/ 21031 h 21031"/>
            </a:gdLst>
            <a:ahLst/>
            <a:cxnLst>
              <a:cxn ang="0">
                <a:pos x="T0" y="T1"/>
              </a:cxn>
              <a:cxn ang="0">
                <a:pos x="T2" y="T3"/>
              </a:cxn>
              <a:cxn ang="0">
                <a:pos x="T4" y="T5"/>
              </a:cxn>
            </a:cxnLst>
            <a:rect l="0" t="0" r="r" b="b"/>
            <a:pathLst>
              <a:path w="21600" h="21031" fill="none" extrusionOk="0">
                <a:moveTo>
                  <a:pt x="4925" y="0"/>
                </a:moveTo>
                <a:cubicBezTo>
                  <a:pt x="14693" y="2287"/>
                  <a:pt x="21600" y="10999"/>
                  <a:pt x="21600" y="21031"/>
                </a:cubicBezTo>
              </a:path>
              <a:path w="21600" h="21031" stroke="0" extrusionOk="0">
                <a:moveTo>
                  <a:pt x="4925" y="0"/>
                </a:moveTo>
                <a:cubicBezTo>
                  <a:pt x="14693" y="2287"/>
                  <a:pt x="21600" y="10999"/>
                  <a:pt x="21600" y="21031"/>
                </a:cubicBezTo>
                <a:lnTo>
                  <a:pt x="0" y="21031"/>
                </a:lnTo>
                <a:close/>
              </a:path>
            </a:pathLst>
          </a:custGeom>
          <a:noFill/>
          <a:ln w="254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graphicFrame>
        <p:nvGraphicFramePr>
          <p:cNvPr id="149583" name="Object 79"/>
          <p:cNvGraphicFramePr>
            <a:graphicFrameLocks noChangeAspect="1"/>
          </p:cNvGraphicFramePr>
          <p:nvPr>
            <p:extLst>
              <p:ext uri="{D42A27DB-BD31-4B8C-83A1-F6EECF244321}">
                <p14:modId xmlns:p14="http://schemas.microsoft.com/office/powerpoint/2010/main" val="3985005473"/>
              </p:ext>
            </p:extLst>
          </p:nvPr>
        </p:nvGraphicFramePr>
        <p:xfrm>
          <a:off x="2252663" y="3593528"/>
          <a:ext cx="2395537" cy="2395538"/>
        </p:xfrm>
        <a:graphic>
          <a:graphicData uri="http://schemas.openxmlformats.org/presentationml/2006/ole">
            <mc:AlternateContent xmlns:mc="http://schemas.openxmlformats.org/markup-compatibility/2006">
              <mc:Choice xmlns:v="urn:schemas-microsoft-com:vml" Requires="v">
                <p:oleObj spid="_x0000_s4126" name="Photo Editor Photo" r:id="rId7" imgW="3333333" imgH="3333333" progId="MSPhotoEd.3">
                  <p:embed/>
                </p:oleObj>
              </mc:Choice>
              <mc:Fallback>
                <p:oleObj name="Photo Editor Photo" r:id="rId7" imgW="3333333" imgH="333333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2663" y="3593528"/>
                        <a:ext cx="2395537" cy="239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84" name="Oval 80"/>
          <p:cNvSpPr>
            <a:spLocks noChangeArrowheads="1"/>
          </p:cNvSpPr>
          <p:nvPr/>
        </p:nvSpPr>
        <p:spPr bwMode="auto">
          <a:xfrm>
            <a:off x="4067175" y="3823716"/>
            <a:ext cx="88900" cy="88900"/>
          </a:xfrm>
          <a:prstGeom prst="ellipse">
            <a:avLst/>
          </a:prstGeom>
          <a:solidFill>
            <a:schemeClr val="bg1"/>
          </a:solidFill>
          <a:ln w="9525">
            <a:solidFill>
              <a:schemeClr val="bg1"/>
            </a:solidFill>
            <a:round/>
            <a:headEnd/>
            <a:tailEnd/>
          </a:ln>
          <a:effectLst/>
        </p:spPr>
        <p:txBody>
          <a:bodyPr wrap="none" anchor="ctr">
            <a:spAutoFit/>
          </a:bodyPr>
          <a:lstStyle/>
          <a:p>
            <a:endParaRPr lang="en-US"/>
          </a:p>
        </p:txBody>
      </p:sp>
      <p:sp>
        <p:nvSpPr>
          <p:cNvPr id="149585" name="Oval 81"/>
          <p:cNvSpPr>
            <a:spLocks noChangeAspect="1" noChangeArrowheads="1"/>
          </p:cNvSpPr>
          <p:nvPr/>
        </p:nvSpPr>
        <p:spPr bwMode="auto">
          <a:xfrm>
            <a:off x="2740025" y="2953766"/>
            <a:ext cx="2520950" cy="2520950"/>
          </a:xfrm>
          <a:prstGeom prst="ellipse">
            <a:avLst/>
          </a:prstGeom>
          <a:noFill/>
          <a:ln w="19050">
            <a:solidFill>
              <a:schemeClr val="fo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49586" name="Picture 82" descr="gps_sat_trans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3338" y="3882453"/>
            <a:ext cx="528637" cy="55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87" name="Line 83"/>
          <p:cNvSpPr>
            <a:spLocks noChangeShapeType="1"/>
          </p:cNvSpPr>
          <p:nvPr/>
        </p:nvSpPr>
        <p:spPr bwMode="auto">
          <a:xfrm flipH="1" flipV="1">
            <a:off x="4081463" y="4360291"/>
            <a:ext cx="576262" cy="936625"/>
          </a:xfrm>
          <a:prstGeom prst="line">
            <a:avLst/>
          </a:prstGeom>
          <a:noFill/>
          <a:ln w="38100" cmpd="sng">
            <a:solidFill>
              <a:schemeClr val="bg1"/>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chemeClr val="bg1"/>
              </a:solidFill>
            </a:endParaRPr>
          </a:p>
        </p:txBody>
      </p:sp>
      <p:sp>
        <p:nvSpPr>
          <p:cNvPr id="149588" name="Text Box 84"/>
          <p:cNvSpPr txBox="1">
            <a:spLocks noChangeArrowheads="1"/>
          </p:cNvSpPr>
          <p:nvPr/>
        </p:nvSpPr>
        <p:spPr bwMode="auto">
          <a:xfrm>
            <a:off x="4343400" y="4582541"/>
            <a:ext cx="342900" cy="3365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solidFill>
                  <a:schemeClr val="bg1"/>
                </a:solidFill>
              </a:rPr>
              <a:t>R</a:t>
            </a:r>
          </a:p>
        </p:txBody>
      </p:sp>
      <p:graphicFrame>
        <p:nvGraphicFramePr>
          <p:cNvPr id="149589" name="Object 85"/>
          <p:cNvGraphicFramePr>
            <a:graphicFrameLocks noChangeAspect="1"/>
          </p:cNvGraphicFramePr>
          <p:nvPr>
            <p:extLst>
              <p:ext uri="{D42A27DB-BD31-4B8C-83A1-F6EECF244321}">
                <p14:modId xmlns:p14="http://schemas.microsoft.com/office/powerpoint/2010/main" val="1450047504"/>
              </p:ext>
            </p:extLst>
          </p:nvPr>
        </p:nvGraphicFramePr>
        <p:xfrm>
          <a:off x="6007100" y="4700016"/>
          <a:ext cx="1130300" cy="1130300"/>
        </p:xfrm>
        <a:graphic>
          <a:graphicData uri="http://schemas.openxmlformats.org/presentationml/2006/ole">
            <mc:AlternateContent xmlns:mc="http://schemas.openxmlformats.org/markup-compatibility/2006">
              <mc:Choice xmlns:v="urn:schemas-microsoft-com:vml" Requires="v">
                <p:oleObj spid="_x0000_s4127" name="Photo Editor Photo" r:id="rId10" imgW="3333333" imgH="3333333" progId="MSPhotoEd.3">
                  <p:embed/>
                </p:oleObj>
              </mc:Choice>
              <mc:Fallback>
                <p:oleObj name="Photo Editor Photo" r:id="rId10" imgW="3333333" imgH="333333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7100" y="4700016"/>
                        <a:ext cx="1130300" cy="113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90" name="Line 86"/>
          <p:cNvSpPr>
            <a:spLocks noChangeShapeType="1"/>
          </p:cNvSpPr>
          <p:nvPr/>
        </p:nvSpPr>
        <p:spPr bwMode="auto">
          <a:xfrm>
            <a:off x="4113213" y="4352353"/>
            <a:ext cx="2463800" cy="908050"/>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1" name="Line 87"/>
          <p:cNvSpPr>
            <a:spLocks noChangeShapeType="1"/>
          </p:cNvSpPr>
          <p:nvPr/>
        </p:nvSpPr>
        <p:spPr bwMode="auto">
          <a:xfrm>
            <a:off x="6556375" y="4576191"/>
            <a:ext cx="14288" cy="67627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2" name="Line 88"/>
          <p:cNvSpPr>
            <a:spLocks noChangeShapeType="1"/>
          </p:cNvSpPr>
          <p:nvPr/>
        </p:nvSpPr>
        <p:spPr bwMode="auto">
          <a:xfrm flipH="1">
            <a:off x="6575425" y="4969891"/>
            <a:ext cx="736600" cy="276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3" name="Line 89"/>
          <p:cNvSpPr>
            <a:spLocks noChangeShapeType="1"/>
          </p:cNvSpPr>
          <p:nvPr/>
        </p:nvSpPr>
        <p:spPr bwMode="auto">
          <a:xfrm flipH="1" flipV="1">
            <a:off x="6573838" y="5252466"/>
            <a:ext cx="608012" cy="403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4" name="Text Box 90"/>
          <p:cNvSpPr txBox="1">
            <a:spLocks noChangeArrowheads="1"/>
          </p:cNvSpPr>
          <p:nvPr/>
        </p:nvSpPr>
        <p:spPr bwMode="auto">
          <a:xfrm>
            <a:off x="7097713" y="5535041"/>
            <a:ext cx="947737"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x </a:t>
            </a:r>
            <a:r>
              <a:rPr lang="en-GB" sz="1200"/>
              <a:t>(0</a:t>
            </a:r>
            <a:r>
              <a:rPr lang="en-US" sz="1200"/>
              <a:t>°E, </a:t>
            </a:r>
            <a:r>
              <a:rPr lang="en-GB" sz="1200"/>
              <a:t>0</a:t>
            </a:r>
            <a:r>
              <a:rPr lang="en-US" sz="1200"/>
              <a:t>°N)</a:t>
            </a:r>
          </a:p>
        </p:txBody>
      </p:sp>
      <p:sp>
        <p:nvSpPr>
          <p:cNvPr id="149595" name="Text Box 91"/>
          <p:cNvSpPr txBox="1">
            <a:spLocks noChangeArrowheads="1"/>
          </p:cNvSpPr>
          <p:nvPr/>
        </p:nvSpPr>
        <p:spPr bwMode="auto">
          <a:xfrm>
            <a:off x="7264400" y="4822253"/>
            <a:ext cx="989013"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dirty="0"/>
              <a:t>y </a:t>
            </a:r>
            <a:r>
              <a:rPr lang="en-GB" sz="1200" dirty="0"/>
              <a:t>(90</a:t>
            </a:r>
            <a:r>
              <a:rPr lang="en-US" sz="1200" dirty="0"/>
              <a:t>°E, </a:t>
            </a:r>
            <a:r>
              <a:rPr lang="en-GB" sz="1200" dirty="0"/>
              <a:t>0</a:t>
            </a:r>
            <a:r>
              <a:rPr lang="en-US" sz="1200" dirty="0"/>
              <a:t>°N)</a:t>
            </a:r>
          </a:p>
        </p:txBody>
      </p:sp>
      <p:sp>
        <p:nvSpPr>
          <p:cNvPr id="149596" name="Text Box 92"/>
          <p:cNvSpPr txBox="1">
            <a:spLocks noChangeArrowheads="1"/>
          </p:cNvSpPr>
          <p:nvPr/>
        </p:nvSpPr>
        <p:spPr bwMode="auto">
          <a:xfrm>
            <a:off x="6421438" y="4323778"/>
            <a:ext cx="1003300"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dirty="0"/>
              <a:t>z </a:t>
            </a:r>
            <a:r>
              <a:rPr lang="en-GB" sz="1200" dirty="0"/>
              <a:t>(0</a:t>
            </a:r>
            <a:r>
              <a:rPr lang="en-US" sz="1200" dirty="0"/>
              <a:t>°E, 9</a:t>
            </a:r>
            <a:r>
              <a:rPr lang="en-GB" sz="1200" dirty="0"/>
              <a:t>0</a:t>
            </a:r>
            <a:r>
              <a:rPr lang="en-US" sz="1200" dirty="0"/>
              <a:t>°N)</a:t>
            </a:r>
          </a:p>
        </p:txBody>
      </p:sp>
      <p:sp>
        <p:nvSpPr>
          <p:cNvPr id="149597" name="Line 93"/>
          <p:cNvSpPr>
            <a:spLocks noChangeShapeType="1"/>
          </p:cNvSpPr>
          <p:nvPr/>
        </p:nvSpPr>
        <p:spPr bwMode="auto">
          <a:xfrm>
            <a:off x="6291263" y="4793678"/>
            <a:ext cx="280987" cy="458788"/>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8" name="Text Box 94"/>
          <p:cNvSpPr txBox="1">
            <a:spLocks noChangeArrowheads="1"/>
          </p:cNvSpPr>
          <p:nvPr/>
        </p:nvSpPr>
        <p:spPr bwMode="auto">
          <a:xfrm>
            <a:off x="4937125" y="4739703"/>
            <a:ext cx="604838"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SAT</a:t>
            </a:r>
          </a:p>
        </p:txBody>
      </p:sp>
      <p:sp>
        <p:nvSpPr>
          <p:cNvPr id="149599" name="Text Box 95"/>
          <p:cNvSpPr txBox="1">
            <a:spLocks noChangeArrowheads="1"/>
          </p:cNvSpPr>
          <p:nvPr/>
        </p:nvSpPr>
        <p:spPr bwMode="auto">
          <a:xfrm>
            <a:off x="5837238" y="4482528"/>
            <a:ext cx="6254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t>R</a:t>
            </a:r>
            <a:r>
              <a:rPr lang="en-GB" sz="1200" b="1" baseline="-25000"/>
              <a:t>REC</a:t>
            </a:r>
          </a:p>
        </p:txBody>
      </p:sp>
      <p:sp>
        <p:nvSpPr>
          <p:cNvPr id="149600" name="Line 96"/>
          <p:cNvSpPr>
            <a:spLocks noChangeShapeType="1"/>
          </p:cNvSpPr>
          <p:nvPr/>
        </p:nvSpPr>
        <p:spPr bwMode="auto">
          <a:xfrm>
            <a:off x="4114800" y="4347591"/>
            <a:ext cx="2181225" cy="450850"/>
          </a:xfrm>
          <a:prstGeom prst="line">
            <a:avLst/>
          </a:prstGeom>
          <a:noFill/>
          <a:ln w="38100" cmpd="sng">
            <a:solidFill>
              <a:srgbClr val="FF0000"/>
            </a:solidFill>
            <a:round/>
            <a:headEnd type="stealth" w="med" len="med"/>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601" name="Text Box 97"/>
          <p:cNvSpPr txBox="1">
            <a:spLocks noChangeArrowheads="1"/>
          </p:cNvSpPr>
          <p:nvPr/>
        </p:nvSpPr>
        <p:spPr bwMode="auto">
          <a:xfrm>
            <a:off x="5183188" y="4333303"/>
            <a:ext cx="407987" cy="2746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dirty="0">
                <a:solidFill>
                  <a:srgbClr val="FF0000"/>
                </a:solidFill>
              </a:rPr>
              <a:t>R</a:t>
            </a:r>
          </a:p>
        </p:txBody>
      </p:sp>
      <p:sp>
        <p:nvSpPr>
          <p:cNvPr id="149602" name="Text Box 98"/>
          <p:cNvSpPr txBox="1">
            <a:spLocks noChangeArrowheads="1"/>
          </p:cNvSpPr>
          <p:nvPr/>
        </p:nvSpPr>
        <p:spPr bwMode="auto">
          <a:xfrm>
            <a:off x="6356350" y="4836541"/>
            <a:ext cx="625475" cy="2746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dirty="0">
                <a:solidFill>
                  <a:srgbClr val="FF0000"/>
                </a:solidFill>
              </a:rPr>
              <a:t>R</a:t>
            </a:r>
            <a:r>
              <a:rPr lang="en-GB" sz="1200" b="1" baseline="-25000" dirty="0">
                <a:solidFill>
                  <a:srgbClr val="FF0000"/>
                </a:solidFill>
              </a:rPr>
              <a:t>REC</a:t>
            </a: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24566446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96"/>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149586"/>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49590"/>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49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2000"/>
                                  </p:stCondLst>
                                  <p:childTnLst>
                                    <p:set>
                                      <p:cBhvr>
                                        <p:cTn id="28" dur="1" fill="hold">
                                          <p:stCondLst>
                                            <p:cond delay="0"/>
                                          </p:stCondLst>
                                        </p:cTn>
                                        <p:tgtEl>
                                          <p:spTgt spid="149597"/>
                                        </p:tgtEl>
                                        <p:attrNameLst>
                                          <p:attrName>style.visibility</p:attrName>
                                        </p:attrNameLst>
                                      </p:cBhvr>
                                      <p:to>
                                        <p:strVal val="visible"/>
                                      </p:to>
                                    </p:set>
                                  </p:childTnLst>
                                </p:cTn>
                              </p:par>
                              <p:par>
                                <p:cTn id="29" presetID="1" presetClass="entr" presetSubtype="0" fill="hold" grpId="1" nodeType="withEffect">
                                  <p:stCondLst>
                                    <p:cond delay="2000"/>
                                  </p:stCondLst>
                                  <p:childTnLst>
                                    <p:set>
                                      <p:cBhvr>
                                        <p:cTn id="30" dur="1" fill="hold">
                                          <p:stCondLst>
                                            <p:cond delay="0"/>
                                          </p:stCondLst>
                                        </p:cTn>
                                        <p:tgtEl>
                                          <p:spTgt spid="149599"/>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2000"/>
                                  </p:stCondLst>
                                  <p:childTnLst>
                                    <p:set>
                                      <p:cBhvr>
                                        <p:cTn id="33" dur="1" fill="hold">
                                          <p:stCondLst>
                                            <p:cond delay="0"/>
                                          </p:stCondLst>
                                        </p:cTn>
                                        <p:tgtEl>
                                          <p:spTgt spid="149600"/>
                                        </p:tgtEl>
                                        <p:attrNameLst>
                                          <p:attrName>style.visibility</p:attrName>
                                        </p:attrNameLst>
                                      </p:cBhvr>
                                      <p:to>
                                        <p:strVal val="visible"/>
                                      </p:to>
                                    </p:set>
                                  </p:childTnLst>
                                </p:cTn>
                              </p:par>
                              <p:par>
                                <p:cTn id="34" presetID="1" presetClass="entr" presetSubtype="0" fill="hold" grpId="0" nodeType="withEffect">
                                  <p:stCondLst>
                                    <p:cond delay="2000"/>
                                  </p:stCondLst>
                                  <p:childTnLst>
                                    <p:set>
                                      <p:cBhvr>
                                        <p:cTn id="35" dur="1" fill="hold">
                                          <p:stCondLst>
                                            <p:cond delay="0"/>
                                          </p:stCondLst>
                                        </p:cTn>
                                        <p:tgtEl>
                                          <p:spTgt spid="149601"/>
                                        </p:tgtEl>
                                        <p:attrNameLst>
                                          <p:attrName>style.visibility</p:attrName>
                                        </p:attrNameLst>
                                      </p:cBhvr>
                                      <p:to>
                                        <p:strVal val="visible"/>
                                      </p:to>
                                    </p:set>
                                  </p:childTnLst>
                                </p:cTn>
                              </p:par>
                              <p:par>
                                <p:cTn id="36" presetID="1" presetClass="exit" presetSubtype="0" fill="hold" nodeType="withEffect">
                                  <p:stCondLst>
                                    <p:cond delay="2000"/>
                                  </p:stCondLst>
                                  <p:childTnLst>
                                    <p:set>
                                      <p:cBhvr>
                                        <p:cTn id="37" dur="1" fill="hold">
                                          <p:stCondLst>
                                            <p:cond delay="0"/>
                                          </p:stCondLst>
                                        </p:cTn>
                                        <p:tgtEl>
                                          <p:spTgt spid="149586"/>
                                        </p:tgtEl>
                                        <p:attrNameLst>
                                          <p:attrName>style.visibility</p:attrName>
                                        </p:attrNameLst>
                                      </p:cBhvr>
                                      <p:to>
                                        <p:strVal val="hidden"/>
                                      </p:to>
                                    </p:set>
                                  </p:childTnLst>
                                </p:cTn>
                              </p:par>
                              <p:par>
                                <p:cTn id="38" presetID="1" presetClass="exit" presetSubtype="0" fill="hold" nodeType="withEffect">
                                  <p:stCondLst>
                                    <p:cond delay="2000"/>
                                  </p:stCondLst>
                                  <p:childTnLst>
                                    <p:set>
                                      <p:cBhvr>
                                        <p:cTn id="39" dur="1" fill="hold">
                                          <p:stCondLst>
                                            <p:cond delay="0"/>
                                          </p:stCondLst>
                                        </p:cTn>
                                        <p:tgtEl>
                                          <p:spTgt spid="149589"/>
                                        </p:tgtEl>
                                        <p:attrNameLst>
                                          <p:attrName>style.visibility</p:attrName>
                                        </p:attrNameLst>
                                      </p:cBhvr>
                                      <p:to>
                                        <p:strVal val="hidden"/>
                                      </p:to>
                                    </p:set>
                                  </p:childTnLst>
                                </p:cTn>
                              </p:par>
                              <p:par>
                                <p:cTn id="40" presetID="1" presetClass="exit" presetSubtype="0" fill="hold" grpId="1" nodeType="withEffect">
                                  <p:stCondLst>
                                    <p:cond delay="2000"/>
                                  </p:stCondLst>
                                  <p:childTnLst>
                                    <p:set>
                                      <p:cBhvr>
                                        <p:cTn id="41" dur="1" fill="hold">
                                          <p:stCondLst>
                                            <p:cond delay="0"/>
                                          </p:stCondLst>
                                        </p:cTn>
                                        <p:tgtEl>
                                          <p:spTgt spid="149591"/>
                                        </p:tgtEl>
                                        <p:attrNameLst>
                                          <p:attrName>style.visibility</p:attrName>
                                        </p:attrNameLst>
                                      </p:cBhvr>
                                      <p:to>
                                        <p:strVal val="hidden"/>
                                      </p:to>
                                    </p:set>
                                  </p:childTnLst>
                                </p:cTn>
                              </p:par>
                              <p:par>
                                <p:cTn id="42" presetID="1" presetClass="exit" presetSubtype="0" fill="hold" grpId="1" nodeType="withEffect">
                                  <p:stCondLst>
                                    <p:cond delay="2000"/>
                                  </p:stCondLst>
                                  <p:childTnLst>
                                    <p:set>
                                      <p:cBhvr>
                                        <p:cTn id="43" dur="1" fill="hold">
                                          <p:stCondLst>
                                            <p:cond delay="0"/>
                                          </p:stCondLst>
                                        </p:cTn>
                                        <p:tgtEl>
                                          <p:spTgt spid="149592"/>
                                        </p:tgtEl>
                                        <p:attrNameLst>
                                          <p:attrName>style.visibility</p:attrName>
                                        </p:attrNameLst>
                                      </p:cBhvr>
                                      <p:to>
                                        <p:strVal val="hidden"/>
                                      </p:to>
                                    </p:set>
                                  </p:childTnLst>
                                </p:cTn>
                              </p:par>
                              <p:par>
                                <p:cTn id="44" presetID="1" presetClass="exit" presetSubtype="0" fill="hold" grpId="1" nodeType="withEffect">
                                  <p:stCondLst>
                                    <p:cond delay="2000"/>
                                  </p:stCondLst>
                                  <p:childTnLst>
                                    <p:set>
                                      <p:cBhvr>
                                        <p:cTn id="45" dur="1" fill="hold">
                                          <p:stCondLst>
                                            <p:cond delay="0"/>
                                          </p:stCondLst>
                                        </p:cTn>
                                        <p:tgtEl>
                                          <p:spTgt spid="149593"/>
                                        </p:tgtEl>
                                        <p:attrNameLst>
                                          <p:attrName>style.visibility</p:attrName>
                                        </p:attrNameLst>
                                      </p:cBhvr>
                                      <p:to>
                                        <p:strVal val="hidden"/>
                                      </p:to>
                                    </p:set>
                                  </p:childTnLst>
                                </p:cTn>
                              </p:par>
                              <p:par>
                                <p:cTn id="46" presetID="1" presetClass="exit" presetSubtype="0" fill="hold" grpId="1" nodeType="withEffect">
                                  <p:stCondLst>
                                    <p:cond delay="2000"/>
                                  </p:stCondLst>
                                  <p:childTnLst>
                                    <p:set>
                                      <p:cBhvr>
                                        <p:cTn id="47" dur="1" fill="hold">
                                          <p:stCondLst>
                                            <p:cond delay="0"/>
                                          </p:stCondLst>
                                        </p:cTn>
                                        <p:tgtEl>
                                          <p:spTgt spid="149594"/>
                                        </p:tgtEl>
                                        <p:attrNameLst>
                                          <p:attrName>style.visibility</p:attrName>
                                        </p:attrNameLst>
                                      </p:cBhvr>
                                      <p:to>
                                        <p:strVal val="hidden"/>
                                      </p:to>
                                    </p:set>
                                  </p:childTnLst>
                                </p:cTn>
                              </p:par>
                              <p:par>
                                <p:cTn id="48" presetID="1" presetClass="exit" presetSubtype="0" fill="hold" grpId="1" nodeType="withEffect">
                                  <p:stCondLst>
                                    <p:cond delay="2000"/>
                                  </p:stCondLst>
                                  <p:childTnLst>
                                    <p:set>
                                      <p:cBhvr>
                                        <p:cTn id="49" dur="1" fill="hold">
                                          <p:stCondLst>
                                            <p:cond delay="0"/>
                                          </p:stCondLst>
                                        </p:cTn>
                                        <p:tgtEl>
                                          <p:spTgt spid="149595"/>
                                        </p:tgtEl>
                                        <p:attrNameLst>
                                          <p:attrName>style.visibility</p:attrName>
                                        </p:attrNameLst>
                                      </p:cBhvr>
                                      <p:to>
                                        <p:strVal val="hidden"/>
                                      </p:to>
                                    </p:set>
                                  </p:childTnLst>
                                </p:cTn>
                              </p:par>
                              <p:par>
                                <p:cTn id="50" presetID="1" presetClass="exit" presetSubtype="0" fill="hold" grpId="1" nodeType="withEffect">
                                  <p:stCondLst>
                                    <p:cond delay="2000"/>
                                  </p:stCondLst>
                                  <p:childTnLst>
                                    <p:set>
                                      <p:cBhvr>
                                        <p:cTn id="51" dur="1" fill="hold">
                                          <p:stCondLst>
                                            <p:cond delay="0"/>
                                          </p:stCondLst>
                                        </p:cTn>
                                        <p:tgtEl>
                                          <p:spTgt spid="149596"/>
                                        </p:tgtEl>
                                        <p:attrNameLst>
                                          <p:attrName>style.visibility</p:attrName>
                                        </p:attrNameLst>
                                      </p:cBhvr>
                                      <p:to>
                                        <p:strVal val="hidden"/>
                                      </p:to>
                                    </p:set>
                                  </p:childTnLst>
                                </p:cTn>
                              </p:par>
                              <p:par>
                                <p:cTn id="52" presetID="1" presetClass="exit" presetSubtype="0" fill="hold" grpId="0" nodeType="withEffect">
                                  <p:stCondLst>
                                    <p:cond delay="2000"/>
                                  </p:stCondLst>
                                  <p:childTnLst>
                                    <p:set>
                                      <p:cBhvr>
                                        <p:cTn id="53" dur="1" fill="hold">
                                          <p:stCondLst>
                                            <p:cond delay="0"/>
                                          </p:stCondLst>
                                        </p:cTn>
                                        <p:tgtEl>
                                          <p:spTgt spid="149599"/>
                                        </p:tgtEl>
                                        <p:attrNameLst>
                                          <p:attrName>style.visibility</p:attrName>
                                        </p:attrNameLst>
                                      </p:cBhvr>
                                      <p:to>
                                        <p:strVal val="hidden"/>
                                      </p:to>
                                    </p:set>
                                  </p:childTnLst>
                                </p:cTn>
                              </p:par>
                              <p:par>
                                <p:cTn id="54" presetID="1" presetClass="entr" presetSubtype="0" fill="hold" grpId="0" nodeType="withEffect">
                                  <p:stCondLst>
                                    <p:cond delay="2000"/>
                                  </p:stCondLst>
                                  <p:childTnLst>
                                    <p:set>
                                      <p:cBhvr>
                                        <p:cTn id="55" dur="1" fill="hold">
                                          <p:stCondLst>
                                            <p:cond delay="0"/>
                                          </p:stCondLst>
                                        </p:cTn>
                                        <p:tgtEl>
                                          <p:spTgt spid="149602"/>
                                        </p:tgtEl>
                                        <p:attrNameLst>
                                          <p:attrName>style.visibility</p:attrName>
                                        </p:attrNameLst>
                                      </p:cBhvr>
                                      <p:to>
                                        <p:strVal val="visible"/>
                                      </p:to>
                                    </p:set>
                                  </p:childTnLst>
                                </p:cTn>
                              </p:par>
                            </p:childTnLst>
                          </p:cTn>
                        </p:par>
                        <p:par>
                          <p:cTn id="56" fill="hold" nodeType="afterGroup">
                            <p:stCondLst>
                              <p:cond delay="6000"/>
                            </p:stCondLst>
                            <p:childTnLst>
                              <p:par>
                                <p:cTn id="57" presetID="1" presetClass="entr" presetSubtype="0" fill="hold" nodeType="afterEffect">
                                  <p:stCondLst>
                                    <p:cond delay="0"/>
                                  </p:stCondLst>
                                  <p:childTnLst>
                                    <p:set>
                                      <p:cBhvr>
                                        <p:cTn id="58" dur="1" fill="hold">
                                          <p:stCondLst>
                                            <p:cond delay="0"/>
                                          </p:stCondLst>
                                        </p:cTn>
                                        <p:tgtEl>
                                          <p:spTgt spid="1495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4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4952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4959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4960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4960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4959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959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496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149586"/>
                                        </p:tgtEl>
                                        <p:attrNameLst>
                                          <p:attrName>style.visibility</p:attrName>
                                        </p:attrNameLst>
                                      </p:cBhvr>
                                      <p:to>
                                        <p:strVal val="visible"/>
                                      </p:to>
                                    </p:set>
                                  </p:childTnLst>
                                </p:cTn>
                              </p:par>
                            </p:childTnLst>
                          </p:cTn>
                        </p:par>
                        <p:par>
                          <p:cTn id="81" fill="hold" nodeType="afterGroup">
                            <p:stCondLst>
                              <p:cond delay="0"/>
                            </p:stCondLst>
                            <p:childTnLst>
                              <p:par>
                                <p:cTn id="82" presetID="23" presetClass="entr" presetSubtype="16" repeatCount="3000" fill="hold" grpId="0" nodeType="afterEffect">
                                  <p:stCondLst>
                                    <p:cond delay="1000"/>
                                  </p:stCondLst>
                                  <p:childTnLst>
                                    <p:set>
                                      <p:cBhvr>
                                        <p:cTn id="83" dur="1" fill="hold">
                                          <p:stCondLst>
                                            <p:cond delay="0"/>
                                          </p:stCondLst>
                                        </p:cTn>
                                        <p:tgtEl>
                                          <p:spTgt spid="149585"/>
                                        </p:tgtEl>
                                        <p:attrNameLst>
                                          <p:attrName>style.visibility</p:attrName>
                                        </p:attrNameLst>
                                      </p:cBhvr>
                                      <p:to>
                                        <p:strVal val="visible"/>
                                      </p:to>
                                    </p:set>
                                    <p:anim calcmode="lin" valueType="num">
                                      <p:cBhvr>
                                        <p:cTn id="84" dur="1000" fill="hold"/>
                                        <p:tgtEl>
                                          <p:spTgt spid="149585"/>
                                        </p:tgtEl>
                                        <p:attrNameLst>
                                          <p:attrName>ppt_w</p:attrName>
                                        </p:attrNameLst>
                                      </p:cBhvr>
                                      <p:tavLst>
                                        <p:tav tm="0">
                                          <p:val>
                                            <p:fltVal val="0"/>
                                          </p:val>
                                        </p:tav>
                                        <p:tav tm="100000">
                                          <p:val>
                                            <p:strVal val="#ppt_w"/>
                                          </p:val>
                                        </p:tav>
                                      </p:tavLst>
                                    </p:anim>
                                    <p:anim calcmode="lin" valueType="num">
                                      <p:cBhvr>
                                        <p:cTn id="85" dur="1000" fill="hold"/>
                                        <p:tgtEl>
                                          <p:spTgt spid="1495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2"/>
                                            </p:cond>
                                          </p:stCondLst>
                                        </p:cTn>
                                        <p:tgtEl>
                                          <p:spTgt spid="149585"/>
                                        </p:tgtEl>
                                        <p:attrNameLst>
                                          <p:attrName>style.visibility</p:attrName>
                                        </p:attrNameLst>
                                      </p:cBhvr>
                                      <p:to>
                                        <p:strVal val="hidden"/>
                                      </p:to>
                                    </p:set>
                                  </p:subTnLst>
                                </p:cTn>
                              </p:par>
                            </p:childTnLst>
                          </p:cTn>
                        </p:par>
                        <p:par>
                          <p:cTn id="86" fill="hold" nodeType="afterGroup">
                            <p:stCondLst>
                              <p:cond delay="4000"/>
                            </p:stCondLst>
                            <p:childTnLst>
                              <p:par>
                                <p:cTn id="87" presetID="1" presetClass="exit" presetSubtype="0" fill="hold" nodeType="afterEffect">
                                  <p:stCondLst>
                                    <p:cond delay="0"/>
                                  </p:stCondLst>
                                  <p:childTnLst>
                                    <p:set>
                                      <p:cBhvr>
                                        <p:cTn id="88" dur="1" fill="hold">
                                          <p:stCondLst>
                                            <p:cond delay="0"/>
                                          </p:stCondLst>
                                        </p:cTn>
                                        <p:tgtEl>
                                          <p:spTgt spid="149586"/>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495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958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958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14957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958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49588"/>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49575"/>
                                        </p:tgtEl>
                                        <p:attrNameLst>
                                          <p:attrName>style.visibility</p:attrName>
                                        </p:attrNameLst>
                                      </p:cBhvr>
                                      <p:to>
                                        <p:strVal val="visible"/>
                                      </p:to>
                                    </p:set>
                                  </p:childTnLst>
                                </p:cTn>
                              </p:par>
                            </p:childTnLst>
                          </p:cTn>
                        </p:par>
                        <p:par>
                          <p:cTn id="105" fill="hold" nodeType="afterGroup">
                            <p:stCondLst>
                              <p:cond delay="0"/>
                            </p:stCondLst>
                            <p:childTnLst>
                              <p:par>
                                <p:cTn id="106" presetID="1" presetClass="entr" presetSubtype="0" fill="hold" grpId="0" nodeType="afterEffect">
                                  <p:stCondLst>
                                    <p:cond delay="2000"/>
                                  </p:stCondLst>
                                  <p:childTnLst>
                                    <p:set>
                                      <p:cBhvr>
                                        <p:cTn id="107" dur="1" fill="hold">
                                          <p:stCondLst>
                                            <p:cond delay="0"/>
                                          </p:stCondLst>
                                        </p:cTn>
                                        <p:tgtEl>
                                          <p:spTgt spid="149577"/>
                                        </p:tgtEl>
                                        <p:attrNameLst>
                                          <p:attrName>style.visibility</p:attrName>
                                        </p:attrNameLst>
                                      </p:cBhvr>
                                      <p:to>
                                        <p:strVal val="visible"/>
                                      </p:to>
                                    </p:set>
                                  </p:childTnLst>
                                </p:cTn>
                              </p:par>
                              <p:par>
                                <p:cTn id="108" presetID="1" presetClass="entr" presetSubtype="0" fill="hold" grpId="0" nodeType="withEffect">
                                  <p:stCondLst>
                                    <p:cond delay="2000"/>
                                  </p:stCondLst>
                                  <p:childTnLst>
                                    <p:set>
                                      <p:cBhvr>
                                        <p:cTn id="109" dur="1" fill="hold">
                                          <p:stCondLst>
                                            <p:cond delay="0"/>
                                          </p:stCondLst>
                                        </p:cTn>
                                        <p:tgtEl>
                                          <p:spTgt spid="149581"/>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14957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49577"/>
                                        </p:tgtEl>
                                        <p:attrNameLst>
                                          <p:attrName>style.visibility</p:attrName>
                                        </p:attrNameLst>
                                      </p:cBhvr>
                                      <p:to>
                                        <p:strVal val="hidden"/>
                                      </p:to>
                                    </p:set>
                                  </p:childTnLst>
                                </p:cTn>
                              </p:par>
                              <p:par>
                                <p:cTn id="116" presetID="1" presetClass="entr" presetSubtype="0" fill="hold" nodeType="withEffect">
                                  <p:stCondLst>
                                    <p:cond delay="0"/>
                                  </p:stCondLst>
                                  <p:childTnLst>
                                    <p:set>
                                      <p:cBhvr>
                                        <p:cTn id="117" dur="1" fill="hold">
                                          <p:stCondLst>
                                            <p:cond delay="0"/>
                                          </p:stCondLst>
                                        </p:cTn>
                                        <p:tgtEl>
                                          <p:spTgt spid="14957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4957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49582"/>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49580"/>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49584"/>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49579"/>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nodeType="afterEffect">
                                  <p:stCondLst>
                                    <p:cond delay="2000"/>
                                  </p:stCondLst>
                                  <p:childTnLst>
                                    <p:set>
                                      <p:cBhvr>
                                        <p:cTn id="132" dur="1" fill="hold">
                                          <p:stCondLst>
                                            <p:cond delay="0"/>
                                          </p:stCondLst>
                                        </p:cTn>
                                        <p:tgtEl>
                                          <p:spTgt spid="149583"/>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49524">
                                            <p:txEl>
                                              <p:pRg st="0" end="0"/>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9524">
                                            <p:txEl>
                                              <p:pRg st="1" end="1"/>
                                            </p:txEl>
                                          </p:spTgt>
                                        </p:tgtEl>
                                        <p:attrNameLst>
                                          <p:attrName>style.visibility</p:attrName>
                                        </p:attrNameLst>
                                      </p:cBhvr>
                                      <p:to>
                                        <p:strVal val="visible"/>
                                      </p:to>
                                    </p:set>
                                  </p:childTnLst>
                                </p:cTn>
                              </p:par>
                            </p:childTnLst>
                          </p:cTn>
                        </p:par>
                        <p:par>
                          <p:cTn id="139" fill="hold" nodeType="afterGroup">
                            <p:stCondLst>
                              <p:cond delay="0"/>
                            </p:stCondLst>
                            <p:childTnLst>
                              <p:par>
                                <p:cTn id="140" presetID="1" presetClass="entr" presetSubtype="0" fill="hold" nodeType="afterEffect">
                                  <p:stCondLst>
                                    <p:cond delay="2000"/>
                                  </p:stCondLst>
                                  <p:childTnLst>
                                    <p:set>
                                      <p:cBhvr>
                                        <p:cTn id="141" dur="1" fill="hold">
                                          <p:stCondLst>
                                            <p:cond delay="0"/>
                                          </p:stCondLst>
                                        </p:cTn>
                                        <p:tgtEl>
                                          <p:spTgt spid="149524">
                                            <p:txEl>
                                              <p:pRg st="2" end="2"/>
                                            </p:txEl>
                                          </p:spTgt>
                                        </p:tgtEl>
                                        <p:attrNameLst>
                                          <p:attrName>style.visibility</p:attrName>
                                        </p:attrNameLst>
                                      </p:cBhvr>
                                      <p:to>
                                        <p:strVal val="visible"/>
                                      </p:to>
                                    </p:set>
                                  </p:childTnLst>
                                </p:cTn>
                              </p:par>
                              <p:par>
                                <p:cTn id="142" presetID="1" presetClass="entr" presetSubtype="0" fill="hold" nodeType="withEffect">
                                  <p:stCondLst>
                                    <p:cond delay="2000"/>
                                  </p:stCondLst>
                                  <p:childTnLst>
                                    <p:set>
                                      <p:cBhvr>
                                        <p:cTn id="143" dur="1" fill="hold">
                                          <p:stCondLst>
                                            <p:cond delay="0"/>
                                          </p:stCondLst>
                                        </p:cTn>
                                        <p:tgtEl>
                                          <p:spTgt spid="1495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0" grpId="0"/>
      <p:bldP spid="149577" grpId="0" animBg="1"/>
      <p:bldP spid="149577" grpId="1" animBg="1"/>
      <p:bldP spid="149578" grpId="0" animBg="1"/>
      <p:bldP spid="149579" grpId="0" animBg="1"/>
      <p:bldP spid="149580" grpId="0" animBg="1"/>
      <p:bldP spid="149581" grpId="0" animBg="1"/>
      <p:bldP spid="149582" grpId="0" animBg="1"/>
      <p:bldP spid="149584" grpId="0" animBg="1"/>
      <p:bldP spid="149585" grpId="0" animBg="1"/>
      <p:bldP spid="149587" grpId="0" animBg="1"/>
      <p:bldP spid="149587" grpId="1" animBg="1"/>
      <p:bldP spid="149588" grpId="0"/>
      <p:bldP spid="149588" grpId="1"/>
      <p:bldP spid="149590" grpId="0" animBg="1"/>
      <p:bldP spid="149590" grpId="1" animBg="1"/>
      <p:bldP spid="149591" grpId="0" animBg="1"/>
      <p:bldP spid="149591" grpId="1" animBg="1"/>
      <p:bldP spid="149592" grpId="0" animBg="1"/>
      <p:bldP spid="149592" grpId="1" animBg="1"/>
      <p:bldP spid="149593" grpId="0" animBg="1"/>
      <p:bldP spid="149593" grpId="1" animBg="1"/>
      <p:bldP spid="149594" grpId="0"/>
      <p:bldP spid="149594" grpId="1"/>
      <p:bldP spid="149595" grpId="0"/>
      <p:bldP spid="149595" grpId="1"/>
      <p:bldP spid="149596" grpId="0"/>
      <p:bldP spid="149596" grpId="1"/>
      <p:bldP spid="149597" grpId="0" animBg="1"/>
      <p:bldP spid="149597" grpId="1" animBg="1"/>
      <p:bldP spid="149598" grpId="0"/>
      <p:bldP spid="149598" grpId="1"/>
      <p:bldP spid="149599" grpId="0"/>
      <p:bldP spid="149599" grpId="1"/>
      <p:bldP spid="149600" grpId="0" animBg="1"/>
      <p:bldP spid="149600" grpId="1" animBg="1"/>
      <p:bldP spid="149601" grpId="0"/>
      <p:bldP spid="149601" grpId="1"/>
      <p:bldP spid="149602" grpId="0"/>
      <p:bldP spid="14960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2075" tIns="46038" rIns="92075" bIns="46038" anchor="ctr">
            <a:normAutofit/>
          </a:bodyPr>
          <a:lstStyle/>
          <a:p>
            <a:r>
              <a:rPr lang="en-US" sz="2400" dirty="0" smtClean="0"/>
              <a:t>Instantaneous Positioning with GPS </a:t>
            </a:r>
            <a:r>
              <a:rPr lang="en-US" sz="2400" dirty="0" err="1" smtClean="0"/>
              <a:t>Pseudoranges</a:t>
            </a:r>
            <a:r>
              <a:rPr lang="en-US" sz="2400" dirty="0" smtClean="0"/>
              <a:t/>
            </a:r>
            <a:br>
              <a:rPr lang="en-US" sz="2400" dirty="0" smtClean="0"/>
            </a:br>
            <a:endParaRPr lang="en-US" sz="2400" dirty="0"/>
          </a:p>
        </p:txBody>
      </p:sp>
      <p:sp>
        <p:nvSpPr>
          <p:cNvPr id="17411" name="Rectangle 3"/>
          <p:cNvSpPr>
            <a:spLocks noGrp="1" noChangeArrowheads="1"/>
          </p:cNvSpPr>
          <p:nvPr>
            <p:ph type="body" idx="4294967295"/>
          </p:nvPr>
        </p:nvSpPr>
        <p:spPr>
          <a:xfrm>
            <a:off x="2662238" y="1046494"/>
            <a:ext cx="3810000" cy="1143000"/>
          </a:xfrm>
        </p:spPr>
        <p:txBody>
          <a:bodyPr/>
          <a:lstStyle/>
          <a:p>
            <a:pPr marL="342900" indent="-342900" defTabSz="914400">
              <a:lnSpc>
                <a:spcPct val="90000"/>
              </a:lnSpc>
              <a:buFont typeface="Monotype Sorts" charset="2"/>
              <a:buNone/>
            </a:pPr>
            <a:r>
              <a:rPr lang="en-US" sz="1800" b="0" dirty="0" smtClean="0"/>
              <a:t>Receiver  solution or </a:t>
            </a:r>
            <a:r>
              <a:rPr lang="en-US" sz="1800" b="0" i="1" dirty="0" smtClean="0">
                <a:solidFill>
                  <a:srgbClr val="C0504D"/>
                </a:solidFill>
              </a:rPr>
              <a:t>sh_rx2a</a:t>
            </a:r>
            <a:r>
              <a:rPr lang="en-US" sz="1800" b="0" i="1" dirty="0" smtClean="0">
                <a:solidFill>
                  <a:schemeClr val="accent2"/>
                </a:solidFill>
              </a:rPr>
              <a:t>pr</a:t>
            </a:r>
            <a:endParaRPr lang="en-US" sz="1800" b="0" dirty="0" smtClean="0">
              <a:solidFill>
                <a:schemeClr val="accent2"/>
              </a:solidFill>
            </a:endParaRPr>
          </a:p>
          <a:p>
            <a:pPr marL="342900" indent="-342900" defTabSz="914400">
              <a:lnSpc>
                <a:spcPct val="90000"/>
              </a:lnSpc>
            </a:pPr>
            <a:r>
              <a:rPr lang="en-US" sz="1800" b="0" dirty="0" smtClean="0"/>
              <a:t>Point position ( </a:t>
            </a:r>
            <a:r>
              <a:rPr lang="en-US" sz="1800" b="0" i="1" dirty="0" err="1" smtClean="0">
                <a:solidFill>
                  <a:srgbClr val="C0504D"/>
                </a:solidFill>
              </a:rPr>
              <a:t>svpos</a:t>
            </a:r>
            <a:r>
              <a:rPr lang="en-US" sz="1800" b="0" dirty="0" smtClean="0"/>
              <a:t> ) </a:t>
            </a:r>
            <a:r>
              <a:rPr lang="en-US" sz="1800" dirty="0" smtClean="0"/>
              <a:t>5</a:t>
            </a:r>
            <a:r>
              <a:rPr lang="en-US" sz="1800" b="0" dirty="0" smtClean="0"/>
              <a:t>-100 m</a:t>
            </a:r>
          </a:p>
          <a:p>
            <a:pPr marL="342900" indent="-342900" defTabSz="914400">
              <a:lnSpc>
                <a:spcPct val="90000"/>
              </a:lnSpc>
            </a:pPr>
            <a:r>
              <a:rPr lang="en-US" sz="1800" b="0" dirty="0" smtClean="0"/>
              <a:t>Differential ( </a:t>
            </a:r>
            <a:r>
              <a:rPr lang="en-US" sz="1800" b="0" i="1" dirty="0" err="1" smtClean="0">
                <a:solidFill>
                  <a:srgbClr val="C0504D"/>
                </a:solidFill>
              </a:rPr>
              <a:t>svdiff</a:t>
            </a:r>
            <a:r>
              <a:rPr lang="en-US" sz="1800" b="0" dirty="0" smtClean="0">
                <a:solidFill>
                  <a:srgbClr val="C0504D"/>
                </a:solidFill>
              </a:rPr>
              <a:t> </a:t>
            </a:r>
            <a:r>
              <a:rPr lang="en-US" sz="1800" b="0" dirty="0" smtClean="0"/>
              <a:t>) 1-10 m</a:t>
            </a:r>
          </a:p>
          <a:p>
            <a:pPr marL="342900" indent="-342900" defTabSz="914400">
              <a:lnSpc>
                <a:spcPct val="90000"/>
              </a:lnSpc>
            </a:pPr>
            <a:endParaRPr lang="en-US" sz="1600" dirty="0"/>
          </a:p>
        </p:txBody>
      </p:sp>
      <p:grpSp>
        <p:nvGrpSpPr>
          <p:cNvPr id="2" name="Group 4"/>
          <p:cNvGrpSpPr>
            <a:grpSpLocks/>
          </p:cNvGrpSpPr>
          <p:nvPr/>
        </p:nvGrpSpPr>
        <p:grpSpPr bwMode="auto">
          <a:xfrm>
            <a:off x="228600" y="1662113"/>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sz="1800" b="1">
                  <a:solidFill>
                    <a:srgbClr val="000000"/>
                  </a:solidFill>
                  <a:latin typeface="Arial" charset="0"/>
                </a:rPr>
                <a:t>Your location is:</a:t>
              </a:r>
            </a:p>
            <a:p>
              <a:pPr algn="ctr">
                <a:lnSpc>
                  <a:spcPct val="100000"/>
                </a:lnSpc>
                <a:buClrTx/>
                <a:buSzTx/>
                <a:buFontTx/>
                <a:buNone/>
              </a:pPr>
              <a:r>
                <a:rPr lang="en-US" sz="1800" b="1">
                  <a:solidFill>
                    <a:srgbClr val="000000"/>
                  </a:solidFill>
                  <a:latin typeface="Arial" charset="0"/>
                </a:rPr>
                <a:t>37</a:t>
              </a:r>
              <a:r>
                <a:rPr lang="en-US" sz="1800" b="1" baseline="40000">
                  <a:solidFill>
                    <a:srgbClr val="000000"/>
                  </a:solidFill>
                  <a:latin typeface="Arial" charset="0"/>
                </a:rPr>
                <a:t>o</a:t>
              </a:r>
              <a:r>
                <a:rPr lang="en-US" sz="1800" b="1">
                  <a:solidFill>
                    <a:srgbClr val="000000"/>
                  </a:solidFill>
                  <a:latin typeface="Arial" charset="0"/>
                </a:rPr>
                <a:t> 23.323’ N</a:t>
              </a:r>
            </a:p>
            <a:p>
              <a:pPr algn="ctr">
                <a:lnSpc>
                  <a:spcPct val="100000"/>
                </a:lnSpc>
                <a:buClrTx/>
                <a:buSzTx/>
                <a:buFontTx/>
                <a:buNone/>
              </a:pPr>
              <a:r>
                <a:rPr lang="en-US" sz="1800" b="1">
                  <a:solidFill>
                    <a:srgbClr val="000000"/>
                  </a:solidFill>
                  <a:latin typeface="Arial" charset="0"/>
                </a:rPr>
                <a:t>122</a:t>
              </a:r>
              <a:r>
                <a:rPr lang="en-US" sz="1800" b="1" baseline="40000">
                  <a:solidFill>
                    <a:srgbClr val="000000"/>
                  </a:solidFill>
                  <a:latin typeface="Arial" charset="0"/>
                </a:rPr>
                <a:t>o</a:t>
              </a:r>
              <a:r>
                <a:rPr lang="en-US" sz="1800"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p:blipFill>
                <a:blip r:embed="rId3"/>
                <a:srcRect/>
                <a:stretch>
                  <a:fillRect/>
                </a:stretch>
              </p:blipFill>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
        <p:nvSpPr>
          <p:cNvPr id="10" name="Date Placeholder 9"/>
          <p:cNvSpPr>
            <a:spLocks noGrp="1"/>
          </p:cNvSpPr>
          <p:nvPr>
            <p:ph type="dt" sz="half" idx="10"/>
          </p:nvPr>
        </p:nvSpPr>
        <p:spPr/>
        <p:txBody>
          <a:bodyPr/>
          <a:lstStyle/>
          <a:p>
            <a:r>
              <a:rPr lang="en-GB" smtClean="0"/>
              <a:t>2017/05/02</a:t>
            </a:r>
            <a:endParaRPr lang="en-US"/>
          </a:p>
        </p:txBody>
      </p:sp>
      <p:sp>
        <p:nvSpPr>
          <p:cNvPr id="11" name="Footer Placeholder 10"/>
          <p:cNvSpPr>
            <a:spLocks noGrp="1"/>
          </p:cNvSpPr>
          <p:nvPr>
            <p:ph type="ftr" sz="quarter" idx="11"/>
          </p:nvPr>
        </p:nvSpPr>
        <p:spPr/>
        <p:txBody>
          <a:bodyPr/>
          <a:lstStyle/>
          <a:p>
            <a:r>
              <a:rPr lang="en-US" smtClean="0"/>
              <a:t>Concepts in High Precision Data Analysis</a:t>
            </a:r>
            <a:endParaRPr lang="en-US"/>
          </a:p>
        </p:txBody>
      </p:sp>
      <p:sp>
        <p:nvSpPr>
          <p:cNvPr id="12" name="Slide Number Placeholder 11"/>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37506077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normAutofit fontScale="90000"/>
          </a:bodyPr>
          <a:lstStyle/>
          <a:p>
            <a:r>
              <a:rPr lang="en-GB" smtClean="0"/>
              <a:t>Precise positioning using phase measurements</a:t>
            </a:r>
            <a:endParaRPr lang="en-GB" dirty="0"/>
          </a:p>
        </p:txBody>
      </p:sp>
      <p:sp>
        <p:nvSpPr>
          <p:cNvPr id="2" name="Content Placeholder 1"/>
          <p:cNvSpPr>
            <a:spLocks noGrp="1"/>
          </p:cNvSpPr>
          <p:nvPr>
            <p:ph idx="1"/>
          </p:nvPr>
        </p:nvSpPr>
        <p:spPr>
          <a:xfrm>
            <a:off x="457200" y="1600201"/>
            <a:ext cx="8229600" cy="1340422"/>
          </a:xfrm>
        </p:spPr>
        <p:txBody>
          <a:bodyPr>
            <a:normAutofit fontScale="70000" lnSpcReduction="20000"/>
          </a:bodyPr>
          <a:lstStyle/>
          <a:p>
            <a:r>
              <a:rPr lang="en-GB" dirty="0" smtClean="0"/>
              <a:t>High-precision positioning uses the phase observations</a:t>
            </a:r>
          </a:p>
          <a:p>
            <a:r>
              <a:rPr lang="en-GB" dirty="0" smtClean="0"/>
              <a:t>Long-session static: change in phase over time carries most of the information</a:t>
            </a:r>
          </a:p>
          <a:p>
            <a:r>
              <a:rPr lang="en-GB" dirty="0" smtClean="0"/>
              <a:t>The shorter the span the more important is ambiguity resolution</a:t>
            </a:r>
            <a:endParaRPr lang="en-US" dirty="0"/>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074" y="2952257"/>
            <a:ext cx="5879112" cy="354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9461" name="Text Box 5"/>
          <p:cNvSpPr txBox="1">
            <a:spLocks noChangeArrowheads="1"/>
          </p:cNvSpPr>
          <p:nvPr/>
        </p:nvSpPr>
        <p:spPr bwMode="auto">
          <a:xfrm>
            <a:off x="1752600" y="6248400"/>
            <a:ext cx="54935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sz="1800">
                <a:solidFill>
                  <a:schemeClr val="tx1"/>
                </a:solidFill>
                <a:latin typeface="Tahoma" charset="0"/>
              </a:rPr>
              <a:t>Each Satellite (and station) has a different signature</a:t>
            </a:r>
          </a:p>
        </p:txBody>
      </p:sp>
      <p:sp>
        <p:nvSpPr>
          <p:cNvPr id="3" name="Date Placeholder 2"/>
          <p:cNvSpPr>
            <a:spLocks noGrp="1"/>
          </p:cNvSpPr>
          <p:nvPr>
            <p:ph type="dt" sz="half" idx="10"/>
          </p:nvPr>
        </p:nvSpPr>
        <p:spPr/>
        <p:txBody>
          <a:bodyPr/>
          <a:lstStyle/>
          <a:p>
            <a:r>
              <a:rPr lang="en-GB" smtClean="0"/>
              <a:t>2017/05/02</a:t>
            </a:r>
            <a:endParaRPr lang="en-US"/>
          </a:p>
        </p:txBody>
      </p:sp>
      <p:sp>
        <p:nvSpPr>
          <p:cNvPr id="4" name="Footer Placeholder 3"/>
          <p:cNvSpPr>
            <a:spLocks noGrp="1"/>
          </p:cNvSpPr>
          <p:nvPr>
            <p:ph type="ftr" sz="quarter" idx="11"/>
          </p:nvPr>
        </p:nvSpPr>
        <p:spPr/>
        <p:txBody>
          <a:bodyPr/>
          <a:lstStyle/>
          <a:p>
            <a:r>
              <a:rPr lang="en-US" smtClean="0"/>
              <a:t>Concepts in High Precision Data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3343752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35970"/>
            <a:ext cx="8229600" cy="969962"/>
          </a:xfrm>
        </p:spPr>
        <p:txBody>
          <a:bodyPr>
            <a:normAutofit/>
          </a:bodyPr>
          <a:lstStyle/>
          <a:p>
            <a:r>
              <a:rPr lang="en-GB" sz="2800" dirty="0" smtClean="0"/>
              <a:t>Observables in Data Processing</a:t>
            </a:r>
            <a:endParaRPr lang="en-GB" sz="2800" dirty="0"/>
          </a:p>
        </p:txBody>
      </p:sp>
      <p:sp>
        <p:nvSpPr>
          <p:cNvPr id="21507" name="Rectangle 3"/>
          <p:cNvSpPr>
            <a:spLocks noGrp="1" noChangeArrowheads="1"/>
          </p:cNvSpPr>
          <p:nvPr>
            <p:ph type="body" idx="1"/>
          </p:nvPr>
        </p:nvSpPr>
        <p:spPr>
          <a:xfrm>
            <a:off x="457200" y="1244600"/>
            <a:ext cx="8229600" cy="4881563"/>
          </a:xfrm>
        </p:spPr>
        <p:txBody>
          <a:bodyPr anchor="t">
            <a:normAutofit fontScale="92500" lnSpcReduction="20000"/>
          </a:bodyPr>
          <a:lstStyle/>
          <a:p>
            <a:pPr>
              <a:buNone/>
            </a:pPr>
            <a:r>
              <a:rPr lang="en-GB" sz="1800" b="1" dirty="0" smtClean="0"/>
              <a:t>Fundamental observations</a:t>
            </a:r>
          </a:p>
          <a:p>
            <a:pPr>
              <a:buNone/>
            </a:pPr>
            <a:r>
              <a:rPr lang="en-GB" sz="1800" dirty="0" smtClean="0"/>
              <a:t>	L1 phase = f1 </a:t>
            </a:r>
            <a:r>
              <a:rPr lang="en-GB" sz="1800" dirty="0" err="1" smtClean="0"/>
              <a:t>x</a:t>
            </a:r>
            <a:r>
              <a:rPr lang="en-GB" sz="1800" dirty="0" smtClean="0"/>
              <a:t> range     (19 cm)     L2 phase = f2 </a:t>
            </a:r>
            <a:r>
              <a:rPr lang="en-GB" sz="1800" dirty="0" err="1" smtClean="0"/>
              <a:t>x</a:t>
            </a:r>
            <a:r>
              <a:rPr lang="en-GB" sz="1800" dirty="0" smtClean="0"/>
              <a:t> range  (24 cm)</a:t>
            </a:r>
          </a:p>
          <a:p>
            <a:pPr>
              <a:buNone/>
            </a:pPr>
            <a:r>
              <a:rPr lang="en-GB" sz="1800" dirty="0" smtClean="0"/>
              <a:t>	C1 or P1 pseudorange used separately to get receiver clock offset (time)</a:t>
            </a:r>
          </a:p>
          <a:p>
            <a:pPr>
              <a:buNone/>
            </a:pPr>
            <a:endParaRPr lang="en-GB" sz="1800" dirty="0" smtClean="0"/>
          </a:p>
          <a:p>
            <a:pPr>
              <a:buNone/>
            </a:pPr>
            <a:r>
              <a:rPr lang="en-GB" sz="1800" dirty="0" smtClean="0"/>
              <a:t>To estimate parameters use doubly differenced </a:t>
            </a:r>
          </a:p>
          <a:p>
            <a:pPr>
              <a:buNone/>
            </a:pPr>
            <a:r>
              <a:rPr lang="en-GB" sz="1800" dirty="0"/>
              <a:t>	</a:t>
            </a:r>
            <a:r>
              <a:rPr lang="en-GB" sz="1800" dirty="0" smtClean="0"/>
              <a:t>LC = 2.55 L1 </a:t>
            </a:r>
            <a:r>
              <a:rPr lang="en-GB" sz="1800" dirty="0"/>
              <a:t>-</a:t>
            </a:r>
            <a:r>
              <a:rPr lang="en-GB" sz="1800" dirty="0" smtClean="0"/>
              <a:t> 1.98 L2      “Ionosphere-free phase combination”  L1-cycles</a:t>
            </a:r>
          </a:p>
          <a:p>
            <a:pPr>
              <a:buNone/>
            </a:pPr>
            <a:r>
              <a:rPr lang="en-GB" sz="1800" dirty="0"/>
              <a:t>	</a:t>
            </a:r>
            <a:r>
              <a:rPr lang="en-GB" sz="1800" dirty="0" smtClean="0"/>
              <a:t>PC = 2.55 P1 - 1.55 P2	    “</a:t>
            </a:r>
            <a:r>
              <a:rPr lang="en-GB" sz="1800" dirty="0"/>
              <a:t>Ionosphere-free </a:t>
            </a:r>
            <a:r>
              <a:rPr lang="en-GB" sz="1800" dirty="0" smtClean="0"/>
              <a:t>range combination”   Meters</a:t>
            </a:r>
          </a:p>
          <a:p>
            <a:pPr>
              <a:buNone/>
            </a:pPr>
            <a:r>
              <a:rPr lang="en-GB" sz="1800" dirty="0"/>
              <a:t>	</a:t>
            </a:r>
            <a:r>
              <a:rPr lang="en-GB" sz="1800" dirty="0" smtClean="0"/>
              <a:t> Double differencing (DD) removes clock fluctuations; LC removes almost all of ionosphere.  Both DD and LC amplify noise (use L1, L2 directly for baselines &lt; 1 km)</a:t>
            </a:r>
          </a:p>
          <a:p>
            <a:pPr>
              <a:buNone/>
            </a:pPr>
            <a:endParaRPr lang="en-GB" sz="1800" dirty="0" smtClean="0"/>
          </a:p>
          <a:p>
            <a:pPr>
              <a:buNone/>
            </a:pPr>
            <a:r>
              <a:rPr lang="en-GB" sz="1800" dirty="0" smtClean="0"/>
              <a:t>Auxiliary combinations for data editing and ambiguity resolution </a:t>
            </a:r>
          </a:p>
          <a:p>
            <a:pPr>
              <a:buNone/>
            </a:pPr>
            <a:r>
              <a:rPr lang="en-GB" sz="1800" dirty="0" smtClean="0"/>
              <a:t>	 “Geometry-free combination (LG)”  or “Extra wide-lane” (EX-WL)</a:t>
            </a:r>
          </a:p>
          <a:p>
            <a:pPr>
              <a:buNone/>
            </a:pPr>
            <a:r>
              <a:rPr lang="en-GB" sz="1800" dirty="0" smtClean="0"/>
              <a:t>	        LG = L2 - f2/f1 L1     used in GAMIT</a:t>
            </a:r>
          </a:p>
          <a:p>
            <a:pPr>
              <a:buNone/>
            </a:pPr>
            <a:r>
              <a:rPr lang="en-GB" sz="1800" dirty="0" smtClean="0"/>
              <a:t>	        EX-WL = L1 - f1/f2 L2  used in TRACK</a:t>
            </a:r>
          </a:p>
          <a:p>
            <a:pPr>
              <a:buNone/>
            </a:pPr>
            <a:r>
              <a:rPr lang="en-GB" sz="1800" dirty="0" smtClean="0"/>
              <a:t>	      Removes all frequency-independent effects (geometric &amp; atmosphere) but not 			  multipath or ionosphere</a:t>
            </a:r>
          </a:p>
          <a:p>
            <a:pPr>
              <a:buNone/>
            </a:pPr>
            <a:r>
              <a:rPr lang="en-GB" sz="1800" dirty="0" smtClean="0"/>
              <a:t>	Melbourne-</a:t>
            </a:r>
            <a:r>
              <a:rPr lang="en-GB" sz="1800" dirty="0" err="1" smtClean="0"/>
              <a:t>Wubbena</a:t>
            </a:r>
            <a:r>
              <a:rPr lang="en-GB" sz="1800" dirty="0" smtClean="0"/>
              <a:t> wide-Lane (MW-WL):  phase/pseudorange combination that 			  removes geometry and ionosphere; dominated by pseudorange noise</a:t>
            </a:r>
          </a:p>
          <a:p>
            <a:pPr>
              <a:buNone/>
            </a:pPr>
            <a:r>
              <a:rPr lang="en-GB" sz="1800" dirty="0"/>
              <a:t>	</a:t>
            </a:r>
            <a:r>
              <a:rPr lang="en-GB" sz="1800" dirty="0" smtClean="0"/>
              <a:t>MW-WL = N1-N2=(L1-L2)-(</a:t>
            </a:r>
            <a:r>
              <a:rPr lang="en-GB" sz="1800" dirty="0" smtClean="0">
                <a:latin typeface="Symbol" charset="2"/>
                <a:cs typeface="Symbol" charset="2"/>
              </a:rPr>
              <a:t>D</a:t>
            </a:r>
            <a:r>
              <a:rPr lang="en-GB" sz="1800" dirty="0" smtClean="0"/>
              <a:t>F/</a:t>
            </a:r>
            <a:r>
              <a:rPr lang="en-GB" sz="1800" dirty="0" smtClean="0">
                <a:latin typeface="Symbol" charset="2"/>
                <a:cs typeface="Symbol" charset="2"/>
              </a:rPr>
              <a:t>S</a:t>
            </a:r>
            <a:r>
              <a:rPr lang="en-GB" sz="1800" dirty="0" smtClean="0"/>
              <a:t>F)(P1+P2) = (L1-L2)-0.12 (P1+P2)</a:t>
            </a:r>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3154526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14400"/>
          </a:xfrm>
        </p:spPr>
        <p:txBody>
          <a:bodyPr anchor="ctr">
            <a:normAutofit fontScale="90000"/>
          </a:bodyP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b="0"/>
              <a:t>Modeling the observations</a:t>
            </a:r>
            <a:br>
              <a:rPr lang="en-GB" sz="3000" b="0"/>
            </a:br>
            <a:r>
              <a:rPr lang="en-GB" sz="2600" b="0"/>
              <a:t>I. Conceptual/Quantitative</a:t>
            </a:r>
            <a:endParaRPr lang="en-GB"/>
          </a:p>
        </p:txBody>
      </p:sp>
      <p:sp>
        <p:nvSpPr>
          <p:cNvPr id="23555" name="Rectangle 3"/>
          <p:cNvSpPr>
            <a:spLocks noGrp="1" noChangeArrowheads="1"/>
          </p:cNvSpPr>
          <p:nvPr>
            <p:ph type="body" idx="1"/>
          </p:nvPr>
        </p:nvSpPr>
        <p:spPr>
          <a:xfrm>
            <a:off x="609600" y="1447800"/>
            <a:ext cx="8382000" cy="5257800"/>
          </a:xfrm>
        </p:spPr>
        <p:txBody>
          <a:bodyPr/>
          <a:lstStyle/>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satellites</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Earth’s gravity field ( flattening 10 km; higher harmonics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Attraction of Moon and Sun ( 100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2"/>
                </a:solidFill>
              </a:rPr>
              <a:t>Solar radiation pressure ( 20 </a:t>
            </a:r>
            <a:r>
              <a:rPr lang="en-GB" sz="1600" b="0" dirty="0" err="1">
                <a:solidFill>
                  <a:schemeClr val="accent2"/>
                </a:solidFill>
              </a:rPr>
              <a:t>m</a:t>
            </a:r>
            <a:r>
              <a:rPr lang="en-GB" sz="1600" b="0" dirty="0">
                <a:solidFill>
                  <a:schemeClr val="accent2"/>
                </a:solidFill>
              </a:rPr>
              <a:t> )</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Earth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Irregular rotation of the Earth ( 5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err="1"/>
              <a:t>Luni</a:t>
            </a:r>
            <a:r>
              <a:rPr lang="en-GB" sz="1600" b="0" dirty="0"/>
              <a:t>-solar solid-Earth tides ( 30 cm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Loading due to the oceans, atmosphere, and surface water and ice ( 10 mm)</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Propagation of the signal</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Neutral atmosphere ( dry 6 </a:t>
            </a:r>
            <a:r>
              <a:rPr lang="en-GB" sz="1600" b="0" dirty="0" err="1"/>
              <a:t>m</a:t>
            </a:r>
            <a:r>
              <a:rPr lang="en-GB" sz="1600" b="0" dirty="0"/>
              <a:t>; </a:t>
            </a:r>
            <a:r>
              <a:rPr lang="en-GB" sz="1600" b="0" dirty="0">
                <a:solidFill>
                  <a:srgbClr val="C0504D"/>
                </a:solidFill>
              </a:rPr>
              <a:t>wet 1 </a:t>
            </a:r>
            <a:r>
              <a:rPr lang="en-GB" sz="1600" b="0" dirty="0" err="1">
                <a:solidFill>
                  <a:srgbClr val="C0504D"/>
                </a:solidFill>
              </a:rPr>
              <a:t>m</a:t>
            </a:r>
            <a:r>
              <a:rPr lang="en-GB" sz="1600" b="0" dirty="0">
                <a:solidFill>
                  <a:srgbClr val="C0504D"/>
                </a:solidFill>
              </a:rPr>
              <a:t> </a:t>
            </a:r>
            <a:r>
              <a:rPr lang="en-GB" sz="1600" b="0" dirty="0"/>
              <a:t>)</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Ionosphere ( 10 </a:t>
            </a:r>
            <a:r>
              <a:rPr lang="en-GB" sz="1600" b="0" dirty="0" err="1"/>
              <a:t>m</a:t>
            </a:r>
            <a:r>
              <a:rPr lang="en-GB" sz="1600" b="0" dirty="0"/>
              <a:t> </a:t>
            </a:r>
            <a:r>
              <a:rPr lang="en-GB" sz="1600" b="0" dirty="0" smtClean="0"/>
              <a:t>but</a:t>
            </a:r>
            <a:r>
              <a:rPr lang="en-GB" sz="1600" dirty="0" smtClean="0"/>
              <a:t> LC corrects</a:t>
            </a:r>
            <a:r>
              <a:rPr lang="en-GB" sz="1600" b="0" dirty="0" smtClean="0"/>
              <a:t> </a:t>
            </a:r>
            <a:r>
              <a:rPr lang="en-GB" sz="1600" b="0" dirty="0"/>
              <a:t>to</a:t>
            </a:r>
            <a:r>
              <a:rPr lang="en-GB" sz="1600" b="0" dirty="0" smtClean="0"/>
              <a:t> a few </a:t>
            </a:r>
            <a:r>
              <a:rPr lang="en-GB" sz="1600" b="0" dirty="0"/>
              <a:t>mm most of the time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Variations in the phase </a:t>
            </a:r>
            <a:r>
              <a:rPr lang="en-GB" sz="1600" b="0" dirty="0" err="1">
                <a:solidFill>
                  <a:srgbClr val="C0504D"/>
                </a:solidFill>
              </a:rPr>
              <a:t>centers</a:t>
            </a:r>
            <a:r>
              <a:rPr lang="en-GB" sz="1600" b="0" dirty="0">
                <a:solidFill>
                  <a:srgbClr val="C0504D"/>
                </a:solidFill>
              </a:rPr>
              <a:t> of the ground and satellite antennas ( 10 cm)</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b="0" dirty="0">
              <a:solidFill>
                <a:srgbClr val="FFC9B4"/>
              </a:solidFill>
            </a:endParaRPr>
          </a:p>
          <a:p>
            <a:pPr lvl="1">
              <a:lnSpc>
                <a:spcPct val="10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            *  incompletely </a:t>
            </a:r>
            <a:r>
              <a:rPr lang="en-GB" sz="1600" b="0" dirty="0" err="1">
                <a:solidFill>
                  <a:srgbClr val="C0504D"/>
                </a:solidFill>
              </a:rPr>
              <a:t>modeled</a:t>
            </a:r>
            <a:endParaRPr lang="en-GB" sz="1600" b="0" dirty="0">
              <a:solidFill>
                <a:srgbClr val="C0504D"/>
              </a:solidFill>
            </a:endParaRP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spTree>
    <p:extLst>
      <p:ext uri="{BB962C8B-B14F-4D97-AF65-F5344CB8AC3E}">
        <p14:creationId xmlns:p14="http://schemas.microsoft.com/office/powerpoint/2010/main" val="2338835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9144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0"/>
              <a:t>Modeling the observations</a:t>
            </a:r>
            <a:r>
              <a:rPr lang="en-GB" sz="3000" b="0"/>
              <a:t/>
            </a:r>
            <a:br>
              <a:rPr lang="en-GB" sz="3000" b="0"/>
            </a:br>
            <a:r>
              <a:rPr lang="en-GB" sz="2200" b="0"/>
              <a:t>II. Software structure</a:t>
            </a:r>
            <a:endParaRPr lang="en-GB"/>
          </a:p>
        </p:txBody>
      </p:sp>
      <p:sp>
        <p:nvSpPr>
          <p:cNvPr id="25603" name="Rectangle 3"/>
          <p:cNvSpPr>
            <a:spLocks noGrp="1" noChangeArrowheads="1"/>
          </p:cNvSpPr>
          <p:nvPr>
            <p:ph type="body" idx="1"/>
          </p:nvPr>
        </p:nvSpPr>
        <p:spPr>
          <a:xfrm>
            <a:off x="609600" y="1066800"/>
            <a:ext cx="8001000" cy="5257800"/>
          </a:xfrm>
        </p:spPr>
        <p:txBody>
          <a:bodyPr/>
          <a:lstStyle/>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Satellite orbit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IGS tabulated ephemeris (Earth-fixed SP3 file) [ </a:t>
            </a:r>
            <a:r>
              <a:rPr lang="en-GB" sz="1400" b="0" dirty="0">
                <a:solidFill>
                  <a:schemeClr val="accent2"/>
                </a:solidFill>
              </a:rPr>
              <a:t>track</a:t>
            </a:r>
            <a:r>
              <a:rPr lang="en-GB" sz="1400" b="0" dirty="0"/>
              <a:t>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GAMIT tabulated ephemeris ( </a:t>
            </a:r>
            <a:r>
              <a:rPr lang="en-GB" sz="1400" b="0" dirty="0" err="1"/>
              <a:t>t</a:t>
            </a:r>
            <a:r>
              <a:rPr lang="en-GB" sz="1400" b="0" dirty="0"/>
              <a:t>-file ):  numerical integration by </a:t>
            </a:r>
            <a:r>
              <a:rPr lang="en-GB" sz="1400" b="0" dirty="0">
                <a:solidFill>
                  <a:schemeClr val="accent2"/>
                </a:solidFill>
              </a:rPr>
              <a:t>arc</a:t>
            </a:r>
            <a:r>
              <a:rPr lang="en-GB" sz="1400" b="0" dirty="0"/>
              <a:t> in inertial space,  fit to SP3 file, may be represented by its initial conditions (ICs) and radiation-pressure parameters; requires tabulated positions of Sun and Moon</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Motion of the Earth in inertial space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models for precession and nutation (tabulated); IERS observed values for pole position (wobble), and axial rotation (UT1)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 of solid-Earth tides; global grids of ocean and atmospheric  tidal loading </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Propagation of the signal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hydrostatic (dry)  delay (ZHD) from pressure  ( met-file, VMF1, or GPT )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wet delay (ZWD) [crudely</a:t>
            </a:r>
            <a:r>
              <a:rPr lang="en-GB" sz="1400" b="0" dirty="0" smtClean="0"/>
              <a:t> </a:t>
            </a:r>
            <a:r>
              <a:rPr lang="en-US" sz="1400" b="0" dirty="0" smtClean="0"/>
              <a:t>modeled</a:t>
            </a:r>
            <a:r>
              <a:rPr lang="en-GB" sz="1400" b="0" dirty="0" smtClean="0"/>
              <a:t> </a:t>
            </a:r>
            <a:r>
              <a:rPr lang="en-GB" sz="1400" b="0" dirty="0"/>
              <a:t>and estimated in solve or track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ZHD and ZWD mapped to line-of-sight with mapping functions (VMF1 grid or GMT)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Variations in the phase</a:t>
            </a:r>
            <a:r>
              <a:rPr lang="en-GB" sz="1400" b="0" dirty="0" smtClean="0"/>
              <a:t> </a:t>
            </a:r>
            <a:r>
              <a:rPr lang="en-US" sz="1400" b="0" dirty="0" smtClean="0"/>
              <a:t>centers </a:t>
            </a:r>
            <a:r>
              <a:rPr lang="en-GB" sz="1400" b="0" dirty="0" smtClean="0"/>
              <a:t>of </a:t>
            </a:r>
            <a:r>
              <a:rPr lang="en-GB" sz="1400" b="0" dirty="0"/>
              <a:t>the ground and </a:t>
            </a:r>
            <a:r>
              <a:rPr lang="en-GB" sz="1400" b="0" dirty="0" smtClean="0"/>
              <a:t>satellite </a:t>
            </a:r>
            <a:r>
              <a:rPr lang="en-GB" sz="1400" b="0" dirty="0"/>
              <a:t>antennas (ANTEX file</a:t>
            </a:r>
            <a:r>
              <a:rPr lang="en-GB" sz="1400" b="0" dirty="0" smtClean="0"/>
              <a:t>)</a:t>
            </a:r>
            <a:endParaRPr lang="en-GB" sz="1400" b="0" dirty="0"/>
          </a:p>
        </p:txBody>
      </p:sp>
      <p:sp>
        <p:nvSpPr>
          <p:cNvPr id="2" name="Date Placeholder 1"/>
          <p:cNvSpPr>
            <a:spLocks noGrp="1"/>
          </p:cNvSpPr>
          <p:nvPr>
            <p:ph type="dt" sz="half" idx="10"/>
          </p:nvPr>
        </p:nvSpPr>
        <p:spPr/>
        <p:txBody>
          <a:bodyPr/>
          <a:lstStyle/>
          <a:p>
            <a:r>
              <a:rPr lang="en-GB" smtClean="0"/>
              <a:t>2017/05/02</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276117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1030</TotalTime>
  <Words>5129</Words>
  <Application>Microsoft Macintosh PowerPoint</Application>
  <PresentationFormat>On-screen Show (4:3)</PresentationFormat>
  <Paragraphs>477</Paragraphs>
  <Slides>27</Slides>
  <Notes>27</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Calibri</vt:lpstr>
      <vt:lpstr>DejaVu Sans</vt:lpstr>
      <vt:lpstr>Monotype Sorts</vt:lpstr>
      <vt:lpstr>ＭＳ Ｐゴシック</vt:lpstr>
      <vt:lpstr>Symbol</vt:lpstr>
      <vt:lpstr>Tahoma</vt:lpstr>
      <vt:lpstr>Wingdings</vt:lpstr>
      <vt:lpstr>Arial</vt:lpstr>
      <vt:lpstr>Office Theme</vt:lpstr>
      <vt:lpstr>Photo Editor Photo</vt:lpstr>
      <vt:lpstr>Fundamentals of GPS for geodesy</vt:lpstr>
      <vt:lpstr>Outline</vt:lpstr>
      <vt:lpstr>Pseudorange</vt:lpstr>
      <vt:lpstr>Pseudorange</vt:lpstr>
      <vt:lpstr>Instantaneous Positioning with GPS Pseudoranges </vt:lpstr>
      <vt:lpstr>Precise positioning using phase measurements</vt:lpstr>
      <vt:lpstr>Observables in Data Processing</vt:lpstr>
      <vt:lpstr>Modeling the observations I. Conceptual/Quantitative</vt:lpstr>
      <vt:lpstr>Modeling the observations II. Software structure</vt:lpstr>
      <vt:lpstr>Parameter Estimation</vt:lpstr>
      <vt:lpstr>Limits of GPS Accuracy</vt:lpstr>
      <vt:lpstr>Limits of GPS Accuracy</vt:lpstr>
      <vt:lpstr>Multipath is interference between the direct and a far-field reflected signal (geometric optics apply)</vt:lpstr>
      <vt:lpstr>PowerPoint Presentation</vt:lpstr>
      <vt:lpstr>PowerPoint Presentation</vt:lpstr>
      <vt:lpstr>PowerPoint Presentation</vt:lpstr>
      <vt:lpstr>PowerPoint Presentation</vt:lpstr>
      <vt:lpstr>PowerPoint Presentation</vt:lpstr>
      <vt:lpstr>Limits of GPS Accuracy</vt:lpstr>
      <vt:lpstr>PowerPoint Presentation</vt:lpstr>
      <vt:lpstr>PowerPoint Presentation</vt:lpstr>
      <vt:lpstr>Limits of GPS Accuracy</vt:lpstr>
      <vt:lpstr>PowerPoint Presentation</vt:lpstr>
      <vt:lpstr>PowerPoint Presentation</vt:lpstr>
      <vt:lpstr>Limits of GPS Accuracy</vt:lpstr>
      <vt:lpstr>Reference Frames</vt:lpstr>
      <vt:lpstr>Effect of Orbital and Geocentric Position Error/Uncertainty </vt:lpstr>
    </vt:vector>
  </TitlesOfParts>
  <Company>MIT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Michael Floyd</cp:lastModifiedBy>
  <cp:revision>34</cp:revision>
  <dcterms:created xsi:type="dcterms:W3CDTF">2014-11-13T20:18:27Z</dcterms:created>
  <dcterms:modified xsi:type="dcterms:W3CDTF">2017-05-01T11:03:27Z</dcterms:modified>
</cp:coreProperties>
</file>