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tif" ContentType="image/tiff"/>
  <Default Extension="gif" ContentType="image/gif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64" r:id="rId3"/>
    <p:sldId id="258" r:id="rId4"/>
    <p:sldId id="269" r:id="rId5"/>
    <p:sldId id="259" r:id="rId6"/>
    <p:sldId id="260" r:id="rId7"/>
    <p:sldId id="270" r:id="rId8"/>
    <p:sldId id="261" r:id="rId9"/>
    <p:sldId id="268" r:id="rId10"/>
    <p:sldId id="262" r:id="rId11"/>
    <p:sldId id="267" r:id="rId12"/>
    <p:sldId id="263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6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3960"/>
  </p:normalViewPr>
  <p:slideViewPr>
    <p:cSldViewPr snapToGrid="0" snapToObjects="1">
      <p:cViewPr varScale="1">
        <p:scale>
          <a:sx n="70" d="100"/>
          <a:sy n="70" d="100"/>
        </p:scale>
        <p:origin x="680" y="184"/>
      </p:cViewPr>
      <p:guideLst>
        <p:guide orient="horz" pos="176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B34D0-9577-8540-8EC7-BAB01EB8B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0169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9D5F5-139B-D144-B2B6-1101F5782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9198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9D5F5-139B-D144-B2B6-1101F5782E38}" type="slidenum">
              <a:rPr lang="en-US" smtClean="0"/>
              <a:t>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163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prstClr val="black"/>
                </a:solidFill>
              </a:rPr>
              <a:t>Different manufacturers have proprietary formats of raw data.</a:t>
            </a:r>
            <a:r>
              <a:rPr lang="en-US" baseline="0" dirty="0" smtClean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These formats may even differ from receiver model to receiver model within a manufacturer as technology develops.</a:t>
            </a:r>
            <a:r>
              <a:rPr lang="en-US" baseline="0" dirty="0" smtClean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We require a standardized format with which to exchange GPS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9D5F5-139B-D144-B2B6-1101F5782E38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43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53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34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Phase (“L”) records in cycles.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Pseudorange</a:t>
            </a:r>
            <a:r>
              <a:rPr lang="en-US" altLang="en-US" baseline="0" dirty="0" smtClean="0"/>
              <a:t> (“C”/“P”) records in m. </a:t>
            </a:r>
            <a:r>
              <a:rPr lang="en-US" altLang="en-US" dirty="0" smtClean="0"/>
              <a:t>Data records may wrap onto secondary lines, so beware when reading</a:t>
            </a:r>
            <a:r>
              <a:rPr lang="en-US" altLang="en-US" baseline="0" dirty="0" smtClean="0"/>
              <a:t> columns. Other common data types are signal-to-noise ratio (“S”) and Doppler shift (“D”) on different frequencies. Nowadays, L5 phase/C5 </a:t>
            </a:r>
            <a:r>
              <a:rPr lang="en-US" altLang="en-US" baseline="0" dirty="0" err="1" smtClean="0"/>
              <a:t>pseudorange</a:t>
            </a:r>
            <a:r>
              <a:rPr lang="en-US" altLang="en-US" baseline="0" dirty="0" smtClean="0"/>
              <a:t> observations becoming more common. L2C and, ultimately, L1C may also be acquired, but may have an impact on simultaneous recording of legacy C/A signal and is currently not recommended (e.g. do not use “+C2” or “-</a:t>
            </a:r>
            <a:r>
              <a:rPr lang="en-US" altLang="en-US" baseline="0" dirty="0" err="1" smtClean="0"/>
              <a:t>O.obs</a:t>
            </a:r>
            <a:r>
              <a:rPr lang="en-US" altLang="en-US" baseline="0" dirty="0" smtClean="0"/>
              <a:t> C2…” </a:t>
            </a:r>
            <a:r>
              <a:rPr lang="en-US" altLang="en-US" baseline="0" dirty="0" err="1" smtClean="0"/>
              <a:t>teqc</a:t>
            </a:r>
            <a:r>
              <a:rPr lang="en-US" altLang="en-US" baseline="0" dirty="0" smtClean="0"/>
              <a:t> options).</a:t>
            </a:r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68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34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95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44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35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3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6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6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2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48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6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8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7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7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1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2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image" Target="../media/image3.tif"/><Relationship Id="rId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unavco.org/facility/software/teqc/teqc.html#executable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acility.unavco.org/kb/questions/744/" TargetMode="External"/><Relationship Id="rId4" Type="http://schemas.openxmlformats.org/officeDocument/2006/relationships/hyperlink" Target="http://www.unavco.org/software/data-processing/teqc/teqc.html" TargetMode="External"/><Relationship Id="rId5" Type="http://schemas.openxmlformats.org/officeDocument/2006/relationships/hyperlink" Target="ftp://ftp.ashtech.com/Utility%20Software/RINEX%20Converter/" TargetMode="External"/><Relationship Id="rId6" Type="http://schemas.openxmlformats.org/officeDocument/2006/relationships/hyperlink" Target="NULL" TargetMode="Externa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kware.com/" TargetMode="External"/><Relationship Id="rId4" Type="http://schemas.openxmlformats.org/officeDocument/2006/relationships/hyperlink" Target="http://www.winzip.com/" TargetMode="External"/><Relationship Id="rId5" Type="http://schemas.openxmlformats.org/officeDocument/2006/relationships/hyperlink" Target="http://www.7-zip.org/" TargetMode="External"/><Relationship Id="rId6" Type="http://schemas.openxmlformats.org/officeDocument/2006/relationships/hyperlink" Target="http://sopac.ucsd.edu/dataArchive/hatanaka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facility.unavco.org/kb/questions/74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GPS data </a:t>
            </a:r>
            <a:r>
              <a:rPr lang="en-US" smtClean="0"/>
              <a:t>from receiver</a:t>
            </a:r>
            <a:br>
              <a:rPr lang="en-US" smtClean="0"/>
            </a:br>
            <a:r>
              <a:rPr lang="en-US" smtClean="0"/>
              <a:t>to </a:t>
            </a:r>
            <a:r>
              <a:rPr lang="en-US" dirty="0" smtClean="0"/>
              <a:t>processing input</a:t>
            </a:r>
            <a:endParaRPr lang="en-US" dirty="0"/>
          </a:p>
        </p:txBody>
      </p:sp>
      <p:pic>
        <p:nvPicPr>
          <p:cNvPr id="6" name="Picture 5" descr="MIT-logo-with-spelling-web-red-gray-design1-lar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60" y="224179"/>
            <a:ext cx="1599993" cy="362429"/>
          </a:xfrm>
          <a:prstGeom prst="rect">
            <a:avLst/>
          </a:prstGeom>
        </p:spPr>
      </p:pic>
      <p:pic>
        <p:nvPicPr>
          <p:cNvPr id="7" name="Picture 6" descr="bga_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879" y="130032"/>
            <a:ext cx="1155932" cy="558987"/>
          </a:xfrm>
          <a:prstGeom prst="rect">
            <a:avLst/>
          </a:prstGeom>
        </p:spPr>
      </p:pic>
      <p:pic>
        <p:nvPicPr>
          <p:cNvPr id="8" name="Picture 7" descr="logo-small.t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649" y="185527"/>
            <a:ext cx="1364702" cy="395663"/>
          </a:xfrm>
          <a:prstGeom prst="rect">
            <a:avLst/>
          </a:prstGeom>
        </p:spPr>
      </p:pic>
      <p:pic>
        <p:nvPicPr>
          <p:cNvPr id="9" name="Picture 8" descr="comet-logo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348" y="127537"/>
            <a:ext cx="1553259" cy="540000"/>
          </a:xfrm>
          <a:prstGeom prst="rect">
            <a:avLst/>
          </a:prstGeom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71600" y="3886199"/>
            <a:ext cx="6400800" cy="24092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/>
              <a:t>M</a:t>
            </a:r>
            <a:r>
              <a:rPr lang="en-US" sz="2600" dirty="0"/>
              <a:t>. A. Floyd</a:t>
            </a:r>
          </a:p>
          <a:p>
            <a:r>
              <a:rPr lang="en-US" sz="1700" i="1" dirty="0" smtClean="0"/>
              <a:t>Massachusetts Institute of Technology, Cambridge, MA, USA</a:t>
            </a:r>
          </a:p>
          <a:p>
            <a:endParaRPr lang="en-US" sz="1400" dirty="0" smtClean="0"/>
          </a:p>
          <a:p>
            <a:r>
              <a:rPr lang="en-US" sz="2100" dirty="0"/>
              <a:t>School of Earth </a:t>
            </a:r>
            <a:r>
              <a:rPr lang="en-US" sz="2100" dirty="0" smtClean="0"/>
              <a:t>Sciences, University of Bristol</a:t>
            </a:r>
            <a:br>
              <a:rPr lang="en-US" sz="2100" dirty="0" smtClean="0"/>
            </a:br>
            <a:r>
              <a:rPr lang="en-US" sz="2100" dirty="0" smtClean="0"/>
              <a:t>United Kingdom</a:t>
            </a:r>
            <a:endParaRPr lang="en-US" sz="2100" dirty="0"/>
          </a:p>
          <a:p>
            <a:r>
              <a:rPr lang="en-US" sz="2100" dirty="0" smtClean="0"/>
              <a:t>2–5 May 2017</a:t>
            </a:r>
          </a:p>
          <a:p>
            <a:endParaRPr lang="en-US" sz="1800" dirty="0" smtClean="0"/>
          </a:p>
          <a:p>
            <a:r>
              <a:rPr lang="en-US" sz="1400" dirty="0"/>
              <a:t>Material from T. A. Herring, R. W. King, M. A. Floyd (MIT) and S. C. </a:t>
            </a:r>
            <a:r>
              <a:rPr lang="en-US" sz="1400" dirty="0" err="1"/>
              <a:t>McClusky</a:t>
            </a:r>
            <a:r>
              <a:rPr lang="en-US" sz="1400" dirty="0"/>
              <a:t> (now ANU)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79674" y="6199641"/>
            <a:ext cx="5984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err="1" smtClean="0"/>
              <a:t>web.mit.edu</a:t>
            </a:r>
            <a:r>
              <a:rPr lang="en-US" dirty="0" smtClean="0"/>
              <a:t>/</a:t>
            </a:r>
            <a:r>
              <a:rPr lang="en-US" dirty="0" err="1" smtClean="0"/>
              <a:t>mfloyd</a:t>
            </a:r>
            <a:r>
              <a:rPr lang="en-US" dirty="0" smtClean="0"/>
              <a:t>/www/courses/gg/201705_Bristol/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40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Pre-processing data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2400" dirty="0" smtClean="0"/>
              <a:t>Some level of data quality </a:t>
            </a:r>
            <a:r>
              <a:rPr lang="en-GB" altLang="en-US" sz="2400" dirty="0"/>
              <a:t>c</a:t>
            </a:r>
            <a:r>
              <a:rPr lang="en-GB" altLang="en-US" sz="2400" dirty="0" smtClean="0"/>
              <a:t>ontrol may be performed prior to any data processing</a:t>
            </a:r>
          </a:p>
          <a:p>
            <a:pPr eaLnBrk="1" hangingPunct="1"/>
            <a:r>
              <a:rPr lang="en-GB" altLang="en-US" sz="2400" dirty="0" smtClean="0"/>
              <a:t>Utilities are available to perform simple but valuable tests</a:t>
            </a:r>
          </a:p>
          <a:p>
            <a:pPr lvl="1" eaLnBrk="1" hangingPunct="1"/>
            <a:r>
              <a:rPr lang="en-GB" altLang="en-US" sz="2000" dirty="0" smtClean="0"/>
              <a:t>The most common example is TEQC (pronounced “</a:t>
            </a:r>
            <a:r>
              <a:rPr lang="en-GB" altLang="en-US" sz="2000" dirty="0" err="1" smtClean="0"/>
              <a:t>tek</a:t>
            </a:r>
            <a:r>
              <a:rPr lang="en-GB" altLang="en-US" sz="2000" dirty="0" smtClean="0"/>
              <a:t>”)</a:t>
            </a:r>
          </a:p>
          <a:p>
            <a:pPr lvl="2" eaLnBrk="1" hangingPunct="1"/>
            <a:r>
              <a:rPr lang="en-GB" altLang="en-US" sz="1800" b="1" dirty="0" smtClean="0"/>
              <a:t>T</a:t>
            </a:r>
            <a:r>
              <a:rPr lang="en-GB" altLang="en-US" sz="1800" dirty="0" smtClean="0"/>
              <a:t>ranslate, </a:t>
            </a:r>
            <a:r>
              <a:rPr lang="en-GB" altLang="en-US" sz="1800" b="1" dirty="0" smtClean="0"/>
              <a:t>E</a:t>
            </a:r>
            <a:r>
              <a:rPr lang="en-GB" altLang="en-US" sz="1800" dirty="0" smtClean="0"/>
              <a:t>dit, </a:t>
            </a:r>
            <a:r>
              <a:rPr lang="en-GB" altLang="en-US" sz="1800" b="1" dirty="0" smtClean="0"/>
              <a:t>Q</a:t>
            </a:r>
            <a:r>
              <a:rPr lang="en-GB" altLang="en-US" sz="1800" dirty="0" smtClean="0"/>
              <a:t>uality </a:t>
            </a:r>
            <a:r>
              <a:rPr lang="en-GB" altLang="en-US" sz="1800" b="1" dirty="0" smtClean="0"/>
              <a:t>C</a:t>
            </a:r>
            <a:r>
              <a:rPr lang="en-GB" altLang="en-US" sz="1800" dirty="0" smtClean="0"/>
              <a:t>heck</a:t>
            </a:r>
          </a:p>
          <a:p>
            <a:pPr lvl="2" eaLnBrk="1" hangingPunct="1"/>
            <a:r>
              <a:rPr lang="en-GB" altLang="en-US" sz="1800" dirty="0" smtClean="0"/>
              <a:t>Translates common  binary formats to RINEX format</a:t>
            </a:r>
          </a:p>
          <a:p>
            <a:pPr lvl="2" eaLnBrk="1" hangingPunct="1"/>
            <a:r>
              <a:rPr lang="en-GB" altLang="en-US" sz="1800" dirty="0" smtClean="0"/>
              <a:t>Header editing, windowing, splicing of RINEX data</a:t>
            </a:r>
          </a:p>
          <a:p>
            <a:pPr lvl="2" eaLnBrk="1" hangingPunct="1"/>
            <a:r>
              <a:rPr lang="en-GB" altLang="en-US" sz="1800" dirty="0" smtClean="0"/>
              <a:t>Quality check in ‘</a:t>
            </a:r>
            <a:r>
              <a:rPr lang="en-GB" altLang="en-US" sz="1800" dirty="0" err="1" smtClean="0"/>
              <a:t>lite</a:t>
            </a:r>
            <a:r>
              <a:rPr lang="en-GB" altLang="en-US" sz="1800" dirty="0" smtClean="0"/>
              <a:t>’ mode (no navigation file) or ‘full’ mode (navigation file available)</a:t>
            </a:r>
          </a:p>
          <a:p>
            <a:pPr lvl="2" eaLnBrk="1" hangingPunct="1"/>
            <a:r>
              <a:rPr lang="en-GB" altLang="en-US" sz="1800" dirty="0" smtClean="0"/>
              <a:t>Download for </a:t>
            </a:r>
            <a:r>
              <a:rPr lang="en-GB" altLang="en-US" sz="1800" i="1" dirty="0" smtClean="0"/>
              <a:t>free</a:t>
            </a:r>
            <a:r>
              <a:rPr lang="en-GB" altLang="en-US" sz="1800" dirty="0" smtClean="0"/>
              <a:t> from</a:t>
            </a:r>
          </a:p>
          <a:p>
            <a:pPr lvl="1" eaLnBrk="1" hangingPunct="1">
              <a:buFontTx/>
              <a:buNone/>
            </a:pPr>
            <a:r>
              <a:rPr lang="en-GB" altLang="en-US" sz="2000" dirty="0" smtClean="0">
                <a:hlinkClick r:id="rId3"/>
              </a:rPr>
              <a:t>http://www.unavco.org/facility/software/teqc/teqc.html#executables</a:t>
            </a:r>
            <a:r>
              <a:rPr lang="en-GB" altLang="en-US" dirty="0" smtClean="0"/>
              <a:t> </a:t>
            </a:r>
          </a:p>
          <a:p>
            <a:pPr lvl="1" eaLnBrk="1" hangingPunct="1">
              <a:buFontTx/>
              <a:buNone/>
            </a:pPr>
            <a:endParaRPr lang="en-GB" altLang="en-US" sz="1600" dirty="0" smtClean="0"/>
          </a:p>
          <a:p>
            <a:pPr lvl="1" eaLnBrk="1" hangingPunct="1">
              <a:buFontTx/>
              <a:buNone/>
            </a:pPr>
            <a:endParaRPr lang="en-GB" altLang="en-US" sz="1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6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teqc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Be sure to use correct raw format</a:t>
            </a:r>
          </a:p>
          <a:p>
            <a:pPr lvl="1"/>
            <a:r>
              <a:rPr lang="en-US" sz="1800" dirty="0" err="1">
                <a:latin typeface="Courier"/>
                <a:cs typeface="Courier"/>
              </a:rPr>
              <a:t>t</a:t>
            </a:r>
            <a:r>
              <a:rPr lang="en-US" sz="1800" dirty="0" err="1" smtClean="0">
                <a:latin typeface="Courier"/>
                <a:cs typeface="Courier"/>
              </a:rPr>
              <a:t>eqc</a:t>
            </a:r>
            <a:r>
              <a:rPr lang="en-US" sz="1800" dirty="0" smtClean="0">
                <a:latin typeface="Courier"/>
                <a:cs typeface="Courier"/>
              </a:rPr>
              <a:t> -</a:t>
            </a:r>
            <a:r>
              <a:rPr lang="en-US" sz="1800" dirty="0" err="1" smtClean="0">
                <a:latin typeface="Courier"/>
                <a:cs typeface="Courier"/>
              </a:rPr>
              <a:t>tr</a:t>
            </a:r>
            <a:r>
              <a:rPr lang="en-US" sz="1800" dirty="0" smtClean="0">
                <a:latin typeface="Courier"/>
                <a:cs typeface="Courier"/>
              </a:rPr>
              <a:t> d &lt;Trimble .</a:t>
            </a:r>
            <a:r>
              <a:rPr lang="en-US" sz="1800" dirty="0" err="1" smtClean="0">
                <a:latin typeface="Courier"/>
                <a:cs typeface="Courier"/>
              </a:rPr>
              <a:t>dat</a:t>
            </a:r>
            <a:r>
              <a:rPr lang="en-US" sz="1800" dirty="0" smtClean="0">
                <a:latin typeface="Courier"/>
                <a:cs typeface="Courier"/>
              </a:rPr>
              <a:t> file&gt;</a:t>
            </a:r>
          </a:p>
          <a:p>
            <a:pPr lvl="1"/>
            <a:r>
              <a:rPr lang="en-US" sz="1800" dirty="0" err="1">
                <a:latin typeface="Courier"/>
                <a:cs typeface="Courier"/>
              </a:rPr>
              <a:t>t</a:t>
            </a:r>
            <a:r>
              <a:rPr lang="en-US" sz="1800" dirty="0" err="1" smtClean="0">
                <a:latin typeface="Courier"/>
                <a:cs typeface="Courier"/>
              </a:rPr>
              <a:t>eqc</a:t>
            </a:r>
            <a:r>
              <a:rPr lang="en-US" sz="1800" dirty="0" smtClean="0">
                <a:latin typeface="Courier"/>
                <a:cs typeface="Courier"/>
              </a:rPr>
              <a:t> -ash d &lt;</a:t>
            </a:r>
            <a:r>
              <a:rPr lang="en-US" sz="1800" dirty="0" err="1" smtClean="0">
                <a:latin typeface="Courier"/>
                <a:cs typeface="Courier"/>
              </a:rPr>
              <a:t>Ashtech</a:t>
            </a:r>
            <a:r>
              <a:rPr lang="en-US" sz="1800" dirty="0" smtClean="0">
                <a:latin typeface="Courier"/>
                <a:cs typeface="Courier"/>
              </a:rPr>
              <a:t> B-file, etc.&gt;</a:t>
            </a:r>
          </a:p>
          <a:p>
            <a:r>
              <a:rPr lang="en-US" dirty="0" smtClean="0"/>
              <a:t>Ability to control observations using “-</a:t>
            </a:r>
            <a:r>
              <a:rPr lang="en-US" dirty="0" err="1" smtClean="0"/>
              <a:t>O.obs</a:t>
            </a:r>
            <a:r>
              <a:rPr lang="en-US" dirty="0" smtClean="0"/>
              <a:t>”</a:t>
            </a:r>
          </a:p>
          <a:p>
            <a:pPr lvl="1"/>
            <a:r>
              <a:rPr lang="en-US" sz="1800" dirty="0" err="1">
                <a:latin typeface="Courier"/>
                <a:cs typeface="Courier"/>
              </a:rPr>
              <a:t>t</a:t>
            </a:r>
            <a:r>
              <a:rPr lang="en-US" sz="1800" dirty="0" err="1" smtClean="0">
                <a:latin typeface="Courier"/>
                <a:cs typeface="Courier"/>
              </a:rPr>
              <a:t>eqc</a:t>
            </a:r>
            <a:r>
              <a:rPr lang="en-US" sz="1800" dirty="0" smtClean="0">
                <a:latin typeface="Courier"/>
                <a:cs typeface="Courier"/>
              </a:rPr>
              <a:t> -</a:t>
            </a:r>
            <a:r>
              <a:rPr lang="en-US" sz="1800" dirty="0" err="1" smtClean="0">
                <a:latin typeface="Courier"/>
                <a:cs typeface="Courier"/>
              </a:rPr>
              <a:t>O.obs</a:t>
            </a:r>
            <a:r>
              <a:rPr lang="en-US" sz="1800" dirty="0" smtClean="0">
                <a:latin typeface="Courier"/>
                <a:cs typeface="Courier"/>
              </a:rPr>
              <a:t> L1L2C1P2 -</a:t>
            </a:r>
            <a:r>
              <a:rPr lang="en-US" sz="1800" dirty="0" err="1" smtClean="0">
                <a:latin typeface="Courier"/>
                <a:cs typeface="Courier"/>
              </a:rPr>
              <a:t>tr</a:t>
            </a:r>
            <a:r>
              <a:rPr lang="en-US" sz="1800" dirty="0" smtClean="0">
                <a:latin typeface="Courier"/>
                <a:cs typeface="Courier"/>
              </a:rPr>
              <a:t> d &lt;Trimble .</a:t>
            </a:r>
            <a:r>
              <a:rPr lang="en-US" sz="1800" dirty="0" err="1" smtClean="0">
                <a:latin typeface="Courier"/>
                <a:cs typeface="Courier"/>
              </a:rPr>
              <a:t>dat</a:t>
            </a:r>
            <a:r>
              <a:rPr lang="en-US" sz="1800" dirty="0" smtClean="0">
                <a:latin typeface="Courier"/>
                <a:cs typeface="Courier"/>
              </a:rPr>
              <a:t> file&gt;</a:t>
            </a:r>
          </a:p>
          <a:p>
            <a:r>
              <a:rPr lang="en-US" dirty="0" smtClean="0"/>
              <a:t>Ability to control header information with other “-</a:t>
            </a:r>
            <a:r>
              <a:rPr lang="en-US" dirty="0" err="1" smtClean="0"/>
              <a:t>O.xxx</a:t>
            </a:r>
            <a:r>
              <a:rPr lang="en-US" dirty="0" smtClean="0"/>
              <a:t>” options</a:t>
            </a:r>
          </a:p>
          <a:p>
            <a:pPr lvl="1"/>
            <a:r>
              <a:rPr lang="en-US" sz="1800" dirty="0" err="1">
                <a:latin typeface="Courier"/>
                <a:cs typeface="Courier"/>
              </a:rPr>
              <a:t>t</a:t>
            </a:r>
            <a:r>
              <a:rPr lang="en-US" sz="1800" dirty="0" err="1" smtClean="0">
                <a:latin typeface="Courier"/>
                <a:cs typeface="Courier"/>
              </a:rPr>
              <a:t>eqc</a:t>
            </a:r>
            <a:r>
              <a:rPr lang="en-US" sz="1800" dirty="0" smtClean="0">
                <a:latin typeface="Courier"/>
                <a:cs typeface="Courier"/>
              </a:rPr>
              <a:t> -</a:t>
            </a:r>
            <a:r>
              <a:rPr lang="en-US" sz="1800" dirty="0" err="1" smtClean="0">
                <a:latin typeface="Courier"/>
                <a:cs typeface="Courier"/>
              </a:rPr>
              <a:t>O.o</a:t>
            </a:r>
            <a:r>
              <a:rPr lang="en-US" sz="1800" dirty="0" smtClean="0">
                <a:latin typeface="Courier"/>
                <a:cs typeface="Courier"/>
              </a:rPr>
              <a:t> “M. Floyd” -</a:t>
            </a:r>
            <a:r>
              <a:rPr lang="en-US" sz="1800" dirty="0" err="1" smtClean="0">
                <a:latin typeface="Courier"/>
                <a:cs typeface="Courier"/>
              </a:rPr>
              <a:t>O.obs</a:t>
            </a:r>
            <a:r>
              <a:rPr lang="en-US" sz="1800" dirty="0" smtClean="0">
                <a:latin typeface="Courier"/>
                <a:cs typeface="Courier"/>
              </a:rPr>
              <a:t> L1L2C1P2 -</a:t>
            </a:r>
            <a:r>
              <a:rPr lang="en-US" sz="1800" dirty="0" err="1" smtClean="0">
                <a:latin typeface="Courier"/>
                <a:cs typeface="Courier"/>
              </a:rPr>
              <a:t>tr</a:t>
            </a:r>
            <a:r>
              <a:rPr lang="en-US" sz="1800" dirty="0" smtClean="0">
                <a:latin typeface="Courier"/>
                <a:cs typeface="Courier"/>
              </a:rPr>
              <a:t> d &lt;Trimble .</a:t>
            </a:r>
            <a:r>
              <a:rPr lang="en-US" sz="1800" dirty="0" err="1" smtClean="0">
                <a:latin typeface="Courier"/>
                <a:cs typeface="Courier"/>
              </a:rPr>
              <a:t>dat</a:t>
            </a:r>
            <a:r>
              <a:rPr lang="en-US" sz="1800" dirty="0" smtClean="0">
                <a:latin typeface="Courier"/>
                <a:cs typeface="Courier"/>
              </a:rPr>
              <a:t> file&gt;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May create and use a </a:t>
            </a:r>
            <a:r>
              <a:rPr lang="en-US" dirty="0" err="1" smtClean="0"/>
              <a:t>teqc</a:t>
            </a:r>
            <a:r>
              <a:rPr lang="en-US" dirty="0" smtClean="0"/>
              <a:t> configuration file for consistent information</a:t>
            </a:r>
          </a:p>
          <a:p>
            <a:pPr lvl="1"/>
            <a:r>
              <a:rPr lang="en-US" sz="1900" dirty="0" err="1">
                <a:latin typeface="Courier"/>
                <a:cs typeface="Courier"/>
              </a:rPr>
              <a:t>teqc</a:t>
            </a:r>
            <a:r>
              <a:rPr lang="en-US" sz="1900" dirty="0">
                <a:latin typeface="Courier"/>
                <a:cs typeface="Courier"/>
              </a:rPr>
              <a:t> -</a:t>
            </a:r>
            <a:r>
              <a:rPr lang="en-US" sz="1900" dirty="0" err="1">
                <a:latin typeface="Courier"/>
                <a:cs typeface="Courier"/>
              </a:rPr>
              <a:t>config</a:t>
            </a:r>
            <a:r>
              <a:rPr lang="en-US" sz="1900" dirty="0">
                <a:latin typeface="Courier"/>
                <a:cs typeface="Courier"/>
              </a:rPr>
              <a:t> </a:t>
            </a:r>
            <a:r>
              <a:rPr lang="en-US" sz="1900" dirty="0" err="1">
                <a:latin typeface="Courier"/>
                <a:cs typeface="Courier"/>
              </a:rPr>
              <a:t>teqc.cfg</a:t>
            </a:r>
            <a:r>
              <a:rPr lang="en-US" sz="1900" dirty="0">
                <a:latin typeface="Courier"/>
                <a:cs typeface="Courier"/>
              </a:rPr>
              <a:t> -</a:t>
            </a:r>
            <a:r>
              <a:rPr lang="en-US" sz="1900" dirty="0" err="1">
                <a:latin typeface="Courier"/>
                <a:cs typeface="Courier"/>
              </a:rPr>
              <a:t>tr</a:t>
            </a:r>
            <a:r>
              <a:rPr lang="en-US" sz="1900" dirty="0">
                <a:latin typeface="Courier"/>
                <a:cs typeface="Courier"/>
              </a:rPr>
              <a:t> d &lt;Trimble .</a:t>
            </a:r>
            <a:r>
              <a:rPr lang="en-US" sz="1900" dirty="0" err="1">
                <a:latin typeface="Courier"/>
                <a:cs typeface="Courier"/>
              </a:rPr>
              <a:t>dat</a:t>
            </a:r>
            <a:r>
              <a:rPr lang="en-US" sz="1900" dirty="0">
                <a:latin typeface="Courier"/>
                <a:cs typeface="Courier"/>
              </a:rPr>
              <a:t> file&gt;</a:t>
            </a:r>
            <a:endParaRPr lang="en-US" sz="1900" dirty="0" smtClean="0">
              <a:latin typeface="Courier"/>
              <a:cs typeface="Courier"/>
            </a:endParaRPr>
          </a:p>
          <a:p>
            <a:r>
              <a:rPr lang="en-US" dirty="0" smtClean="0"/>
              <a:t>Use a script or command line loop to create RINEX files in batch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0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TEQC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smtClean="0"/>
              <a:t>Quality Control (QC)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mtClean="0"/>
              <a:t>In ‘lite’ mode, teqc doesn’t know anything about the satellite positions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1400" smtClean="0">
                <a:latin typeface="Courier New" pitchFamily="49" charset="0"/>
                <a:cs typeface="Courier New" pitchFamily="49" charset="0"/>
              </a:rPr>
              <a:t>teqc +qc site1891.02o &gt; teqc.out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mtClean="0"/>
              <a:t>7 files generated; use the -plots switch to prevent all but the summary (‘S’) file being generated</a:t>
            </a:r>
            <a:endParaRPr lang="en-GB" altLang="en-US" sz="140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 smtClean="0"/>
              <a:t>In ‘full’ mode, additional information is available based on the satellite positions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1400" smtClean="0">
                <a:latin typeface="Courier New" pitchFamily="49" charset="0"/>
                <a:cs typeface="Courier New" pitchFamily="49" charset="0"/>
              </a:rPr>
              <a:t>teqc +qc –nav site1891.02n site1891.02o &gt; teqc.out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mtClean="0"/>
              <a:t>9 files generated (elevation and azimuth of satellites)</a:t>
            </a:r>
            <a:endParaRPr lang="en-GB" altLang="en-US" sz="140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 smtClean="0"/>
              <a:t>Full solution if navigation file matches observation file, e.g. site1891.02o and site1891.02n, </a:t>
            </a:r>
            <a:endParaRPr lang="en-GB" altLang="en-US" sz="1600" smtClean="0"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GB" altLang="en-US" sz="1400" smtClean="0">
                <a:latin typeface="Courier New" pitchFamily="49" charset="0"/>
                <a:cs typeface="Courier New" pitchFamily="49" charset="0"/>
              </a:rPr>
              <a:t>teqc +qc site1891.02o &gt; teqc.out</a:t>
            </a:r>
          </a:p>
          <a:p>
            <a:pPr lvl="2" eaLnBrk="1" hangingPunct="1">
              <a:lnSpc>
                <a:spcPct val="90000"/>
              </a:lnSpc>
            </a:pPr>
            <a:endParaRPr lang="en-GB" altLang="en-US" sz="140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5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Accurate a priori coordinates necessary for good GPS processing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Run </a:t>
            </a:r>
            <a:r>
              <a:rPr lang="en-US" dirty="0" err="1" smtClean="0">
                <a:solidFill>
                  <a:srgbClr val="000000"/>
                </a:solidFill>
              </a:rPr>
              <a:t>teqc</a:t>
            </a:r>
            <a:r>
              <a:rPr lang="en-US" dirty="0" smtClean="0">
                <a:solidFill>
                  <a:srgbClr val="000000"/>
                </a:solidFill>
              </a:rPr>
              <a:t> to create RINEX observation and (broadcast) navigation files, e.g.</a:t>
            </a:r>
          </a:p>
          <a:p>
            <a:pPr marL="400050" lvl="1" indent="0">
              <a:buNone/>
            </a:pPr>
            <a:r>
              <a:rPr lang="en-US" sz="1700" dirty="0" err="1">
                <a:solidFill>
                  <a:srgbClr val="000000"/>
                </a:solidFill>
                <a:latin typeface="Courier"/>
                <a:cs typeface="Courier"/>
              </a:rPr>
              <a:t>t</a:t>
            </a:r>
            <a:r>
              <a:rPr lang="en-US" sz="1700" dirty="0" err="1" smtClean="0">
                <a:solidFill>
                  <a:srgbClr val="000000"/>
                </a:solidFill>
                <a:latin typeface="Courier"/>
                <a:cs typeface="Courier"/>
              </a:rPr>
              <a:t>eqc</a:t>
            </a:r>
            <a:r>
              <a:rPr lang="en-US" sz="1700" dirty="0" smtClean="0">
                <a:solidFill>
                  <a:srgbClr val="000000"/>
                </a:solidFill>
                <a:latin typeface="Courier"/>
                <a:cs typeface="Courier"/>
              </a:rPr>
              <a:t> +</a:t>
            </a:r>
            <a:r>
              <a:rPr lang="en-US" sz="1700" dirty="0" err="1" smtClean="0">
                <a:solidFill>
                  <a:srgbClr val="000000"/>
                </a:solidFill>
                <a:latin typeface="Courier"/>
                <a:cs typeface="Courier"/>
              </a:rPr>
              <a:t>nav</a:t>
            </a:r>
            <a:r>
              <a:rPr lang="en-US" sz="1700" dirty="0" smtClean="0">
                <a:solidFill>
                  <a:srgbClr val="000000"/>
                </a:solidFill>
                <a:latin typeface="Courier"/>
                <a:cs typeface="Courier"/>
              </a:rPr>
              <a:t> abcd3650.14n +</a:t>
            </a:r>
            <a:r>
              <a:rPr lang="en-US" sz="1700" dirty="0" err="1" smtClean="0">
                <a:solidFill>
                  <a:srgbClr val="000000"/>
                </a:solidFill>
                <a:latin typeface="Courier"/>
                <a:cs typeface="Courier"/>
              </a:rPr>
              <a:t>obs</a:t>
            </a:r>
            <a:r>
              <a:rPr lang="en-US" sz="1700" dirty="0" smtClean="0">
                <a:solidFill>
                  <a:srgbClr val="000000"/>
                </a:solidFill>
                <a:latin typeface="Courier"/>
                <a:cs typeface="Courier"/>
              </a:rPr>
              <a:t> abcd3650.14o -</a:t>
            </a:r>
            <a:r>
              <a:rPr lang="en-US" sz="1700" dirty="0" err="1" smtClean="0">
                <a:solidFill>
                  <a:srgbClr val="000000"/>
                </a:solidFill>
                <a:latin typeface="Courier"/>
                <a:cs typeface="Courier"/>
              </a:rPr>
              <a:t>tr</a:t>
            </a:r>
            <a:r>
              <a:rPr lang="en-US" sz="1700" dirty="0" smtClean="0">
                <a:solidFill>
                  <a:srgbClr val="000000"/>
                </a:solidFill>
                <a:latin typeface="Courier"/>
                <a:cs typeface="Courier"/>
              </a:rPr>
              <a:t> d 12343650.dat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Run </a:t>
            </a:r>
            <a:r>
              <a:rPr lang="en-US" dirty="0" err="1">
                <a:solidFill>
                  <a:srgbClr val="000000"/>
                </a:solidFill>
              </a:rPr>
              <a:t>teqc</a:t>
            </a:r>
            <a:r>
              <a:rPr lang="en-US" dirty="0">
                <a:solidFill>
                  <a:srgbClr val="000000"/>
                </a:solidFill>
              </a:rPr>
              <a:t> in qc-mode on observation file with navigation file to get </a:t>
            </a:r>
            <a:r>
              <a:rPr lang="en-US" dirty="0" err="1">
                <a:solidFill>
                  <a:srgbClr val="000000"/>
                </a:solidFill>
              </a:rPr>
              <a:t>pseudorange</a:t>
            </a:r>
            <a:r>
              <a:rPr lang="en-US" dirty="0">
                <a:solidFill>
                  <a:srgbClr val="000000"/>
                </a:solidFill>
              </a:rPr>
              <a:t>-derived estimate of approximate coordinate, e.g.</a:t>
            </a:r>
          </a:p>
          <a:p>
            <a:pPr marL="400050" lvl="1" indent="0">
              <a:buNone/>
            </a:pPr>
            <a:r>
              <a:rPr lang="en-US" sz="1700" dirty="0" err="1">
                <a:solidFill>
                  <a:srgbClr val="000000"/>
                </a:solidFill>
                <a:latin typeface="Courier"/>
                <a:cs typeface="Courier"/>
              </a:rPr>
              <a:t>teqc</a:t>
            </a:r>
            <a:r>
              <a:rPr lang="en-US" sz="1700" dirty="0">
                <a:solidFill>
                  <a:srgbClr val="000000"/>
                </a:solidFill>
                <a:latin typeface="Courier"/>
                <a:cs typeface="Courier"/>
              </a:rPr>
              <a:t> +qc -</a:t>
            </a:r>
            <a:r>
              <a:rPr lang="en-US" sz="1700" dirty="0" err="1">
                <a:solidFill>
                  <a:srgbClr val="000000"/>
                </a:solidFill>
                <a:latin typeface="Courier"/>
                <a:cs typeface="Courier"/>
              </a:rPr>
              <a:t>nav</a:t>
            </a:r>
            <a:r>
              <a:rPr lang="en-US" sz="1700" dirty="0">
                <a:solidFill>
                  <a:srgbClr val="000000"/>
                </a:solidFill>
                <a:latin typeface="Courier"/>
                <a:cs typeface="Courier"/>
              </a:rPr>
              <a:t> abcd3650.14n </a:t>
            </a:r>
            <a:r>
              <a:rPr lang="en-US" sz="1700" dirty="0" smtClean="0">
                <a:solidFill>
                  <a:srgbClr val="000000"/>
                </a:solidFill>
                <a:latin typeface="Courier"/>
                <a:cs typeface="Courier"/>
              </a:rPr>
              <a:t>abcd3650.14o</a:t>
            </a:r>
            <a:endParaRPr lang="en-US" sz="17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May also be done using GG’s </a:t>
            </a:r>
            <a:r>
              <a:rPr lang="en-US" sz="3500" dirty="0" smtClean="0">
                <a:solidFill>
                  <a:srgbClr val="000000"/>
                </a:solidFill>
                <a:latin typeface="Courier"/>
                <a:cs typeface="Courier"/>
              </a:rPr>
              <a:t>sh_rx2apr</a:t>
            </a:r>
            <a:endParaRPr lang="en-US" dirty="0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Raw data formats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18449" y="2353622"/>
            <a:ext cx="1051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Receiver: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8449" y="3222390"/>
            <a:ext cx="1344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Raw format:</a:t>
            </a:r>
            <a:endParaRPr lang="en-US" dirty="0"/>
          </a:p>
        </p:txBody>
      </p:sp>
      <p:sp>
        <p:nvSpPr>
          <p:cNvPr id="11" name="Alternate Process 10"/>
          <p:cNvSpPr/>
          <p:nvPr/>
        </p:nvSpPr>
        <p:spPr>
          <a:xfrm>
            <a:off x="3852333" y="1332971"/>
            <a:ext cx="1453444" cy="557918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GPS antenna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Alternate Process 12"/>
          <p:cNvSpPr/>
          <p:nvPr/>
        </p:nvSpPr>
        <p:spPr>
          <a:xfrm>
            <a:off x="3852334" y="5782179"/>
            <a:ext cx="1453444" cy="557918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RINEX file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8449" y="4094937"/>
            <a:ext cx="1631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Pre-processing:</a:t>
            </a:r>
            <a:endParaRPr lang="en-US" dirty="0"/>
          </a:p>
        </p:txBody>
      </p:sp>
      <p:cxnSp>
        <p:nvCxnSpPr>
          <p:cNvPr id="20" name="Elbow Connector 19"/>
          <p:cNvCxnSpPr>
            <a:stCxn id="11" idx="2"/>
            <a:endCxn id="35" idx="0"/>
          </p:cNvCxnSpPr>
          <p:nvPr/>
        </p:nvCxnSpPr>
        <p:spPr>
          <a:xfrm rot="5400000">
            <a:off x="3438829" y="1157063"/>
            <a:ext cx="406401" cy="1874052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1" idx="2"/>
            <a:endCxn id="37" idx="0"/>
          </p:cNvCxnSpPr>
          <p:nvPr/>
        </p:nvCxnSpPr>
        <p:spPr>
          <a:xfrm rot="5400000">
            <a:off x="4270610" y="1988844"/>
            <a:ext cx="406401" cy="210491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1" idx="2"/>
            <a:endCxn id="38" idx="0"/>
          </p:cNvCxnSpPr>
          <p:nvPr/>
        </p:nvCxnSpPr>
        <p:spPr>
          <a:xfrm rot="16200000" flipH="1">
            <a:off x="5144911" y="1325033"/>
            <a:ext cx="403578" cy="153529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1" idx="2"/>
            <a:endCxn id="39" idx="0"/>
          </p:cNvCxnSpPr>
          <p:nvPr/>
        </p:nvCxnSpPr>
        <p:spPr>
          <a:xfrm rot="16200000" flipH="1">
            <a:off x="5983111" y="486832"/>
            <a:ext cx="403578" cy="321169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Process 34"/>
          <p:cNvSpPr/>
          <p:nvPr/>
        </p:nvSpPr>
        <p:spPr>
          <a:xfrm>
            <a:off x="2201894" y="2297290"/>
            <a:ext cx="100621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Ashtech</a:t>
            </a:r>
            <a:endParaRPr lang="en-US" dirty="0"/>
          </a:p>
        </p:txBody>
      </p:sp>
      <p:sp>
        <p:nvSpPr>
          <p:cNvPr id="37" name="Process 36"/>
          <p:cNvSpPr/>
          <p:nvPr/>
        </p:nvSpPr>
        <p:spPr>
          <a:xfrm>
            <a:off x="3865455" y="2297290"/>
            <a:ext cx="100621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Leica</a:t>
            </a:r>
            <a:endParaRPr lang="en-US" dirty="0"/>
          </a:p>
        </p:txBody>
      </p:sp>
      <p:sp>
        <p:nvSpPr>
          <p:cNvPr id="38" name="Process 37"/>
          <p:cNvSpPr/>
          <p:nvPr/>
        </p:nvSpPr>
        <p:spPr>
          <a:xfrm>
            <a:off x="5611236" y="2294467"/>
            <a:ext cx="100621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Topcon</a:t>
            </a:r>
            <a:endParaRPr lang="en-US" dirty="0"/>
          </a:p>
        </p:txBody>
      </p:sp>
      <p:sp>
        <p:nvSpPr>
          <p:cNvPr id="39" name="Process 38"/>
          <p:cNvSpPr/>
          <p:nvPr/>
        </p:nvSpPr>
        <p:spPr>
          <a:xfrm>
            <a:off x="7287637" y="2294467"/>
            <a:ext cx="100621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Trimble</a:t>
            </a:r>
            <a:endParaRPr lang="en-US" dirty="0"/>
          </a:p>
        </p:txBody>
      </p:sp>
      <p:sp>
        <p:nvSpPr>
          <p:cNvPr id="40" name="Data 39"/>
          <p:cNvSpPr/>
          <p:nvPr/>
        </p:nvSpPr>
        <p:spPr>
          <a:xfrm>
            <a:off x="1648404" y="3165410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B-file</a:t>
            </a:r>
            <a:endParaRPr lang="en-US" dirty="0"/>
          </a:p>
        </p:txBody>
      </p:sp>
      <p:sp>
        <p:nvSpPr>
          <p:cNvPr id="44" name="Data 43"/>
          <p:cNvSpPr/>
          <p:nvPr/>
        </p:nvSpPr>
        <p:spPr>
          <a:xfrm>
            <a:off x="2664405" y="3165410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-file</a:t>
            </a:r>
            <a:endParaRPr lang="en-US" dirty="0"/>
          </a:p>
        </p:txBody>
      </p:sp>
      <p:sp>
        <p:nvSpPr>
          <p:cNvPr id="45" name="Data 44"/>
          <p:cNvSpPr/>
          <p:nvPr/>
        </p:nvSpPr>
        <p:spPr>
          <a:xfrm>
            <a:off x="4687056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.R00</a:t>
            </a:r>
            <a:endParaRPr lang="en-US" dirty="0"/>
          </a:p>
        </p:txBody>
      </p:sp>
      <p:sp>
        <p:nvSpPr>
          <p:cNvPr id="48" name="Data 47"/>
          <p:cNvSpPr/>
          <p:nvPr/>
        </p:nvSpPr>
        <p:spPr>
          <a:xfrm>
            <a:off x="7714002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.T02</a:t>
            </a:r>
            <a:endParaRPr lang="en-US" dirty="0"/>
          </a:p>
        </p:txBody>
      </p:sp>
      <p:sp>
        <p:nvSpPr>
          <p:cNvPr id="49" name="Data 48"/>
          <p:cNvSpPr/>
          <p:nvPr/>
        </p:nvSpPr>
        <p:spPr>
          <a:xfrm>
            <a:off x="6707784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.T01</a:t>
            </a:r>
            <a:endParaRPr lang="en-US" dirty="0"/>
          </a:p>
        </p:txBody>
      </p:sp>
      <p:sp>
        <p:nvSpPr>
          <p:cNvPr id="50" name="Data 49"/>
          <p:cNvSpPr/>
          <p:nvPr/>
        </p:nvSpPr>
        <p:spPr>
          <a:xfrm>
            <a:off x="5698934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.T00</a:t>
            </a:r>
            <a:endParaRPr lang="en-US" dirty="0"/>
          </a:p>
        </p:txBody>
      </p:sp>
      <p:cxnSp>
        <p:nvCxnSpPr>
          <p:cNvPr id="52" name="Elbow Connector 51"/>
          <p:cNvCxnSpPr>
            <a:stCxn id="39" idx="2"/>
            <a:endCxn id="45" idx="0"/>
          </p:cNvCxnSpPr>
          <p:nvPr/>
        </p:nvCxnSpPr>
        <p:spPr>
          <a:xfrm rot="5400000">
            <a:off x="6385341" y="1760005"/>
            <a:ext cx="402945" cy="2407866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39" idx="2"/>
            <a:endCxn id="50" idx="0"/>
          </p:cNvCxnSpPr>
          <p:nvPr/>
        </p:nvCxnSpPr>
        <p:spPr>
          <a:xfrm rot="5400000">
            <a:off x="6891280" y="2265944"/>
            <a:ext cx="402945" cy="1395988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39" idx="2"/>
            <a:endCxn id="49" idx="0"/>
          </p:cNvCxnSpPr>
          <p:nvPr/>
        </p:nvCxnSpPr>
        <p:spPr>
          <a:xfrm rot="5400000">
            <a:off x="7395705" y="2770369"/>
            <a:ext cx="402945" cy="387138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39" idx="2"/>
            <a:endCxn id="48" idx="0"/>
          </p:cNvCxnSpPr>
          <p:nvPr/>
        </p:nvCxnSpPr>
        <p:spPr>
          <a:xfrm rot="16200000" flipH="1">
            <a:off x="7898814" y="2654398"/>
            <a:ext cx="402945" cy="61908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18449" y="4967649"/>
            <a:ext cx="1296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Translation:</a:t>
            </a:r>
            <a:endParaRPr lang="en-US" dirty="0"/>
          </a:p>
        </p:txBody>
      </p:sp>
      <p:sp>
        <p:nvSpPr>
          <p:cNvPr id="77" name="Process 76"/>
          <p:cNvSpPr/>
          <p:nvPr/>
        </p:nvSpPr>
        <p:spPr>
          <a:xfrm>
            <a:off x="6379235" y="4038603"/>
            <a:ext cx="130017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urier"/>
                <a:cs typeface="Courier"/>
                <a:hlinkClick r:id="rId3"/>
              </a:rPr>
              <a:t>runpkr00</a:t>
            </a:r>
            <a:endParaRPr lang="en-US" dirty="0">
              <a:latin typeface="Courier"/>
              <a:cs typeface="Courier"/>
            </a:endParaRPr>
          </a:p>
        </p:txBody>
      </p:sp>
      <p:cxnSp>
        <p:nvCxnSpPr>
          <p:cNvPr id="79" name="Elbow Connector 78"/>
          <p:cNvCxnSpPr>
            <a:stCxn id="50" idx="3"/>
            <a:endCxn id="77" idx="0"/>
          </p:cNvCxnSpPr>
          <p:nvPr/>
        </p:nvCxnSpPr>
        <p:spPr>
          <a:xfrm rot="16200000" flipH="1">
            <a:off x="6393797" y="3403076"/>
            <a:ext cx="404546" cy="866508"/>
          </a:xfrm>
          <a:prstGeom prst="bentConnector3">
            <a:avLst>
              <a:gd name="adj1" fmla="val 3013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Elbow Connector 80"/>
          <p:cNvCxnSpPr>
            <a:stCxn id="49" idx="3"/>
            <a:endCxn id="77" idx="0"/>
          </p:cNvCxnSpPr>
          <p:nvPr/>
        </p:nvCxnSpPr>
        <p:spPr>
          <a:xfrm rot="5400000">
            <a:off x="6898222" y="3765159"/>
            <a:ext cx="404546" cy="142342"/>
          </a:xfrm>
          <a:prstGeom prst="bentConnector3">
            <a:avLst>
              <a:gd name="adj1" fmla="val 3058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stCxn id="48" idx="3"/>
            <a:endCxn id="77" idx="0"/>
          </p:cNvCxnSpPr>
          <p:nvPr/>
        </p:nvCxnSpPr>
        <p:spPr>
          <a:xfrm rot="5400000">
            <a:off x="7401331" y="3262050"/>
            <a:ext cx="404546" cy="1148560"/>
          </a:xfrm>
          <a:prstGeom prst="bentConnector3">
            <a:avLst>
              <a:gd name="adj1" fmla="val 3013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Process 93"/>
          <p:cNvSpPr/>
          <p:nvPr/>
        </p:nvSpPr>
        <p:spPr>
          <a:xfrm>
            <a:off x="4121855" y="4910670"/>
            <a:ext cx="914400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cs typeface="Courier"/>
                <a:hlinkClick r:id="rId4"/>
              </a:rPr>
              <a:t>TEQC</a:t>
            </a:r>
            <a:endParaRPr lang="en-US" dirty="0">
              <a:cs typeface="Courier"/>
            </a:endParaRPr>
          </a:p>
        </p:txBody>
      </p:sp>
      <p:cxnSp>
        <p:nvCxnSpPr>
          <p:cNvPr id="96" name="Elbow Connector 95"/>
          <p:cNvCxnSpPr>
            <a:stCxn id="61" idx="4"/>
            <a:endCxn id="94" idx="0"/>
          </p:cNvCxnSpPr>
          <p:nvPr/>
        </p:nvCxnSpPr>
        <p:spPr>
          <a:xfrm rot="5400000">
            <a:off x="4913699" y="4172605"/>
            <a:ext cx="403421" cy="1072708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Elbow Connector 101"/>
          <p:cNvCxnSpPr>
            <a:stCxn id="37" idx="2"/>
            <a:endCxn id="94" idx="0"/>
          </p:cNvCxnSpPr>
          <p:nvPr/>
        </p:nvCxnSpPr>
        <p:spPr>
          <a:xfrm rot="16200000" flipH="1">
            <a:off x="3401119" y="3732733"/>
            <a:ext cx="2145381" cy="210491"/>
          </a:xfrm>
          <a:prstGeom prst="bentConnector3">
            <a:avLst/>
          </a:prstGeom>
          <a:ln w="127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35" idx="2"/>
            <a:endCxn id="44" idx="1"/>
          </p:cNvCxnSpPr>
          <p:nvPr/>
        </p:nvCxnSpPr>
        <p:spPr>
          <a:xfrm rot="16200000" flipH="1">
            <a:off x="2774570" y="2695721"/>
            <a:ext cx="400121" cy="539255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Elbow Connector 106"/>
          <p:cNvCxnSpPr>
            <a:stCxn id="35" idx="2"/>
            <a:endCxn id="40" idx="0"/>
          </p:cNvCxnSpPr>
          <p:nvPr/>
        </p:nvCxnSpPr>
        <p:spPr>
          <a:xfrm rot="5400000">
            <a:off x="2324556" y="2784962"/>
            <a:ext cx="400121" cy="36077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Elbow Connector 113"/>
          <p:cNvCxnSpPr>
            <a:stCxn id="38" idx="2"/>
            <a:endCxn id="94" idx="0"/>
          </p:cNvCxnSpPr>
          <p:nvPr/>
        </p:nvCxnSpPr>
        <p:spPr>
          <a:xfrm rot="5400000">
            <a:off x="4272598" y="3068923"/>
            <a:ext cx="2148204" cy="1535290"/>
          </a:xfrm>
          <a:prstGeom prst="bentConnector3">
            <a:avLst>
              <a:gd name="adj1" fmla="val 5332"/>
            </a:avLst>
          </a:prstGeom>
          <a:ln w="127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Elbow Connector 117"/>
          <p:cNvCxnSpPr>
            <a:stCxn id="44" idx="4"/>
            <a:endCxn id="94" idx="0"/>
          </p:cNvCxnSpPr>
          <p:nvPr/>
        </p:nvCxnSpPr>
        <p:spPr>
          <a:xfrm rot="16200000" flipH="1">
            <a:off x="3273349" y="3604964"/>
            <a:ext cx="1276614" cy="1334797"/>
          </a:xfrm>
          <a:prstGeom prst="bentConnector3">
            <a:avLst>
              <a:gd name="adj1" fmla="val 4005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Elbow Connector 120"/>
          <p:cNvCxnSpPr>
            <a:stCxn id="40" idx="4"/>
            <a:endCxn id="94" idx="0"/>
          </p:cNvCxnSpPr>
          <p:nvPr/>
        </p:nvCxnSpPr>
        <p:spPr>
          <a:xfrm rot="16200000" flipH="1">
            <a:off x="2765349" y="3096964"/>
            <a:ext cx="1276614" cy="2350798"/>
          </a:xfrm>
          <a:prstGeom prst="bentConnector3">
            <a:avLst>
              <a:gd name="adj1" fmla="val 4005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Process 123"/>
          <p:cNvSpPr/>
          <p:nvPr/>
        </p:nvSpPr>
        <p:spPr>
          <a:xfrm>
            <a:off x="1696950" y="4910670"/>
            <a:ext cx="1859051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cs typeface="Courier"/>
                <a:hlinkClick r:id="rId5" action="ppaction://hlinkfile"/>
              </a:rPr>
              <a:t>RINEX Converter</a:t>
            </a:r>
            <a:r>
              <a:rPr lang="en-US" dirty="0" smtClean="0">
                <a:cs typeface="Courier"/>
              </a:rPr>
              <a:t>*</a:t>
            </a:r>
            <a:endParaRPr lang="en-US" dirty="0">
              <a:cs typeface="Courier"/>
            </a:endParaRPr>
          </a:p>
        </p:txBody>
      </p:sp>
      <p:cxnSp>
        <p:nvCxnSpPr>
          <p:cNvPr id="125" name="Elbow Connector 124"/>
          <p:cNvCxnSpPr>
            <a:stCxn id="44" idx="3"/>
            <a:endCxn id="124" idx="0"/>
          </p:cNvCxnSpPr>
          <p:nvPr/>
        </p:nvCxnSpPr>
        <p:spPr>
          <a:xfrm rot="5400000">
            <a:off x="2239075" y="4021458"/>
            <a:ext cx="1276614" cy="50181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Elbow Connector 127"/>
          <p:cNvCxnSpPr>
            <a:stCxn id="40" idx="3"/>
            <a:endCxn id="124" idx="0"/>
          </p:cNvCxnSpPr>
          <p:nvPr/>
        </p:nvCxnSpPr>
        <p:spPr>
          <a:xfrm rot="16200000" flipH="1">
            <a:off x="1731074" y="4015268"/>
            <a:ext cx="1276614" cy="51419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Elbow Connector 133"/>
          <p:cNvCxnSpPr>
            <a:stCxn id="94" idx="2"/>
            <a:endCxn id="13" idx="0"/>
          </p:cNvCxnSpPr>
          <p:nvPr/>
        </p:nvCxnSpPr>
        <p:spPr>
          <a:xfrm rot="16200000" flipH="1">
            <a:off x="4377624" y="5580746"/>
            <a:ext cx="402863" cy="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Elbow Connector 136"/>
          <p:cNvCxnSpPr>
            <a:stCxn id="124" idx="2"/>
            <a:endCxn id="13" idx="0"/>
          </p:cNvCxnSpPr>
          <p:nvPr/>
        </p:nvCxnSpPr>
        <p:spPr>
          <a:xfrm rot="16200000" flipH="1">
            <a:off x="3401335" y="4604457"/>
            <a:ext cx="402863" cy="195258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45" idx="3"/>
            <a:endCxn id="94" idx="0"/>
          </p:cNvCxnSpPr>
          <p:nvPr/>
        </p:nvCxnSpPr>
        <p:spPr>
          <a:xfrm rot="5400000">
            <a:off x="4226691" y="3986422"/>
            <a:ext cx="1276613" cy="571883"/>
          </a:xfrm>
          <a:prstGeom prst="bentConnector3">
            <a:avLst>
              <a:gd name="adj1" fmla="val 40147"/>
            </a:avLst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790747" y="2095420"/>
            <a:ext cx="89605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808948" y="2095420"/>
            <a:ext cx="89605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</a:t>
            </a:fld>
            <a:endParaRPr lang="en-US"/>
          </a:p>
        </p:txBody>
      </p:sp>
      <p:sp>
        <p:nvSpPr>
          <p:cNvPr id="51" name="Process 50"/>
          <p:cNvSpPr/>
          <p:nvPr/>
        </p:nvSpPr>
        <p:spPr>
          <a:xfrm>
            <a:off x="6908302" y="4910669"/>
            <a:ext cx="1899097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cs typeface="Courier"/>
                <a:hlinkClick r:id="rId6" invalidUrl="http://www.trimble.com/support_trl.aspx?Nav=Collection-40773&amp;pt=Trimble RINEX"/>
              </a:rPr>
              <a:t>ConvertToRINEX</a:t>
            </a:r>
            <a:r>
              <a:rPr lang="en-US" dirty="0" smtClean="0">
                <a:cs typeface="Courier"/>
              </a:rPr>
              <a:t>*</a:t>
            </a:r>
            <a:endParaRPr lang="en-US" dirty="0">
              <a:cs typeface="Courier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18227" y="5970765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Windows only</a:t>
            </a:r>
            <a:endParaRPr lang="en-US" dirty="0"/>
          </a:p>
        </p:txBody>
      </p:sp>
      <p:cxnSp>
        <p:nvCxnSpPr>
          <p:cNvPr id="68" name="Elbow Connector 67"/>
          <p:cNvCxnSpPr>
            <a:stCxn id="51" idx="2"/>
            <a:endCxn id="13" idx="0"/>
          </p:cNvCxnSpPr>
          <p:nvPr/>
        </p:nvCxnSpPr>
        <p:spPr>
          <a:xfrm rot="5400000">
            <a:off x="6017022" y="3941350"/>
            <a:ext cx="402864" cy="327879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50" idx="4"/>
            <a:endCxn id="51" idx="0"/>
          </p:cNvCxnSpPr>
          <p:nvPr/>
        </p:nvCxnSpPr>
        <p:spPr>
          <a:xfrm rot="16200000" flipH="1">
            <a:off x="6430013" y="3482831"/>
            <a:ext cx="1276612" cy="157906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49" idx="4"/>
            <a:endCxn id="51" idx="0"/>
          </p:cNvCxnSpPr>
          <p:nvPr/>
        </p:nvCxnSpPr>
        <p:spPr>
          <a:xfrm rot="16200000" flipH="1">
            <a:off x="6934438" y="3987256"/>
            <a:ext cx="1276612" cy="57021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48" idx="4"/>
            <a:endCxn id="51" idx="0"/>
          </p:cNvCxnSpPr>
          <p:nvPr/>
        </p:nvCxnSpPr>
        <p:spPr>
          <a:xfrm rot="5400000">
            <a:off x="7437547" y="4054361"/>
            <a:ext cx="1276612" cy="43600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Data 60"/>
          <p:cNvSpPr/>
          <p:nvPr/>
        </p:nvSpPr>
        <p:spPr>
          <a:xfrm>
            <a:off x="5106879" y="4038603"/>
            <a:ext cx="1089768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.DAT</a:t>
            </a:r>
            <a:endParaRPr lang="en-US" dirty="0"/>
          </a:p>
        </p:txBody>
      </p:sp>
      <p:cxnSp>
        <p:nvCxnSpPr>
          <p:cNvPr id="74" name="Elbow Connector 73"/>
          <p:cNvCxnSpPr>
            <a:stCxn id="77" idx="1"/>
            <a:endCxn id="61" idx="5"/>
          </p:cNvCxnSpPr>
          <p:nvPr/>
        </p:nvCxnSpPr>
        <p:spPr>
          <a:xfrm rot="10800000" flipV="1">
            <a:off x="6087671" y="4272602"/>
            <a:ext cx="291565" cy="32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13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3" grpId="0" animBg="1"/>
      <p:bldP spid="14" grpId="0"/>
      <p:bldP spid="35" grpId="0" animBg="1"/>
      <p:bldP spid="37" grpId="0" animBg="1"/>
      <p:bldP spid="38" grpId="0" animBg="1"/>
      <p:bldP spid="39" grpId="0" animBg="1"/>
      <p:bldP spid="40" grpId="0" animBg="1"/>
      <p:bldP spid="44" grpId="0" animBg="1"/>
      <p:bldP spid="45" grpId="0" animBg="1"/>
      <p:bldP spid="48" grpId="0" animBg="1"/>
      <p:bldP spid="49" grpId="0" animBg="1"/>
      <p:bldP spid="50" grpId="0" animBg="1"/>
      <p:bldP spid="76" grpId="0"/>
      <p:bldP spid="77" grpId="0" animBg="1"/>
      <p:bldP spid="94" grpId="0" animBg="1"/>
      <p:bldP spid="124" grpId="0" animBg="1"/>
      <p:bldP spid="51" grpId="0" animBg="1"/>
      <p:bldP spid="32" grpId="0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 smtClean="0"/>
              <a:t>Motivation for Receiver </a:t>
            </a:r>
            <a:r>
              <a:rPr lang="en-GB" altLang="en-US" dirty="0" err="1" smtClean="0"/>
              <a:t>INdependent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EXchange</a:t>
            </a:r>
            <a:r>
              <a:rPr lang="en-GB" altLang="en-US" dirty="0" smtClean="0"/>
              <a:t> (RINEX) format</a:t>
            </a:r>
            <a:endParaRPr lang="en-GB" altLang="en-US" dirty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altLang="en-US" dirty="0" smtClean="0"/>
              <a:t>All manufacturers have developed their own proprietary file formats for data storage specific to their receivers and processing software</a:t>
            </a:r>
          </a:p>
          <a:p>
            <a:pPr lvl="1"/>
            <a:r>
              <a:rPr lang="en-GB" altLang="en-US" dirty="0" smtClean="0"/>
              <a:t>Problems occur when processing data from another manufacturer’s receiver</a:t>
            </a:r>
          </a:p>
          <a:p>
            <a:r>
              <a:rPr lang="en-GB" altLang="en-US" dirty="0" smtClean="0"/>
              <a:t>RINEX developed by the Astronomical Institute of the University of Berne to allow easy and universal exchange of raw GPS data</a:t>
            </a:r>
          </a:p>
          <a:p>
            <a:pPr lvl="1"/>
            <a:r>
              <a:rPr lang="en-GB" altLang="en-US" dirty="0" smtClean="0"/>
              <a:t>Principal driver was the large European GPS campaign EUREF 89 - involved more than 60 GPS receivers of 4 different manufacturers.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7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RINEX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RINEX 2</a:t>
            </a:r>
          </a:p>
          <a:p>
            <a:pPr lvl="1"/>
            <a:r>
              <a:rPr lang="en-US" dirty="0" smtClean="0"/>
              <a:t>Short file names (explained in proceeding slides)</a:t>
            </a:r>
          </a:p>
          <a:p>
            <a:r>
              <a:rPr lang="en-US" dirty="0" smtClean="0"/>
              <a:t>RINEX 3</a:t>
            </a:r>
          </a:p>
          <a:p>
            <a:pPr lvl="1"/>
            <a:r>
              <a:rPr lang="en-US" dirty="0" smtClean="0"/>
              <a:t>Long </a:t>
            </a:r>
            <a:r>
              <a:rPr lang="en-US" dirty="0"/>
              <a:t>file names (explained in proceeding slides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GAMIT </a:t>
            </a:r>
            <a:r>
              <a:rPr lang="en-US" dirty="0" smtClean="0"/>
              <a:t>formerly worked </a:t>
            </a:r>
            <a:r>
              <a:rPr lang="en-US" dirty="0" smtClean="0"/>
              <a:t>with the RINEX 2 format and GPS observables only</a:t>
            </a:r>
          </a:p>
          <a:p>
            <a:r>
              <a:rPr lang="en-US" dirty="0" smtClean="0"/>
              <a:t>Support for RINEX 3 and GNSS (e.g. GLONASS) observables are </a:t>
            </a:r>
            <a:r>
              <a:rPr lang="en-US" dirty="0" smtClean="0"/>
              <a:t>now available from 10.61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0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RINEX (2) data format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altLang="en-US" dirty="0" smtClean="0"/>
              <a:t>Includes text file formats for:</a:t>
            </a:r>
          </a:p>
          <a:p>
            <a:pPr lvl="1"/>
            <a:r>
              <a:rPr lang="en-GB" altLang="en-US" dirty="0" smtClean="0"/>
              <a:t>observation (“o”)</a:t>
            </a:r>
          </a:p>
          <a:p>
            <a:pPr lvl="1"/>
            <a:r>
              <a:rPr lang="en-GB" altLang="en-US" dirty="0" smtClean="0"/>
              <a:t>navigation (“n”)</a:t>
            </a:r>
          </a:p>
          <a:p>
            <a:pPr lvl="1"/>
            <a:r>
              <a:rPr lang="en-GB" altLang="en-US" dirty="0" smtClean="0"/>
              <a:t>meteorological (“m”)</a:t>
            </a:r>
          </a:p>
          <a:p>
            <a:pPr lvl="1"/>
            <a:r>
              <a:rPr lang="en-GB" altLang="en-US" dirty="0" err="1" smtClean="0"/>
              <a:t>ionospheric</a:t>
            </a:r>
            <a:r>
              <a:rPr lang="en-GB" altLang="en-US" dirty="0" smtClean="0"/>
              <a:t> data (“</a:t>
            </a:r>
            <a:r>
              <a:rPr lang="en-GB" altLang="en-US" dirty="0" err="1" smtClean="0"/>
              <a:t>i</a:t>
            </a:r>
            <a:r>
              <a:rPr lang="en-GB" altLang="en-US" dirty="0" smtClean="0"/>
              <a:t>”)</a:t>
            </a:r>
          </a:p>
          <a:p>
            <a:r>
              <a:rPr lang="en-GB" altLang="en-US" dirty="0" smtClean="0"/>
              <a:t>Latest definition </a:t>
            </a:r>
            <a:r>
              <a:rPr lang="en-GB" altLang="en-US" dirty="0"/>
              <a:t>at ftp://</a:t>
            </a:r>
            <a:r>
              <a:rPr lang="en-GB" altLang="en-US" dirty="0" err="1"/>
              <a:t>ftp.igs.org</a:t>
            </a:r>
            <a:r>
              <a:rPr lang="en-GB" altLang="en-US" dirty="0" smtClean="0"/>
              <a:t>/pub</a:t>
            </a:r>
            <a:r>
              <a:rPr lang="en-GB" altLang="en-US" dirty="0"/>
              <a:t>/data/format/rinex211.txt</a:t>
            </a:r>
            <a:endParaRPr lang="en-GB" altLang="en-US" dirty="0" smtClean="0"/>
          </a:p>
          <a:p>
            <a:r>
              <a:rPr lang="en-GB" altLang="en-US" dirty="0" smtClean="0"/>
              <a:t>Each file type consists of a header section and a data section</a:t>
            </a:r>
          </a:p>
          <a:p>
            <a:r>
              <a:rPr lang="en-GB" altLang="en-US" dirty="0" smtClean="0"/>
              <a:t>Header section contains global information for the entire file and is placed at the beginning of the file.</a:t>
            </a:r>
          </a:p>
          <a:p>
            <a:pPr lvl="1"/>
            <a:r>
              <a:rPr lang="en-GB" altLang="en-US" dirty="0" smtClean="0"/>
              <a:t>Contains header labels in columns 61-80 for each line contained in the header section</a:t>
            </a:r>
          </a:p>
          <a:p>
            <a:pPr lvl="1"/>
            <a:r>
              <a:rPr lang="en-GB" altLang="en-US" dirty="0" smtClean="0"/>
              <a:t>These labels are mandatory and must appear exactly as per format description </a:t>
            </a:r>
          </a:p>
          <a:p>
            <a:r>
              <a:rPr lang="en-GB" altLang="en-US" dirty="0" smtClean="0"/>
              <a:t>RINEX 2 filename convention:</a:t>
            </a:r>
          </a:p>
          <a:p>
            <a:pPr lvl="1"/>
            <a:r>
              <a:rPr lang="en-GB" altLang="en-US" dirty="0" smtClean="0"/>
              <a:t>For site SSSS, on day-of-year DDD, session T and year YY:</a:t>
            </a:r>
          </a:p>
          <a:p>
            <a:pPr lvl="2"/>
            <a:r>
              <a:rPr lang="en-GB" altLang="en-US" dirty="0" err="1" smtClean="0"/>
              <a:t>SSSSDDDT.YYo</a:t>
            </a:r>
            <a:r>
              <a:rPr lang="en-GB" altLang="en-US" dirty="0" smtClean="0"/>
              <a:t> (RINEX observation file </a:t>
            </a:r>
            <a:r>
              <a:rPr lang="en-GB" altLang="en-US" dirty="0" err="1" smtClean="0"/>
              <a:t>ie</a:t>
            </a:r>
            <a:r>
              <a:rPr lang="en-GB" altLang="en-US" dirty="0" smtClean="0"/>
              <a:t> the site’s GPS data)</a:t>
            </a:r>
          </a:p>
          <a:p>
            <a:pPr lvl="2"/>
            <a:r>
              <a:rPr lang="en-GB" altLang="en-US" dirty="0" err="1" smtClean="0"/>
              <a:t>SSSSDDDT.YYn</a:t>
            </a:r>
            <a:r>
              <a:rPr lang="en-GB" altLang="en-US" dirty="0" smtClean="0"/>
              <a:t> (RINEX navigation file </a:t>
            </a:r>
            <a:r>
              <a:rPr lang="en-GB" altLang="en-US" dirty="0" err="1" smtClean="0"/>
              <a:t>ie</a:t>
            </a:r>
            <a:r>
              <a:rPr lang="en-GB" altLang="en-US" dirty="0" smtClean="0"/>
              <a:t> the broadcast </a:t>
            </a:r>
            <a:r>
              <a:rPr lang="en-GB" altLang="en-US" dirty="0" err="1" smtClean="0"/>
              <a:t>ephem</a:t>
            </a:r>
            <a:r>
              <a:rPr lang="en-GB" altLang="en-US" dirty="0" smtClean="0"/>
              <a:t>)</a:t>
            </a:r>
          </a:p>
          <a:p>
            <a:pPr lvl="1"/>
            <a:r>
              <a:rPr lang="en-GB" altLang="en-US" dirty="0" smtClean="0"/>
              <a:t>E.g., hers1270.03o is observation data for </a:t>
            </a:r>
            <a:r>
              <a:rPr lang="en-GB" altLang="en-US" dirty="0" err="1" smtClean="0"/>
              <a:t>Herstmonceux</a:t>
            </a:r>
            <a:r>
              <a:rPr lang="en-GB" altLang="en-US" dirty="0" smtClean="0"/>
              <a:t>, day 127, session 0, year 2003.</a:t>
            </a:r>
          </a:p>
          <a:p>
            <a:r>
              <a:rPr lang="en-GB" altLang="en-US" dirty="0" smtClean="0"/>
              <a:t>All the dates and times in GPST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09333" y="1833224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}</a:t>
            </a:r>
            <a:r>
              <a:rPr lang="en-US" dirty="0" smtClean="0"/>
              <a:t> most important for most users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3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n-GB" sz="3600" dirty="0" smtClean="0"/>
              <a:t>An example of RINEX (2) observation data</a:t>
            </a: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79664" y="1366837"/>
            <a:ext cx="7199313" cy="5109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   2              OBSERVATION DATA                        RINEX VERSION / TYPE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National GPS Network Ordnance Survey    Oct  3 01:25:41 2002PGM / RUN BY / DATE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Active Station at Ordnance Survey Office Taunton            COMMENT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TAUN                                                        MARKER NAME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TAUN                                                        MARKER NUMBER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National GPS Network Ordnance Survey                        OBSERVER / AGENCY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0080148             LEICA RS500         0080148             REC # / TYPE / VERS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348                 LEIAT504        LEIS                    ANT # / TYPE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The following coordinates are NOT APPROXIMATE               COMMENT</a:t>
            </a:r>
          </a:p>
          <a:p>
            <a:pPr eaLnBrk="1" hangingPunct="1"/>
            <a:r>
              <a:rPr lang="en-GB" altLang="en-US" sz="1100" b="0" dirty="0" err="1">
                <a:latin typeface="Courier"/>
                <a:cs typeface="Courier"/>
              </a:rPr>
              <a:t>Approx</a:t>
            </a:r>
            <a:r>
              <a:rPr lang="en-GB" altLang="en-US" sz="1100" b="0" dirty="0">
                <a:latin typeface="Courier"/>
                <a:cs typeface="Courier"/>
              </a:rPr>
              <a:t> </a:t>
            </a:r>
            <a:r>
              <a:rPr lang="en-GB" altLang="en-US" sz="1100" b="0" dirty="0" err="1">
                <a:latin typeface="Courier"/>
                <a:cs typeface="Courier"/>
              </a:rPr>
              <a:t>coords</a:t>
            </a:r>
            <a:r>
              <a:rPr lang="en-GB" altLang="en-US" sz="1100" b="0" dirty="0">
                <a:latin typeface="Courier"/>
                <a:cs typeface="Courier"/>
              </a:rPr>
              <a:t> replaced by official precise ETRS89 values    COMMENT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4015122.7250  -217716.1877  4934473.1877                  APPROX POSITION XYZ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      0.0000        0.0000        0.0000                  ANTENNA: DELTA H/E/N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   1     1                                                WAVELENGTH FACT L1/2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   4    L1    C1    L2    P2                              # / TYPES OF OBSERV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2002    10     3     0     0   15.000000                  TIME OF FIRST OBS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2002    10     3     1     0    0.000000                  TIME OF LAST OBS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                                                          END OF HEADER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02 10  3 00 00 15.0000000  0  9  2  3  8 15 17 18 22 27 31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114956814.47149  21875546.363    89576741.90649  21875544.933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106012532.74649  20173505.537    82607201.93949  20173503.535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125711842.56047  23922167.349    97957288.14148  23922165.931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119238856.33248  22690389.725    92913413.33748  22690387.811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126647445.65347  24100198.242    98686357.86547  24100196.537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115864289.86249  22048234.526    90283862.18149  22048231.774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121423791.97248  23106173.809    94615957.45149  23106172.539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126265507.08247  24027524.736    98388709.67748  24027522.683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109327695.42149  20804367.862    85190428.66449  20804365.462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02 10  3 00 00 30.0000000  0  9  2  3  8 15 17 18 22 27 31</a:t>
            </a:r>
          </a:p>
          <a:p>
            <a:pPr eaLnBrk="1" hangingPunct="1"/>
            <a:r>
              <a:rPr lang="en-GB" altLang="en-US" sz="1100" b="0" dirty="0" smtClean="0">
                <a:latin typeface="Courier"/>
                <a:cs typeface="Courier"/>
              </a:rPr>
              <a:t> ...</a:t>
            </a:r>
            <a:endParaRPr lang="en-GB" altLang="en-US" sz="1100" b="0" dirty="0">
              <a:latin typeface="Courier"/>
              <a:cs typeface="Courier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820335" y="3541889"/>
            <a:ext cx="310443" cy="889000"/>
            <a:chOff x="1820335" y="3541889"/>
            <a:chExt cx="310443" cy="889000"/>
          </a:xfrm>
        </p:grpSpPr>
        <p:sp>
          <p:nvSpPr>
            <p:cNvPr id="2" name="Oval 1"/>
            <p:cNvSpPr/>
            <p:nvPr/>
          </p:nvSpPr>
          <p:spPr>
            <a:xfrm>
              <a:off x="1848556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>
              <a:off x="1820335" y="3810000"/>
              <a:ext cx="141110" cy="620889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2350912" y="3541889"/>
            <a:ext cx="626533" cy="903111"/>
            <a:chOff x="2350912" y="3541889"/>
            <a:chExt cx="626533" cy="903111"/>
          </a:xfrm>
        </p:grpSpPr>
        <p:sp>
          <p:nvSpPr>
            <p:cNvPr id="5" name="Oval 4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563582" y="3784847"/>
              <a:ext cx="413863" cy="660153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847622" y="3541889"/>
            <a:ext cx="1286934" cy="903111"/>
            <a:chOff x="2847622" y="3541889"/>
            <a:chExt cx="1286934" cy="903111"/>
          </a:xfrm>
        </p:grpSpPr>
        <p:sp>
          <p:nvSpPr>
            <p:cNvPr id="6" name="Oval 5"/>
            <p:cNvSpPr/>
            <p:nvPr/>
          </p:nvSpPr>
          <p:spPr>
            <a:xfrm>
              <a:off x="2847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101623" y="3756625"/>
              <a:ext cx="1032933" cy="688375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3355622" y="3541889"/>
            <a:ext cx="2020711" cy="874889"/>
            <a:chOff x="3355622" y="3541889"/>
            <a:chExt cx="2020711" cy="874889"/>
          </a:xfrm>
        </p:grpSpPr>
        <p:sp>
          <p:nvSpPr>
            <p:cNvPr id="7" name="Oval 6"/>
            <p:cNvSpPr/>
            <p:nvPr/>
          </p:nvSpPr>
          <p:spPr>
            <a:xfrm>
              <a:off x="3355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3623733" y="3742514"/>
              <a:ext cx="1752600" cy="67426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499533" y="4374445"/>
            <a:ext cx="612000" cy="1615827"/>
          </a:xfrm>
          <a:prstGeom prst="rect">
            <a:avLst/>
          </a:prstGeom>
          <a:noFill/>
          <a:ln w="12700" cmpd="sng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PRN02</a:t>
            </a:r>
          </a:p>
          <a:p>
            <a:pPr algn="r"/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03</a:t>
            </a:r>
          </a:p>
          <a:p>
            <a:pPr algn="r"/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08</a:t>
            </a:r>
          </a:p>
          <a:p>
            <a:pPr algn="r"/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15</a:t>
            </a:r>
          </a:p>
          <a:p>
            <a:pPr algn="r"/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17</a:t>
            </a:r>
            <a:b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</a:br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18</a:t>
            </a:r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/>
            </a:r>
            <a:b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</a:br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22</a:t>
            </a:r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/>
            </a:r>
            <a:b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</a:br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27</a:t>
            </a:r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/>
            </a:r>
            <a:b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</a:br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31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52333" y="4261556"/>
            <a:ext cx="2187223" cy="183444"/>
          </a:xfrm>
          <a:prstGeom prst="rect">
            <a:avLst/>
          </a:prstGeom>
          <a:noFill/>
          <a:ln w="127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039556" y="3584223"/>
            <a:ext cx="1693333" cy="179999"/>
          </a:xfrm>
          <a:prstGeom prst="rect">
            <a:avLst/>
          </a:prstGeom>
          <a:noFill/>
          <a:ln w="127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7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RINEX (3) data format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sz="1800" dirty="0" smtClean="0"/>
              <a:t>Must be able to accommodate increased number and complexity of observations from multi-GNSS observations (GPS, GLONASS, Galileo, etc.)</a:t>
            </a:r>
          </a:p>
          <a:p>
            <a:r>
              <a:rPr lang="en-GB" altLang="en-US" sz="1800" dirty="0" smtClean="0"/>
              <a:t>Latest definition </a:t>
            </a:r>
            <a:r>
              <a:rPr lang="en-GB" altLang="en-US" sz="1800" dirty="0"/>
              <a:t>at ftp://</a:t>
            </a:r>
            <a:r>
              <a:rPr lang="en-GB" altLang="en-US" sz="1800" dirty="0" err="1"/>
              <a:t>ftp.igs.org</a:t>
            </a:r>
            <a:r>
              <a:rPr lang="en-GB" altLang="en-US" sz="1800" dirty="0" smtClean="0"/>
              <a:t>/pub</a:t>
            </a:r>
            <a:r>
              <a:rPr lang="en-GB" altLang="en-US" sz="1800" dirty="0"/>
              <a:t>/data/format/rinex303.pdf</a:t>
            </a:r>
            <a:endParaRPr lang="en-GB" altLang="en-US" sz="1800" dirty="0" smtClean="0"/>
          </a:p>
          <a:p>
            <a:r>
              <a:rPr lang="en-GB" altLang="en-US" sz="1800" dirty="0" smtClean="0"/>
              <a:t>Each file type consists of a header section and a data section</a:t>
            </a:r>
          </a:p>
          <a:p>
            <a:r>
              <a:rPr lang="en-GB" altLang="en-US" sz="1800" dirty="0" smtClean="0"/>
              <a:t>Header section contains global information for the entire file and is placed at the beginning of the file.</a:t>
            </a:r>
          </a:p>
          <a:p>
            <a:pPr lvl="1"/>
            <a:r>
              <a:rPr lang="en-GB" altLang="en-US" sz="1600" dirty="0" smtClean="0"/>
              <a:t>Contains header labels in columns 61-80 for each line contained in the header section</a:t>
            </a:r>
          </a:p>
          <a:p>
            <a:pPr lvl="1"/>
            <a:r>
              <a:rPr lang="en-GB" altLang="en-US" sz="1600" dirty="0" smtClean="0"/>
              <a:t>These labels are mandatory and must appear exactly as per format description </a:t>
            </a:r>
          </a:p>
          <a:p>
            <a:pPr algn="ctr"/>
            <a:r>
              <a:rPr lang="en-GB" altLang="en-US" sz="1800" dirty="0" smtClean="0"/>
              <a:t>RINEX 3 filename convention is longer and more complicated than for RINEX 2, e.g.</a:t>
            </a:r>
            <a:br>
              <a:rPr lang="en-GB" altLang="en-US" sz="1800" dirty="0" smtClean="0"/>
            </a:br>
            <a:r>
              <a:rPr lang="en-US" altLang="en-US" sz="1800" dirty="0" smtClean="0"/>
              <a:t>TG0100USA_R_20150010000_01D_30S_GO.crx.gz</a:t>
            </a:r>
            <a:endParaRPr lang="en-GB" altLang="en-US" sz="14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6</a:t>
            </a:fld>
            <a:endParaRPr lang="en-US"/>
          </a:p>
        </p:txBody>
      </p:sp>
      <p:cxnSp>
        <p:nvCxnSpPr>
          <p:cNvPr id="7" name="Straight Arrow Connector 6"/>
          <p:cNvCxnSpPr>
            <a:stCxn id="12" idx="0"/>
          </p:cNvCxnSpPr>
          <p:nvPr/>
        </p:nvCxnSpPr>
        <p:spPr>
          <a:xfrm flipV="1">
            <a:off x="1203742" y="4622195"/>
            <a:ext cx="1387058" cy="1087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2199" y="5710019"/>
            <a:ext cx="1903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4-character site ID</a:t>
            </a:r>
            <a:br>
              <a:rPr lang="en-US" dirty="0" smtClean="0"/>
            </a:br>
            <a:r>
              <a:rPr lang="en-US" dirty="0" smtClean="0"/>
              <a:t>(same as RINEX 2)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8" idx="0"/>
          </p:cNvCxnSpPr>
          <p:nvPr/>
        </p:nvCxnSpPr>
        <p:spPr>
          <a:xfrm flipV="1">
            <a:off x="2614695" y="4622195"/>
            <a:ext cx="303818" cy="4437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89965" y="5065986"/>
            <a:ext cx="1649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Monument and</a:t>
            </a:r>
            <a:br>
              <a:rPr lang="en-US" dirty="0" smtClean="0"/>
            </a:br>
            <a:r>
              <a:rPr lang="en-US" dirty="0" smtClean="0"/>
              <a:t>receiver indices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4" idx="0"/>
          </p:cNvCxnSpPr>
          <p:nvPr/>
        </p:nvCxnSpPr>
        <p:spPr>
          <a:xfrm flipH="1" flipV="1">
            <a:off x="3337376" y="4622195"/>
            <a:ext cx="117215" cy="1240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561727" y="5862419"/>
            <a:ext cx="1785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ISO country code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28" idx="0"/>
          </p:cNvCxnSpPr>
          <p:nvPr/>
        </p:nvCxnSpPr>
        <p:spPr>
          <a:xfrm flipH="1" flipV="1">
            <a:off x="3675164" y="4622195"/>
            <a:ext cx="565331" cy="4526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5658" y="5074796"/>
            <a:ext cx="1429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Data source</a:t>
            </a:r>
            <a:br>
              <a:rPr lang="en-US" dirty="0" smtClean="0"/>
            </a:br>
            <a:r>
              <a:rPr lang="en-US" dirty="0" smtClean="0"/>
              <a:t>(R = receiver)</a:t>
            </a:r>
            <a:endParaRPr lang="en-US" dirty="0"/>
          </a:p>
        </p:txBody>
      </p:sp>
      <p:cxnSp>
        <p:nvCxnSpPr>
          <p:cNvPr id="36" name="Straight Arrow Connector 35"/>
          <p:cNvCxnSpPr>
            <a:stCxn id="38" idx="0"/>
          </p:cNvCxnSpPr>
          <p:nvPr/>
        </p:nvCxnSpPr>
        <p:spPr>
          <a:xfrm flipH="1" flipV="1">
            <a:off x="4593956" y="4622195"/>
            <a:ext cx="739470" cy="1083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427431" y="5705240"/>
            <a:ext cx="1811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First epoch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YYYYDDDhhmm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400182" y="5709765"/>
            <a:ext cx="1425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File length</a:t>
            </a:r>
            <a:br>
              <a:rPr lang="en-US" dirty="0" smtClean="0"/>
            </a:br>
            <a:r>
              <a:rPr lang="en-US" dirty="0" smtClean="0"/>
              <a:t>(01D = 1 day)</a:t>
            </a:r>
            <a:endParaRPr lang="en-US" dirty="0"/>
          </a:p>
        </p:txBody>
      </p:sp>
      <p:cxnSp>
        <p:nvCxnSpPr>
          <p:cNvPr id="57" name="Straight Arrow Connector 56"/>
          <p:cNvCxnSpPr/>
          <p:nvPr/>
        </p:nvCxnSpPr>
        <p:spPr>
          <a:xfrm flipH="1" flipV="1">
            <a:off x="5472214" y="4622195"/>
            <a:ext cx="1080986" cy="1240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632238" y="5065986"/>
            <a:ext cx="1774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Observation</a:t>
            </a:r>
            <a:br>
              <a:rPr lang="en-US" dirty="0" smtClean="0"/>
            </a:br>
            <a:r>
              <a:rPr lang="en-US" dirty="0" smtClean="0"/>
              <a:t>interval and type</a:t>
            </a:r>
            <a:endParaRPr lang="en-US" dirty="0"/>
          </a:p>
        </p:txBody>
      </p:sp>
      <p:cxnSp>
        <p:nvCxnSpPr>
          <p:cNvPr id="65" name="Straight Arrow Connector 64"/>
          <p:cNvCxnSpPr/>
          <p:nvPr/>
        </p:nvCxnSpPr>
        <p:spPr>
          <a:xfrm flipH="1" flipV="1">
            <a:off x="5902879" y="4622195"/>
            <a:ext cx="906987" cy="6737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 flipV="1">
            <a:off x="6400182" y="4622195"/>
            <a:ext cx="409684" cy="673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18" idx="0"/>
          </p:cNvCxnSpPr>
          <p:nvPr/>
        </p:nvCxnSpPr>
        <p:spPr>
          <a:xfrm flipV="1">
            <a:off x="2614695" y="4622195"/>
            <a:ext cx="456218" cy="4437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109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12" grpId="0"/>
      <p:bldP spid="18" grpId="0"/>
      <p:bldP spid="24" grpId="0"/>
      <p:bldP spid="28" grpId="0"/>
      <p:bldP spid="38" grpId="0"/>
      <p:bldP spid="56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Compressing/Uncompressing RINEX</a:t>
            </a:r>
            <a:endParaRPr lang="en-GB" dirty="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altLang="en-US" dirty="0" smtClean="0"/>
              <a:t>File compression</a:t>
            </a:r>
          </a:p>
          <a:p>
            <a:pPr lvl="1"/>
            <a:r>
              <a:rPr lang="en-GB" altLang="en-US" dirty="0"/>
              <a:t>“*.zip” files</a:t>
            </a:r>
          </a:p>
          <a:p>
            <a:pPr lvl="2"/>
            <a:r>
              <a:rPr lang="en-GB" altLang="en-US" dirty="0" err="1"/>
              <a:t>Uncompress</a:t>
            </a:r>
            <a:r>
              <a:rPr lang="en-GB" altLang="en-US" dirty="0"/>
              <a:t> </a:t>
            </a:r>
            <a:r>
              <a:rPr lang="en-GB" altLang="en-US" dirty="0" smtClean="0"/>
              <a:t>using “unzip”, “</a:t>
            </a:r>
            <a:r>
              <a:rPr lang="en-GB" altLang="en-US" dirty="0" err="1" smtClean="0"/>
              <a:t>pkzip</a:t>
            </a:r>
            <a:r>
              <a:rPr lang="en-GB" altLang="en-US" dirty="0" smtClean="0"/>
              <a:t>” </a:t>
            </a:r>
            <a:r>
              <a:rPr lang="en-GB" altLang="en-US" dirty="0"/>
              <a:t>or </a:t>
            </a:r>
            <a:r>
              <a:rPr lang="en-GB" altLang="en-US" dirty="0" smtClean="0"/>
              <a:t>“WinZip”</a:t>
            </a:r>
            <a:endParaRPr lang="en-GB" altLang="en-US" dirty="0"/>
          </a:p>
          <a:p>
            <a:pPr lvl="2"/>
            <a:r>
              <a:rPr lang="en-GB" altLang="en-US" dirty="0"/>
              <a:t>See </a:t>
            </a:r>
            <a:r>
              <a:rPr lang="en-GB" altLang="en-US" dirty="0">
                <a:hlinkClick r:id="rId3"/>
              </a:rPr>
              <a:t>http://www.pkware.com/</a:t>
            </a:r>
            <a:r>
              <a:rPr lang="en-GB" altLang="en-US" dirty="0"/>
              <a:t> or </a:t>
            </a:r>
            <a:r>
              <a:rPr lang="en-GB" altLang="en-US" dirty="0">
                <a:hlinkClick r:id="rId4"/>
              </a:rPr>
              <a:t>http://www.winzip.com/</a:t>
            </a:r>
            <a:r>
              <a:rPr lang="en-GB" altLang="en-US" dirty="0"/>
              <a:t> , or </a:t>
            </a:r>
            <a:r>
              <a:rPr lang="en-US" dirty="0">
                <a:hlinkClick r:id="rId5"/>
              </a:rPr>
              <a:t>http://www.7-zip.org</a:t>
            </a:r>
            <a:r>
              <a:rPr lang="en-US" dirty="0" smtClean="0">
                <a:hlinkClick r:id="rId5"/>
              </a:rPr>
              <a:t>/</a:t>
            </a:r>
            <a:endParaRPr lang="en-GB" altLang="en-US" dirty="0" smtClean="0"/>
          </a:p>
          <a:p>
            <a:pPr lvl="1"/>
            <a:r>
              <a:rPr lang="en-GB" altLang="en-US" dirty="0"/>
              <a:t>“*.??</a:t>
            </a:r>
            <a:r>
              <a:rPr lang="en-GB" altLang="en-US" dirty="0" err="1"/>
              <a:t>o.Z</a:t>
            </a:r>
            <a:r>
              <a:rPr lang="en-GB" altLang="en-US" dirty="0" smtClean="0"/>
              <a:t>” (RINEX 2) and “*.</a:t>
            </a:r>
            <a:r>
              <a:rPr lang="en-GB" altLang="en-US" dirty="0" err="1" smtClean="0"/>
              <a:t>rnx.gz</a:t>
            </a:r>
            <a:r>
              <a:rPr lang="en-GB" altLang="en-US" dirty="0" smtClean="0"/>
              <a:t>” (RINEX 3) files </a:t>
            </a:r>
            <a:r>
              <a:rPr lang="en-GB" altLang="en-US" dirty="0"/>
              <a:t>(UNIX </a:t>
            </a:r>
            <a:r>
              <a:rPr lang="en-GB" altLang="en-US" dirty="0" smtClean="0">
                <a:latin typeface="Courier"/>
                <a:cs typeface="Courier"/>
              </a:rPr>
              <a:t>compress</a:t>
            </a:r>
            <a:r>
              <a:rPr lang="en-GB" altLang="en-US" dirty="0" smtClean="0"/>
              <a:t> or </a:t>
            </a:r>
            <a:r>
              <a:rPr lang="en-GB" altLang="en-US" dirty="0" err="1" smtClean="0">
                <a:latin typeface="Courier"/>
                <a:cs typeface="Courier"/>
              </a:rPr>
              <a:t>gzip</a:t>
            </a:r>
            <a:r>
              <a:rPr lang="en-GB" altLang="en-US" dirty="0" smtClean="0"/>
              <a:t>)</a:t>
            </a:r>
            <a:endParaRPr lang="en-GB" altLang="en-US" dirty="0"/>
          </a:p>
          <a:p>
            <a:pPr lvl="2"/>
            <a:r>
              <a:rPr lang="en-GB" altLang="en-US" dirty="0"/>
              <a:t>e.g., </a:t>
            </a:r>
            <a:r>
              <a:rPr lang="en-GB" altLang="en-US" dirty="0" smtClean="0"/>
              <a:t>hers0010.02o.Z, </a:t>
            </a:r>
            <a:r>
              <a:rPr lang="en-US" altLang="en-US" dirty="0" smtClean="0"/>
              <a:t>TG0100USA_R_20150010000_01D_30S_GO.rnx.gz</a:t>
            </a:r>
            <a:endParaRPr lang="en-GB" altLang="en-US" dirty="0"/>
          </a:p>
          <a:p>
            <a:pPr lvl="2"/>
            <a:r>
              <a:rPr lang="en-GB" altLang="en-US" dirty="0" err="1"/>
              <a:t>Uncompress</a:t>
            </a:r>
            <a:r>
              <a:rPr lang="en-GB" altLang="en-US" dirty="0"/>
              <a:t> </a:t>
            </a:r>
            <a:r>
              <a:rPr lang="en-GB" altLang="en-US" dirty="0" smtClean="0"/>
              <a:t>using “</a:t>
            </a:r>
            <a:r>
              <a:rPr lang="en-GB" altLang="en-US" dirty="0" err="1" smtClean="0">
                <a:latin typeface="Courier"/>
                <a:cs typeface="Courier"/>
              </a:rPr>
              <a:t>uncompress</a:t>
            </a:r>
            <a:r>
              <a:rPr lang="en-GB" altLang="en-US" dirty="0" smtClean="0"/>
              <a:t>”, “</a:t>
            </a:r>
            <a:r>
              <a:rPr lang="en-GB" altLang="en-US" dirty="0" err="1" smtClean="0">
                <a:latin typeface="Courier"/>
                <a:cs typeface="Courier"/>
              </a:rPr>
              <a:t>gunzip</a:t>
            </a:r>
            <a:r>
              <a:rPr lang="en-GB" altLang="en-US" dirty="0" smtClean="0"/>
              <a:t>”, “7zip”, “WinZip” </a:t>
            </a:r>
            <a:r>
              <a:rPr lang="en-GB" altLang="en-US" dirty="0"/>
              <a:t>or </a:t>
            </a:r>
            <a:r>
              <a:rPr lang="en-GB" altLang="en-US" dirty="0" smtClean="0"/>
              <a:t>similar</a:t>
            </a:r>
          </a:p>
          <a:p>
            <a:pPr lvl="1"/>
            <a:r>
              <a:rPr lang="en-GB" altLang="en-US" dirty="0"/>
              <a:t>“*.??</a:t>
            </a:r>
            <a:r>
              <a:rPr lang="en-GB" altLang="en-US" dirty="0" err="1"/>
              <a:t>d.Z</a:t>
            </a:r>
            <a:r>
              <a:rPr lang="en-GB" altLang="en-US" dirty="0" smtClean="0"/>
              <a:t>” (RINEX 2) and “*.</a:t>
            </a:r>
            <a:r>
              <a:rPr lang="en-GB" altLang="en-US" dirty="0" err="1" smtClean="0"/>
              <a:t>crx.g</a:t>
            </a:r>
            <a:r>
              <a:rPr lang="en-GB" altLang="en-US" dirty="0" err="1"/>
              <a:t>z</a:t>
            </a:r>
            <a:r>
              <a:rPr lang="en-GB" altLang="en-US" dirty="0" smtClean="0"/>
              <a:t>” (RINEX 3) </a:t>
            </a:r>
            <a:r>
              <a:rPr lang="en-GB" altLang="en-US" dirty="0"/>
              <a:t>files (</a:t>
            </a:r>
            <a:r>
              <a:rPr lang="en-GB" altLang="en-US" dirty="0" err="1"/>
              <a:t>Hatanaka</a:t>
            </a:r>
            <a:r>
              <a:rPr lang="en-GB" altLang="en-US" dirty="0"/>
              <a:t> compression)</a:t>
            </a:r>
          </a:p>
          <a:p>
            <a:pPr lvl="2"/>
            <a:r>
              <a:rPr lang="en-GB" altLang="en-US" dirty="0"/>
              <a:t>e.g., </a:t>
            </a:r>
            <a:r>
              <a:rPr lang="en-GB" altLang="en-US" dirty="0" smtClean="0"/>
              <a:t>hers0010.02d.Z, </a:t>
            </a:r>
            <a:r>
              <a:rPr lang="en-US" altLang="en-US" dirty="0" smtClean="0"/>
              <a:t>TG0100USA_R_20150010000_01D_30S_GO.crx.gz</a:t>
            </a:r>
            <a:endParaRPr lang="en-GB" altLang="en-US" dirty="0"/>
          </a:p>
          <a:p>
            <a:pPr lvl="2"/>
            <a:r>
              <a:rPr lang="en-GB" altLang="en-US" dirty="0"/>
              <a:t>Need to </a:t>
            </a:r>
            <a:r>
              <a:rPr lang="en-GB" altLang="en-US" dirty="0" err="1"/>
              <a:t>uncompress</a:t>
            </a:r>
            <a:r>
              <a:rPr lang="en-GB" altLang="en-US" dirty="0"/>
              <a:t> as above to get *.??d </a:t>
            </a:r>
            <a:r>
              <a:rPr lang="en-GB" altLang="en-US" dirty="0" smtClean="0"/>
              <a:t>and *.</a:t>
            </a:r>
            <a:r>
              <a:rPr lang="en-GB" altLang="en-US" dirty="0" err="1" smtClean="0"/>
              <a:t>crx</a:t>
            </a:r>
            <a:r>
              <a:rPr lang="en-GB" altLang="en-US" dirty="0" smtClean="0"/>
              <a:t> files</a:t>
            </a:r>
            <a:endParaRPr lang="en-GB" altLang="en-US" dirty="0"/>
          </a:p>
          <a:p>
            <a:pPr lvl="2"/>
            <a:r>
              <a:rPr lang="en-GB" altLang="en-US" dirty="0"/>
              <a:t>Then need to ‘</a:t>
            </a:r>
            <a:r>
              <a:rPr lang="en-GB" altLang="en-US" dirty="0" err="1"/>
              <a:t>unHatanaka</a:t>
            </a:r>
            <a:r>
              <a:rPr lang="en-GB" altLang="en-US" dirty="0"/>
              <a:t>’ using </a:t>
            </a:r>
            <a:r>
              <a:rPr lang="en-GB" altLang="en-US" dirty="0" smtClean="0">
                <a:latin typeface="Courier"/>
                <a:cs typeface="Courier"/>
              </a:rPr>
              <a:t>CRX2RNX</a:t>
            </a:r>
            <a:r>
              <a:rPr lang="en-GB" altLang="en-US" dirty="0" smtClean="0"/>
              <a:t> from </a:t>
            </a:r>
            <a:r>
              <a:rPr lang="en-GB" altLang="en-US" dirty="0">
                <a:hlinkClick r:id="rId6"/>
              </a:rPr>
              <a:t>http://sopac.ucsd.edu/dataArchive/</a:t>
            </a:r>
            <a:r>
              <a:rPr lang="en-GB" altLang="en-US" dirty="0" smtClean="0">
                <a:hlinkClick r:id="rId6"/>
              </a:rPr>
              <a:t>hatanaka.html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Leica </a:t>
            </a:r>
            <a:r>
              <a:rPr lang="en-GB" altLang="en-US" dirty="0"/>
              <a:t>Geo Office </a:t>
            </a:r>
            <a:r>
              <a:rPr lang="en-GB" altLang="en-US" dirty="0" err="1"/>
              <a:t>uncompresses</a:t>
            </a:r>
            <a:r>
              <a:rPr lang="en-GB" altLang="en-US" dirty="0"/>
              <a:t> files automatically when using “Internet Download” tool. For manual import you need to </a:t>
            </a:r>
            <a:r>
              <a:rPr lang="en-GB" altLang="en-US" dirty="0" err="1"/>
              <a:t>uncompress</a:t>
            </a:r>
            <a:r>
              <a:rPr lang="en-GB" altLang="en-US" dirty="0"/>
              <a:t> the files </a:t>
            </a:r>
            <a:r>
              <a:rPr lang="en-GB" altLang="en-US" dirty="0" smtClean="0"/>
              <a:t>manually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3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unpkr00 (Trimble raw to </a:t>
            </a:r>
            <a:r>
              <a:rPr lang="en-US" dirty="0" err="1" smtClean="0"/>
              <a:t>dat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Proprietary software from Trimble</a:t>
            </a:r>
          </a:p>
          <a:p>
            <a:r>
              <a:rPr lang="en-US" dirty="0" smtClean="0"/>
              <a:t>Maintained by UNAVCO nowadays</a:t>
            </a:r>
          </a:p>
          <a:p>
            <a:pPr lvl="1"/>
            <a:r>
              <a:rPr lang="en-US" dirty="0" smtClean="0">
                <a:hlinkClick r:id="rId2"/>
              </a:rPr>
              <a:t>http://</a:t>
            </a:r>
            <a:r>
              <a:rPr lang="en-US" dirty="0" err="1" smtClean="0">
                <a:hlinkClick r:id="rId2"/>
              </a:rPr>
              <a:t>facility.unavco.org</a:t>
            </a:r>
            <a:r>
              <a:rPr lang="en-US" dirty="0" smtClean="0">
                <a:hlinkClick r:id="rId2"/>
              </a:rPr>
              <a:t>/kb/questions/744/</a:t>
            </a:r>
            <a:endParaRPr lang="en-US" dirty="0"/>
          </a:p>
          <a:p>
            <a:r>
              <a:rPr lang="en-US" sz="2000" dirty="0">
                <a:latin typeface="Courier"/>
                <a:cs typeface="Courier"/>
              </a:rPr>
              <a:t>r</a:t>
            </a:r>
            <a:r>
              <a:rPr lang="en-US" sz="2000" dirty="0" smtClean="0">
                <a:latin typeface="Courier"/>
                <a:cs typeface="Courier"/>
              </a:rPr>
              <a:t>unpkr00 -g -</a:t>
            </a:r>
            <a:r>
              <a:rPr lang="en-US" sz="2000" dirty="0" err="1" smtClean="0">
                <a:latin typeface="Courier"/>
                <a:cs typeface="Courier"/>
              </a:rPr>
              <a:t>adeimv</a:t>
            </a:r>
            <a:r>
              <a:rPr lang="en-US" sz="2000" dirty="0" smtClean="0">
                <a:latin typeface="Courier"/>
                <a:cs typeface="Courier"/>
              </a:rPr>
              <a:t> &lt;raw file&gt; [</a:t>
            </a:r>
            <a:r>
              <a:rPr lang="en-US" sz="2000" dirty="0" err="1" smtClean="0">
                <a:latin typeface="Courier"/>
                <a:cs typeface="Courier"/>
              </a:rPr>
              <a:t>dat</a:t>
            </a:r>
            <a:r>
              <a:rPr lang="en-US" sz="2000" dirty="0" smtClean="0">
                <a:latin typeface="Courier"/>
                <a:cs typeface="Courier"/>
              </a:rPr>
              <a:t>-file root]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Converts raw data from Trimble receiver to </a:t>
            </a:r>
            <a:r>
              <a:rPr lang="en-US" dirty="0" err="1" smtClean="0"/>
              <a:t>teqc</a:t>
            </a:r>
            <a:r>
              <a:rPr lang="en-US" dirty="0" smtClean="0"/>
              <a:t>-compatible input “</a:t>
            </a:r>
            <a:r>
              <a:rPr lang="en-US" dirty="0" err="1" smtClean="0"/>
              <a:t>dat</a:t>
            </a:r>
            <a:r>
              <a:rPr lang="en-US" dirty="0" smtClean="0"/>
              <a:t>”-file</a:t>
            </a:r>
            <a:endParaRPr lang="en-US" dirty="0"/>
          </a:p>
          <a:p>
            <a:r>
              <a:rPr lang="en-US" dirty="0" smtClean="0"/>
              <a:t>Always use “-g” option separately from other options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2017/05/02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1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2481</TotalTime>
  <Words>1555</Words>
  <Application>Microsoft Macintosh PowerPoint</Application>
  <PresentationFormat>On-screen Show (4:3)</PresentationFormat>
  <Paragraphs>228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Courier</vt:lpstr>
      <vt:lpstr>Courier New</vt:lpstr>
      <vt:lpstr>Office Theme</vt:lpstr>
      <vt:lpstr>GPS data from receiver to processing input</vt:lpstr>
      <vt:lpstr>Raw data formats</vt:lpstr>
      <vt:lpstr>Motivation for Receiver INdependent EXchange (RINEX) format</vt:lpstr>
      <vt:lpstr>RINEX formats</vt:lpstr>
      <vt:lpstr>RINEX (2) data format</vt:lpstr>
      <vt:lpstr>An example of RINEX (2) observation data</vt:lpstr>
      <vt:lpstr>RINEX (3) data format</vt:lpstr>
      <vt:lpstr>Compressing/Uncompressing RINEX</vt:lpstr>
      <vt:lpstr>runpkr00 (Trimble raw to dat)</vt:lpstr>
      <vt:lpstr>Pre-processing data</vt:lpstr>
      <vt:lpstr>Using teqc</vt:lpstr>
      <vt:lpstr>TEQC</vt:lpstr>
      <vt:lpstr>Approximate position</vt:lpstr>
    </vt:vector>
  </TitlesOfParts>
  <Company>MIT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GPS for geodesy</dc:title>
  <dc:creator>M. Floyd</dc:creator>
  <cp:lastModifiedBy>Michael Floyd</cp:lastModifiedBy>
  <cp:revision>88</cp:revision>
  <dcterms:created xsi:type="dcterms:W3CDTF">2014-11-13T20:18:27Z</dcterms:created>
  <dcterms:modified xsi:type="dcterms:W3CDTF">2017-05-01T20:36:42Z</dcterms:modified>
</cp:coreProperties>
</file>