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8"/>
  </p:notesMasterIdLst>
  <p:handoutMasterIdLst>
    <p:handoutMasterId r:id="rId39"/>
  </p:handoutMasterIdLst>
  <p:sldIdLst>
    <p:sldId id="257" r:id="rId2"/>
    <p:sldId id="302" r:id="rId3"/>
    <p:sldId id="303" r:id="rId4"/>
    <p:sldId id="304" r:id="rId5"/>
    <p:sldId id="259" r:id="rId6"/>
    <p:sldId id="305" r:id="rId7"/>
    <p:sldId id="306" r:id="rId8"/>
    <p:sldId id="280" r:id="rId9"/>
    <p:sldId id="279" r:id="rId10"/>
    <p:sldId id="281" r:id="rId11"/>
    <p:sldId id="282" r:id="rId12"/>
    <p:sldId id="283" r:id="rId13"/>
    <p:sldId id="284" r:id="rId14"/>
    <p:sldId id="285" r:id="rId15"/>
    <p:sldId id="286" r:id="rId16"/>
    <p:sldId id="287" r:id="rId17"/>
    <p:sldId id="260" r:id="rId18"/>
    <p:sldId id="261" r:id="rId19"/>
    <p:sldId id="262" r:id="rId20"/>
    <p:sldId id="263" r:id="rId21"/>
    <p:sldId id="264" r:id="rId22"/>
    <p:sldId id="265" r:id="rId23"/>
    <p:sldId id="266" r:id="rId24"/>
    <p:sldId id="299" r:id="rId25"/>
    <p:sldId id="300" r:id="rId26"/>
    <p:sldId id="301" r:id="rId27"/>
    <p:sldId id="267" r:id="rId28"/>
    <p:sldId id="269" r:id="rId29"/>
    <p:sldId id="270" r:id="rId30"/>
    <p:sldId id="271" r:id="rId31"/>
    <p:sldId id="272" r:id="rId32"/>
    <p:sldId id="273" r:id="rId33"/>
    <p:sldId id="274" r:id="rId34"/>
    <p:sldId id="275" r:id="rId35"/>
    <p:sldId id="276" r:id="rId36"/>
    <p:sldId id="27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0" autoAdjust="0"/>
    <p:restoredTop sz="93972"/>
  </p:normalViewPr>
  <p:slideViewPr>
    <p:cSldViewPr snapToGrid="0" snapToObjects="1">
      <p:cViewPr>
        <p:scale>
          <a:sx n="100" d="100"/>
          <a:sy n="100" d="100"/>
        </p:scale>
        <p:origin x="1552"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2017/05/02</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2017/05/02</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Dong D., T. A. Herring, and R. W. King, Estimating Regional Deformation from a Combination of Space and Terrestrial Geodetic Data, </a:t>
            </a:r>
            <a:r>
              <a:rPr lang="en-US" sz="1200" i="1" kern="1200" dirty="0" smtClean="0">
                <a:solidFill>
                  <a:schemeClr val="tx1"/>
                </a:solidFill>
                <a:latin typeface="+mn-lt"/>
                <a:ea typeface="+mn-ea"/>
                <a:cs typeface="+mn-cs"/>
              </a:rPr>
              <a:t>J. Geodesy, 72, 200–214, 1998.</a:t>
            </a:r>
            <a:endParaRPr lang="en-US" dirty="0" smtClean="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4</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8835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Assign_plate</a:t>
            </a:r>
            <a:r>
              <a:rPr lang="en-US" dirty="0" smtClean="0"/>
              <a:t> assigns</a:t>
            </a:r>
            <a:r>
              <a:rPr lang="en-US" baseline="0" dirty="0" smtClean="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29</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an example of representation of velocity-solution stabilization for visualization</a:t>
            </a:r>
            <a:r>
              <a:rPr lang="en-US" baseline="0" dirty="0" smtClean="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major velocity gradients are still</a:t>
            </a:r>
            <a:r>
              <a:rPr lang="en-US" baseline="0" dirty="0" smtClean="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31</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27318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32</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3833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series plots show</a:t>
            </a:r>
            <a:r>
              <a:rPr lang="en-US" baseline="0" dirty="0" smtClean="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33</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404625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however, the 6-site</a:t>
            </a:r>
            <a:r>
              <a:rPr lang="en-US" baseline="0" dirty="0" smtClean="0"/>
              <a:t> network is adequate for the core of the network (DRAO, but not for the edge (BRMU).  On days when BRMU is in the stabilization, it </a:t>
            </a:r>
            <a:r>
              <a:rPr lang="en-US" baseline="0" dirty="0" err="1" smtClean="0"/>
              <a:t>aborbs</a:t>
            </a:r>
            <a:r>
              <a:rPr lang="en-US" baseline="0" dirty="0" smtClean="0"/>
              <a:t> all the </a:t>
            </a:r>
            <a:r>
              <a:rPr lang="en-US" baseline="0" dirty="0" err="1" smtClean="0"/>
              <a:t>rotatioin</a:t>
            </a:r>
            <a:r>
              <a:rPr lang="en-US" baseline="0" dirty="0" smtClean="0"/>
              <a:t> and have a tiny </a:t>
            </a:r>
            <a:r>
              <a:rPr lang="en-US" baseline="0" dirty="0" err="1" smtClean="0"/>
              <a:t>gimas</a:t>
            </a:r>
            <a:r>
              <a:rPr lang="en-US" baseline="0" dirty="0" smtClean="0"/>
              <a:t>, and on other days, it gets removed and has outliers with large </a:t>
            </a:r>
            <a:r>
              <a:rPr lang="en-US" baseline="0" dirty="0" err="1" smtClean="0"/>
              <a:t>sigmas</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34</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70283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summary guide</a:t>
            </a:r>
            <a:r>
              <a:rPr lang="en-US" baseline="0" dirty="0" smtClean="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35</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4267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here is that maintaining</a:t>
            </a:r>
            <a:r>
              <a:rPr lang="en-US" baseline="0" dirty="0" smtClean="0"/>
              <a:t> a </a:t>
            </a:r>
            <a:r>
              <a:rPr lang="en-US" b="1" baseline="0" dirty="0" smtClean="0"/>
              <a:t>consistent </a:t>
            </a:r>
            <a:r>
              <a:rPr lang="en-US" baseline="0" dirty="0" smtClean="0"/>
              <a:t>frame in your velocity solution but particularly in your time series, is important for getting a geodetic robust result, the manner by which this done and the frame in which it is realized need not be the frame of primary </a:t>
            </a:r>
            <a:r>
              <a:rPr lang="en-US" b="1" baseline="0" dirty="0" smtClean="0"/>
              <a:t>physical </a:t>
            </a:r>
            <a:r>
              <a:rPr lang="en-US" baseline="0" dirty="0" smtClean="0"/>
              <a:t>interest. The maintenance of a consistent frame is what we accomplish through “stabilization” in </a:t>
            </a:r>
            <a:r>
              <a:rPr lang="en-US" baseline="0" dirty="0" err="1" smtClean="0"/>
              <a:t>glorg</a:t>
            </a:r>
            <a:r>
              <a:rPr lang="en-US" baseline="0" dirty="0" smtClean="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16</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69570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preferred method</a:t>
            </a:r>
            <a:r>
              <a:rPr lang="en-US" baseline="0" dirty="0" smtClean="0"/>
              <a:t>. Must be careful due to </a:t>
            </a:r>
            <a:r>
              <a:rPr lang="en-US" baseline="0" dirty="0" err="1" smtClean="0"/>
              <a:t>glorg’s</a:t>
            </a:r>
            <a:r>
              <a:rPr lang="en-US" baseline="0" dirty="0" smtClean="0"/>
              <a:t> iterative removal or poorly fitting sites that the ultimate solution still has enough redundancy and stabilization power. Look through first hundred lines or so of . Can change statistics in </a:t>
            </a:r>
            <a:r>
              <a:rPr lang="en-US" baseline="0" dirty="0" err="1" smtClean="0"/>
              <a:t>cnd_hgtv</a:t>
            </a:r>
            <a:r>
              <a:rPr lang="en-US" baseline="0" dirty="0" smtClean="0"/>
              <a:t> and </a:t>
            </a:r>
            <a:r>
              <a:rPr lang="en-US" baseline="0" dirty="0" err="1" smtClean="0"/>
              <a:t>stab_it</a:t>
            </a:r>
            <a:r>
              <a:rPr lang="en-US" baseline="0" dirty="0" smtClean="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18</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feature of the </a:t>
            </a:r>
            <a:r>
              <a:rPr lang="en-US" dirty="0" err="1" smtClean="0"/>
              <a:t>stab_site</a:t>
            </a:r>
            <a:r>
              <a:rPr lang="en-US" dirty="0" smtClean="0"/>
              <a:t> list</a:t>
            </a:r>
            <a:r>
              <a:rPr lang="en-US" baseline="0" dirty="0" smtClean="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19</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2413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a:t>
            </a:r>
            <a:r>
              <a:rPr lang="en-US" baseline="0" dirty="0" smtClean="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21</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01844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IGS core network sites are not available, too sparse or do not</a:t>
            </a:r>
            <a:r>
              <a:rPr lang="en-US" baseline="0" dirty="0" smtClean="0"/>
              <a:t> exist at the epoch of your measurements, try </a:t>
            </a:r>
            <a:r>
              <a:rPr lang="en-US" baseline="0" dirty="0" err="1" smtClean="0"/>
              <a:t>densifying</a:t>
            </a:r>
            <a:r>
              <a:rPr lang="en-US" baseline="0" dirty="0" smtClean="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22</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07889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and Blue lines merge to make purple.  </a:t>
            </a:r>
            <a:r>
              <a:rPr lang="en-US" baseline="0" dirty="0" err="1" smtClean="0"/>
              <a:t>Apr_scale</a:t>
            </a:r>
            <a:r>
              <a:rPr lang="en-US" baseline="0" dirty="0" smtClean="0"/>
              <a:t> in global command file and scale in </a:t>
            </a:r>
            <a:r>
              <a:rPr lang="en-US" baseline="0" dirty="0" err="1" smtClean="0"/>
              <a:t>pos_org</a:t>
            </a:r>
            <a:r>
              <a:rPr lang="en-US" baseline="0" dirty="0" smtClean="0"/>
              <a:t> command.  Results generated with </a:t>
            </a:r>
            <a:r>
              <a:rPr lang="en-US" baseline="0" dirty="0" err="1" smtClean="0"/>
              <a:t>tscon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25</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92579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smtClean="0"/>
              <a:t>When defining the frame for a time series, you have to work to be sure that it’s being done consistently for each epoch.</a:t>
            </a:r>
          </a:p>
          <a:p>
            <a:r>
              <a:rPr lang="en-US" baseline="0" dirty="0" smtClean="0"/>
              <a:t>In the next few slides, </a:t>
            </a:r>
            <a:r>
              <a:rPr lang="en-US" baseline="0" dirty="0" err="1" smtClean="0"/>
              <a:t>we’lll</a:t>
            </a:r>
            <a:r>
              <a:rPr lang="en-US" baseline="0" dirty="0" smtClean="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27</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4617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way of expressing your solution relative to a major plate by specifying these </a:t>
            </a:r>
            <a:r>
              <a:rPr lang="en-US" baseline="0" dirty="0" err="1" smtClean="0"/>
              <a:t>apr</a:t>
            </a:r>
            <a:r>
              <a:rPr lang="en-US" baseline="0" dirty="0" smtClean="0"/>
              <a:t>-file in the </a:t>
            </a:r>
            <a:r>
              <a:rPr lang="en-US" baseline="0" dirty="0" err="1" smtClean="0"/>
              <a:t>apr_file</a:t>
            </a:r>
            <a:r>
              <a:rPr lang="en-US" baseline="0" dirty="0" smtClean="0"/>
              <a:t> commands of </a:t>
            </a:r>
            <a:r>
              <a:rPr lang="en-US" baseline="0" dirty="0" err="1" smtClean="0"/>
              <a:t>glorg</a:t>
            </a:r>
            <a:r>
              <a:rPr lang="en-US" baseline="0" dirty="0" smtClean="0"/>
              <a:t>. But still be sure </a:t>
            </a:r>
            <a:r>
              <a:rPr lang="en-US" baseline="0" dirty="0" err="1" smtClean="0"/>
              <a:t>globk</a:t>
            </a:r>
            <a:r>
              <a:rPr lang="en-US" baseline="0" dirty="0" smtClean="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28</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10970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590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extLst>
      <p:ext uri="{BB962C8B-B14F-4D97-AF65-F5344CB8AC3E}">
        <p14:creationId xmlns:p14="http://schemas.microsoft.com/office/powerpoint/2010/main" val="42179993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GB" smtClean="0"/>
              <a:t>2017/05/02</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2017/05/02</a:t>
            </a:r>
            <a:endParaRPr lang="en-US"/>
          </a:p>
        </p:txBody>
      </p:sp>
      <p:sp>
        <p:nvSpPr>
          <p:cNvPr id="8" name="Footer Placeholder 7"/>
          <p:cNvSpPr>
            <a:spLocks noGrp="1"/>
          </p:cNvSpPr>
          <p:nvPr>
            <p:ph type="ftr" sz="quarter" idx="11"/>
          </p:nvPr>
        </p:nvSpPr>
        <p:spPr/>
        <p:txBody>
          <a:bodyPr/>
          <a:lstStyle/>
          <a:p>
            <a:r>
              <a:rPr lang="en-US" smtClean="0"/>
              <a:t>Reference frames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2017/05/02</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2017/05/02</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2017/05/02</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2017/05/02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Reference frames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tif"/><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tp://everest.mit.edu/pub/MIT_GLL/HY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 frames</a:t>
            </a:r>
            <a:endParaRPr lang="en-US" sz="4000" dirty="0">
              <a:latin typeface="Courier"/>
              <a:cs typeface="Courier"/>
            </a:endParaRPr>
          </a:p>
        </p:txBody>
      </p:sp>
      <p:sp>
        <p:nvSpPr>
          <p:cNvPr id="9"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smtClean="0"/>
              <a:t>M</a:t>
            </a:r>
            <a:r>
              <a:rPr lang="en-US" sz="2600" dirty="0"/>
              <a:t>. A. Floyd</a:t>
            </a:r>
          </a:p>
          <a:p>
            <a:r>
              <a:rPr lang="en-US" sz="1700" i="1" dirty="0" smtClean="0"/>
              <a:t>Massachusetts Institute of Technology, Cambridge, MA, USA</a:t>
            </a:r>
          </a:p>
          <a:p>
            <a:endParaRPr lang="en-US" sz="1400" dirty="0" smtClean="0"/>
          </a:p>
          <a:p>
            <a:r>
              <a:rPr lang="en-US" sz="2100" dirty="0"/>
              <a:t>School of Earth </a:t>
            </a:r>
            <a:r>
              <a:rPr lang="en-US" sz="2100" dirty="0" smtClean="0"/>
              <a:t>Sciences, University of Bristol</a:t>
            </a:r>
            <a:br>
              <a:rPr lang="en-US" sz="2100" dirty="0" smtClean="0"/>
            </a:br>
            <a:r>
              <a:rPr lang="en-US" sz="2100" dirty="0" smtClean="0"/>
              <a:t>United Kingdom</a:t>
            </a:r>
            <a:endParaRPr lang="en-US" sz="2100" dirty="0"/>
          </a:p>
          <a:p>
            <a:r>
              <a:rPr lang="en-US" sz="2100" dirty="0" smtClean="0"/>
              <a:t>2–5 May 2017</a:t>
            </a:r>
          </a:p>
          <a:p>
            <a:endParaRPr lang="en-US" sz="1800" dirty="0" smtClean="0"/>
          </a:p>
          <a:p>
            <a:r>
              <a:rPr lang="en-US" sz="1400" dirty="0"/>
              <a:t>Material from T. A. Herring, R. W. King, M. A. Floyd (MIT) and S. C. </a:t>
            </a:r>
            <a:r>
              <a:rPr lang="en-US" sz="1400" dirty="0" err="1"/>
              <a:t>McClusky</a:t>
            </a:r>
            <a:r>
              <a:rPr lang="en-US" sz="1400" dirty="0"/>
              <a:t> (now ANU)</a:t>
            </a:r>
          </a:p>
        </p:txBody>
      </p:sp>
      <p:sp>
        <p:nvSpPr>
          <p:cNvPr id="10" name="TextBox 9"/>
          <p:cNvSpPr txBox="1"/>
          <p:nvPr/>
        </p:nvSpPr>
        <p:spPr>
          <a:xfrm>
            <a:off x="1579674" y="6199641"/>
            <a:ext cx="5984652" cy="369332"/>
          </a:xfrm>
          <a:prstGeom prst="rect">
            <a:avLst/>
          </a:prstGeom>
          <a:noFill/>
        </p:spPr>
        <p:txBody>
          <a:bodyPr wrap="none" rtlCol="0">
            <a:spAutoFit/>
          </a:bodyPr>
          <a:lstStyle/>
          <a:p>
            <a:r>
              <a:rPr lang="en-US" dirty="0"/>
              <a:t>http://</a:t>
            </a:r>
            <a:r>
              <a:rPr lang="en-US" dirty="0" err="1" smtClean="0"/>
              <a:t>web.mit.edu</a:t>
            </a:r>
            <a:r>
              <a:rPr lang="en-US" dirty="0" smtClean="0"/>
              <a:t>/</a:t>
            </a:r>
            <a:r>
              <a:rPr lang="en-US" dirty="0" err="1" smtClean="0"/>
              <a:t>mfloyd</a:t>
            </a:r>
            <a:r>
              <a:rPr lang="en-US" dirty="0" smtClean="0"/>
              <a:t>/www/courses/gg/201705_Bristol/</a:t>
            </a:r>
            <a:endParaRPr lang="en-US" dirty="0"/>
          </a:p>
        </p:txBody>
      </p:sp>
      <p:pic>
        <p:nvPicPr>
          <p:cNvPr id="11" name="Picture 10"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pic>
        <p:nvPicPr>
          <p:cNvPr id="12" name="Picture 11" descr="bg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879" y="130032"/>
            <a:ext cx="1155932" cy="558987"/>
          </a:xfrm>
          <a:prstGeom prst="rect">
            <a:avLst/>
          </a:prstGeom>
        </p:spPr>
      </p:pic>
      <p:pic>
        <p:nvPicPr>
          <p:cNvPr id="13" name="Picture 12" descr="logo-small.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4" name="Picture 13" descr="comet-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1348" y="127537"/>
            <a:ext cx="1553259" cy="540000"/>
          </a:xfrm>
          <a:prstGeom prst="rect">
            <a:avLst/>
          </a:prstGeom>
        </p:spPr>
      </p:pic>
    </p:spTree>
    <p:extLst>
      <p:ext uri="{BB962C8B-B14F-4D97-AF65-F5344CB8AC3E}">
        <p14:creationId xmlns:p14="http://schemas.microsoft.com/office/powerpoint/2010/main" val="178840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r>
              <a:rPr lang="en-US" sz="4400" dirty="0" smtClean="0">
                <a:solidFill>
                  <a:schemeClr val="tx1"/>
                </a:solidFill>
              </a:rPr>
              <a:t>Reference frame implementation</a:t>
            </a:r>
            <a:endParaRPr lang="en-US" sz="4400" dirty="0">
              <a:solidFill>
                <a:schemeClr val="tx1"/>
              </a:solidFill>
            </a:endParaRPr>
          </a:p>
        </p:txBody>
      </p:sp>
      <p:sp>
        <p:nvSpPr>
          <p:cNvPr id="228" name="Shape 228"/>
          <p:cNvSpPr>
            <a:spLocks noGrp="1"/>
          </p:cNvSpPr>
          <p:nvPr>
            <p:ph idx="1"/>
          </p:nvPr>
        </p:nvSpPr>
        <p:spPr/>
        <p:txBody>
          <a:bodyPr/>
          <a:lstStyle/>
          <a:p>
            <a:r>
              <a:rPr lang="en-US" dirty="0" smtClean="0"/>
              <a:t>Any vector may be mapped from one co-ordinate system to another by the application of</a:t>
            </a:r>
          </a:p>
          <a:p>
            <a:pPr lvl="1"/>
            <a:r>
              <a:rPr lang="en-US" dirty="0" smtClean="0"/>
              <a:t>Translation (affects position of co-ordinate origin)</a:t>
            </a:r>
          </a:p>
          <a:p>
            <a:pPr lvl="1"/>
            <a:r>
              <a:rPr lang="en-US" dirty="0" smtClean="0"/>
              <a:t>Rotation (affects orientation of co-ordinate axes)</a:t>
            </a:r>
          </a:p>
          <a:p>
            <a:pPr lvl="1"/>
            <a:r>
              <a:rPr lang="en-US" dirty="0" smtClean="0"/>
              <a:t>Scale (affects length of co-ordinate axes)</a:t>
            </a:r>
            <a:endParaRPr lang="en-US"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89671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1: Translation</a:t>
            </a:r>
            <a:endParaRPr lang="en-US" dirty="0">
              <a:solidFill>
                <a:srgbClr val="000000"/>
              </a:solidFill>
            </a:endParaRPr>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231666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2: Rotation</a:t>
            </a:r>
            <a:endParaRPr lang="en-US" dirty="0">
              <a:solidFill>
                <a:srgbClr val="000000"/>
              </a:solidFill>
            </a:endParaRPr>
          </a:p>
        </p:txBody>
      </p:sp>
      <p:sp>
        <p:nvSpPr>
          <p:cNvPr id="285" name="Shape 285"/>
          <p:cNvSpPr>
            <a:spLocks noGrp="1"/>
          </p:cNvSpPr>
          <p:nvPr>
            <p:ph idx="1"/>
          </p:nvPr>
        </p:nvSpPr>
        <p:spPr/>
        <p:txBody>
          <a:bodyPr>
            <a:normAutofit/>
          </a:bodyPr>
          <a:lstStyle/>
          <a:p>
            <a:pPr lvl="0"/>
            <a:r>
              <a:rPr lang="en-US" sz="2000" dirty="0" smtClean="0"/>
              <a:t>Rotation vector, </a:t>
            </a:r>
            <a:r>
              <a:rPr lang="en-US" sz="2000" b="1" i="1" dirty="0" err="1" smtClean="0">
                <a:sym typeface="Gill Sans SemiBold"/>
              </a:rPr>
              <a:t>ω</a:t>
            </a:r>
            <a:r>
              <a:rPr lang="en-US" sz="2000" dirty="0" smtClean="0"/>
              <a:t>, is defined as in the direction of the rotation axis with length equal to the magnitude of angular rotation</a:t>
            </a:r>
          </a:p>
          <a:p>
            <a:pPr lvl="0"/>
            <a:r>
              <a:rPr lang="en-US" sz="2000" dirty="0" smtClean="0"/>
              <a:t>Displacement (or velocity) vector then makes a right-handed triplet with the rotation vector, </a:t>
            </a:r>
            <a:r>
              <a:rPr lang="en-US" sz="2000" b="1" i="1" dirty="0" err="1" smtClean="0">
                <a:sym typeface="Gill Sans SemiBold"/>
              </a:rPr>
              <a:t>ω</a:t>
            </a:r>
            <a:r>
              <a:rPr lang="en-US" sz="2000" dirty="0" smtClean="0"/>
              <a:t>, and radial vector, </a:t>
            </a:r>
            <a:r>
              <a:rPr lang="en-US" sz="2000" b="1" i="1" dirty="0" smtClean="0">
                <a:sym typeface="Gill Sans SemiBold"/>
              </a:rPr>
              <a:t>p</a:t>
            </a:r>
            <a:r>
              <a:rPr lang="en-US" sz="2000" dirty="0" smtClean="0"/>
              <a:t>.</a:t>
            </a:r>
            <a:endParaRPr lang="en-US" sz="2000" dirty="0"/>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147211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r>
              <a:rPr lang="en-US" smtClean="0">
                <a:solidFill>
                  <a:srgbClr val="000000"/>
                </a:solidFill>
              </a:rPr>
              <a:t>3: Scale</a:t>
            </a:r>
            <a:endParaRPr lang="en-US">
              <a:solidFill>
                <a:srgbClr val="000000"/>
              </a:solidFill>
            </a:endParaRPr>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52736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r>
              <a:rPr lang="en-US" sz="4400" dirty="0" err="1" smtClean="0">
                <a:solidFill>
                  <a:srgbClr val="000000"/>
                </a:solidFill>
              </a:rPr>
              <a:t>Helmert</a:t>
            </a:r>
            <a:r>
              <a:rPr lang="en-US" sz="4400" dirty="0" smtClean="0">
                <a:solidFill>
                  <a:srgbClr val="000000"/>
                </a:solidFill>
              </a:rPr>
              <a:t> transformation</a:t>
            </a:r>
            <a:endParaRPr lang="en-US" sz="4400" dirty="0">
              <a:solidFill>
                <a:srgbClr val="000000"/>
              </a:solidFill>
            </a:endParaRPr>
          </a:p>
        </p:txBody>
      </p:sp>
      <p:sp>
        <p:nvSpPr>
          <p:cNvPr id="327" name="Shape 327"/>
          <p:cNvSpPr>
            <a:spLocks noGrp="1"/>
          </p:cNvSpPr>
          <p:nvPr>
            <p:ph idx="1"/>
          </p:nvPr>
        </p:nvSpPr>
        <p:spPr/>
        <p:txBody>
          <a:bodyPr>
            <a:normAutofit fontScale="85000" lnSpcReduction="20000"/>
          </a:bodyPr>
          <a:lstStyle/>
          <a:p>
            <a:r>
              <a:rPr lang="en-US" dirty="0" smtClean="0"/>
              <a:t>Position</a:t>
            </a:r>
          </a:p>
          <a:p>
            <a:endParaRPr lang="en-US" dirty="0" smtClean="0"/>
          </a:p>
          <a:p>
            <a:endParaRPr lang="en-US" dirty="0" smtClean="0"/>
          </a:p>
          <a:p>
            <a:endParaRPr lang="en-US" dirty="0"/>
          </a:p>
          <a:p>
            <a:r>
              <a:rPr lang="en-US" dirty="0" smtClean="0"/>
              <a:t>Velocity</a:t>
            </a:r>
          </a:p>
          <a:p>
            <a:endParaRPr lang="en-US" dirty="0" smtClean="0"/>
          </a:p>
          <a:p>
            <a:endParaRPr lang="en-US" dirty="0" smtClean="0"/>
          </a:p>
          <a:p>
            <a:endParaRPr lang="en-US" dirty="0" smtClean="0"/>
          </a:p>
          <a:p>
            <a:r>
              <a:rPr lang="en-US" dirty="0" smtClean="0"/>
              <a:t>Usually, the terms </a:t>
            </a:r>
            <a:r>
              <a:rPr lang="en-US" b="1" dirty="0" err="1" smtClean="0">
                <a:sym typeface="Gill Sans SemiBold"/>
              </a:rPr>
              <a:t>Rv</a:t>
            </a:r>
            <a:r>
              <a:rPr lang="en-US" dirty="0" smtClean="0"/>
              <a:t> and </a:t>
            </a:r>
            <a:r>
              <a:rPr lang="en-US" i="1" dirty="0" err="1" smtClean="0"/>
              <a:t>s</a:t>
            </a:r>
            <a:r>
              <a:rPr lang="en-US" b="1" dirty="0" err="1" smtClean="0">
                <a:sym typeface="Gill Sans SemiBold"/>
              </a:rPr>
              <a:t>v</a:t>
            </a:r>
            <a:r>
              <a:rPr lang="en-US" dirty="0" smtClean="0"/>
              <a:t> are very small and can be neglected (&lt; 10</a:t>
            </a:r>
            <a:r>
              <a:rPr lang="en-US" baseline="30000" dirty="0" smtClean="0"/>
              <a:t>-6</a:t>
            </a:r>
            <a:r>
              <a:rPr lang="en-US" dirty="0" smtClean="0"/>
              <a:t> rad × &lt; 0.1 m/</a:t>
            </a:r>
            <a:r>
              <a:rPr lang="en-US" dirty="0" err="1" smtClean="0"/>
              <a:t>yr</a:t>
            </a:r>
            <a:r>
              <a:rPr lang="en-US" dirty="0" smtClean="0"/>
              <a:t> and &lt; 0.1 ppb × &lt; 0.1 m/</a:t>
            </a:r>
            <a:r>
              <a:rPr lang="en-US" dirty="0" err="1" smtClean="0"/>
              <a:t>yr</a:t>
            </a:r>
            <a:r>
              <a:rPr lang="en-US" dirty="0" smtClean="0"/>
              <a:t>, respectively)</a:t>
            </a:r>
            <a:endParaRPr lang="en-US" dirty="0"/>
          </a:p>
        </p:txBody>
      </p:sp>
      <p:pic>
        <p:nvPicPr>
          <p:cNvPr id="328" name="droppedImage.pdf"/>
          <p:cNvPicPr/>
          <p:nvPr/>
        </p:nvPicPr>
        <p:blipFill>
          <a:blip r:embed="rId2">
            <a:extLst/>
          </a:blip>
          <a:stretch>
            <a:fillRect/>
          </a:stretch>
        </p:blipFill>
        <p:spPr>
          <a:xfrm>
            <a:off x="926067" y="2038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16796"/>
            <a:ext cx="7557865" cy="1089423"/>
          </a:xfrm>
          <a:prstGeom prst="rect">
            <a:avLst/>
          </a:prstGeom>
          <a:ln w="12700">
            <a:miter lim="400000"/>
          </a:ln>
        </p:spPr>
      </p:pic>
      <p:sp>
        <p:nvSpPr>
          <p:cNvPr id="330" name="Shape 330"/>
          <p:cNvSpPr/>
          <p:nvPr/>
        </p:nvSpPr>
        <p:spPr>
          <a:xfrm flipV="1">
            <a:off x="3491527" y="37454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350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202009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r>
              <a:rPr lang="en-US" smtClean="0">
                <a:solidFill>
                  <a:srgbClr val="000000"/>
                </a:solidFill>
              </a:rPr>
              <a:t>Examples</a:t>
            </a:r>
            <a:endParaRPr lang="en-US">
              <a:solidFill>
                <a:srgbClr val="000000"/>
              </a:solidFill>
            </a:endParaRPr>
          </a:p>
        </p:txBody>
      </p:sp>
      <p:sp>
        <p:nvSpPr>
          <p:cNvPr id="339" name="Shape 339"/>
          <p:cNvSpPr>
            <a:spLocks noGrp="1"/>
          </p:cNvSpPr>
          <p:nvPr>
            <p:ph sz="half" idx="1"/>
          </p:nvPr>
        </p:nvSpPr>
        <p:spPr/>
        <p:txBody>
          <a:bodyPr>
            <a:normAutofit fontScale="92500" lnSpcReduction="10000"/>
          </a:bodyPr>
          <a:lstStyle/>
          <a:p>
            <a:r>
              <a:rPr lang="en-US" dirty="0" smtClean="0"/>
              <a:t>Expressing velocities in ITRF is not very meaningful or useful when we want to look at the deformation at a plate boundary, e.g. the San Andreas Fault system</a:t>
            </a:r>
          </a:p>
          <a:p>
            <a:r>
              <a:rPr lang="en-US" dirty="0" smtClean="0"/>
              <a:t>Better to look at velocities with one side “fixed” so we can see what the other side is doing relative to it</a:t>
            </a:r>
            <a:endParaRPr lang="en-US" dirty="0"/>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37659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r>
              <a:rPr lang="en-US" sz="4200" dirty="0" smtClean="0">
                <a:solidFill>
                  <a:srgbClr val="000000"/>
                </a:solidFill>
              </a:rPr>
              <a:t>What does “with respect to” mean?</a:t>
            </a:r>
            <a:endParaRPr lang="en-US" sz="4200" dirty="0">
              <a:solidFill>
                <a:srgbClr val="000000"/>
              </a:solidFill>
            </a:endParaRPr>
          </a:p>
        </p:txBody>
      </p:sp>
      <p:sp>
        <p:nvSpPr>
          <p:cNvPr id="362" name="Shape 362"/>
          <p:cNvSpPr>
            <a:spLocks noGrp="1"/>
          </p:cNvSpPr>
          <p:nvPr>
            <p:ph idx="1"/>
          </p:nvPr>
        </p:nvSpPr>
        <p:spPr/>
        <p:txBody>
          <a:bodyPr>
            <a:normAutofit fontScale="62500" lnSpcReduction="20000"/>
          </a:bodyPr>
          <a:lstStyle/>
          <a:p>
            <a:r>
              <a:rPr lang="en-US" dirty="0" smtClean="0"/>
              <a:t>Horizontal motions are restricted to the surface of the Earth, therefore the </a:t>
            </a:r>
            <a:r>
              <a:rPr lang="en-US" dirty="0" err="1" smtClean="0"/>
              <a:t>Helmert</a:t>
            </a:r>
            <a:r>
              <a:rPr lang="en-US" dirty="0" smtClean="0"/>
              <a:t> transformation may not contain translation or scaling of position terms</a:t>
            </a:r>
          </a:p>
          <a:p>
            <a:endParaRPr lang="en-US" dirty="0" smtClean="0"/>
          </a:p>
          <a:p>
            <a:endParaRPr lang="en-US" dirty="0" smtClean="0"/>
          </a:p>
          <a:p>
            <a:endParaRPr lang="en-US" dirty="0" smtClean="0"/>
          </a:p>
          <a:p>
            <a:endParaRPr lang="en-US" dirty="0" smtClean="0"/>
          </a:p>
          <a:p>
            <a:pPr marL="514350" indent="-514350">
              <a:buFont typeface="+mj-lt"/>
              <a:buAutoNum type="arabicPeriod"/>
            </a:pPr>
            <a:r>
              <a:rPr lang="en-US" dirty="0" smtClean="0"/>
              <a:t>Set </a:t>
            </a:r>
            <a:r>
              <a:rPr lang="en-US" b="1" dirty="0" smtClean="0">
                <a:sym typeface="Gill Sans SemiBold"/>
              </a:rPr>
              <a:t>v’</a:t>
            </a:r>
            <a:r>
              <a:rPr lang="en-US" dirty="0" smtClean="0"/>
              <a:t> to zero for all sites that you wish to estimate all other velocities with respect to</a:t>
            </a:r>
          </a:p>
          <a:p>
            <a:pPr marL="514350" indent="-514350">
              <a:buFont typeface="+mj-lt"/>
              <a:buAutoNum type="arabicPeriod"/>
            </a:pPr>
            <a:r>
              <a:rPr lang="en-US" dirty="0" smtClean="0"/>
              <a:t>Estimate the best-fit transformation parameters, e.g. by least squares estimation, to achieve this minimization of velocities in a region</a:t>
            </a:r>
          </a:p>
          <a:p>
            <a:pPr marL="514350" indent="-514350">
              <a:buFont typeface="+mj-lt"/>
              <a:buAutoNum type="arabicPeriod"/>
            </a:pPr>
            <a:r>
              <a:rPr lang="en-US" dirty="0" smtClean="0"/>
              <a:t>Apply the estimated transformation to all velocities</a:t>
            </a:r>
          </a:p>
          <a:p>
            <a:pPr marL="514350" indent="-514350">
              <a:buFont typeface="+mj-lt"/>
              <a:buAutoNum type="arabicPeriod"/>
            </a:pPr>
            <a:r>
              <a:rPr lang="en-US" dirty="0" smtClean="0"/>
              <a:t>All velocities are now “with respect to” or “relative to” chosen subset</a:t>
            </a:r>
          </a:p>
          <a:p>
            <a:pPr marL="514350" indent="-514350">
              <a:buFont typeface="+mj-lt"/>
              <a:buAutoNum type="arabicPeriod"/>
            </a:pPr>
            <a:r>
              <a:rPr lang="en-US" dirty="0" smtClean="0"/>
              <a:t>The subset could be, for instance, all on one tectonic plate, or any given region from which you wish to see the deformation</a:t>
            </a:r>
            <a:endParaRPr lang="en-US" dirty="0"/>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15</a:t>
            </a:fld>
            <a:endParaRPr lang="en-US"/>
          </a:p>
        </p:txBody>
      </p:sp>
    </p:spTree>
    <p:extLst>
      <p:ext uri="{BB962C8B-B14F-4D97-AF65-F5344CB8AC3E}">
        <p14:creationId xmlns:p14="http://schemas.microsoft.com/office/powerpoint/2010/main" val="261718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6900" y="406400"/>
            <a:ext cx="7950200" cy="777406"/>
          </a:xfrm>
        </p:spPr>
        <p:txBody>
          <a:bodyPr>
            <a:noAutofit/>
          </a:bodyPr>
          <a:lstStyle/>
          <a:p>
            <a:r>
              <a:rPr lang="en-US" sz="2800" dirty="0" smtClean="0">
                <a:solidFill>
                  <a:srgbClr val="000000"/>
                </a:solidFill>
              </a:rPr>
              <a:t>Reference frames in Geodetic Analyses</a:t>
            </a:r>
            <a:br>
              <a:rPr lang="en-US" sz="2800" dirty="0" smtClean="0">
                <a:solidFill>
                  <a:srgbClr val="000000"/>
                </a:solidFill>
              </a:rPr>
            </a:br>
            <a:endParaRPr lang="en-US" sz="2800" dirty="0"/>
          </a:p>
        </p:txBody>
      </p:sp>
      <p:sp>
        <p:nvSpPr>
          <p:cNvPr id="29698" name="Rectangle 3"/>
          <p:cNvSpPr>
            <a:spLocks noGrp="1" noChangeArrowheads="1"/>
          </p:cNvSpPr>
          <p:nvPr>
            <p:ph type="body" idx="1"/>
          </p:nvPr>
        </p:nvSpPr>
        <p:spPr>
          <a:xfrm>
            <a:off x="457200" y="1183806"/>
            <a:ext cx="8229600" cy="4942358"/>
          </a:xfrm>
        </p:spPr>
        <p:txBody>
          <a:bodyPr>
            <a:normAutofit fontScale="70000" lnSpcReduction="20000"/>
          </a:bodyPr>
          <a:lstStyle/>
          <a:p>
            <a:r>
              <a:rPr lang="en-US" dirty="0" smtClean="0"/>
              <a:t>Output from GAMIT </a:t>
            </a:r>
          </a:p>
          <a:p>
            <a:pPr lvl="1"/>
            <a:r>
              <a:rPr lang="en-US" dirty="0" smtClean="0"/>
              <a:t>Loosely constrained solutions</a:t>
            </a:r>
          </a:p>
          <a:p>
            <a:pPr lvl="1"/>
            <a:r>
              <a:rPr lang="en-US" dirty="0" smtClean="0"/>
              <a:t>Relative position well determined,  “Absolute position” weakly defined</a:t>
            </a:r>
          </a:p>
          <a:p>
            <a:pPr lvl="1"/>
            <a:r>
              <a:rPr lang="en-US" dirty="0" smtClean="0"/>
              <a:t>Need a procedure to expressed coordinates in a well defined reference frame</a:t>
            </a:r>
          </a:p>
          <a:p>
            <a:r>
              <a:rPr lang="en-US" dirty="0" smtClean="0"/>
              <a:t> Two aspects</a:t>
            </a:r>
          </a:p>
          <a:p>
            <a:pPr lvl="1"/>
            <a:r>
              <a:rPr lang="en-US" dirty="0" smtClean="0"/>
              <a:t>Theoretical (e.g., rigid block, mantle-fixed, no-net-rotation of plates)</a:t>
            </a:r>
          </a:p>
          <a:p>
            <a:pPr lvl="1"/>
            <a:r>
              <a:rPr lang="en-US" dirty="0" smtClean="0"/>
              <a:t>Realization through a set of coordinates and velocities</a:t>
            </a:r>
          </a:p>
          <a:p>
            <a:pPr lvl="2"/>
            <a:r>
              <a:rPr lang="en-US" dirty="0" smtClean="0"/>
              <a:t> “finite constraints”  : a priori </a:t>
            </a:r>
            <a:r>
              <a:rPr lang="en-US" dirty="0" err="1" smtClean="0"/>
              <a:t>sigmas</a:t>
            </a:r>
            <a:r>
              <a:rPr lang="en-US" dirty="0" smtClean="0"/>
              <a:t> on site coordinates</a:t>
            </a:r>
          </a:p>
          <a:p>
            <a:pPr lvl="2"/>
            <a:r>
              <a:rPr lang="en-US" dirty="0" smtClean="0"/>
              <a:t> “generalized constraints” : minimize coordinate residuals while 			adjusting translation, rotation, and scale parameters</a:t>
            </a:r>
          </a:p>
          <a:p>
            <a:r>
              <a:rPr lang="en-US" dirty="0" smtClean="0"/>
              <a:t>Three considerations in data processing and analysis </a:t>
            </a:r>
          </a:p>
          <a:p>
            <a:pPr lvl="1"/>
            <a:r>
              <a:rPr lang="en-US" dirty="0" smtClean="0"/>
              <a:t>Consistent with GPS orbits and EOP (NNR)</a:t>
            </a:r>
          </a:p>
          <a:p>
            <a:pPr lvl="2"/>
            <a:r>
              <a:rPr lang="en-US" dirty="0" smtClean="0"/>
              <a:t>not an issue if network small or if orbits and EOP estimated </a:t>
            </a:r>
          </a:p>
          <a:p>
            <a:pPr lvl="1"/>
            <a:r>
              <a:rPr lang="en-US" dirty="0" smtClean="0"/>
              <a:t>Physically meaningful frame in which to visualize site motions</a:t>
            </a:r>
          </a:p>
          <a:p>
            <a:pPr lvl="1"/>
            <a:r>
              <a:rPr lang="en-US" dirty="0" smtClean="0"/>
              <a:t>Robust realization for velocities and/or time series</a:t>
            </a:r>
          </a:p>
          <a:p>
            <a:endParaRPr lang="en-US" dirty="0" smtClean="0"/>
          </a:p>
          <a:p>
            <a:pPr lvl="2"/>
            <a:endParaRPr lang="en-US"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16</a:t>
            </a:fld>
            <a:endParaRPr lang="en-US"/>
          </a:p>
        </p:txBody>
      </p:sp>
    </p:spTree>
    <p:extLst>
      <p:ext uri="{BB962C8B-B14F-4D97-AF65-F5344CB8AC3E}">
        <p14:creationId xmlns:p14="http://schemas.microsoft.com/office/powerpoint/2010/main" val="1061968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7823200" cy="931862"/>
          </a:xfrm>
        </p:spPr>
        <p:txBody>
          <a:bodyPr>
            <a:normAutofit/>
          </a:bodyPr>
          <a:lstStyle/>
          <a:p>
            <a:r>
              <a:rPr lang="en-US" sz="2800" dirty="0" smtClean="0"/>
              <a:t>Frame definition with finite constraints</a:t>
            </a:r>
            <a:endParaRPr lang="en-US" sz="2800" dirty="0"/>
          </a:p>
        </p:txBody>
      </p:sp>
      <p:sp>
        <p:nvSpPr>
          <p:cNvPr id="35843" name="Rectangle 3"/>
          <p:cNvSpPr>
            <a:spLocks noGrp="1" noChangeArrowheads="1"/>
          </p:cNvSpPr>
          <p:nvPr>
            <p:ph type="body" idx="1"/>
          </p:nvPr>
        </p:nvSpPr>
        <p:spPr>
          <a:xfrm>
            <a:off x="330200" y="1054100"/>
            <a:ext cx="8229600" cy="4525963"/>
          </a:xfrm>
        </p:spPr>
        <p:txBody>
          <a:bodyPr>
            <a:normAutofit/>
          </a:bodyPr>
          <a:lstStyle/>
          <a:p>
            <a:r>
              <a:rPr lang="en-US" sz="1800" dirty="0" smtClean="0"/>
              <a:t>Applied in </a:t>
            </a:r>
            <a:r>
              <a:rPr lang="en-US" sz="1800" dirty="0" err="1" smtClean="0"/>
              <a:t>globk</a:t>
            </a:r>
            <a:r>
              <a:rPr lang="en-US" sz="1800" dirty="0" smtClean="0"/>
              <a:t> (</a:t>
            </a:r>
            <a:r>
              <a:rPr lang="en-US" sz="1800" dirty="0" err="1" smtClean="0"/>
              <a:t>glorg</a:t>
            </a:r>
            <a:r>
              <a:rPr lang="en-US" sz="1800" dirty="0" smtClean="0"/>
              <a:t> not called): We do not recommend this approach since it is sensitive to over-constraints that can distort velocities and positions</a:t>
            </a:r>
          </a:p>
          <a:p>
            <a:r>
              <a:rPr lang="en-US" sz="1800" dirty="0" smtClean="0"/>
              <a:t>Example:</a:t>
            </a:r>
          </a:p>
          <a:p>
            <a:pPr lvl="1">
              <a:buNone/>
            </a:pPr>
            <a:r>
              <a:rPr lang="en-US" sz="1800" dirty="0" smtClean="0"/>
              <a:t>  </a:t>
            </a:r>
            <a:r>
              <a:rPr lang="en-US" sz="1800" dirty="0" err="1" smtClean="0"/>
              <a:t>apr_file</a:t>
            </a:r>
            <a:r>
              <a:rPr lang="en-US" sz="1800" dirty="0" smtClean="0"/>
              <a:t> itrf08.apr</a:t>
            </a:r>
          </a:p>
          <a:p>
            <a:pPr lvl="1">
              <a:buNone/>
            </a:pPr>
            <a:r>
              <a:rPr lang="en-US" sz="1800" dirty="0" smtClean="0"/>
              <a:t>  </a:t>
            </a:r>
            <a:r>
              <a:rPr lang="en-US" sz="1800" dirty="0" err="1" smtClean="0"/>
              <a:t>apr_neu</a:t>
            </a:r>
            <a:r>
              <a:rPr lang="en-US" sz="1800" dirty="0" smtClean="0"/>
              <a:t> all 10 10 10 1 1 1 </a:t>
            </a:r>
          </a:p>
          <a:p>
            <a:pPr lvl="1">
              <a:buNone/>
            </a:pPr>
            <a:r>
              <a:rPr lang="en-US" sz="1800" dirty="0" smtClean="0"/>
              <a:t>  </a:t>
            </a:r>
            <a:r>
              <a:rPr lang="en-US" sz="1800" dirty="0" err="1" smtClean="0"/>
              <a:t>apr_neu</a:t>
            </a:r>
            <a:r>
              <a:rPr lang="en-US" sz="1800" dirty="0" smtClean="0"/>
              <a:t> </a:t>
            </a:r>
            <a:r>
              <a:rPr lang="en-US" sz="1800" dirty="0" err="1" smtClean="0"/>
              <a:t>algo</a:t>
            </a:r>
            <a:r>
              <a:rPr lang="en-US" sz="1800" dirty="0" smtClean="0"/>
              <a:t>  .005  005  .010  .001 .001 .003</a:t>
            </a:r>
          </a:p>
          <a:p>
            <a:pPr lvl="1">
              <a:buNone/>
            </a:pPr>
            <a:r>
              <a:rPr lang="en-US" sz="1800" dirty="0" smtClean="0"/>
              <a:t>  </a:t>
            </a:r>
            <a:r>
              <a:rPr lang="en-US" sz="1800" dirty="0" err="1" smtClean="0"/>
              <a:t>apr_neu</a:t>
            </a:r>
            <a:r>
              <a:rPr lang="en-US" sz="1800" dirty="0" smtClean="0"/>
              <a:t> pie1  .002  005  .010  .001 .001 .003</a:t>
            </a:r>
          </a:p>
          <a:p>
            <a:pPr lvl="1">
              <a:buNone/>
            </a:pPr>
            <a:r>
              <a:rPr lang="en-US" sz="1800" dirty="0" smtClean="0"/>
              <a:t>  </a:t>
            </a:r>
            <a:r>
              <a:rPr lang="en-US" sz="1800" dirty="0" err="1" smtClean="0"/>
              <a:t>apr_neu</a:t>
            </a:r>
            <a:r>
              <a:rPr lang="en-US" sz="1800" dirty="0" smtClean="0"/>
              <a:t> </a:t>
            </a:r>
            <a:r>
              <a:rPr lang="en-US" sz="1800" dirty="0" err="1" smtClean="0"/>
              <a:t>drao</a:t>
            </a:r>
            <a:r>
              <a:rPr lang="en-US" sz="1800" dirty="0" smtClean="0"/>
              <a:t>  .005  005  .010  .002 .002 .005</a:t>
            </a:r>
          </a:p>
          <a:p>
            <a:pPr lvl="1">
              <a:buNone/>
            </a:pPr>
            <a:r>
              <a:rPr lang="en-US" sz="1800" dirty="0" smtClean="0"/>
              <a:t>    … </a:t>
            </a:r>
          </a:p>
          <a:p>
            <a:endParaRPr lang="en-US" sz="1800" dirty="0" smtClean="0"/>
          </a:p>
          <a:p>
            <a:r>
              <a:rPr lang="en-US" sz="1800" dirty="0" smtClean="0"/>
              <a:t>Most useful when only one or two reference sites or very local area.</a:t>
            </a:r>
          </a:p>
          <a:p>
            <a:r>
              <a:rPr lang="en-US" sz="1800" dirty="0" smtClean="0"/>
              <a:t>Disadvantage for large networks is that bad a priori coordinates or bad data from a reference site can distort the network </a:t>
            </a:r>
            <a:endParaRPr lang="en-US" sz="180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3325681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615949"/>
          </a:xfrm>
        </p:spPr>
        <p:txBody>
          <a:bodyPr>
            <a:normAutofit/>
          </a:bodyPr>
          <a:lstStyle/>
          <a:p>
            <a:r>
              <a:rPr lang="en-US" sz="2800" dirty="0" smtClean="0"/>
              <a:t>Frame definition with generalized constraints</a:t>
            </a:r>
            <a:endParaRPr lang="en-US" sz="2800" dirty="0"/>
          </a:p>
        </p:txBody>
      </p:sp>
      <p:sp>
        <p:nvSpPr>
          <p:cNvPr id="36867" name="Rectangle 3"/>
          <p:cNvSpPr>
            <a:spLocks noGrp="1" noChangeArrowheads="1"/>
          </p:cNvSpPr>
          <p:nvPr>
            <p:ph type="body" idx="1"/>
          </p:nvPr>
        </p:nvSpPr>
        <p:spPr>
          <a:xfrm>
            <a:off x="457199" y="1081087"/>
            <a:ext cx="4619625" cy="2449513"/>
          </a:xfrm>
        </p:spPr>
        <p:txBody>
          <a:bodyPr>
            <a:normAutofit fontScale="70000" lnSpcReduction="20000"/>
          </a:bodyPr>
          <a:lstStyle/>
          <a:p>
            <a:r>
              <a:rPr lang="en-US" sz="2600" dirty="0" smtClean="0"/>
              <a:t>Applied in </a:t>
            </a:r>
            <a:r>
              <a:rPr lang="en-US" sz="2600" dirty="0" err="1" smtClean="0"/>
              <a:t>glorg</a:t>
            </a:r>
            <a:r>
              <a:rPr lang="en-US" sz="2600" dirty="0" smtClean="0"/>
              <a:t>:  minimize residuals of reference sites while estimating translation, rotation, and/or scale (3 -7 parameters)</a:t>
            </a:r>
          </a:p>
          <a:p>
            <a:pPr lvl="1">
              <a:buNone/>
            </a:pPr>
            <a:r>
              <a:rPr lang="en-US" sz="2600" dirty="0" smtClean="0"/>
              <a:t>  </a:t>
            </a:r>
            <a:r>
              <a:rPr lang="en-US" sz="2600" dirty="0" err="1" smtClean="0"/>
              <a:t>apr_file</a:t>
            </a:r>
            <a:r>
              <a:rPr lang="en-US" sz="2600" dirty="0" smtClean="0"/>
              <a:t> itrf08.apr</a:t>
            </a:r>
          </a:p>
          <a:p>
            <a:pPr lvl="1">
              <a:buNone/>
            </a:pPr>
            <a:r>
              <a:rPr lang="en-US" sz="2600" dirty="0" smtClean="0"/>
              <a:t>  </a:t>
            </a:r>
            <a:r>
              <a:rPr lang="en-US" sz="2600" dirty="0" err="1" smtClean="0"/>
              <a:t>pos_org</a:t>
            </a:r>
            <a:r>
              <a:rPr lang="en-US" sz="2600" dirty="0" smtClean="0"/>
              <a:t> </a:t>
            </a:r>
            <a:r>
              <a:rPr lang="en-US" sz="2600" dirty="0" err="1" smtClean="0"/>
              <a:t>xtran</a:t>
            </a:r>
            <a:r>
              <a:rPr lang="en-US" sz="2600" dirty="0" smtClean="0"/>
              <a:t> </a:t>
            </a:r>
            <a:r>
              <a:rPr lang="en-US" sz="2600" dirty="0" err="1" smtClean="0"/>
              <a:t>ytran</a:t>
            </a:r>
            <a:r>
              <a:rPr lang="en-US" sz="2600" dirty="0" smtClean="0"/>
              <a:t> </a:t>
            </a:r>
            <a:r>
              <a:rPr lang="en-US" sz="2600" dirty="0" err="1" smtClean="0"/>
              <a:t>ztran</a:t>
            </a:r>
            <a:r>
              <a:rPr lang="en-US" sz="2600" dirty="0" smtClean="0"/>
              <a:t> </a:t>
            </a:r>
            <a:r>
              <a:rPr lang="en-US" sz="2600" dirty="0" err="1" smtClean="0"/>
              <a:t>xrot</a:t>
            </a:r>
            <a:r>
              <a:rPr lang="en-US" sz="2600" dirty="0" smtClean="0"/>
              <a:t> </a:t>
            </a:r>
            <a:r>
              <a:rPr lang="en-US" sz="2600" dirty="0" err="1" smtClean="0"/>
              <a:t>yrot</a:t>
            </a:r>
            <a:r>
              <a:rPr lang="en-US" sz="2600" dirty="0" smtClean="0"/>
              <a:t> </a:t>
            </a:r>
            <a:r>
              <a:rPr lang="en-US" sz="2600" dirty="0" err="1" smtClean="0"/>
              <a:t>zrot</a:t>
            </a:r>
            <a:r>
              <a:rPr lang="en-US" sz="2600" dirty="0" smtClean="0"/>
              <a:t> </a:t>
            </a:r>
          </a:p>
          <a:p>
            <a:pPr lvl="1">
              <a:buNone/>
            </a:pPr>
            <a:r>
              <a:rPr lang="en-US" sz="2600" dirty="0" smtClean="0"/>
              <a:t>  </a:t>
            </a:r>
            <a:r>
              <a:rPr lang="en-US" sz="2600" dirty="0" err="1" smtClean="0"/>
              <a:t>stab_site</a:t>
            </a:r>
            <a:r>
              <a:rPr lang="en-US" sz="2600" dirty="0" smtClean="0"/>
              <a:t> </a:t>
            </a:r>
            <a:r>
              <a:rPr lang="en-US" sz="2600" dirty="0" err="1" smtClean="0"/>
              <a:t>algo</a:t>
            </a:r>
            <a:r>
              <a:rPr lang="en-US" sz="2600" dirty="0" smtClean="0"/>
              <a:t> pie1 </a:t>
            </a:r>
            <a:r>
              <a:rPr lang="en-US" sz="2600" dirty="0" err="1" smtClean="0"/>
              <a:t>drao</a:t>
            </a:r>
            <a:r>
              <a:rPr lang="en-US" sz="2600" dirty="0" smtClean="0"/>
              <a:t> …</a:t>
            </a:r>
          </a:p>
          <a:p>
            <a:pPr lvl="1">
              <a:buNone/>
            </a:pPr>
            <a:r>
              <a:rPr lang="en-US" sz="2600" dirty="0" smtClean="0"/>
              <a:t>  </a:t>
            </a:r>
            <a:r>
              <a:rPr lang="en-US" sz="2600" dirty="0" err="1" smtClean="0"/>
              <a:t>cnd_hgtv</a:t>
            </a:r>
            <a:r>
              <a:rPr lang="en-US" sz="2600" dirty="0" smtClean="0"/>
              <a:t>  10  10  0.8  3.</a:t>
            </a:r>
            <a:endParaRPr lang="en-US" dirty="0" smtClean="0"/>
          </a:p>
          <a:p>
            <a:pPr lvl="1">
              <a:buNone/>
            </a:pPr>
            <a:r>
              <a:rPr lang="en-US" sz="2600" dirty="0"/>
              <a:t> </a:t>
            </a:r>
            <a:r>
              <a:rPr lang="en-US" sz="2600" dirty="0" smtClean="0"/>
              <a:t> </a:t>
            </a:r>
            <a:r>
              <a:rPr lang="en-US" sz="2600" dirty="0" err="1" smtClean="0"/>
              <a:t>stab_it</a:t>
            </a:r>
            <a:r>
              <a:rPr lang="en-US" sz="2600" dirty="0" smtClean="0"/>
              <a:t>  4  0.5  2.5</a:t>
            </a:r>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
        <p:nvSpPr>
          <p:cNvPr id="10" name="TextBox 9"/>
          <p:cNvSpPr txBox="1"/>
          <p:nvPr/>
        </p:nvSpPr>
        <p:spPr>
          <a:xfrm>
            <a:off x="457199" y="4140200"/>
            <a:ext cx="7632701" cy="1754327"/>
          </a:xfrm>
          <a:prstGeom prst="rect">
            <a:avLst/>
          </a:prstGeom>
          <a:noFill/>
        </p:spPr>
        <p:txBody>
          <a:bodyPr wrap="square" rtlCol="0">
            <a:spAutoFit/>
          </a:bodyPr>
          <a:lstStyle/>
          <a:p>
            <a:pPr>
              <a:buFont typeface="Arial"/>
              <a:buChar char="•"/>
            </a:pPr>
            <a:r>
              <a:rPr lang="en-US" dirty="0" smtClean="0"/>
              <a:t> All reference coordinates free to adjust (anomalies more apparent); outliers are iteratively removed by </a:t>
            </a:r>
            <a:r>
              <a:rPr lang="en-US" dirty="0" err="1" smtClean="0"/>
              <a:t>glorg</a:t>
            </a:r>
            <a:endParaRPr lang="en-US" dirty="0" smtClean="0"/>
          </a:p>
          <a:p>
            <a:pPr>
              <a:buFont typeface="Arial"/>
              <a:buChar char="•"/>
            </a:pPr>
            <a:r>
              <a:rPr lang="en-US" dirty="0" smtClean="0"/>
              <a:t> Network can translate and rotate but not distort</a:t>
            </a:r>
          </a:p>
          <a:p>
            <a:pPr>
              <a:buFont typeface="Arial"/>
              <a:buChar char="•"/>
            </a:pPr>
            <a:r>
              <a:rPr lang="en-US" dirty="0" smtClean="0"/>
              <a:t> Works best with strong redundancy (number and [if rotation] geometry of coordinates  exceeds number of parameters </a:t>
            </a:r>
            <a:r>
              <a:rPr lang="en-US" dirty="0" err="1" smtClean="0"/>
              <a:t>iloading</a:t>
            </a:r>
            <a:r>
              <a:rPr lang="en-US" dirty="0" smtClean="0"/>
              <a:t> effects</a:t>
            </a:r>
          </a:p>
          <a:p>
            <a:endParaRPr lang="en-US"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82366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ference systems"/>
          <p:cNvSpPr>
            <a:spLocks noGrp="1"/>
          </p:cNvSpPr>
          <p:nvPr>
            <p:ph type="title"/>
          </p:nvPr>
        </p:nvSpPr>
        <p:spPr/>
        <p:txBody>
          <a:bodyPr/>
          <a:lstStyle/>
          <a:p>
            <a:r>
              <a:rPr lang="en-US" smtClean="0"/>
              <a:t>Reference systems</a:t>
            </a:r>
            <a:endParaRPr lang="en-US"/>
          </a:p>
        </p:txBody>
      </p:sp>
      <p:sp>
        <p:nvSpPr>
          <p:cNvPr id="196" name="Mathematic idealization of geometry:…"/>
          <p:cNvSpPr>
            <a:spLocks noGrp="1"/>
          </p:cNvSpPr>
          <p:nvPr>
            <p:ph type="body" idx="1"/>
          </p:nvPr>
        </p:nvSpPr>
        <p:spPr/>
        <p:txBody>
          <a:bodyPr>
            <a:normAutofit lnSpcReduction="10000"/>
          </a:bodyPr>
          <a:lstStyle/>
          <a:p>
            <a:r>
              <a:rPr lang="en-US" smtClean="0"/>
              <a:t>Mathematic idealization of geometry:</a:t>
            </a:r>
          </a:p>
          <a:p>
            <a:r>
              <a:rPr lang="en-US" smtClean="0"/>
              <a:t>Often what one refers to as a “datum”, e.g. for the whole Earth, WGS84</a:t>
            </a:r>
          </a:p>
          <a:p>
            <a:pPr lvl="1"/>
            <a:r>
              <a:rPr lang="en-US" smtClean="0"/>
              <a:t>Ellipsoid with</a:t>
            </a:r>
          </a:p>
          <a:p>
            <a:pPr lvl="2"/>
            <a:r>
              <a:rPr lang="en-US" smtClean="0"/>
              <a:t>Semi-major axis</a:t>
            </a:r>
            <a:br>
              <a:rPr lang="en-US" smtClean="0"/>
            </a:br>
            <a:r>
              <a:rPr lang="en-US" smtClean="0"/>
              <a:t>   = 6,378,137.0 m</a:t>
            </a:r>
          </a:p>
          <a:p>
            <a:pPr lvl="2"/>
            <a:r>
              <a:rPr lang="en-US" smtClean="0"/>
              <a:t>Semi-minor axis</a:t>
            </a:r>
            <a:br>
              <a:rPr lang="en-US" smtClean="0"/>
            </a:br>
            <a:r>
              <a:rPr lang="en-US" smtClean="0"/>
              <a:t>   = 6,356,752.314 245 m</a:t>
            </a:r>
          </a:p>
          <a:p>
            <a:pPr lvl="2"/>
            <a:r>
              <a:rPr lang="en-US" smtClean="0"/>
              <a:t>Inverse flattening</a:t>
            </a:r>
            <a:br>
              <a:rPr lang="en-US" smtClean="0"/>
            </a:br>
            <a:r>
              <a:rPr lang="en-US" smtClean="0"/>
              <a:t>   = 298.257 223 563</a:t>
            </a:r>
            <a:endParaRPr lang="en-US"/>
          </a:p>
        </p:txBody>
      </p:sp>
      <p:grpSp>
        <p:nvGrpSpPr>
          <p:cNvPr id="201" name="Group"/>
          <p:cNvGrpSpPr/>
          <p:nvPr/>
        </p:nvGrpSpPr>
        <p:grpSpPr>
          <a:xfrm>
            <a:off x="5408144" y="3827582"/>
            <a:ext cx="3255510" cy="2870824"/>
            <a:chOff x="0" y="0"/>
            <a:chExt cx="4630057" cy="4082949"/>
          </a:xfrm>
        </p:grpSpPr>
        <p:sp>
          <p:nvSpPr>
            <p:cNvPr id="197" name="Oval"/>
            <p:cNvSpPr/>
            <p:nvPr/>
          </p:nvSpPr>
          <p:spPr>
            <a:xfrm rot="20700000">
              <a:off x="314778" y="656561"/>
              <a:ext cx="4000501" cy="2959101"/>
            </a:xfrm>
            <a:prstGeom prst="ellipse">
              <a:avLst/>
            </a:prstGeom>
            <a:gradFill flip="none" rotWithShape="1">
              <a:gsLst>
                <a:gs pos="0">
                  <a:srgbClr val="FFFFFF"/>
                </a:gs>
                <a:gs pos="100000">
                  <a:srgbClr val="007754"/>
                </a:gs>
              </a:gsLst>
              <a:path path="shape">
                <a:fillToRect l="59924" t="53817" r="40075" b="46182"/>
              </a:path>
            </a:gradFill>
            <a:ln w="25400" cap="flat">
              <a:solidFill>
                <a:srgbClr val="007754"/>
              </a:solidFill>
              <a:prstDash val="solid"/>
              <a:miter lim="400000"/>
            </a:ln>
            <a:effectLst/>
          </p:spPr>
          <p:txBody>
            <a:bodyPr wrap="square" lIns="35719" tIns="35719" rIns="35719" bIns="35719" numCol="1" anchor="ctr">
              <a:noAutofit/>
            </a:bodyP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98" name="Line"/>
            <p:cNvSpPr/>
            <p:nvPr/>
          </p:nvSpPr>
          <p:spPr>
            <a:xfrm flipH="1">
              <a:off x="2312387" y="0"/>
              <a:ext cx="1" cy="2136770"/>
            </a:xfrm>
            <a:prstGeom prst="line">
              <a:avLst/>
            </a:prstGeom>
            <a:noFill/>
            <a:ln w="38100" cap="flat">
              <a:solidFill>
                <a:srgbClr val="007754"/>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199" name="Line"/>
            <p:cNvSpPr/>
            <p:nvPr/>
          </p:nvSpPr>
          <p:spPr>
            <a:xfrm flipH="1">
              <a:off x="2330489" y="1063753"/>
              <a:ext cx="1850498" cy="1068385"/>
            </a:xfrm>
            <a:prstGeom prst="line">
              <a:avLst/>
            </a:prstGeom>
            <a:noFill/>
            <a:ln w="38100" cap="flat">
              <a:solidFill>
                <a:srgbClr val="007754"/>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200" name="Line"/>
            <p:cNvSpPr/>
            <p:nvPr/>
          </p:nvSpPr>
          <p:spPr>
            <a:xfrm flipH="1" flipV="1">
              <a:off x="2336341" y="2155161"/>
              <a:ext cx="1850498" cy="1068386"/>
            </a:xfrm>
            <a:prstGeom prst="line">
              <a:avLst/>
            </a:prstGeom>
            <a:noFill/>
            <a:ln w="38100" cap="flat">
              <a:solidFill>
                <a:srgbClr val="007754"/>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grpSp>
    </p:spTree>
    <p:extLst>
      <p:ext uri="{BB962C8B-B14F-4D97-AF65-F5344CB8AC3E}">
        <p14:creationId xmlns:p14="http://schemas.microsoft.com/office/powerpoint/2010/main" val="20269465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9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P spid="20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950200" cy="804862"/>
          </a:xfrm>
        </p:spPr>
        <p:txBody>
          <a:bodyPr>
            <a:normAutofit/>
          </a:bodyPr>
          <a:lstStyle/>
          <a:p>
            <a:r>
              <a:rPr lang="en-US" sz="2800" dirty="0" smtClean="0"/>
              <a:t>Stabilization using a Global Set of Sites</a:t>
            </a:r>
            <a:endParaRPr lang="en-US" sz="2800" dirty="0"/>
          </a:p>
        </p:txBody>
      </p:sp>
      <p:sp>
        <p:nvSpPr>
          <p:cNvPr id="7" name="Content Placeholder 6"/>
          <p:cNvSpPr>
            <a:spLocks noGrp="1"/>
          </p:cNvSpPr>
          <p:nvPr>
            <p:ph idx="1"/>
          </p:nvPr>
        </p:nvSpPr>
        <p:spPr>
          <a:xfrm>
            <a:off x="381000" y="1143000"/>
            <a:ext cx="8229600" cy="4525963"/>
          </a:xfrm>
        </p:spPr>
        <p:txBody>
          <a:bodyPr>
            <a:normAutofit/>
          </a:bodyPr>
          <a:lstStyle/>
          <a:p>
            <a:r>
              <a:rPr lang="en-US" sz="1800" dirty="0" smtClean="0"/>
              <a:t>Use 40 or more sites with good velocities determined in the ITRF2008 frame </a:t>
            </a:r>
          </a:p>
          <a:p>
            <a:r>
              <a:rPr lang="en-US" sz="1800" dirty="0" smtClean="0"/>
              <a:t>The itrf08_comb.apr file, when used together with itrf08_comb.eq to account consistently for instrumental changes over time, provides the widest choice of sites, 1992-2013.  </a:t>
            </a:r>
          </a:p>
          <a:p>
            <a:r>
              <a:rPr lang="en-US" sz="1800" dirty="0" smtClean="0"/>
              <a:t>Combining your solution with the MIT or SOPAC global h-files offer access to over 100 sites without having to include them in your GAMIT processing.</a:t>
            </a:r>
          </a:p>
          <a:p>
            <a:pPr lvl="1"/>
            <a:r>
              <a:rPr lang="en-US" sz="1800" dirty="0" smtClean="0"/>
              <a:t>You need just 4-6 common sites, which should be of high quality but need not be well know in ITRF2008 since these “tie” sites do not need to be in your frame-realization list.</a:t>
            </a:r>
          </a:p>
          <a:p>
            <a:pPr marL="400050"/>
            <a:r>
              <a:rPr lang="en-US" sz="1800" dirty="0" smtClean="0"/>
              <a:t>For global ITRF stabilization, you can use the hierarchical list </a:t>
            </a:r>
            <a:r>
              <a:rPr lang="en-US" sz="1800" dirty="0"/>
              <a:t>igb08_heirarchy.stab_site in </a:t>
            </a:r>
            <a:r>
              <a:rPr lang="en-US" sz="1800" dirty="0" err="1"/>
              <a:t>gg</a:t>
            </a:r>
            <a:r>
              <a:rPr lang="en-US" sz="1800" dirty="0"/>
              <a:t>/tables</a:t>
            </a:r>
            <a:endParaRPr lang="en-US" sz="1800" dirty="0" smtClean="0"/>
          </a:p>
          <a:p>
            <a:r>
              <a:rPr lang="en-US" sz="1800" dirty="0" smtClean="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6481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950200" cy="804862"/>
          </a:xfrm>
        </p:spPr>
        <p:txBody>
          <a:bodyPr>
            <a:normAutofit/>
          </a:bodyPr>
          <a:lstStyle/>
          <a:p>
            <a:r>
              <a:rPr lang="en-US" sz="2800" dirty="0" smtClean="0"/>
              <a:t>Stabilization using Regional or Local Sites</a:t>
            </a:r>
            <a:endParaRPr lang="en-US" sz="2800" dirty="0"/>
          </a:p>
        </p:txBody>
      </p:sp>
      <p:sp>
        <p:nvSpPr>
          <p:cNvPr id="7" name="Content Placeholder 6"/>
          <p:cNvSpPr>
            <a:spLocks noGrp="1"/>
          </p:cNvSpPr>
          <p:nvPr>
            <p:ph idx="1"/>
          </p:nvPr>
        </p:nvSpPr>
        <p:spPr>
          <a:xfrm>
            <a:off x="381000" y="1143000"/>
            <a:ext cx="8229600" cy="4525963"/>
          </a:xfrm>
        </p:spPr>
        <p:txBody>
          <a:bodyPr>
            <a:normAutofit/>
          </a:bodyPr>
          <a:lstStyle/>
          <a:p>
            <a:r>
              <a:rPr lang="en-US" sz="1800" dirty="0" smtClean="0"/>
              <a:t>If your area of study has a robust </a:t>
            </a:r>
            <a:r>
              <a:rPr lang="en-US" sz="1800" dirty="0" err="1" smtClean="0"/>
              <a:t>cGPS</a:t>
            </a:r>
            <a:r>
              <a:rPr lang="en-US" sz="1800" dirty="0" smtClean="0"/>
              <a:t> network (10 or more well-distributed sites) with accurate a priori velocities, then </a:t>
            </a:r>
            <a:r>
              <a:rPr lang="en-US" sz="1800" dirty="0" err="1" smtClean="0"/>
              <a:t>glorg</a:t>
            </a:r>
            <a:r>
              <a:rPr lang="en-US" sz="1800" dirty="0" smtClean="0"/>
              <a:t> </a:t>
            </a:r>
            <a:r>
              <a:rPr lang="en-US" sz="1800" dirty="0" err="1" smtClean="0"/>
              <a:t>stablization</a:t>
            </a:r>
            <a:r>
              <a:rPr lang="en-US" sz="1800" dirty="0" smtClean="0"/>
              <a:t> is robust and little thought is involved (</a:t>
            </a:r>
            <a:r>
              <a:rPr lang="en-US" sz="1800" dirty="0" err="1" smtClean="0"/>
              <a:t>glorg</a:t>
            </a:r>
            <a:r>
              <a:rPr lang="en-US" sz="1800" dirty="0" smtClean="0"/>
              <a:t> will  automatically discard the one or two sites which may be weak or inconsistent) </a:t>
            </a:r>
          </a:p>
          <a:p>
            <a:r>
              <a:rPr lang="en-US" sz="1800" dirty="0" smtClean="0"/>
              <a:t>If your region is short on </a:t>
            </a:r>
            <a:r>
              <a:rPr lang="en-US" sz="1800" dirty="0" err="1" smtClean="0"/>
              <a:t>cGPS</a:t>
            </a:r>
            <a:r>
              <a:rPr lang="en-US" sz="1800" dirty="0" smtClean="0"/>
              <a:t> stations with well-known coordinates, you will need to think carefully about the choice of sites to include in your solution and use the initial stabilization. A stabilization site should have</a:t>
            </a:r>
          </a:p>
          <a:p>
            <a:pPr lvl="1"/>
            <a:r>
              <a:rPr lang="en-US" sz="1800" dirty="0" smtClean="0"/>
              <a:t>high quality data over the full span of your study</a:t>
            </a:r>
          </a:p>
          <a:p>
            <a:pPr lvl="1"/>
            <a:r>
              <a:rPr lang="en-US" sz="1800" dirty="0"/>
              <a:t>c</a:t>
            </a:r>
            <a:r>
              <a:rPr lang="en-US" sz="1800" dirty="0" smtClean="0"/>
              <a:t>oordinates well-known in ITRF2008</a:t>
            </a:r>
          </a:p>
          <a:p>
            <a:pPr lvl="1"/>
            <a:r>
              <a:rPr lang="en-US" sz="1800" dirty="0" smtClean="0"/>
              <a:t>Provide symmetric coverage around your study area (except that if the region is small enough, a translation-only stabilization may be possible and distribution is less important)</a:t>
            </a:r>
          </a:p>
          <a:p>
            <a:endParaRPr lang="en-US" sz="1800" dirty="0" smtClean="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25747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IGS (IGb08) reference frame core network</a:t>
            </a:r>
            <a:endParaRPr lang="en-US" sz="3600" dirty="0"/>
          </a:p>
        </p:txBody>
      </p:sp>
      <p:pic>
        <p:nvPicPr>
          <p:cNvPr id="7" name="Content Placeholder 6"/>
          <p:cNvPicPr>
            <a:picLocks noGrp="1" noChangeAspect="1"/>
          </p:cNvPicPr>
          <p:nvPr>
            <p:ph idx="1"/>
          </p:nvPr>
        </p:nvPicPr>
        <p:blipFill>
          <a:blip r:embed="rId3"/>
          <a:srcRect t="-828" b="-828"/>
          <a:stretch>
            <a:fillRect/>
          </a:stretch>
        </p:blipFill>
        <p:spPr/>
      </p:pic>
      <p:sp>
        <p:nvSpPr>
          <p:cNvPr id="8" name="TextBox 7"/>
          <p:cNvSpPr txBox="1"/>
          <p:nvPr/>
        </p:nvSpPr>
        <p:spPr>
          <a:xfrm>
            <a:off x="3422581" y="5941497"/>
            <a:ext cx="5264219"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refframe_core.html</a:t>
            </a:r>
            <a:endParaRPr lang="en-US" dirty="0"/>
          </a:p>
        </p:txBody>
      </p:sp>
      <p:sp>
        <p:nvSpPr>
          <p:cNvPr id="3" name="Date Placeholder 2"/>
          <p:cNvSpPr>
            <a:spLocks noGrp="1"/>
          </p:cNvSpPr>
          <p:nvPr>
            <p:ph type="dt" sz="half" idx="10"/>
          </p:nvPr>
        </p:nvSpPr>
        <p:spPr/>
        <p:txBody>
          <a:bodyPr/>
          <a:lstStyle/>
          <a:p>
            <a:r>
              <a:rPr lang="en-GB" smtClean="0"/>
              <a:t>2017/05/02</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515855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IGS (IGb08) reference frame network</a:t>
            </a:r>
            <a:endParaRPr lang="en-US" dirty="0"/>
          </a:p>
        </p:txBody>
      </p:sp>
      <p:pic>
        <p:nvPicPr>
          <p:cNvPr id="7" name="Content Placeholder 6"/>
          <p:cNvPicPr>
            <a:picLocks noGrp="1" noChangeAspect="1"/>
          </p:cNvPicPr>
          <p:nvPr>
            <p:ph idx="1"/>
          </p:nvPr>
        </p:nvPicPr>
        <p:blipFill>
          <a:blip r:embed="rId3"/>
          <a:srcRect t="-828" b="-828"/>
          <a:stretch>
            <a:fillRect/>
          </a:stretch>
        </p:blipFill>
        <p:spPr/>
      </p:pic>
      <p:sp>
        <p:nvSpPr>
          <p:cNvPr id="8" name="TextBox 7"/>
          <p:cNvSpPr txBox="1"/>
          <p:nvPr/>
        </p:nvSpPr>
        <p:spPr>
          <a:xfrm>
            <a:off x="3893939" y="5941497"/>
            <a:ext cx="4792861"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refframe.html</a:t>
            </a:r>
            <a:endParaRPr lang="en-US" dirty="0"/>
          </a:p>
        </p:txBody>
      </p:sp>
      <p:sp>
        <p:nvSpPr>
          <p:cNvPr id="3" name="Date Placeholder 2"/>
          <p:cNvSpPr>
            <a:spLocks noGrp="1"/>
          </p:cNvSpPr>
          <p:nvPr>
            <p:ph type="dt" sz="half" idx="10"/>
          </p:nvPr>
        </p:nvSpPr>
        <p:spPr/>
        <p:txBody>
          <a:bodyPr/>
          <a:lstStyle/>
          <a:p>
            <a:r>
              <a:rPr lang="en-GB" smtClean="0"/>
              <a:t>2017/05/02</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3842141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639762"/>
          </a:xfrm>
        </p:spPr>
        <p:txBody>
          <a:bodyPr>
            <a:normAutofit fontScale="90000"/>
          </a:bodyPr>
          <a:lstStyle/>
          <a:p>
            <a:r>
              <a:rPr lang="en-US" dirty="0" smtClean="0"/>
              <a:t>Frame realization sites for PBO</a:t>
            </a:r>
            <a:endParaRPr lang="en-US" dirty="0"/>
          </a:p>
        </p:txBody>
      </p:sp>
      <p:sp>
        <p:nvSpPr>
          <p:cNvPr id="3" name="Content Placeholder 2"/>
          <p:cNvSpPr>
            <a:spLocks noGrp="1"/>
          </p:cNvSpPr>
          <p:nvPr>
            <p:ph idx="1"/>
          </p:nvPr>
        </p:nvSpPr>
        <p:spPr>
          <a:xfrm>
            <a:off x="457200" y="736601"/>
            <a:ext cx="8483600" cy="698499"/>
          </a:xfrm>
        </p:spPr>
        <p:txBody>
          <a:bodyPr>
            <a:normAutofit fontScale="70000" lnSpcReduction="20000"/>
          </a:bodyPr>
          <a:lstStyle/>
          <a:p>
            <a:r>
              <a:rPr lang="en-US" dirty="0" smtClean="0"/>
              <a:t>PBO used an hierarchical list based on 500km site spacing (</a:t>
            </a:r>
            <a:r>
              <a:rPr lang="en-US" dirty="0" err="1" smtClean="0"/>
              <a:t>sh_gen_stat</a:t>
            </a:r>
            <a:r>
              <a:rPr lang="en-US" dirty="0" smtClean="0"/>
              <a:t> </a:t>
            </a:r>
            <a:r>
              <a:rPr lang="en-US" dirty="0" err="1" smtClean="0"/>
              <a:t>stabrad</a:t>
            </a:r>
            <a:r>
              <a:rPr lang="en-US" dirty="0" smtClean="0"/>
              <a:t> option). (Blue dots)</a:t>
            </a:r>
            <a:endParaRPr lang="en-US" dirty="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23</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 y="1346200"/>
            <a:ext cx="8683888" cy="4800600"/>
          </a:xfrm>
          <a:prstGeom prst="rect">
            <a:avLst/>
          </a:prstGeom>
        </p:spPr>
      </p:pic>
    </p:spTree>
    <p:extLst>
      <p:ext uri="{BB962C8B-B14F-4D97-AF65-F5344CB8AC3E}">
        <p14:creationId xmlns:p14="http://schemas.microsoft.com/office/powerpoint/2010/main" val="1272684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Estimating Scale</a:t>
            </a:r>
            <a:endParaRPr lang="en-US" dirty="0"/>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r>
              <a:rPr lang="en-US" dirty="0" smtClean="0"/>
              <a:t>Many GPS analyses, automatically include scale when aligning reference frames. Since the Earth is almost spherical, scale changes are directly proportional to the average height difference between the reference site coordinates and their apriori values.</a:t>
            </a:r>
          </a:p>
          <a:p>
            <a:r>
              <a:rPr lang="en-US" dirty="0" smtClean="0"/>
              <a:t>When comparing and analyzing height changes, how scale is treated directly effects the results. Aspects of this issue are discussed in a white paper that is available from the GAGE analysis documentation at UNAVCO and in Herring et al. (2016).</a:t>
            </a:r>
          </a:p>
          <a:p>
            <a:r>
              <a:rPr lang="en-US" dirty="0" smtClean="0"/>
              <a:t>Scale estimates are related the mean height differences over the reference sites. Should this be removed or not is an open question.</a:t>
            </a:r>
          </a:p>
          <a:p>
            <a:r>
              <a:rPr lang="en-US" dirty="0" smtClean="0"/>
              <a:t>Scale estimates on next slide show magnitude of effect for the PBO network.</a:t>
            </a:r>
            <a:endParaRPr lang="en-US" dirty="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45146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PBO network scale estimates</a:t>
            </a:r>
            <a:endParaRPr lang="en-US" dirty="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25</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
        <p:nvSpPr>
          <p:cNvPr id="3" name="Content Placeholder 2"/>
          <p:cNvSpPr>
            <a:spLocks noGrp="1"/>
          </p:cNvSpPr>
          <p:nvPr>
            <p:ph idx="1"/>
          </p:nvPr>
        </p:nvSpPr>
        <p:spPr>
          <a:xfrm>
            <a:off x="330200" y="5436130"/>
            <a:ext cx="8648700" cy="923660"/>
          </a:xfrm>
        </p:spPr>
        <p:txBody>
          <a:bodyPr>
            <a:normAutofit fontScale="70000" lnSpcReduction="20000"/>
          </a:bodyPr>
          <a:lstStyle/>
          <a:p>
            <a:pPr marL="0" indent="0">
              <a:buNone/>
            </a:pPr>
            <a:r>
              <a:rPr lang="en-US" dirty="0" smtClean="0"/>
              <a:t>PBO network estimates compared to global estimates converted to average height differences (6317 km Earth).  Spikes in winter are often due to Alaskan sites.</a:t>
            </a:r>
            <a:endParaRPr lang="en-US" dirty="0"/>
          </a:p>
        </p:txBody>
      </p:sp>
    </p:spTree>
    <p:extLst>
      <p:ext uri="{BB962C8B-B14F-4D97-AF65-F5344CB8AC3E}">
        <p14:creationId xmlns:p14="http://schemas.microsoft.com/office/powerpoint/2010/main" val="2803698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Use of Global binary H-files</a:t>
            </a:r>
            <a:endParaRPr lang="en-US" sz="3200" dirty="0"/>
          </a:p>
        </p:txBody>
      </p:sp>
      <p:sp>
        <p:nvSpPr>
          <p:cNvPr id="45058" name="Rectangle 3"/>
          <p:cNvSpPr>
            <a:spLocks noGrp="1" noChangeArrowheads="1"/>
          </p:cNvSpPr>
          <p:nvPr>
            <p:ph idx="1"/>
          </p:nvPr>
        </p:nvSpPr>
        <p:spPr/>
        <p:txBody>
          <a:bodyPr>
            <a:normAutofit fontScale="77500" lnSpcReduction="20000"/>
          </a:bodyPr>
          <a:lstStyle/>
          <a:p>
            <a:pPr marL="228600" indent="-228600">
              <a:lnSpc>
                <a:spcPct val="120000"/>
              </a:lnSpc>
            </a:pPr>
            <a:r>
              <a:rPr lang="en-US" sz="2200" dirty="0" smtClean="0"/>
              <a:t>Include global </a:t>
            </a:r>
            <a:r>
              <a:rPr lang="en-US" sz="2200" dirty="0" err="1" smtClean="0"/>
              <a:t>h</a:t>
            </a:r>
            <a:r>
              <a:rPr lang="en-US" sz="2200" dirty="0" smtClean="0"/>
              <a:t>-files … or not ?  For post-2000 data not needed for orbits</a:t>
            </a:r>
          </a:p>
          <a:p>
            <a:pPr marL="228600" indent="-228600">
              <a:lnSpc>
                <a:spcPct val="120000"/>
              </a:lnSpc>
            </a:pPr>
            <a:r>
              <a:rPr lang="en-US" sz="2200" dirty="0" smtClean="0"/>
              <a:t>Advantages </a:t>
            </a:r>
          </a:p>
          <a:p>
            <a:pPr marL="228600" lvl="1" indent="0">
              <a:lnSpc>
                <a:spcPct val="120000"/>
              </a:lnSpc>
            </a:pPr>
            <a:r>
              <a:rPr lang="en-US" sz="2200" dirty="0" smtClean="0"/>
              <a:t>Access to a large number of sites for frame definition </a:t>
            </a:r>
          </a:p>
          <a:p>
            <a:pPr marL="228600" lvl="1" indent="0">
              <a:lnSpc>
                <a:spcPct val="120000"/>
              </a:lnSpc>
            </a:pPr>
            <a:r>
              <a:rPr lang="en-US" sz="2200" dirty="0" smtClean="0"/>
              <a:t>Can (should) allow adjustment to orbits and EOP </a:t>
            </a:r>
          </a:p>
          <a:p>
            <a:pPr marL="228600" lvl="1" indent="0">
              <a:lnSpc>
                <a:spcPct val="120000"/>
              </a:lnSpc>
            </a:pPr>
            <a:r>
              <a:rPr lang="en-US" sz="2200" dirty="0" smtClean="0"/>
              <a:t>Eases computational burden </a:t>
            </a:r>
          </a:p>
          <a:p>
            <a:pPr marL="228600" indent="-228600">
              <a:lnSpc>
                <a:spcPct val="120000"/>
              </a:lnSpc>
            </a:pPr>
            <a:r>
              <a:rPr lang="en-US" sz="2200" dirty="0" smtClean="0"/>
              <a:t>Disadvantages </a:t>
            </a:r>
          </a:p>
          <a:p>
            <a:pPr marL="406400" lvl="1" indent="-177800">
              <a:lnSpc>
                <a:spcPct val="120000"/>
              </a:lnSpc>
            </a:pPr>
            <a:r>
              <a:rPr lang="en-US" sz="2200" dirty="0" smtClean="0"/>
              <a:t>Must use (mostly) the same models as the global processing</a:t>
            </a:r>
          </a:p>
          <a:p>
            <a:pPr marL="406400" lvl="1" indent="-177800">
              <a:lnSpc>
                <a:spcPct val="120000"/>
              </a:lnSpc>
            </a:pPr>
            <a:r>
              <a:rPr lang="en-US" sz="2200" dirty="0" smtClean="0"/>
              <a:t>Orbits implied by the global data worse than IGSF.  Once-per-revolution radiation model parameters (loose in global h-files) should be treated carefully.</a:t>
            </a:r>
          </a:p>
          <a:p>
            <a:pPr marL="406400" lvl="1" indent="-177800">
              <a:lnSpc>
                <a:spcPct val="120000"/>
              </a:lnSpc>
            </a:pPr>
            <a:r>
              <a:rPr lang="en-US" sz="2200" dirty="0" smtClean="0"/>
              <a:t>Some bad data may be included in global </a:t>
            </a:r>
            <a:r>
              <a:rPr lang="en-US" sz="2200" dirty="0" err="1" smtClean="0"/>
              <a:t>h</a:t>
            </a:r>
            <a:r>
              <a:rPr lang="en-US" sz="2200" dirty="0" smtClean="0"/>
              <a:t>-files (can remove)</a:t>
            </a:r>
          </a:p>
          <a:p>
            <a:pPr marL="406400" lvl="1" indent="-177800">
              <a:lnSpc>
                <a:spcPct val="120000"/>
              </a:lnSpc>
            </a:pPr>
            <a:r>
              <a:rPr lang="en-US" sz="2200" dirty="0" smtClean="0"/>
              <a:t>Greater data storage burden </a:t>
            </a:r>
          </a:p>
          <a:p>
            <a:pPr marL="228600" indent="-228600">
              <a:lnSpc>
                <a:spcPct val="120000"/>
              </a:lnSpc>
            </a:pPr>
            <a:r>
              <a:rPr lang="en-US" sz="2200" dirty="0">
                <a:solidFill>
                  <a:srgbClr val="000000"/>
                </a:solidFill>
              </a:rPr>
              <a:t>MIT </a:t>
            </a:r>
            <a:r>
              <a:rPr lang="en-US" sz="2200" dirty="0" err="1">
                <a:solidFill>
                  <a:srgbClr val="000000"/>
                </a:solidFill>
              </a:rPr>
              <a:t>hfiles</a:t>
            </a:r>
            <a:r>
              <a:rPr lang="en-US" sz="2200" dirty="0">
                <a:solidFill>
                  <a:srgbClr val="000000"/>
                </a:solidFill>
              </a:rPr>
              <a:t> available at </a:t>
            </a:r>
            <a:r>
              <a:rPr lang="en-US" sz="2200" dirty="0">
                <a:solidFill>
                  <a:srgbClr val="000000"/>
                </a:solidFill>
                <a:hlinkClick r:id="rId2" action="ppaction://hlinkfile"/>
              </a:rPr>
              <a:t>ftp://everest.mit.edu/pub/MIT_GLL/HYY</a:t>
            </a:r>
            <a:r>
              <a:rPr lang="en-US" sz="2200" dirty="0">
                <a:solidFill>
                  <a:srgbClr val="000000"/>
                </a:solidFill>
              </a:rPr>
              <a:t/>
            </a:r>
            <a:br>
              <a:rPr lang="en-US" sz="2200" dirty="0">
                <a:solidFill>
                  <a:srgbClr val="000000"/>
                </a:solidFill>
              </a:rPr>
            </a:br>
            <a:r>
              <a:rPr lang="en-US" sz="2200" dirty="0">
                <a:solidFill>
                  <a:srgbClr val="000000"/>
                </a:solidFill>
              </a:rPr>
              <a:t>When using MIT files, add </a:t>
            </a:r>
            <a:r>
              <a:rPr lang="en-US" sz="2200" dirty="0" err="1">
                <a:solidFill>
                  <a:srgbClr val="000000"/>
                </a:solidFill>
              </a:rPr>
              <a:t>apr_svant</a:t>
            </a:r>
            <a:r>
              <a:rPr lang="en-US" sz="2200" dirty="0">
                <a:solidFill>
                  <a:srgbClr val="000000"/>
                </a:solidFill>
              </a:rPr>
              <a:t> all F F F to </a:t>
            </a:r>
            <a:r>
              <a:rPr lang="en-US" sz="2200" dirty="0" err="1">
                <a:solidFill>
                  <a:srgbClr val="000000"/>
                </a:solidFill>
              </a:rPr>
              <a:t>globk</a:t>
            </a:r>
            <a:r>
              <a:rPr lang="en-US" sz="2200" dirty="0">
                <a:solidFill>
                  <a:srgbClr val="000000"/>
                </a:solidFill>
              </a:rPr>
              <a:t> command file to fix the satellite antenna offsets </a:t>
            </a:r>
          </a:p>
          <a:p>
            <a:pPr marL="228600" lvl="1" indent="-228600">
              <a:lnSpc>
                <a:spcPct val="120000"/>
              </a:lnSpc>
            </a:pPr>
            <a:endParaRPr lang="en-US" sz="1800" dirty="0" smtClean="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1127271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Velocities and Time Series</a:t>
            </a:r>
            <a:endParaRPr lang="en-US" sz="2800" dirty="0"/>
          </a:p>
        </p:txBody>
      </p:sp>
      <p:sp>
        <p:nvSpPr>
          <p:cNvPr id="3" name="Content Placeholder 2"/>
          <p:cNvSpPr>
            <a:spLocks noGrp="1"/>
          </p:cNvSpPr>
          <p:nvPr>
            <p:ph idx="1"/>
          </p:nvPr>
        </p:nvSpPr>
        <p:spPr/>
        <p:txBody>
          <a:bodyPr/>
          <a:lstStyle/>
          <a:p>
            <a:r>
              <a:rPr lang="en-US" sz="1800" dirty="0" smtClean="0"/>
              <a:t>The criteria for stabilization are different for velocity solutions and time series</a:t>
            </a:r>
          </a:p>
          <a:p>
            <a:r>
              <a:rPr lang="en-US" sz="1800" dirty="0" smtClean="0"/>
              <a:t>Velocity solutions:</a:t>
            </a:r>
          </a:p>
          <a:p>
            <a:pPr lvl="1"/>
            <a:r>
              <a:rPr lang="en-US" sz="1800" dirty="0" smtClean="0"/>
              <a:t>Physical reference is important</a:t>
            </a:r>
          </a:p>
          <a:p>
            <a:pPr lvl="1"/>
            <a:r>
              <a:rPr lang="en-US" sz="1800" dirty="0" smtClean="0"/>
              <a:t>Not so sensitive to station dropout (solution holds the frame together)</a:t>
            </a:r>
          </a:p>
          <a:p>
            <a:r>
              <a:rPr lang="en-US" sz="1800" dirty="0" smtClean="0"/>
              <a:t>Time series:</a:t>
            </a:r>
          </a:p>
          <a:p>
            <a:pPr lvl="1"/>
            <a:r>
              <a:rPr lang="en-US" sz="1800" dirty="0" smtClean="0"/>
              <a:t>Physical reference is not important </a:t>
            </a:r>
          </a:p>
          <a:p>
            <a:pPr lvl="1"/>
            <a:r>
              <a:rPr lang="en-US" sz="1800" dirty="0" smtClean="0"/>
              <a:t>Sensitive to station dropout</a:t>
            </a:r>
          </a:p>
          <a:p>
            <a:pPr lvl="1"/>
            <a:r>
              <a:rPr lang="en-US" sz="1800" dirty="0" smtClean="0"/>
              <a:t>Best representation of the statistics of the velocity solution is stabilization using ALL the well-determined sites from the velocity solution, now in a common frame</a:t>
            </a:r>
          </a:p>
          <a:p>
            <a:endParaRPr lang="en-US" dirty="0" smtClean="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1062253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priori coordinate files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We now distribute, and encourage </a:t>
            </a:r>
            <a:r>
              <a:rPr lang="en-US" dirty="0" err="1" smtClean="0"/>
              <a:t>GAMITeers</a:t>
            </a:r>
            <a:r>
              <a:rPr lang="en-US" dirty="0" smtClean="0"/>
              <a:t> to use, a set of </a:t>
            </a:r>
            <a:r>
              <a:rPr lang="en-US" dirty="0" err="1" smtClean="0"/>
              <a:t>apr</a:t>
            </a:r>
            <a:r>
              <a:rPr lang="en-US" dirty="0" smtClean="0"/>
              <a:t>-files that are a concatenated set of coordinates for all sites that are, in some present or past version, formally defined in the ITRF (531 sites or 891 including those in IGS cumulative solution)</a:t>
            </a:r>
          </a:p>
          <a:p>
            <a:r>
              <a:rPr lang="en-US" dirty="0" smtClean="0"/>
              <a:t>Found in ~/</a:t>
            </a:r>
            <a:r>
              <a:rPr lang="en-US" dirty="0" err="1" smtClean="0"/>
              <a:t>gg</a:t>
            </a:r>
            <a:r>
              <a:rPr lang="en-US" dirty="0" smtClean="0"/>
              <a:t>/tables/ and use in </a:t>
            </a:r>
            <a:r>
              <a:rPr lang="en-US" dirty="0" err="1" smtClean="0"/>
              <a:t>apr_file</a:t>
            </a:r>
            <a:r>
              <a:rPr lang="en-US" dirty="0" smtClean="0"/>
              <a:t> command or </a:t>
            </a:r>
            <a:r>
              <a:rPr lang="en-US" dirty="0" err="1" smtClean="0"/>
              <a:t>glorg</a:t>
            </a:r>
            <a:r>
              <a:rPr lang="en-US" dirty="0" smtClean="0"/>
              <a:t> command file</a:t>
            </a:r>
          </a:p>
          <a:p>
            <a:r>
              <a:rPr lang="en-US" dirty="0" smtClean="0"/>
              <a:t>These are also rotated to major plates using the Euler poles of ITRF2008-PMM (</a:t>
            </a:r>
            <a:r>
              <a:rPr lang="en-US" dirty="0" err="1" smtClean="0"/>
              <a:t>Altamimi</a:t>
            </a:r>
            <a:r>
              <a:rPr lang="en-US" dirty="0" smtClean="0"/>
              <a:t> </a:t>
            </a:r>
            <a:r>
              <a:rPr lang="en-US" i="1" dirty="0" smtClean="0"/>
              <a:t>et al.</a:t>
            </a:r>
            <a:r>
              <a:rPr lang="en-US" dirty="0" smtClean="0"/>
              <a:t>, 2012)</a:t>
            </a:r>
          </a:p>
          <a:p>
            <a:pPr lvl="1"/>
            <a:r>
              <a:rPr lang="en-US" dirty="0" smtClean="0"/>
              <a:t>itrf08_comb_amur.apr (relative to </a:t>
            </a:r>
            <a:r>
              <a:rPr lang="en-US" dirty="0" err="1" smtClean="0"/>
              <a:t>Amurian</a:t>
            </a:r>
            <a:r>
              <a:rPr lang="en-US" dirty="0" smtClean="0"/>
              <a:t> plate)</a:t>
            </a:r>
          </a:p>
          <a:p>
            <a:pPr lvl="1"/>
            <a:r>
              <a:rPr lang="en-US" dirty="0"/>
              <a:t>i</a:t>
            </a:r>
            <a:r>
              <a:rPr lang="en-US" dirty="0" smtClean="0"/>
              <a:t>trf08_comb_anta.apr (Antarctica)</a:t>
            </a:r>
          </a:p>
          <a:p>
            <a:pPr lvl="1"/>
            <a:r>
              <a:rPr lang="en-US" dirty="0"/>
              <a:t>i</a:t>
            </a:r>
            <a:r>
              <a:rPr lang="en-US" dirty="0" smtClean="0"/>
              <a:t>trf08_comb_arab.apr (Arabia)</a:t>
            </a:r>
          </a:p>
          <a:p>
            <a:pPr lvl="1"/>
            <a:r>
              <a:rPr lang="en-US" dirty="0"/>
              <a:t>i</a:t>
            </a:r>
            <a:r>
              <a:rPr lang="en-US" dirty="0" smtClean="0"/>
              <a:t>trf08_comb_aust.apr (Australia)</a:t>
            </a:r>
          </a:p>
          <a:p>
            <a:pPr lvl="1"/>
            <a:r>
              <a:rPr lang="en-US" dirty="0"/>
              <a:t>i</a:t>
            </a:r>
            <a:r>
              <a:rPr lang="en-US" dirty="0" smtClean="0"/>
              <a:t>trf08_comb_carb.apr (Caribbean)</a:t>
            </a:r>
          </a:p>
          <a:p>
            <a:pPr lvl="1"/>
            <a:r>
              <a:rPr lang="en-US" dirty="0" smtClean="0"/>
              <a:t>itrf08_comb_eura.apr (Eurasia)</a:t>
            </a:r>
          </a:p>
          <a:p>
            <a:pPr lvl="1"/>
            <a:r>
              <a:rPr lang="en-US" dirty="0"/>
              <a:t>i</a:t>
            </a:r>
            <a:r>
              <a:rPr lang="en-US" dirty="0" smtClean="0"/>
              <a:t>trf08_comb_indi.apr (India)</a:t>
            </a:r>
          </a:p>
          <a:p>
            <a:pPr lvl="1"/>
            <a:r>
              <a:rPr lang="en-US" dirty="0" smtClean="0"/>
              <a:t>Itrf08_comb_na12.apr (North America, after </a:t>
            </a:r>
            <a:r>
              <a:rPr lang="en-US" dirty="0" err="1" smtClean="0"/>
              <a:t>Blewitt</a:t>
            </a:r>
            <a:r>
              <a:rPr lang="en-US" dirty="0" smtClean="0"/>
              <a:t> et al., 2013)</a:t>
            </a:r>
          </a:p>
          <a:p>
            <a:pPr lvl="1"/>
            <a:r>
              <a:rPr lang="en-US" dirty="0"/>
              <a:t>i</a:t>
            </a:r>
            <a:r>
              <a:rPr lang="en-US" dirty="0" smtClean="0"/>
              <a:t>trf08_comb_nazc.apr (Nazca)</a:t>
            </a:r>
          </a:p>
          <a:p>
            <a:pPr lvl="1"/>
            <a:r>
              <a:rPr lang="en-US" dirty="0"/>
              <a:t>i</a:t>
            </a:r>
            <a:r>
              <a:rPr lang="en-US" dirty="0" smtClean="0"/>
              <a:t>trf08_comb_noam.apr (North America)</a:t>
            </a:r>
          </a:p>
          <a:p>
            <a:pPr lvl="1"/>
            <a:r>
              <a:rPr lang="en-US" dirty="0"/>
              <a:t>i</a:t>
            </a:r>
            <a:r>
              <a:rPr lang="en-US" dirty="0" smtClean="0"/>
              <a:t>trf08_comb_nubi.apr (Nubia)</a:t>
            </a:r>
          </a:p>
          <a:p>
            <a:pPr lvl="1"/>
            <a:r>
              <a:rPr lang="en-US" dirty="0" smtClean="0"/>
              <a:t>Itrf08_comb_nu13.apr (Nubia, after </a:t>
            </a:r>
            <a:r>
              <a:rPr lang="en-US" dirty="0" err="1" smtClean="0"/>
              <a:t>Saria</a:t>
            </a:r>
            <a:r>
              <a:rPr lang="en-US" dirty="0" smtClean="0"/>
              <a:t> et al., 2013)</a:t>
            </a:r>
          </a:p>
          <a:p>
            <a:pPr lvl="1"/>
            <a:r>
              <a:rPr lang="en-US" dirty="0"/>
              <a:t>i</a:t>
            </a:r>
            <a:r>
              <a:rPr lang="en-US" dirty="0" smtClean="0"/>
              <a:t>trf08_comb_pcfc.apr (Pacific)</a:t>
            </a:r>
          </a:p>
          <a:p>
            <a:pPr lvl="1"/>
            <a:r>
              <a:rPr lang="en-US" dirty="0"/>
              <a:t>i</a:t>
            </a:r>
            <a:r>
              <a:rPr lang="en-US" dirty="0" smtClean="0"/>
              <a:t>trf08_comb_soam.apr (South America)</a:t>
            </a:r>
          </a:p>
          <a:p>
            <a:pPr lvl="1"/>
            <a:r>
              <a:rPr lang="en-US" dirty="0"/>
              <a:t>i</a:t>
            </a:r>
            <a:r>
              <a:rPr lang="en-US" dirty="0" smtClean="0"/>
              <a:t>trf08_comb_soma.apr (Somalia)</a:t>
            </a:r>
          </a:p>
          <a:p>
            <a:pPr lvl="1"/>
            <a:r>
              <a:rPr lang="en-US" dirty="0"/>
              <a:t>i</a:t>
            </a:r>
            <a:r>
              <a:rPr lang="en-US" dirty="0" smtClean="0"/>
              <a:t>trf08_comb_sund.apr (</a:t>
            </a:r>
            <a:r>
              <a:rPr lang="en-US" dirty="0" err="1" smtClean="0"/>
              <a:t>Sunda</a:t>
            </a:r>
            <a:r>
              <a:rPr lang="en-US" dirty="0" smtClean="0"/>
              <a:t>)</a:t>
            </a:r>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28</a:t>
            </a:fld>
            <a:endParaRPr lang="en-US"/>
          </a:p>
        </p:txBody>
      </p:sp>
    </p:spTree>
    <p:extLst>
      <p:ext uri="{BB962C8B-B14F-4D97-AF65-F5344CB8AC3E}">
        <p14:creationId xmlns:p14="http://schemas.microsoft.com/office/powerpoint/2010/main" val="123667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lstStyle/>
          <a:p>
            <a:r>
              <a:rPr lang="en-US" smtClean="0"/>
              <a:t>Reference frames</a:t>
            </a:r>
            <a:endParaRPr lang="en-US"/>
          </a:p>
        </p:txBody>
      </p:sp>
      <p:sp>
        <p:nvSpPr>
          <p:cNvPr id="209" name="Physical realization of reference system…"/>
          <p:cNvSpPr>
            <a:spLocks noGrp="1"/>
          </p:cNvSpPr>
          <p:nvPr>
            <p:ph type="body" idx="1"/>
          </p:nvPr>
        </p:nvSpPr>
        <p:spPr/>
        <p:txBody>
          <a:bodyPr/>
          <a:lstStyle/>
          <a:p>
            <a:r>
              <a:rPr lang="en-US" smtClean="0"/>
              <a:t>Physical realization of reference system</a:t>
            </a:r>
          </a:p>
          <a:p>
            <a:r>
              <a:rPr lang="en-US" smtClean="0"/>
              <a:t>Requires fixed measurement sites which are defined by position and velocity in the reference frame and thus constitute realizing the system</a:t>
            </a:r>
          </a:p>
          <a:p>
            <a:pPr lvl="1"/>
            <a:r>
              <a:rPr lang="en-US" smtClean="0"/>
              <a:t>VLBI</a:t>
            </a:r>
          </a:p>
          <a:p>
            <a:pPr lvl="1"/>
            <a:r>
              <a:rPr lang="en-US" smtClean="0"/>
              <a:t>SLR</a:t>
            </a:r>
          </a:p>
          <a:p>
            <a:pPr lvl="1"/>
            <a:r>
              <a:rPr lang="en-US" smtClean="0"/>
              <a:t>GPS</a:t>
            </a:r>
            <a:endParaRPr lang="en-US"/>
          </a:p>
        </p:txBody>
      </p:sp>
      <p:sp>
        <p:nvSpPr>
          <p:cNvPr id="210" name="Oval"/>
          <p:cNvSpPr/>
          <p:nvPr/>
        </p:nvSpPr>
        <p:spPr>
          <a:xfrm rot="20700000">
            <a:off x="5620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6370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6709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7147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7629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7763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8228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7513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5852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6843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7034041"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7037840"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7041955" y="5343921"/>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8049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6377762"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5901288"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6147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7647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8094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7513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6567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7165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6754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6397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6854586" y="5048403"/>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5869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6401172" y="4445464"/>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6723743" y="4461693"/>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7044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6747627" y="4446043"/>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6873834"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5861645" y="4910717"/>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6379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Tree>
    <p:extLst>
      <p:ext uri="{BB962C8B-B14F-4D97-AF65-F5344CB8AC3E}">
        <p14:creationId xmlns:p14="http://schemas.microsoft.com/office/powerpoint/2010/main" val="13583634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20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sz="2800" dirty="0" smtClean="0"/>
              <a:t>Referencing to a horizontal block (‘plate’)</a:t>
            </a:r>
            <a:endParaRPr lang="en-US" sz="2800" dirty="0"/>
          </a:p>
        </p:txBody>
      </p:sp>
      <p:sp>
        <p:nvSpPr>
          <p:cNvPr id="37891" name="Rectangle 3"/>
          <p:cNvSpPr>
            <a:spLocks noGrp="1" noChangeArrowheads="1"/>
          </p:cNvSpPr>
          <p:nvPr>
            <p:ph type="body" idx="1"/>
          </p:nvPr>
        </p:nvSpPr>
        <p:spPr>
          <a:xfrm>
            <a:off x="457200" y="1600200"/>
            <a:ext cx="8229600" cy="4756150"/>
          </a:xfrm>
        </p:spPr>
        <p:txBody>
          <a:bodyPr>
            <a:normAutofit fontScale="55000" lnSpcReduction="20000"/>
          </a:bodyPr>
          <a:lstStyle/>
          <a:p>
            <a:pPr>
              <a:buNone/>
            </a:pPr>
            <a:r>
              <a:rPr lang="en-US" dirty="0" smtClean="0"/>
              <a:t>Applied in </a:t>
            </a:r>
            <a:r>
              <a:rPr lang="en-US" dirty="0" err="1" smtClean="0"/>
              <a:t>glorg</a:t>
            </a:r>
            <a:r>
              <a:rPr lang="en-US" dirty="0" smtClean="0"/>
              <a:t>:  first stabilize in the usual way with respect to a reference set of coordinates and velocities (e.g. ITRF-NNR), then define one or more ‘rigid’ blocks</a:t>
            </a:r>
          </a:p>
          <a:p>
            <a:pPr>
              <a:buNone/>
            </a:pPr>
            <a:r>
              <a:rPr lang="en-US" dirty="0" smtClean="0"/>
              <a:t>  </a:t>
            </a:r>
            <a:r>
              <a:rPr lang="en-US" dirty="0" err="1" smtClean="0"/>
              <a:t>apr_file</a:t>
            </a:r>
            <a:r>
              <a:rPr lang="en-US" dirty="0" smtClean="0"/>
              <a:t> itrf08.apr</a:t>
            </a:r>
          </a:p>
          <a:p>
            <a:pPr>
              <a:buNone/>
            </a:pPr>
            <a:r>
              <a:rPr lang="en-US" dirty="0" smtClean="0"/>
              <a:t>  </a:t>
            </a:r>
            <a:r>
              <a:rPr lang="en-US" dirty="0" err="1" smtClean="0"/>
              <a:t>pos_org</a:t>
            </a:r>
            <a:r>
              <a:rPr lang="en-US" dirty="0" smtClean="0"/>
              <a:t> </a:t>
            </a:r>
            <a:r>
              <a:rPr lang="en-US" dirty="0" err="1" smtClean="0"/>
              <a:t>xtran</a:t>
            </a:r>
            <a:r>
              <a:rPr lang="en-US" dirty="0" smtClean="0"/>
              <a:t> </a:t>
            </a:r>
            <a:r>
              <a:rPr lang="en-US" dirty="0" err="1" smtClean="0"/>
              <a:t>ytran</a:t>
            </a:r>
            <a:r>
              <a:rPr lang="en-US" dirty="0" smtClean="0"/>
              <a:t> </a:t>
            </a:r>
            <a:r>
              <a:rPr lang="en-US" dirty="0" err="1" smtClean="0"/>
              <a:t>ztran</a:t>
            </a:r>
            <a:r>
              <a:rPr lang="en-US" dirty="0" smtClean="0"/>
              <a:t> </a:t>
            </a:r>
            <a:r>
              <a:rPr lang="en-US" dirty="0" err="1" smtClean="0"/>
              <a:t>xrot</a:t>
            </a:r>
            <a:r>
              <a:rPr lang="en-US" dirty="0" smtClean="0"/>
              <a:t> </a:t>
            </a:r>
            <a:r>
              <a:rPr lang="en-US" dirty="0" err="1" smtClean="0"/>
              <a:t>yrot</a:t>
            </a:r>
            <a:r>
              <a:rPr lang="en-US" dirty="0" smtClean="0"/>
              <a:t> </a:t>
            </a:r>
            <a:r>
              <a:rPr lang="en-US" dirty="0" err="1" smtClean="0"/>
              <a:t>zrot</a:t>
            </a:r>
            <a:r>
              <a:rPr lang="en-US" dirty="0" smtClean="0"/>
              <a:t> </a:t>
            </a:r>
          </a:p>
          <a:p>
            <a:pPr>
              <a:buNone/>
            </a:pPr>
            <a:r>
              <a:rPr lang="en-US" dirty="0" smtClean="0"/>
              <a:t>  </a:t>
            </a:r>
            <a:r>
              <a:rPr lang="en-US" dirty="0" err="1" smtClean="0"/>
              <a:t>stab_site</a:t>
            </a:r>
            <a:r>
              <a:rPr lang="en-US" dirty="0" smtClean="0"/>
              <a:t> </a:t>
            </a:r>
            <a:r>
              <a:rPr lang="en-US" dirty="0" err="1" smtClean="0"/>
              <a:t>algo</a:t>
            </a:r>
            <a:r>
              <a:rPr lang="en-US" dirty="0" smtClean="0"/>
              <a:t> pie1 </a:t>
            </a:r>
            <a:r>
              <a:rPr lang="en-US" dirty="0" err="1" smtClean="0"/>
              <a:t>nlib</a:t>
            </a:r>
            <a:r>
              <a:rPr lang="en-US" dirty="0" smtClean="0"/>
              <a:t> </a:t>
            </a:r>
            <a:r>
              <a:rPr lang="en-US" dirty="0" err="1" smtClean="0"/>
              <a:t>drao</a:t>
            </a:r>
            <a:r>
              <a:rPr lang="en-US" dirty="0" smtClean="0"/>
              <a:t> gold sni1 </a:t>
            </a:r>
            <a:r>
              <a:rPr lang="en-US" dirty="0" err="1" smtClean="0"/>
              <a:t>mkea</a:t>
            </a:r>
            <a:r>
              <a:rPr lang="en-US" dirty="0" smtClean="0"/>
              <a:t> chat </a:t>
            </a:r>
          </a:p>
          <a:p>
            <a:pPr>
              <a:buNone/>
            </a:pPr>
            <a:r>
              <a:rPr lang="en-US" dirty="0" smtClean="0"/>
              <a:t>  </a:t>
            </a:r>
            <a:r>
              <a:rPr lang="en-US" dirty="0" err="1" smtClean="0"/>
              <a:t>cnd_hgtv</a:t>
            </a:r>
            <a:r>
              <a:rPr lang="en-US" dirty="0" smtClean="0"/>
              <a:t>  10  10  0.8  3.</a:t>
            </a:r>
          </a:p>
          <a:p>
            <a:pPr>
              <a:buNone/>
            </a:pPr>
            <a:r>
              <a:rPr lang="en-US" dirty="0" smtClean="0"/>
              <a:t>  plate </a:t>
            </a:r>
            <a:r>
              <a:rPr lang="en-US" dirty="0" err="1" smtClean="0"/>
              <a:t>noam</a:t>
            </a:r>
            <a:r>
              <a:rPr lang="en-US" dirty="0" smtClean="0"/>
              <a:t> </a:t>
            </a:r>
            <a:r>
              <a:rPr lang="en-US" dirty="0" err="1" smtClean="0"/>
              <a:t>algo</a:t>
            </a:r>
            <a:r>
              <a:rPr lang="en-US" dirty="0" smtClean="0"/>
              <a:t> pie1 </a:t>
            </a:r>
            <a:r>
              <a:rPr lang="en-US" dirty="0" err="1" smtClean="0"/>
              <a:t>nlib</a:t>
            </a:r>
            <a:r>
              <a:rPr lang="en-US" dirty="0" smtClean="0"/>
              <a:t> </a:t>
            </a:r>
          </a:p>
          <a:p>
            <a:pPr>
              <a:buNone/>
            </a:pPr>
            <a:r>
              <a:rPr lang="en-US" smtClean="0"/>
              <a:t>  plate </a:t>
            </a:r>
            <a:r>
              <a:rPr lang="en-US" dirty="0" err="1" smtClean="0"/>
              <a:t>pcfc</a:t>
            </a:r>
            <a:r>
              <a:rPr lang="en-US" dirty="0" smtClean="0"/>
              <a:t>  sni1 </a:t>
            </a:r>
            <a:r>
              <a:rPr lang="en-US" dirty="0" err="1" smtClean="0"/>
              <a:t>mkea</a:t>
            </a:r>
            <a:r>
              <a:rPr lang="en-US" dirty="0" smtClean="0"/>
              <a:t> chat </a:t>
            </a:r>
          </a:p>
          <a:p>
            <a:pPr>
              <a:buNone/>
            </a:pPr>
            <a:r>
              <a:rPr lang="en-US" dirty="0" smtClean="0"/>
              <a:t>  </a:t>
            </a:r>
          </a:p>
          <a:p>
            <a:pPr>
              <a:buNone/>
            </a:pPr>
            <a:r>
              <a:rPr lang="en-US" dirty="0" smtClean="0"/>
              <a:t>After stabilization, </a:t>
            </a:r>
            <a:r>
              <a:rPr lang="en-US" dirty="0" err="1" smtClean="0"/>
              <a:t>glorg</a:t>
            </a:r>
            <a:r>
              <a:rPr lang="en-US" dirty="0" smtClean="0"/>
              <a:t> will estimate a rotation </a:t>
            </a:r>
          </a:p>
          <a:p>
            <a:pPr>
              <a:buNone/>
            </a:pPr>
            <a:r>
              <a:rPr lang="en-US" dirty="0" smtClean="0"/>
              <a:t>vector (‘Euler pole’) for each plate with respect </a:t>
            </a:r>
          </a:p>
          <a:p>
            <a:pPr>
              <a:buNone/>
            </a:pPr>
            <a:r>
              <a:rPr lang="en-US" dirty="0" smtClean="0"/>
              <a:t>to the frame of the full stabilization set and print </a:t>
            </a:r>
          </a:p>
          <a:p>
            <a:pPr>
              <a:buNone/>
            </a:pPr>
            <a:r>
              <a:rPr lang="en-US" dirty="0" smtClean="0"/>
              <a:t>the relative poles between each set of plates</a:t>
            </a:r>
          </a:p>
          <a:p>
            <a:pPr>
              <a:buNone/>
            </a:pPr>
            <a:r>
              <a:rPr lang="en-US" dirty="0" smtClean="0"/>
              <a:t> </a:t>
            </a:r>
          </a:p>
          <a:p>
            <a:pPr>
              <a:buNone/>
            </a:pPr>
            <a:r>
              <a:rPr lang="en-US" dirty="0" smtClean="0"/>
              <a:t>Use sh_org2vel to extract the velocities of all sites with respect to each plate </a:t>
            </a:r>
          </a:p>
          <a:p>
            <a:pPr>
              <a:buNone/>
            </a:pPr>
            <a:r>
              <a:rPr lang="en-US" dirty="0" smtClean="0"/>
              <a:t>  </a:t>
            </a:r>
            <a:endParaRPr lang="en-US" dirty="0"/>
          </a:p>
        </p:txBody>
      </p:sp>
      <p:pic>
        <p:nvPicPr>
          <p:cNvPr id="37892" name="Picture 9" descr="test-pole"/>
          <p:cNvPicPr>
            <a:picLocks noChangeAspect="1" noChangeArrowheads="1"/>
          </p:cNvPicPr>
          <p:nvPr/>
        </p:nvPicPr>
        <p:blipFill>
          <a:blip r:embed="rId3"/>
          <a:srcRect/>
          <a:stretch>
            <a:fillRect/>
          </a:stretch>
        </p:blipFill>
        <p:spPr bwMode="auto">
          <a:xfrm>
            <a:off x="5560265" y="2123588"/>
            <a:ext cx="3335337" cy="333533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29</a:t>
            </a:fld>
            <a:endParaRPr lang="en-US"/>
          </a:p>
        </p:txBody>
      </p:sp>
    </p:spTree>
    <p:extLst>
      <p:ext uri="{BB962C8B-B14F-4D97-AF65-F5344CB8AC3E}">
        <p14:creationId xmlns:p14="http://schemas.microsoft.com/office/powerpoint/2010/main" val="3080030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smtClean="0"/>
              <a:t>Velocities of Anatolia and the Aegean in a Eurasian frame</a:t>
            </a:r>
            <a:endParaRPr lang="en-US" sz="2800" dirty="0"/>
          </a:p>
        </p:txBody>
      </p:sp>
      <p:sp>
        <p:nvSpPr>
          <p:cNvPr id="30723" name="Rectangle 3"/>
          <p:cNvSpPr>
            <a:spLocks noGrp="1" noChangeArrowheads="1"/>
          </p:cNvSpPr>
          <p:nvPr>
            <p:ph idx="1"/>
          </p:nvPr>
        </p:nvSpPr>
        <p:spPr>
          <a:xfrm>
            <a:off x="5473700" y="2832100"/>
            <a:ext cx="3213100" cy="3294063"/>
          </a:xfrm>
        </p:spPr>
        <p:txBody>
          <a:bodyPr>
            <a:normAutofit lnSpcReduction="10000"/>
          </a:bodyPr>
          <a:lstStyle/>
          <a:p>
            <a:r>
              <a:rPr lang="en-US" sz="2300" dirty="0" smtClean="0"/>
              <a:t>Realized by minimizing the velocities of 12 sites over the whole of Eurasia</a:t>
            </a:r>
          </a:p>
          <a:p>
            <a:endParaRPr lang="en-US" dirty="0" smtClean="0"/>
          </a:p>
          <a:p>
            <a:endParaRPr lang="en-US" dirty="0" smtClean="0"/>
          </a:p>
          <a:p>
            <a:pPr marL="0" indent="0">
              <a:buNone/>
            </a:pPr>
            <a:r>
              <a:rPr lang="en-US" dirty="0" smtClean="0"/>
              <a:t> </a:t>
            </a:r>
            <a:r>
              <a:rPr lang="en-US" sz="1500" dirty="0" err="1" smtClean="0"/>
              <a:t>McClusky</a:t>
            </a:r>
            <a:r>
              <a:rPr lang="en-US" sz="1500" dirty="0" smtClean="0"/>
              <a:t> </a:t>
            </a:r>
            <a:r>
              <a:rPr lang="en-US" sz="1500" i="1" dirty="0" smtClean="0"/>
              <a:t>et al.</a:t>
            </a:r>
            <a:r>
              <a:rPr lang="en-US" sz="1500" dirty="0" smtClean="0"/>
              <a:t> [2000]</a:t>
            </a:r>
            <a:endParaRPr lang="en-US" sz="1500" dirty="0"/>
          </a:p>
        </p:txBody>
      </p:sp>
      <p:pic>
        <p:nvPicPr>
          <p:cNvPr id="10" name="Picture 4" descr="88_02_eurasia_west"/>
          <p:cNvPicPr>
            <a:picLocks noChangeAspect="1" noChangeArrowheads="1"/>
          </p:cNvPicPr>
          <p:nvPr/>
        </p:nvPicPr>
        <p:blipFill>
          <a:blip r:embed="rId3"/>
          <a:srcRect/>
          <a:stretch>
            <a:fillRect/>
          </a:stretch>
        </p:blipFill>
        <p:spPr bwMode="auto">
          <a:xfrm>
            <a:off x="228600" y="752475"/>
            <a:ext cx="5245100" cy="6019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30</a:t>
            </a:fld>
            <a:endParaRPr lang="en-US"/>
          </a:p>
        </p:txBody>
      </p:sp>
    </p:spTree>
    <p:extLst>
      <p:ext uri="{BB962C8B-B14F-4D97-AF65-F5344CB8AC3E}">
        <p14:creationId xmlns:p14="http://schemas.microsoft.com/office/powerpoint/2010/main" val="235475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a:bodyPr>
          <a:lstStyle/>
          <a:p>
            <a:r>
              <a:rPr lang="en-US" sz="2800" dirty="0" smtClean="0">
                <a:solidFill>
                  <a:srgbClr val="000000"/>
                </a:solidFill>
              </a:rPr>
              <a:t>Velocities in an  Anatolian frame</a:t>
            </a:r>
            <a:br>
              <a:rPr lang="en-US" sz="2800" dirty="0" smtClean="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smtClean="0">
                <a:solidFill>
                  <a:srgbClr val="000000"/>
                </a:solidFill>
              </a:rPr>
              <a:t>Better visualization of Anatolian and Aegean deformation</a:t>
            </a:r>
          </a:p>
          <a:p>
            <a:r>
              <a:rPr lang="en-US" sz="1800" dirty="0" smtClean="0">
                <a:solidFill>
                  <a:srgbClr val="000000"/>
                </a:solidFill>
              </a:rPr>
              <a:t>Here stations in Western/Central are used to align the reference frame (apriori velocity set to zero).</a:t>
            </a:r>
          </a:p>
          <a:p>
            <a:endParaRPr lang="en-US" sz="2400" dirty="0" smtClean="0">
              <a:solidFill>
                <a:srgbClr val="000000"/>
              </a:solidFill>
            </a:endParaRPr>
          </a:p>
          <a:p>
            <a:pPr>
              <a:buNone/>
            </a:pPr>
            <a:endParaRPr lang="en-US" sz="2400" dirty="0" smtClean="0">
              <a:solidFill>
                <a:srgbClr val="000000"/>
              </a:solidFill>
            </a:endParaRPr>
          </a:p>
          <a:p>
            <a:pPr>
              <a:buNone/>
            </a:pPr>
            <a:r>
              <a:rPr lang="en-US" sz="2400" dirty="0" smtClean="0">
                <a:solidFill>
                  <a:srgbClr val="000000"/>
                </a:solidFill>
              </a:rPr>
              <a:t> </a:t>
            </a:r>
            <a:endParaRPr lang="en-US" sz="2400" i="1" dirty="0" smtClean="0">
              <a:solidFill>
                <a:srgbClr val="000000"/>
              </a:solidFill>
            </a:endParaRPr>
          </a:p>
          <a:p>
            <a:pPr eaLnBrk="1" hangingPunct="1"/>
            <a:r>
              <a:rPr lang="en-US" sz="1400" dirty="0" err="1" smtClean="0">
                <a:solidFill>
                  <a:srgbClr val="000000"/>
                </a:solidFill>
              </a:rPr>
              <a:t>McClusky</a:t>
            </a:r>
            <a:r>
              <a:rPr lang="en-US" sz="1400" dirty="0" smtClean="0">
                <a:solidFill>
                  <a:srgbClr val="000000"/>
                </a:solidFill>
              </a:rPr>
              <a:t> </a:t>
            </a:r>
            <a:r>
              <a:rPr lang="en-US" sz="1400" i="1" dirty="0">
                <a:solidFill>
                  <a:srgbClr val="000000"/>
                </a:solidFill>
              </a:rPr>
              <a:t>et al.</a:t>
            </a:r>
            <a:r>
              <a:rPr lang="en-US" sz="1400" dirty="0">
                <a:solidFill>
                  <a:srgbClr val="000000"/>
                </a:solidFill>
              </a:rPr>
              <a:t> [</a:t>
            </a:r>
            <a:r>
              <a:rPr lang="en-US" sz="1400" dirty="0" smtClean="0">
                <a:solidFill>
                  <a:srgbClr val="000000"/>
                </a:solidFill>
              </a:rPr>
              <a:t>2000]</a:t>
            </a:r>
            <a:endParaRPr lang="en-US" sz="1400" dirty="0">
              <a:solidFill>
                <a:srgbClr val="000000"/>
              </a:solidFill>
            </a:endParaRPr>
          </a:p>
        </p:txBody>
      </p:sp>
      <p:pic>
        <p:nvPicPr>
          <p:cNvPr id="31748" name="Picture 5" descr="88_02_anotolia_west"/>
          <p:cNvPicPr>
            <a:picLocks noChangeAspect="1" noChangeArrowheads="1"/>
          </p:cNvPicPr>
          <p:nvPr/>
        </p:nvPicPr>
        <p:blipFill>
          <a:blip r:embed="rId3"/>
          <a:srcRect/>
          <a:stretch>
            <a:fillRect/>
          </a:stretch>
        </p:blipFill>
        <p:spPr bwMode="auto">
          <a:xfrm>
            <a:off x="228600" y="749808"/>
            <a:ext cx="5135563" cy="5867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67143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32</a:t>
            </a:fld>
            <a:endParaRPr lang="en-US"/>
          </a:p>
        </p:txBody>
      </p:sp>
    </p:spTree>
    <p:extLst>
      <p:ext uri="{BB962C8B-B14F-4D97-AF65-F5344CB8AC3E}">
        <p14:creationId xmlns:p14="http://schemas.microsoft.com/office/powerpoint/2010/main" val="3870983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smtClean="0"/>
              <a:t>Stable reference frame</a:t>
            </a:r>
            <a:endParaRPr lang="en-US" sz="280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309865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NOTE: Distant frame definition sites can have very small error bars when used and large error bars when not used.</a:t>
            </a:r>
            <a:endParaRPr lang="en-US" sz="1600" dirty="0" smtClean="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smtClean="0">
              <a:solidFill>
                <a:srgbClr val="000000"/>
              </a:solidFill>
            </a:endParaRPr>
          </a:p>
          <a:p>
            <a:pPr>
              <a:defRPr/>
            </a:pPr>
            <a:endParaRPr lang="en-US" sz="1600" dirty="0" smtClean="0">
              <a:solidFill>
                <a:srgbClr val="000000"/>
              </a:solidFill>
            </a:endParaRPr>
          </a:p>
          <a:p>
            <a:pPr>
              <a:defRPr/>
            </a:pPr>
            <a:r>
              <a:rPr lang="en-US" sz="1600" dirty="0" smtClean="0">
                <a:solidFill>
                  <a:srgbClr val="000000"/>
                </a:solidFill>
              </a:rPr>
              <a:t>Day </a:t>
            </a:r>
            <a:r>
              <a:rPr lang="en-US" sz="1600" dirty="0">
                <a:solidFill>
                  <a:srgbClr val="000000"/>
                </a:solidFill>
              </a:rPr>
              <a:t>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smtClean="0"/>
              <a:t>Unstable case</a:t>
            </a:r>
            <a:endParaRPr lang="en-US" sz="280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2300996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100" dirty="0" smtClean="0"/>
              <a:t>Rules for Stabilization of Time Series</a:t>
            </a:r>
            <a:endParaRPr lang="en-US" dirty="0"/>
          </a:p>
        </p:txBody>
      </p:sp>
      <p:sp>
        <p:nvSpPr>
          <p:cNvPr id="9" name="Content Placeholder 8"/>
          <p:cNvSpPr>
            <a:spLocks noGrp="1"/>
          </p:cNvSpPr>
          <p:nvPr>
            <p:ph idx="1"/>
          </p:nvPr>
        </p:nvSpPr>
        <p:spPr/>
        <p:txBody>
          <a:bodyPr>
            <a:normAutofit fontScale="77500" lnSpcReduction="20000"/>
          </a:bodyPr>
          <a:lstStyle/>
          <a:p>
            <a:r>
              <a:rPr lang="en-US" sz="2600" dirty="0" smtClean="0"/>
              <a:t>Small-extent network: translation-only in </a:t>
            </a:r>
            <a:r>
              <a:rPr lang="en-US" sz="2600" dirty="0" err="1" smtClean="0"/>
              <a:t>glorg</a:t>
            </a:r>
            <a:r>
              <a:rPr lang="en-US" sz="2600" dirty="0" smtClean="0"/>
              <a:t>, must constrain EOP in </a:t>
            </a:r>
            <a:r>
              <a:rPr lang="en-US" sz="2600" dirty="0" err="1" smtClean="0"/>
              <a:t>globk</a:t>
            </a:r>
            <a:r>
              <a:rPr lang="en-US" sz="2600" dirty="0" smtClean="0"/>
              <a:t> </a:t>
            </a:r>
          </a:p>
          <a:p>
            <a:r>
              <a:rPr lang="en-US" sz="2600" dirty="0" smtClean="0"/>
              <a:t>Large-extent network:   </a:t>
            </a:r>
            <a:r>
              <a:rPr lang="en-US" sz="2600" dirty="0" err="1" smtClean="0"/>
              <a:t>translation+rotation</a:t>
            </a:r>
            <a:r>
              <a:rPr lang="en-US" sz="2600" dirty="0" smtClean="0"/>
              <a:t>, must keep EOP loose in </a:t>
            </a:r>
            <a:r>
              <a:rPr lang="en-US" sz="2600" dirty="0" err="1" smtClean="0"/>
              <a:t>globk</a:t>
            </a:r>
            <a:r>
              <a:rPr lang="en-US" sz="2600" dirty="0" smtClean="0"/>
              <a:t>; </a:t>
            </a:r>
          </a:p>
          <a:p>
            <a:r>
              <a:rPr lang="en-US" sz="2600" dirty="0" smtClean="0"/>
              <a:t>if scale estimated in </a:t>
            </a:r>
            <a:r>
              <a:rPr lang="en-US" sz="2600" dirty="0" err="1" smtClean="0"/>
              <a:t>glorg</a:t>
            </a:r>
            <a:r>
              <a:rPr lang="en-US" sz="2600" dirty="0" smtClean="0"/>
              <a:t>, it must estimate scale in </a:t>
            </a:r>
            <a:r>
              <a:rPr lang="en-US" sz="2600" dirty="0" err="1" smtClean="0"/>
              <a:t>globk</a:t>
            </a:r>
            <a:endParaRPr lang="en-US" sz="2600" dirty="0" smtClean="0"/>
          </a:p>
          <a:p>
            <a:r>
              <a:rPr lang="en-US" sz="2600" dirty="0" smtClean="0"/>
              <a:t>1st pass for editing:</a:t>
            </a:r>
          </a:p>
          <a:p>
            <a:pPr lvl="1"/>
            <a:r>
              <a:rPr lang="en-US" sz="2600" dirty="0" smtClean="0"/>
              <a:t>“Adequate” </a:t>
            </a:r>
            <a:r>
              <a:rPr lang="en-US" sz="2600" dirty="0" err="1" smtClean="0"/>
              <a:t>stab_site</a:t>
            </a:r>
            <a:r>
              <a:rPr lang="en-US" sz="2600" dirty="0" smtClean="0"/>
              <a:t> list of stations with accurate a priori coordinates and velocities and available most days </a:t>
            </a:r>
          </a:p>
          <a:p>
            <a:pPr lvl="1"/>
            <a:r>
              <a:rPr lang="en-US" sz="2600" dirty="0" smtClean="0"/>
              <a:t>Keep in mind deficiencies in the list</a:t>
            </a:r>
          </a:p>
          <a:p>
            <a:r>
              <a:rPr lang="en-US" sz="2600" dirty="0" smtClean="0"/>
              <a:t>Final pass for presentation / assessment / statistics</a:t>
            </a:r>
          </a:p>
          <a:p>
            <a:pPr lvl="1"/>
            <a:r>
              <a:rPr lang="en-US" sz="2600" dirty="0" smtClean="0"/>
              <a:t>Robust </a:t>
            </a:r>
            <a:r>
              <a:rPr lang="en-US" sz="2600" dirty="0" err="1" smtClean="0"/>
              <a:t>stab_site</a:t>
            </a:r>
            <a:r>
              <a:rPr lang="en-US" sz="2600" dirty="0" smtClean="0"/>
              <a:t> list of all/most stations in network, with coordinates and velocities determined from the final velocity solution </a:t>
            </a:r>
          </a:p>
          <a:p>
            <a:r>
              <a:rPr lang="en-US" sz="2600" dirty="0" smtClean="0"/>
              <a:t>System is often iterated (velocity field solution, generate time series, editing and statistics of time series; re-generate velocity field).</a:t>
            </a:r>
          </a:p>
          <a:p>
            <a:endParaRPr lang="en-US"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159388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r>
              <a:rPr lang="en-US" smtClean="0"/>
              <a:t>Ultimately, everything is relative</a:t>
            </a:r>
            <a:endParaRPr lang="en-US" dirty="0"/>
          </a:p>
        </p:txBody>
      </p:sp>
      <p:sp>
        <p:nvSpPr>
          <p:cNvPr id="250" name="Although we spoke about “absolute positioning” earlier, what we really meant was “global positioning”…"/>
          <p:cNvSpPr>
            <a:spLocks noGrp="1"/>
          </p:cNvSpPr>
          <p:nvPr>
            <p:ph type="body" idx="1"/>
          </p:nvPr>
        </p:nvSpPr>
        <p:spPr/>
        <p:txBody>
          <a:bodyPr>
            <a:normAutofit lnSpcReduction="10000"/>
          </a:bodyPr>
          <a:lstStyle>
            <a:lvl1pPr>
              <a:defRPr>
                <a:solidFill>
                  <a:srgbClr val="007754"/>
                </a:solidFill>
              </a:defRPr>
            </a:lvl1pPr>
            <a:lvl2pPr>
              <a:defRPr>
                <a:solidFill>
                  <a:srgbClr val="007754"/>
                </a:solidFill>
              </a:defRPr>
            </a:lvl2pPr>
          </a:lstStyle>
          <a:p>
            <a:r>
              <a:rPr lang="en-US" dirty="0" smtClean="0">
                <a:solidFill>
                  <a:schemeClr val="tx1"/>
                </a:solidFill>
              </a:rPr>
              <a:t>Even “absolute positioning” is relative to some coordinate origin, orientation and scale</a:t>
            </a:r>
          </a:p>
          <a:p>
            <a:r>
              <a:rPr lang="en-US" dirty="0" smtClean="0">
                <a:solidFill>
                  <a:schemeClr val="tx1"/>
                </a:solidFill>
              </a:rPr>
              <a:t>So what is “global positioning”?</a:t>
            </a:r>
            <a:endParaRPr lang="en-US" dirty="0">
              <a:solidFill>
                <a:schemeClr val="tx1"/>
              </a:solidFill>
            </a:endParaRPr>
          </a:p>
          <a:p>
            <a:r>
              <a:rPr lang="en-US" dirty="0" smtClean="0">
                <a:solidFill>
                  <a:schemeClr val="tx1"/>
                </a:solidFill>
              </a:rPr>
              <a:t>The center and rotation pole of Earth is our reference</a:t>
            </a:r>
          </a:p>
          <a:p>
            <a:pPr lvl="1"/>
            <a:r>
              <a:rPr lang="en-US" dirty="0" smtClean="0">
                <a:solidFill>
                  <a:schemeClr val="tx1"/>
                </a:solidFill>
              </a:rPr>
              <a:t>But how to we know where the center of the Earth is?</a:t>
            </a:r>
          </a:p>
          <a:p>
            <a:pPr lvl="1"/>
            <a:r>
              <a:rPr lang="en-US" dirty="0" smtClean="0">
                <a:solidFill>
                  <a:schemeClr val="tx1"/>
                </a:solidFill>
              </a:rPr>
              <a:t>Do we really care?</a:t>
            </a:r>
          </a:p>
          <a:p>
            <a:pPr lvl="2"/>
            <a:r>
              <a:rPr lang="en-US" dirty="0" smtClean="0">
                <a:solidFill>
                  <a:schemeClr val="tx1"/>
                </a:solidFill>
              </a:rPr>
              <a:t>It depends on your goals</a:t>
            </a:r>
            <a:endParaRPr lang="en-US" dirty="0">
              <a:solidFill>
                <a:schemeClr val="tx1"/>
              </a:solidFill>
            </a:endParaRPr>
          </a:p>
        </p:txBody>
      </p:sp>
    </p:spTree>
    <p:extLst>
      <p:ext uri="{BB962C8B-B14F-4D97-AF65-F5344CB8AC3E}">
        <p14:creationId xmlns:p14="http://schemas.microsoft.com/office/powerpoint/2010/main" val="57341465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Basic issues in </a:t>
            </a:r>
            <a:r>
              <a:rPr lang="en-US" sz="3600" dirty="0"/>
              <a:t>r</a:t>
            </a:r>
            <a:r>
              <a:rPr lang="en-US" sz="3600" dirty="0" smtClean="0"/>
              <a:t>eference </a:t>
            </a:r>
            <a:r>
              <a:rPr lang="en-US" sz="3600" dirty="0"/>
              <a:t>f</a:t>
            </a:r>
            <a:r>
              <a:rPr lang="en-US" sz="3600" dirty="0" smtClean="0"/>
              <a:t>rame realization</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smtClean="0"/>
              <a:t>Concept is to align the estimated site positions and possibly velocity to a set of well defined locations that have physical significance for the analysis being performed (e.g., PBO we align to a realization of the North America plate based on ITRF2008.</a:t>
            </a:r>
          </a:p>
          <a:p>
            <a:r>
              <a:rPr lang="en-US" dirty="0" smtClean="0"/>
              <a:t>GLORG is the module which does this and computes the covariance matrix of the aligned solution in the reference frame chosen.</a:t>
            </a:r>
          </a:p>
          <a:p>
            <a:r>
              <a:rPr lang="en-US" dirty="0" smtClean="0"/>
              <a:t>Transformation is often called an N-parameter </a:t>
            </a:r>
            <a:r>
              <a:rPr lang="en-US" dirty="0" err="1" smtClean="0"/>
              <a:t>Helmert</a:t>
            </a:r>
            <a:r>
              <a:rPr lang="en-US" dirty="0" smtClean="0"/>
              <a:t> transformation:</a:t>
            </a:r>
          </a:p>
          <a:p>
            <a:pPr lvl="1"/>
            <a:r>
              <a:rPr lang="en-US" dirty="0" smtClean="0"/>
              <a:t>N=3 translation only (could also be just rotation)</a:t>
            </a:r>
          </a:p>
          <a:p>
            <a:pPr lvl="1"/>
            <a:r>
              <a:rPr lang="en-US" dirty="0" smtClean="0"/>
              <a:t>N=6 translation and rotation</a:t>
            </a:r>
          </a:p>
          <a:p>
            <a:pPr lvl="1"/>
            <a:r>
              <a:rPr lang="en-US" dirty="0" smtClean="0"/>
              <a:t>N=7 translation, rotation and scale</a:t>
            </a:r>
          </a:p>
          <a:p>
            <a:r>
              <a:rPr lang="en-US" dirty="0" smtClean="0"/>
              <a:t>In GLOBK analyses, you need to decide </a:t>
            </a:r>
          </a:p>
          <a:p>
            <a:pPr lvl="1"/>
            <a:r>
              <a:rPr lang="en-US" dirty="0" smtClean="0"/>
              <a:t>How many parameters (3/6/7)</a:t>
            </a:r>
          </a:p>
          <a:p>
            <a:pPr lvl="1"/>
            <a:r>
              <a:rPr lang="en-US" dirty="0" smtClean="0"/>
              <a:t>Sites to use to determine the parameters (</a:t>
            </a:r>
            <a:r>
              <a:rPr lang="en-US" dirty="0" err="1" smtClean="0"/>
              <a:t>sh_gen_stats</a:t>
            </a:r>
            <a:r>
              <a:rPr lang="en-US" dirty="0" smtClean="0"/>
              <a:t>) </a:t>
            </a:r>
          </a:p>
          <a:p>
            <a:pPr lvl="1"/>
            <a:r>
              <a:rPr lang="en-US" dirty="0" smtClean="0"/>
              <a:t>Values of the positions/velocities of the reference frame sites</a:t>
            </a:r>
          </a:p>
          <a:p>
            <a:pPr lvl="1"/>
            <a:r>
              <a:rPr lang="en-US" dirty="0" smtClean="0"/>
              <a:t>Weight to be given to heights in computing the transformation parameters (CND_HGTV command; first two arguments for position and velocity).</a:t>
            </a:r>
          </a:p>
          <a:p>
            <a:pPr lvl="1"/>
            <a:endParaRPr lang="en-US" dirty="0" smtClean="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72088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ITRF2014</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352" y="1600200"/>
            <a:ext cx="6989295" cy="4525963"/>
          </a:xfrm>
        </p:spPr>
      </p:pic>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119346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ITRF2014</a:t>
            </a:r>
            <a:endParaRPr lang="en-US" dirty="0"/>
          </a:p>
        </p:txBody>
      </p:sp>
      <p:sp>
        <p:nvSpPr>
          <p:cNvPr id="3" name="Content Placeholder 2"/>
          <p:cNvSpPr>
            <a:spLocks noGrp="1"/>
          </p:cNvSpPr>
          <p:nvPr>
            <p:ph idx="1"/>
          </p:nvPr>
        </p:nvSpPr>
        <p:spPr/>
        <p:txBody>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a:t>
            </a:r>
            <a:r>
              <a:rPr lang="en-US" dirty="0" smtClean="0"/>
              <a:t>little</a:t>
            </a:r>
            <a:endParaRPr lang="en-US" dirty="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of reference frame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Choose your reference frame based on your geophysical objectives</a:t>
            </a:r>
          </a:p>
          <a:p>
            <a:pPr lvl="1"/>
            <a:r>
              <a:rPr lang="en-US" dirty="0" smtClean="0"/>
              <a:t>Velocities in ITRF are difficult to interpret visually from a geophysical perspective</a:t>
            </a:r>
          </a:p>
          <a:p>
            <a:pPr lvl="2"/>
            <a:r>
              <a:rPr lang="en-US" dirty="0" smtClean="0"/>
              <a:t>Local surroundings of a volcano</a:t>
            </a:r>
          </a:p>
          <a:p>
            <a:pPr lvl="2"/>
            <a:r>
              <a:rPr lang="en-US" dirty="0" smtClean="0"/>
              <a:t>One side of a fault</a:t>
            </a:r>
          </a:p>
          <a:p>
            <a:pPr lvl="2"/>
            <a:r>
              <a:rPr lang="en-US" dirty="0" smtClean="0"/>
              <a:t>Upper plate of a </a:t>
            </a:r>
            <a:r>
              <a:rPr lang="en-US" dirty="0" err="1" smtClean="0"/>
              <a:t>subduction</a:t>
            </a:r>
            <a:r>
              <a:rPr lang="en-US" dirty="0" smtClean="0"/>
              <a:t> zone</a:t>
            </a:r>
          </a:p>
          <a:p>
            <a:r>
              <a:rPr lang="en-US" dirty="0" smtClean="0"/>
              <a:t>Major plate reference frame</a:t>
            </a:r>
          </a:p>
          <a:p>
            <a:pPr lvl="1"/>
            <a:r>
              <a:rPr lang="en-US" dirty="0"/>
              <a:t>Major plates are often chosen to conform with conventional perspectives of velocity </a:t>
            </a:r>
            <a:r>
              <a:rPr lang="en-US" dirty="0" smtClean="0"/>
              <a:t>solutions</a:t>
            </a:r>
          </a:p>
          <a:p>
            <a:pPr lvl="1"/>
            <a:r>
              <a:rPr lang="en-US" dirty="0" smtClean="0"/>
              <a:t>Relative to Eurasia, Nubia, North America, South America, etc.</a:t>
            </a:r>
          </a:p>
          <a:p>
            <a:pPr lvl="1"/>
            <a:r>
              <a:rPr lang="en-US" dirty="0"/>
              <a:t>But don’t feel restricted by this. Sometimes your geophysical discussion is best visualized relative to any stable boundary of a deforming </a:t>
            </a:r>
            <a:r>
              <a:rPr lang="en-US" dirty="0" smtClean="0"/>
              <a:t>region</a:t>
            </a:r>
          </a:p>
          <a:p>
            <a:r>
              <a:rPr lang="en-US" dirty="0" smtClean="0"/>
              <a:t>Regional reference frame</a:t>
            </a:r>
          </a:p>
          <a:p>
            <a:pPr lvl="1"/>
            <a:r>
              <a:rPr lang="en-US" dirty="0" smtClean="0"/>
              <a:t>Central Valley of California, non-deforming part of Anatolia, smaller coherent regions, </a:t>
            </a:r>
            <a:r>
              <a:rPr lang="en-US" dirty="0" err="1" smtClean="0"/>
              <a:t>etc</a:t>
            </a:r>
            <a:endParaRPr lang="en-US" dirty="0" smtClean="0"/>
          </a:p>
          <a:p>
            <a:r>
              <a:rPr lang="en-US" dirty="0" smtClean="0"/>
              <a:t>Local reference frame</a:t>
            </a:r>
          </a:p>
          <a:p>
            <a:pPr lvl="1"/>
            <a:r>
              <a:rPr lang="en-US" dirty="0" smtClean="0"/>
              <a:t>Sites near but outside the influence of a volcano, geothermal field, etc.</a:t>
            </a:r>
            <a:endParaRPr lang="en-US" dirty="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7</a:t>
            </a:fld>
            <a:endParaRPr lang="en-US"/>
          </a:p>
        </p:txBody>
      </p:sp>
    </p:spTree>
    <p:extLst>
      <p:ext uri="{BB962C8B-B14F-4D97-AF65-F5344CB8AC3E}">
        <p14:creationId xmlns:p14="http://schemas.microsoft.com/office/powerpoint/2010/main" val="394670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define a reference frame</a:t>
            </a:r>
            <a:endParaRPr lang="en-US" dirty="0"/>
          </a:p>
        </p:txBody>
      </p:sp>
      <p:sp>
        <p:nvSpPr>
          <p:cNvPr id="3" name="Content Placeholder 2"/>
          <p:cNvSpPr>
            <a:spLocks noGrp="1"/>
          </p:cNvSpPr>
          <p:nvPr>
            <p:ph idx="1"/>
          </p:nvPr>
        </p:nvSpPr>
        <p:spPr/>
        <p:txBody>
          <a:bodyPr>
            <a:normAutofit lnSpcReduction="10000"/>
          </a:bodyPr>
          <a:lstStyle/>
          <a:p>
            <a:r>
              <a:rPr lang="en-US" dirty="0"/>
              <a:t>Create an </a:t>
            </a:r>
            <a:r>
              <a:rPr lang="en-US" dirty="0" err="1"/>
              <a:t>apr</a:t>
            </a:r>
            <a:r>
              <a:rPr lang="en-US" dirty="0"/>
              <a:t>-file for use by </a:t>
            </a:r>
            <a:r>
              <a:rPr lang="en-US" dirty="0" err="1"/>
              <a:t>glorg</a:t>
            </a:r>
            <a:endParaRPr lang="en-US" dirty="0"/>
          </a:p>
          <a:p>
            <a:pPr marL="971550" lvl="1" indent="-514350">
              <a:buFont typeface="+mj-lt"/>
              <a:buAutoNum type="arabicPeriod"/>
            </a:pPr>
            <a:r>
              <a:rPr lang="en-US" dirty="0"/>
              <a:t>Apply known rotation rate to </a:t>
            </a:r>
            <a:r>
              <a:rPr lang="en-US" dirty="0" err="1"/>
              <a:t>apr</a:t>
            </a:r>
            <a:r>
              <a:rPr lang="en-US" dirty="0"/>
              <a:t>-file (e.g. itrf08_comb.apr → itrf08_comb_eura.apr)</a:t>
            </a:r>
          </a:p>
          <a:p>
            <a:pPr marL="971550" lvl="1" indent="-514350">
              <a:buFont typeface="+mj-lt"/>
              <a:buAutoNum type="arabicPeriod"/>
            </a:pPr>
            <a:r>
              <a:rPr lang="en-US" dirty="0"/>
              <a:t>Zero velocity </a:t>
            </a:r>
            <a:r>
              <a:rPr lang="en-US" dirty="0" err="1"/>
              <a:t>apr</a:t>
            </a:r>
            <a:r>
              <a:rPr lang="en-US" dirty="0"/>
              <a:t>-file </a:t>
            </a:r>
            <a:r>
              <a:rPr lang="en-US" dirty="0" smtClean="0"/>
              <a:t>records (and iterate using </a:t>
            </a:r>
            <a:r>
              <a:rPr lang="en-US" dirty="0" err="1" smtClean="0"/>
              <a:t>sh_exglk</a:t>
            </a:r>
            <a:r>
              <a:rPr lang="en-US" dirty="0" smtClean="0"/>
              <a:t> to create updated </a:t>
            </a:r>
            <a:r>
              <a:rPr lang="en-US" dirty="0" err="1" smtClean="0"/>
              <a:t>apr</a:t>
            </a:r>
            <a:r>
              <a:rPr lang="en-US" dirty="0" smtClean="0"/>
              <a:t>-file)</a:t>
            </a:r>
            <a:endParaRPr lang="en-US" dirty="0" smtClean="0">
              <a:latin typeface="Courier"/>
              <a:cs typeface="Courier"/>
            </a:endParaRPr>
          </a:p>
          <a:p>
            <a:r>
              <a:rPr lang="en-US" dirty="0" smtClean="0"/>
              <a:t>Define set of sites (must be included in GAMIT processing or other H-file input to GLOBK) which define stable region</a:t>
            </a:r>
          </a:p>
          <a:p>
            <a:pPr marL="971550" lvl="1" indent="-514350">
              <a:buFont typeface="+mj-lt"/>
              <a:buAutoNum type="arabicPeriod" startAt="3"/>
            </a:pPr>
            <a:r>
              <a:rPr lang="en-US" dirty="0" smtClean="0">
                <a:latin typeface="Courier"/>
                <a:cs typeface="Courier"/>
              </a:rPr>
              <a:t>plate</a:t>
            </a:r>
            <a:r>
              <a:rPr lang="en-US" dirty="0" smtClean="0"/>
              <a:t> </a:t>
            </a:r>
            <a:r>
              <a:rPr lang="en-US" dirty="0"/>
              <a:t>in </a:t>
            </a:r>
            <a:r>
              <a:rPr lang="en-US" dirty="0" err="1"/>
              <a:t>globk</a:t>
            </a:r>
            <a:r>
              <a:rPr lang="en-US" dirty="0"/>
              <a:t> command </a:t>
            </a:r>
            <a:r>
              <a:rPr lang="en-US" dirty="0" smtClean="0"/>
              <a:t>file</a:t>
            </a:r>
            <a:endParaRPr lang="en-US" dirty="0"/>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342768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4132</TotalTime>
  <Words>3336</Words>
  <Application>Microsoft Macintosh PowerPoint</Application>
  <PresentationFormat>On-screen Show (4:3)</PresentationFormat>
  <Paragraphs>461</Paragraphs>
  <Slides>36</Slides>
  <Notes>16</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Courier</vt:lpstr>
      <vt:lpstr>Gill Sans SemiBold</vt:lpstr>
      <vt:lpstr>Helvetica</vt:lpstr>
      <vt:lpstr>Arial</vt:lpstr>
      <vt:lpstr>Office Theme</vt:lpstr>
      <vt:lpstr>Reference frames</vt:lpstr>
      <vt:lpstr>Reference systems</vt:lpstr>
      <vt:lpstr>Reference frames</vt:lpstr>
      <vt:lpstr>Ultimately, everything is relative</vt:lpstr>
      <vt:lpstr>Basic issues in reference frame realization</vt:lpstr>
      <vt:lpstr>ITRF2014</vt:lpstr>
      <vt:lpstr>ITRF2014</vt:lpstr>
      <vt:lpstr>Choices of reference frame</vt:lpstr>
      <vt:lpstr>Ways to define a reference frame</vt:lpstr>
      <vt:lpstr>Reference frame implementation</vt:lpstr>
      <vt:lpstr>1: Translation</vt:lpstr>
      <vt:lpstr>2: Rotation</vt:lpstr>
      <vt:lpstr>3: Scale</vt:lpstr>
      <vt:lpstr>Helmert transformation</vt:lpstr>
      <vt:lpstr>Examples</vt:lpstr>
      <vt:lpstr>What does “with respect to” mean?</vt:lpstr>
      <vt:lpstr>Reference frames in Geodetic Analyses </vt:lpstr>
      <vt:lpstr>Frame definition with finite constraints</vt:lpstr>
      <vt:lpstr>Frame definition with generalized constraints</vt:lpstr>
      <vt:lpstr>Stabilization using a Global Set of Sites</vt:lpstr>
      <vt:lpstr>Stabilization using Regional or Local Sites</vt:lpstr>
      <vt:lpstr>IGS (IGb08) reference frame core network</vt:lpstr>
      <vt:lpstr>IGS (IGb08) reference frame network</vt:lpstr>
      <vt:lpstr>Frame realization sites for PBO</vt:lpstr>
      <vt:lpstr>Issues with Estimating Scale</vt:lpstr>
      <vt:lpstr>PBO network scale estimates</vt:lpstr>
      <vt:lpstr>Use of Global binary H-files</vt:lpstr>
      <vt:lpstr>Velocities and Time Series</vt:lpstr>
      <vt:lpstr>a priori coordinate files</vt:lpstr>
      <vt:lpstr>Referencing to a horizontal block (‘plate’)</vt:lpstr>
      <vt:lpstr>Velocities of Anatolia and the Aegean in a Eurasian frame</vt:lpstr>
      <vt:lpstr>Velocities in an  Anatolian frame </vt:lpstr>
      <vt:lpstr>PowerPoint Presentation</vt:lpstr>
      <vt:lpstr>Stable reference frame</vt:lpstr>
      <vt:lpstr>Unstable case</vt:lpstr>
      <vt:lpstr>Rules for Stabilization of Time Series</vt:lpstr>
    </vt:vector>
  </TitlesOfParts>
  <Company>MIT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Michael Floyd</cp:lastModifiedBy>
  <cp:revision>61</cp:revision>
  <cp:lastPrinted>2017-05-01T11:21:20Z</cp:lastPrinted>
  <dcterms:created xsi:type="dcterms:W3CDTF">2014-11-13T20:18:27Z</dcterms:created>
  <dcterms:modified xsi:type="dcterms:W3CDTF">2017-05-02T13:02:59Z</dcterms:modified>
</cp:coreProperties>
</file>