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tif" ContentType="image/tiff"/>
  <Default Extension="gif" ContentType="image/gif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5" r:id="rId2"/>
    <p:sldId id="289" r:id="rId3"/>
    <p:sldId id="290" r:id="rId4"/>
    <p:sldId id="257" r:id="rId5"/>
    <p:sldId id="294" r:id="rId6"/>
    <p:sldId id="258" r:id="rId7"/>
    <p:sldId id="293" r:id="rId8"/>
    <p:sldId id="291" r:id="rId9"/>
    <p:sldId id="259" r:id="rId10"/>
    <p:sldId id="260" r:id="rId11"/>
    <p:sldId id="261" r:id="rId12"/>
    <p:sldId id="262" r:id="rId13"/>
    <p:sldId id="263" r:id="rId14"/>
    <p:sldId id="266" r:id="rId15"/>
    <p:sldId id="267" r:id="rId16"/>
    <p:sldId id="268" r:id="rId17"/>
    <p:sldId id="269" r:id="rId18"/>
    <p:sldId id="270" r:id="rId19"/>
    <p:sldId id="271" r:id="rId20"/>
    <p:sldId id="275" r:id="rId21"/>
    <p:sldId id="276" r:id="rId22"/>
    <p:sldId id="277" r:id="rId23"/>
    <p:sldId id="278" r:id="rId24"/>
    <p:sldId id="279" r:id="rId25"/>
    <p:sldId id="292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71" autoAdjust="0"/>
    <p:restoredTop sz="93960"/>
  </p:normalViewPr>
  <p:slideViewPr>
    <p:cSldViewPr snapToGrid="0" snapToObjects="1" showGuides="1">
      <p:cViewPr>
        <p:scale>
          <a:sx n="100" d="100"/>
          <a:sy n="100" d="100"/>
        </p:scale>
        <p:origin x="-45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18E4C-68C3-B847-96EA-E94F01E46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7531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12369-C171-CE44-A2F4-D0087E7CF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7854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37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B71555A-10EF-3549-B77A-90C41F1BCDA0}" type="slidenum">
              <a:rPr lang="en-GB"/>
              <a:pPr/>
              <a:t>12</a:t>
            </a:fld>
            <a:endParaRPr lang="en-GB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8E33515-B3C7-924D-A542-B15F6760BE1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AC1812-71B2-C646-94F3-979C332F60C4}" type="slidenum">
              <a:rPr lang="en-GB"/>
              <a:pPr/>
              <a:t>13</a:t>
            </a:fld>
            <a:endParaRPr lang="en-GB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7A36A4B-FC54-A543-8291-92C4EA74E82A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444AD3E-B5ED-7F4D-9157-622C580E7F49}" type="slidenum">
              <a:rPr lang="en-GB"/>
              <a:pPr/>
              <a:t>14</a:t>
            </a:fld>
            <a:endParaRPr lang="en-GB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377547-DECD-6144-B77E-3CB02595EB57}" type="slidenum">
              <a:rPr lang="en-GB"/>
              <a:pPr/>
              <a:t>15</a:t>
            </a:fld>
            <a:endParaRPr lang="en-GB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936504D-AE09-034C-A636-86E419889DF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BEA4238-A2ED-B54A-B49E-35DF4C0DED9C}" type="slidenum">
              <a:rPr lang="en-GB"/>
              <a:pPr/>
              <a:t>16</a:t>
            </a:fld>
            <a:endParaRPr lang="en-GB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4F377FC-CFB2-244A-A061-369C7A6E62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A472B34-A694-4E4F-95B5-49F520201D0C}" type="slidenum">
              <a:rPr lang="en-GB"/>
              <a:pPr/>
              <a:t>17</a:t>
            </a:fld>
            <a:endParaRPr lang="en-GB"/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2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F5B9D0-B69E-D54E-9407-5FC4308B0160}" type="slidenum">
              <a:rPr lang="en-GB"/>
              <a:pPr/>
              <a:t>18</a:t>
            </a:fld>
            <a:endParaRPr lang="en-GB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1BA56D3-3997-724D-B97E-45F0B454B7B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18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F467FF3-E197-0444-83CB-306F91D8BC91}" type="slidenum">
              <a:rPr lang="en-GB"/>
              <a:pPr/>
              <a:t>19</a:t>
            </a:fld>
            <a:endParaRPr lang="en-GB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88226EF-9A40-1548-A1C1-500755E1FF6D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A8C1DB-EFFF-C04A-8A06-5AC84FC9D309}" type="slidenum">
              <a:rPr lang="en-GB"/>
              <a:pPr/>
              <a:t>20</a:t>
            </a:fld>
            <a:endParaRPr lang="en-GB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3FFCB40-608A-B143-9E47-6EC50B9E11F6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6D7135D-A28F-4344-B141-55840C233B5A}" type="slidenum">
              <a:rPr lang="en-GB"/>
              <a:pPr/>
              <a:t>21</a:t>
            </a:fld>
            <a:endParaRPr lang="en-GB"/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AB867EB-E1BC-DA46-BE66-4ABF1652CEA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313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CA23DA5-AB71-4B4F-9E37-320405259904}" type="slidenum">
              <a:rPr lang="en-GB"/>
              <a:pPr/>
              <a:t>22</a:t>
            </a:fld>
            <a:endParaRPr lang="en-GB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6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8E60A6A-335F-5A46-A9E7-E3BE42EFA374}" type="slidenum">
              <a:rPr lang="en-GB"/>
              <a:pPr/>
              <a:t>23</a:t>
            </a:fld>
            <a:endParaRPr lang="en-GB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5B0FFE4-44E9-E047-BDCD-1DA9BB568B8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8325B57-FCD3-FD40-9A97-C232CD04D302}" type="slidenum">
              <a:rPr lang="en-GB"/>
              <a:pPr/>
              <a:t>3</a:t>
            </a:fld>
            <a:endParaRPr lang="en-GB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A634EEC-E703-1643-89B9-C1044720549E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program names are lower</a:t>
            </a:r>
            <a:r>
              <a:rPr lang="en-US" baseline="0" dirty="0" smtClean="0"/>
              <a:t> case (caps used here for clarity).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42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3A547D0-D468-714A-B280-C8B773782CC1}" type="slidenum">
              <a:rPr lang="en-GB"/>
              <a:pPr/>
              <a:t>5</a:t>
            </a:fld>
            <a:endParaRPr lang="en-GB"/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EC1F5F9-C186-9C40-9817-E5AE5CF070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Notes Placeholder 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This flow chart shows the primary control files needed to run </a:t>
            </a:r>
            <a:r>
              <a:rPr lang="en-US" dirty="0" err="1" smtClean="0"/>
              <a:t>globk</a:t>
            </a:r>
            <a:r>
              <a:rPr lang="en-US" dirty="0" smtClean="0"/>
              <a:t> and </a:t>
            </a:r>
            <a:r>
              <a:rPr lang="en-US" dirty="0" err="1" smtClean="0"/>
              <a:t>glorg</a:t>
            </a:r>
            <a:r>
              <a:rPr lang="en-US" dirty="0" smtClean="0"/>
              <a:t>.  The (</a:t>
            </a:r>
            <a:r>
              <a:rPr lang="en-US" dirty="0" err="1" smtClean="0"/>
              <a:t>ascii</a:t>
            </a:r>
            <a:r>
              <a:rPr lang="en-US" dirty="0" smtClean="0"/>
              <a:t>) h-file written by GAMIT and translated to a (binary) </a:t>
            </a:r>
            <a:r>
              <a:rPr lang="en-US" dirty="0" err="1" smtClean="0"/>
              <a:t>globk</a:t>
            </a:r>
            <a:r>
              <a:rPr lang="en-US" dirty="0" smtClean="0"/>
              <a:t> h-file by </a:t>
            </a:r>
            <a:r>
              <a:rPr lang="en-US" dirty="0" err="1" smtClean="0"/>
              <a:t>htoglb</a:t>
            </a:r>
            <a:r>
              <a:rPr lang="en-US" dirty="0" smtClean="0"/>
              <a:t> is loosely constrained, so the print (.</a:t>
            </a:r>
            <a:r>
              <a:rPr lang="en-US" dirty="0" err="1" smtClean="0"/>
              <a:t>prt</a:t>
            </a:r>
            <a:r>
              <a:rPr lang="en-US" dirty="0" smtClean="0"/>
              <a:t>) file written by </a:t>
            </a:r>
            <a:r>
              <a:rPr lang="en-US" dirty="0" err="1" smtClean="0"/>
              <a:t>globk</a:t>
            </a:r>
            <a:r>
              <a:rPr lang="en-US" dirty="0" smtClean="0"/>
              <a:t> is not a meaningful basis for evaluating the results.  The log file, however, gives the chi2 increments if more than one h-file is input to </a:t>
            </a:r>
            <a:r>
              <a:rPr lang="en-US" dirty="0" err="1" smtClean="0"/>
              <a:t>globk</a:t>
            </a:r>
            <a:r>
              <a:rPr lang="en-US" dirty="0" smtClean="0"/>
              <a:t>.  The loosely constrained solution (now</a:t>
            </a:r>
            <a:r>
              <a:rPr lang="en-US" baseline="0" dirty="0" smtClean="0"/>
              <a:t> [h-file list]</a:t>
            </a:r>
            <a:r>
              <a:rPr lang="en-US" dirty="0" smtClean="0"/>
              <a:t>.sol) output by </a:t>
            </a:r>
            <a:r>
              <a:rPr lang="en-US" dirty="0" err="1" smtClean="0"/>
              <a:t>globk</a:t>
            </a:r>
            <a:r>
              <a:rPr lang="en-US" dirty="0" smtClean="0"/>
              <a:t> is read by </a:t>
            </a:r>
            <a:r>
              <a:rPr lang="en-US" dirty="0" err="1" smtClean="0"/>
              <a:t>glorg</a:t>
            </a:r>
            <a:r>
              <a:rPr lang="en-US" dirty="0" smtClean="0"/>
              <a:t> and put into a meaningful reference frame using generalized constraints.  The </a:t>
            </a:r>
            <a:r>
              <a:rPr lang="en-US" dirty="0" err="1" smtClean="0"/>
              <a:t>glorg</a:t>
            </a:r>
            <a:r>
              <a:rPr lang="en-US" dirty="0" smtClean="0"/>
              <a:t> print file (</a:t>
            </a:r>
            <a:r>
              <a:rPr lang="en-US" dirty="0" err="1" smtClean="0"/>
              <a:t>globk_comb.org</a:t>
            </a:r>
            <a:r>
              <a:rPr lang="en-US" dirty="0" smtClean="0"/>
              <a:t>) is the primary out to be examined. </a:t>
            </a:r>
          </a:p>
          <a:p>
            <a:r>
              <a:rPr lang="en-US" dirty="0" smtClean="0"/>
              <a:t>Using wild</a:t>
            </a:r>
            <a:r>
              <a:rPr lang="en-US" baseline="0" dirty="0" smtClean="0"/>
              <a:t> cards (name generated from h-file list file name), allows run in parallel. 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FDD2075-6984-FB46-8BF2-9731483C7230}" type="slidenum">
              <a:rPr lang="en-GB"/>
              <a:pPr/>
              <a:t>8</a:t>
            </a:fld>
            <a:endParaRPr lang="en-GB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01E434B-2A12-9A4B-9E0F-E120BF12E3F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Herring, T. A., J. L. Davis, and I. I. Shapiro, Geodesy by radio interferometry: The application of Kalman filtering to the analysis of VLBI data, 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Geophys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Res., 95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12561–12581, 1990.</a:t>
            </a:r>
            <a:r>
              <a:rPr lang="en-US" dirty="0" smtClean="0">
                <a:effectLst/>
              </a:rPr>
              <a:t> </a:t>
            </a:r>
            <a:br>
              <a:rPr lang="en-US" dirty="0" smtClean="0">
                <a:effectLst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Dong D., T. A. Herring, and R. W. King, Estimating Regional Deformation from a Combination of Space and Terrestrial Geodetic Data,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J. Geodesy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200–214, 1998.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1735DF8-5C42-364B-9204-D134A3B7D588}" type="slidenum">
              <a:rPr lang="en-GB"/>
              <a:pPr/>
              <a:t>9</a:t>
            </a:fld>
            <a:endParaRPr lang="en-GB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D56158D-5AA2-5744-B724-433969EE86E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A0A7BE-D82F-AF4E-9536-7C309ACFB589}" type="slidenum">
              <a:rPr lang="en-GB"/>
              <a:pPr/>
              <a:t>10</a:t>
            </a:fld>
            <a:endParaRPr lang="en-GB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2F25437-1E99-E14E-9562-562C750A5C24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BF82BE-B749-E848-A954-F7E2A1BD1B6E}" type="slidenum">
              <a:rPr lang="en-GB"/>
              <a:pPr/>
              <a:t>11</a:t>
            </a:fld>
            <a:endParaRPr lang="en-GB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6C156E-C5B0-0E40-81E9-90FEE795C57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image" Target="../media/image3.tif"/><Relationship Id="rId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Overview of post-</a:t>
            </a:r>
            <a:r>
              <a:rPr lang="en-US" dirty="0" smtClean="0"/>
              <a:t>processing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GLOBK</a:t>
            </a:r>
            <a:endParaRPr lang="en-US" sz="4000" dirty="0">
              <a:latin typeface="Courier"/>
              <a:cs typeface="Courier"/>
            </a:endParaRPr>
          </a:p>
        </p:txBody>
      </p:sp>
      <p:pic>
        <p:nvPicPr>
          <p:cNvPr id="9" name="Picture 8" descr="MIT-logo-with-spelling-web-red-gray-design1-lar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60" y="224179"/>
            <a:ext cx="1599993" cy="362429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371600" y="3886199"/>
            <a:ext cx="6400800" cy="24092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/>
              <a:t>M</a:t>
            </a:r>
            <a:r>
              <a:rPr lang="en-US" sz="2600" dirty="0"/>
              <a:t>. A. Floyd</a:t>
            </a:r>
          </a:p>
          <a:p>
            <a:r>
              <a:rPr lang="en-US" sz="1700" i="1" dirty="0" smtClean="0"/>
              <a:t>Massachusetts Institute of Technology, Cambridge, MA, USA</a:t>
            </a:r>
          </a:p>
          <a:p>
            <a:endParaRPr lang="en-US" sz="1400" dirty="0" smtClean="0"/>
          </a:p>
          <a:p>
            <a:r>
              <a:rPr lang="en-US" sz="2100" dirty="0"/>
              <a:t>School of Earth </a:t>
            </a:r>
            <a:r>
              <a:rPr lang="en-US" sz="2100" dirty="0" smtClean="0"/>
              <a:t>Sciences, University of Bristol</a:t>
            </a:r>
            <a:br>
              <a:rPr lang="en-US" sz="2100" dirty="0" smtClean="0"/>
            </a:br>
            <a:r>
              <a:rPr lang="en-US" sz="2100" dirty="0" smtClean="0"/>
              <a:t>United Kingdom</a:t>
            </a:r>
            <a:endParaRPr lang="en-US" sz="2100" dirty="0"/>
          </a:p>
          <a:p>
            <a:r>
              <a:rPr lang="en-US" sz="2100" dirty="0" smtClean="0"/>
              <a:t>2–5 May 2017</a:t>
            </a:r>
          </a:p>
          <a:p>
            <a:endParaRPr lang="en-US" sz="1800" dirty="0" smtClean="0"/>
          </a:p>
          <a:p>
            <a:r>
              <a:rPr lang="en-US" sz="1400" dirty="0"/>
              <a:t>Material from T. A. Herring, R. W. King, M. A. Floyd (MIT) and S. C. </a:t>
            </a:r>
            <a:r>
              <a:rPr lang="en-US" sz="1400" dirty="0" err="1"/>
              <a:t>McClusky</a:t>
            </a:r>
            <a:r>
              <a:rPr lang="en-US" sz="1400" dirty="0"/>
              <a:t> (now ANU)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79674" y="6199641"/>
            <a:ext cx="5984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err="1" smtClean="0"/>
              <a:t>web.mit.edu</a:t>
            </a:r>
            <a:r>
              <a:rPr lang="en-US" dirty="0" smtClean="0"/>
              <a:t>/</a:t>
            </a:r>
            <a:r>
              <a:rPr lang="en-US" dirty="0" err="1" smtClean="0"/>
              <a:t>mfloyd</a:t>
            </a:r>
            <a:r>
              <a:rPr lang="en-US" dirty="0" smtClean="0"/>
              <a:t>/www/courses/gg/201705_Bristol/</a:t>
            </a:r>
            <a:endParaRPr lang="en-US" dirty="0"/>
          </a:p>
        </p:txBody>
      </p:sp>
      <p:pic>
        <p:nvPicPr>
          <p:cNvPr id="12" name="Picture 11" descr="bga_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879" y="130032"/>
            <a:ext cx="1155932" cy="558987"/>
          </a:xfrm>
          <a:prstGeom prst="rect">
            <a:avLst/>
          </a:prstGeom>
        </p:spPr>
      </p:pic>
      <p:pic>
        <p:nvPicPr>
          <p:cNvPr id="13" name="Picture 12" descr="logo-small.t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649" y="185527"/>
            <a:ext cx="1364702" cy="395663"/>
          </a:xfrm>
          <a:prstGeom prst="rect">
            <a:avLst/>
          </a:prstGeom>
        </p:spPr>
      </p:pic>
      <p:pic>
        <p:nvPicPr>
          <p:cNvPr id="14" name="Picture 13" descr="comet-logo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348" y="127537"/>
            <a:ext cx="1553259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56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GLOBK Structural Confusions</a:t>
            </a:r>
            <a:endParaRPr lang="en-GB" dirty="0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 smtClean="0"/>
              <a:t>globk</a:t>
            </a:r>
            <a:r>
              <a:rPr lang="en-GB" dirty="0" smtClean="0"/>
              <a:t> and </a:t>
            </a:r>
            <a:r>
              <a:rPr lang="en-GB" dirty="0" err="1" smtClean="0"/>
              <a:t>glred</a:t>
            </a:r>
            <a:r>
              <a:rPr lang="en-GB" dirty="0" smtClean="0"/>
              <a:t> are the same program with (slightly) different ways of treating the h-file ( </a:t>
            </a:r>
            <a:r>
              <a:rPr lang="en-GB" dirty="0" err="1" smtClean="0"/>
              <a:t>gdl</a:t>
            </a:r>
            <a:r>
              <a:rPr lang="en-GB" dirty="0" smtClean="0"/>
              <a:t> ) list:</a:t>
            </a:r>
          </a:p>
          <a:p>
            <a:pPr lvl="1"/>
            <a:r>
              <a:rPr lang="en-GB" dirty="0" err="1" smtClean="0"/>
              <a:t>globk</a:t>
            </a:r>
            <a:r>
              <a:rPr lang="en-GB" dirty="0" smtClean="0"/>
              <a:t>:  all h-files in combined in a single solution</a:t>
            </a:r>
          </a:p>
          <a:p>
            <a:pPr lvl="1"/>
            <a:r>
              <a:rPr lang="en-GB" dirty="0" err="1" smtClean="0"/>
              <a:t>glred</a:t>
            </a:r>
            <a:r>
              <a:rPr lang="en-GB" dirty="0" smtClean="0"/>
              <a:t>: each h-file generates a separate solution (unless followed by a  + )‏. </a:t>
            </a:r>
            <a:r>
              <a:rPr lang="en-GB" dirty="0" err="1" smtClean="0"/>
              <a:t>glred</a:t>
            </a:r>
            <a:r>
              <a:rPr lang="en-GB" dirty="0" smtClean="0"/>
              <a:t> is a small program that generates sub-set .</a:t>
            </a:r>
            <a:r>
              <a:rPr lang="en-GB" dirty="0" err="1" smtClean="0"/>
              <a:t>gdl</a:t>
            </a:r>
            <a:r>
              <a:rPr lang="en-GB" dirty="0" smtClean="0"/>
              <a:t> files and runs </a:t>
            </a:r>
            <a:r>
              <a:rPr lang="en-GB" dirty="0" err="1" smtClean="0"/>
              <a:t>globk</a:t>
            </a:r>
            <a:r>
              <a:rPr lang="en-GB" dirty="0" smtClean="0"/>
              <a:t>.</a:t>
            </a:r>
          </a:p>
          <a:p>
            <a:r>
              <a:rPr lang="en-GB" dirty="0" smtClean="0"/>
              <a:t>Two types of solution files:  </a:t>
            </a:r>
          </a:p>
          <a:p>
            <a:pPr lvl="1"/>
            <a:r>
              <a:rPr lang="en-GB" dirty="0" smtClean="0"/>
              <a:t> h-files for saving and external exchange (backward compatible)‏</a:t>
            </a:r>
          </a:p>
          <a:p>
            <a:pPr lvl="1"/>
            <a:r>
              <a:rPr lang="en-GB" dirty="0" smtClean="0"/>
              <a:t>com/sol file is internal, format changes with versions</a:t>
            </a:r>
          </a:p>
          <a:p>
            <a:r>
              <a:rPr lang="en-GB" dirty="0" err="1" smtClean="0"/>
              <a:t>glorg</a:t>
            </a:r>
            <a:r>
              <a:rPr lang="en-GB" dirty="0" smtClean="0"/>
              <a:t> called by </a:t>
            </a:r>
            <a:r>
              <a:rPr lang="en-GB" dirty="0" err="1" smtClean="0"/>
              <a:t>globk</a:t>
            </a:r>
            <a:r>
              <a:rPr lang="en-GB" dirty="0" smtClean="0"/>
              <a:t>/</a:t>
            </a:r>
            <a:r>
              <a:rPr lang="en-GB" dirty="0" err="1" smtClean="0"/>
              <a:t>glred</a:t>
            </a:r>
            <a:r>
              <a:rPr lang="en-GB" dirty="0" smtClean="0"/>
              <a:t> or run separately to  apply 	generalized constraints to solution and estimate plate rotations. </a:t>
            </a:r>
            <a:r>
              <a:rPr lang="en-GB" dirty="0" err="1" smtClean="0"/>
              <a:t>Com_file</a:t>
            </a:r>
            <a:r>
              <a:rPr lang="en-GB" dirty="0" smtClean="0"/>
              <a:t> command must be used in </a:t>
            </a:r>
            <a:r>
              <a:rPr lang="en-GB" dirty="0" err="1" smtClean="0"/>
              <a:t>globk</a:t>
            </a:r>
            <a:r>
              <a:rPr lang="en-GB" dirty="0" smtClean="0"/>
              <a:t> command file for </a:t>
            </a:r>
            <a:r>
              <a:rPr lang="en-GB" dirty="0" err="1" smtClean="0"/>
              <a:t>glorg</a:t>
            </a:r>
            <a:r>
              <a:rPr lang="en-GB" dirty="0" smtClean="0"/>
              <a:t> to run by itself.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7B11-CF7F-8A41-9190-E5DC339800E8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GLOBK files</a:t>
            </a:r>
            <a:endParaRPr lang="en-GB"/>
          </a:p>
        </p:txBody>
      </p:sp>
      <p:sp>
        <p:nvSpPr>
          <p:cNvPr id="235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User supplied</a:t>
            </a:r>
          </a:p>
          <a:p>
            <a:pPr lvl="1"/>
            <a:r>
              <a:rPr lang="en-GB" dirty="0" smtClean="0"/>
              <a:t> command files (may include ‘source’ files)‏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gdl</a:t>
            </a:r>
            <a:r>
              <a:rPr lang="en-GB" dirty="0" smtClean="0"/>
              <a:t> list of h-files</a:t>
            </a:r>
          </a:p>
          <a:p>
            <a:pPr lvl="1"/>
            <a:r>
              <a:rPr lang="en-GB" dirty="0" smtClean="0"/>
              <a:t> binary h-files (created from SINEX or GAMIT h-)‏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apr</a:t>
            </a:r>
            <a:r>
              <a:rPr lang="en-GB" dirty="0" smtClean="0"/>
              <a:t> file(s) (optional but recommended)‏</a:t>
            </a:r>
          </a:p>
          <a:p>
            <a:pPr lvl="1"/>
            <a:r>
              <a:rPr lang="en-GB" dirty="0" smtClean="0"/>
              <a:t> EOP (</a:t>
            </a:r>
            <a:r>
              <a:rPr lang="en-GB" dirty="0" err="1" smtClean="0"/>
              <a:t>in_pmu</a:t>
            </a:r>
            <a:r>
              <a:rPr lang="en-GB" dirty="0" smtClean="0"/>
              <a:t> file, optional but recommended)‏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eq_file</a:t>
            </a:r>
            <a:r>
              <a:rPr lang="en-GB" dirty="0" smtClean="0"/>
              <a:t> (optional, but must appear at top)‏</a:t>
            </a:r>
          </a:p>
          <a:p>
            <a:r>
              <a:rPr lang="en-GB" dirty="0" smtClean="0"/>
              <a:t>Generated by </a:t>
            </a:r>
            <a:r>
              <a:rPr lang="en-GB" dirty="0" err="1" smtClean="0"/>
              <a:t>globk</a:t>
            </a:r>
            <a:endParaRPr lang="en-GB" dirty="0" smtClean="0"/>
          </a:p>
          <a:p>
            <a:pPr lvl="1"/>
            <a:r>
              <a:rPr lang="en-GB" dirty="0" smtClean="0"/>
              <a:t>.</a:t>
            </a:r>
            <a:r>
              <a:rPr lang="en-GB" dirty="0" err="1" smtClean="0"/>
              <a:t>srt</a:t>
            </a:r>
            <a:r>
              <a:rPr lang="en-GB" dirty="0" smtClean="0"/>
              <a:t>, .com, .sol , .</a:t>
            </a:r>
            <a:r>
              <a:rPr lang="en-GB" dirty="0" err="1" smtClean="0"/>
              <a:t>svs</a:t>
            </a:r>
            <a:r>
              <a:rPr lang="en-GB" dirty="0" smtClean="0"/>
              <a:t>  (all except .sol must be named and commands need to be top of </a:t>
            </a:r>
            <a:r>
              <a:rPr lang="en-GB" dirty="0" err="1" smtClean="0"/>
              <a:t>globk</a:t>
            </a:r>
            <a:r>
              <a:rPr lang="en-GB" dirty="0" smtClean="0"/>
              <a:t> command file)‏</a:t>
            </a:r>
          </a:p>
          <a:p>
            <a:r>
              <a:rPr lang="en-GB" dirty="0" smtClean="0"/>
              <a:t>Output files</a:t>
            </a:r>
          </a:p>
          <a:p>
            <a:pPr lvl="1"/>
            <a:r>
              <a:rPr lang="en-GB" dirty="0" smtClean="0"/>
              <a:t>screen, log, </a:t>
            </a:r>
            <a:r>
              <a:rPr lang="en-GB" dirty="0" err="1" smtClean="0"/>
              <a:t>prt</a:t>
            </a:r>
            <a:r>
              <a:rPr lang="en-GB" dirty="0" smtClean="0"/>
              <a:t>, org and output h-file 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C04B-838D-D04D-827A-23E0911856B4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GLOBK file handling</a:t>
            </a:r>
            <a:endParaRPr lang="en-GB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log, </a:t>
            </a:r>
            <a:r>
              <a:rPr lang="en-GB" dirty="0" err="1" smtClean="0"/>
              <a:t>prt</a:t>
            </a:r>
            <a:r>
              <a:rPr lang="en-GB" dirty="0" smtClean="0"/>
              <a:t>, org files are concatenated, so should be removed or renamed unless you want them together (e.g. </a:t>
            </a:r>
            <a:r>
              <a:rPr lang="en-GB" dirty="0" err="1" smtClean="0"/>
              <a:t>glred</a:t>
            </a:r>
            <a:r>
              <a:rPr lang="en-GB" dirty="0" smtClean="0"/>
              <a:t>)‏. The ‘eras’ option can be used in the </a:t>
            </a:r>
            <a:r>
              <a:rPr lang="en-GB" dirty="0" err="1" smtClean="0"/>
              <a:t>prt_opt</a:t>
            </a:r>
            <a:r>
              <a:rPr lang="en-GB" dirty="0" smtClean="0"/>
              <a:t> and </a:t>
            </a:r>
            <a:r>
              <a:rPr lang="en-GB" dirty="0" err="1" smtClean="0"/>
              <a:t>org_opt</a:t>
            </a:r>
            <a:r>
              <a:rPr lang="en-GB" dirty="0" smtClean="0"/>
              <a:t> command in the  </a:t>
            </a:r>
            <a:r>
              <a:rPr lang="en-GB" dirty="0" err="1" smtClean="0"/>
              <a:t>globk</a:t>
            </a:r>
            <a:r>
              <a:rPr lang="en-GB" dirty="0" smtClean="0"/>
              <a:t> command file to erase these files (should not be used with </a:t>
            </a:r>
            <a:r>
              <a:rPr lang="en-GB" dirty="0" err="1" smtClean="0"/>
              <a:t>glred</a:t>
            </a:r>
            <a:r>
              <a:rPr lang="en-GB" dirty="0" smtClean="0"/>
              <a:t>).</a:t>
            </a:r>
          </a:p>
          <a:p>
            <a:r>
              <a:rPr lang="en-GB" dirty="0" smtClean="0"/>
              <a:t>com, </a:t>
            </a:r>
            <a:r>
              <a:rPr lang="en-GB" dirty="0" err="1" smtClean="0"/>
              <a:t>srt</a:t>
            </a:r>
            <a:r>
              <a:rPr lang="en-GB" dirty="0" smtClean="0"/>
              <a:t>, sol files are overwritten; com/sol should not be renamed since the original sol file name is imbedded in the com file.  </a:t>
            </a:r>
          </a:p>
          <a:p>
            <a:r>
              <a:rPr lang="en-GB" dirty="0" smtClean="0"/>
              <a:t>Automatic naming using wild-cards is available for com, </a:t>
            </a:r>
            <a:r>
              <a:rPr lang="en-GB" dirty="0" err="1" smtClean="0"/>
              <a:t>srt</a:t>
            </a:r>
            <a:r>
              <a:rPr lang="en-GB" dirty="0" smtClean="0"/>
              <a:t>, sol, org, and output </a:t>
            </a:r>
            <a:r>
              <a:rPr lang="en-GB" dirty="0" err="1" smtClean="0"/>
              <a:t>h</a:t>
            </a:r>
            <a:r>
              <a:rPr lang="en-GB" dirty="0" smtClean="0"/>
              <a:t>-files (i.e., name used depends on name of .</a:t>
            </a:r>
            <a:r>
              <a:rPr lang="en-GB" dirty="0" err="1" smtClean="0"/>
              <a:t>gdl</a:t>
            </a:r>
            <a:r>
              <a:rPr lang="en-GB" dirty="0" smtClean="0"/>
              <a:t> file; needed for parallel processing.)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775F-619C-DC40-811D-940908C653B5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Estimation commands rules</a:t>
            </a:r>
            <a:endParaRPr lang="en-GB"/>
          </a:p>
        </p:txBody>
      </p:sp>
      <p:sp>
        <p:nvSpPr>
          <p:cNvPr id="276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For a parameter to estimated in </a:t>
            </a:r>
            <a:r>
              <a:rPr lang="en-GB" dirty="0" err="1" smtClean="0"/>
              <a:t>globk</a:t>
            </a:r>
            <a:r>
              <a:rPr lang="en-GB" dirty="0" smtClean="0"/>
              <a:t>, </a:t>
            </a:r>
            <a:r>
              <a:rPr lang="en-GB" dirty="0" err="1" smtClean="0"/>
              <a:t>apr_xxx</a:t>
            </a:r>
            <a:r>
              <a:rPr lang="en-GB" dirty="0" smtClean="0"/>
              <a:t> command must be used where xxx is a parameter type (e.g., </a:t>
            </a:r>
            <a:r>
              <a:rPr lang="en-GB" dirty="0" err="1" smtClean="0"/>
              <a:t>neu</a:t>
            </a:r>
            <a:r>
              <a:rPr lang="en-GB" dirty="0" smtClean="0"/>
              <a:t>, </a:t>
            </a:r>
            <a:r>
              <a:rPr lang="en-GB" dirty="0" err="1" smtClean="0"/>
              <a:t>svs</a:t>
            </a:r>
            <a:r>
              <a:rPr lang="en-GB" dirty="0" smtClean="0"/>
              <a:t>, </a:t>
            </a:r>
            <a:r>
              <a:rPr lang="en-GB" dirty="0" err="1" smtClean="0"/>
              <a:t>wob</a:t>
            </a:r>
            <a:r>
              <a:rPr lang="en-GB" dirty="0" smtClean="0"/>
              <a:t>, ut1, </a:t>
            </a:r>
            <a:r>
              <a:rPr lang="en-GB" dirty="0" err="1" smtClean="0"/>
              <a:t>atm</a:t>
            </a:r>
            <a:r>
              <a:rPr lang="en-GB" dirty="0" smtClean="0"/>
              <a:t>)‏</a:t>
            </a:r>
          </a:p>
          <a:p>
            <a:r>
              <a:rPr lang="en-GB" dirty="0" smtClean="0"/>
              <a:t>If a parameter is not mentioned, it does not appear in the solution, but if it appears in the </a:t>
            </a:r>
            <a:r>
              <a:rPr lang="en-GB" dirty="0" err="1" smtClean="0"/>
              <a:t>h</a:t>
            </a:r>
            <a:r>
              <a:rPr lang="en-GB" dirty="0" smtClean="0"/>
              <a:t>-file (</a:t>
            </a:r>
            <a:r>
              <a:rPr lang="en-GB" dirty="0" err="1" smtClean="0"/>
              <a:t>i.e</a:t>
            </a:r>
            <a:r>
              <a:rPr lang="en-GB" dirty="0" smtClean="0"/>
              <a:t>, estimated in GAMIT), its uncertainty is implicit in the </a:t>
            </a:r>
            <a:r>
              <a:rPr lang="en-GB" dirty="0" err="1" smtClean="0"/>
              <a:t>globk</a:t>
            </a:r>
            <a:r>
              <a:rPr lang="en-GB" dirty="0" smtClean="0"/>
              <a:t> solution; e.g., if orbits are estimated in GAMIT and you want them constrained in </a:t>
            </a:r>
            <a:r>
              <a:rPr lang="en-GB" dirty="0" err="1" smtClean="0"/>
              <a:t>globk</a:t>
            </a:r>
            <a:r>
              <a:rPr lang="en-GB" dirty="0" smtClean="0"/>
              <a:t>, use </a:t>
            </a:r>
            <a:r>
              <a:rPr lang="en-GB" dirty="0" err="1" smtClean="0"/>
              <a:t>apr_svs</a:t>
            </a:r>
            <a:r>
              <a:rPr lang="en-GB" dirty="0" smtClean="0"/>
              <a:t>.  If </a:t>
            </a:r>
            <a:r>
              <a:rPr lang="en-GB" dirty="0" err="1" smtClean="0"/>
              <a:t>apr_svs</a:t>
            </a:r>
            <a:r>
              <a:rPr lang="en-GB" dirty="0" smtClean="0"/>
              <a:t> is not used, orbits are left constrained.</a:t>
            </a:r>
          </a:p>
          <a:p>
            <a:r>
              <a:rPr lang="en-GB" dirty="0" smtClean="0"/>
              <a:t>If zero given as a priori sigma, then parameter is not estimated (effectively left unconstrained)‏</a:t>
            </a:r>
          </a:p>
          <a:p>
            <a:r>
              <a:rPr lang="en-GB" dirty="0" smtClean="0"/>
              <a:t>To force a parameter to it’s a priori value, use F as the a priori sigma     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/>
              <a:t>glorg</a:t>
            </a:r>
            <a:r>
              <a:rPr lang="en-GB" dirty="0" smtClean="0"/>
              <a:t> must be kept loose in </a:t>
            </a:r>
            <a:r>
              <a:rPr lang="en-GB" dirty="0" err="1" smtClean="0"/>
              <a:t>globk</a:t>
            </a:r>
            <a:r>
              <a:rPr lang="en-GB" dirty="0" smtClean="0"/>
              <a:t> ; if rotation or scale is not estimated in </a:t>
            </a:r>
            <a:r>
              <a:rPr lang="en-GB" dirty="0" err="1" smtClean="0"/>
              <a:t>glorg</a:t>
            </a:r>
            <a:r>
              <a:rPr lang="en-GB" dirty="0" smtClean="0"/>
              <a:t>, it must be tightly constrained in </a:t>
            </a:r>
            <a:r>
              <a:rPr lang="en-GB" dirty="0" err="1" smtClean="0"/>
              <a:t>globk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3FA-0544-F245-BE1C-B7A37DD1FDA2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Earth Orientation Parameters ( EOP ) </a:t>
            </a:r>
            <a:endParaRPr lang="en-GB"/>
          </a:p>
        </p:txBody>
      </p:sp>
      <p:sp>
        <p:nvSpPr>
          <p:cNvPr id="337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Normally used in two forms:</a:t>
            </a:r>
          </a:p>
          <a:p>
            <a:pPr lvl="1"/>
            <a:r>
              <a:rPr lang="en-GB" dirty="0" smtClean="0"/>
              <a:t>Global network of stations (allows rotation in </a:t>
            </a:r>
            <a:r>
              <a:rPr lang="en-GB" dirty="0" err="1" smtClean="0"/>
              <a:t>glorg</a:t>
            </a:r>
            <a:r>
              <a:rPr lang="en-GB" dirty="0" smtClean="0"/>
              <a:t>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10 10 1 1 </a:t>
            </a:r>
          </a:p>
          <a:p>
            <a:pPr lvl="2">
              <a:buNone/>
            </a:pPr>
            <a:r>
              <a:rPr lang="en-GB" dirty="0" smtClean="0"/>
              <a:t>apr_ut1 10 1</a:t>
            </a:r>
          </a:p>
          <a:p>
            <a:pPr lvl="1"/>
            <a:r>
              <a:rPr lang="en-GB" dirty="0" smtClean="0"/>
              <a:t>Regional network (constrained).  When constrained this way system is not free to rotate so </a:t>
            </a:r>
            <a:r>
              <a:rPr lang="en-GB" dirty="0" err="1" smtClean="0"/>
              <a:t>xrot</a:t>
            </a:r>
            <a:r>
              <a:rPr lang="en-GB" dirty="0" smtClean="0"/>
              <a:t>, </a:t>
            </a:r>
            <a:r>
              <a:rPr lang="en-GB" dirty="0" err="1" smtClean="0"/>
              <a:t>yrot</a:t>
            </a:r>
            <a:r>
              <a:rPr lang="en-GB" dirty="0" smtClean="0"/>
              <a:t>, </a:t>
            </a:r>
            <a:r>
              <a:rPr lang="en-GB" dirty="0" err="1" smtClean="0"/>
              <a:t>zrot</a:t>
            </a:r>
            <a:r>
              <a:rPr lang="en-GB" dirty="0" smtClean="0"/>
              <a:t> should not be used in </a:t>
            </a:r>
            <a:r>
              <a:rPr lang="en-GB" dirty="0" err="1" smtClean="0"/>
              <a:t>pos_org</a:t>
            </a:r>
            <a:r>
              <a:rPr lang="en-GB" dirty="0" smtClean="0"/>
              <a:t> command( see </a:t>
            </a:r>
            <a:r>
              <a:rPr lang="en-GB" dirty="0" err="1" smtClean="0"/>
              <a:t>pos_org</a:t>
            </a:r>
            <a:r>
              <a:rPr lang="en-GB" dirty="0" smtClean="0"/>
              <a:t> in </a:t>
            </a:r>
            <a:r>
              <a:rPr lang="en-GB" dirty="0" err="1" smtClean="0"/>
              <a:t>glorg</a:t>
            </a:r>
            <a:r>
              <a:rPr lang="en-GB" dirty="0" smtClean="0"/>
              <a:t> 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 .2  .2   .02   .02</a:t>
            </a:r>
          </a:p>
          <a:p>
            <a:pPr lvl="2">
              <a:buNone/>
            </a:pPr>
            <a:r>
              <a:rPr lang="en-GB" dirty="0" smtClean="0"/>
              <a:t>apr_ut1  .2  .02</a:t>
            </a:r>
          </a:p>
          <a:p>
            <a:r>
              <a:rPr lang="en-GB" dirty="0" smtClean="0"/>
              <a:t>In many analyses, the global form is used even for regional networks in order to allow rotation estimation in </a:t>
            </a:r>
            <a:r>
              <a:rPr lang="en-GB" dirty="0" err="1" smtClean="0"/>
              <a:t>glorg</a:t>
            </a:r>
            <a:r>
              <a:rPr lang="en-GB" dirty="0" smtClean="0"/>
              <a:t>.  (Care is needed if network is not surrounded by stations with well defined motions).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61F5-0348-CF40-8DC6-4DF77E2D3975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 Editing </a:t>
            </a:r>
            <a:endParaRPr lang="en-GB"/>
          </a:p>
        </p:txBody>
      </p:sp>
      <p:sp>
        <p:nvSpPr>
          <p:cNvPr id="358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To account for temporal correlations in time series we typically use random-walk (RW) process noise with the </a:t>
            </a:r>
            <a:r>
              <a:rPr lang="en-GB" dirty="0" err="1" smtClean="0"/>
              <a:t>mar_neu</a:t>
            </a:r>
            <a:r>
              <a:rPr lang="en-GB" dirty="0" smtClean="0"/>
              <a:t> command  (units m</a:t>
            </a:r>
            <a:r>
              <a:rPr lang="en-GB" baseline="30000" dirty="0" smtClean="0"/>
              <a:t>2</a:t>
            </a:r>
            <a:r>
              <a:rPr lang="en-GB" dirty="0" smtClean="0"/>
              <a:t>/</a:t>
            </a:r>
            <a:r>
              <a:rPr lang="en-GB" dirty="0" err="1" smtClean="0"/>
              <a:t>yr</a:t>
            </a:r>
            <a:r>
              <a:rPr lang="en-GB" dirty="0" smtClean="0"/>
              <a:t> )‏</a:t>
            </a:r>
          </a:p>
          <a:p>
            <a:r>
              <a:rPr lang="en-GB" dirty="0" smtClean="0"/>
              <a:t>Typical values are 2.5E-8 (0.5 mm in 1 </a:t>
            </a:r>
            <a:r>
              <a:rPr lang="en-GB" dirty="0" err="1" smtClean="0"/>
              <a:t>yr</a:t>
            </a:r>
            <a:r>
              <a:rPr lang="en-GB" dirty="0" smtClean="0"/>
              <a:t>) to  4E-6  (2 mm in 1 </a:t>
            </a:r>
            <a:r>
              <a:rPr lang="en-GB" dirty="0" err="1" smtClean="0"/>
              <a:t>yr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   </a:t>
            </a:r>
            <a:r>
              <a:rPr lang="en-GB" dirty="0" err="1" smtClean="0"/>
              <a:t>mar_neu</a:t>
            </a:r>
            <a:r>
              <a:rPr lang="en-GB" dirty="0" smtClean="0"/>
              <a:t> all   2.5E-8  2.5E-8  2.5E8  0  0  0</a:t>
            </a:r>
          </a:p>
          <a:p>
            <a:pPr lvl="1"/>
            <a:r>
              <a:rPr lang="en-GB" dirty="0" smtClean="0"/>
              <a:t>   </a:t>
            </a:r>
            <a:r>
              <a:rPr lang="en-GB" dirty="0" err="1" smtClean="0"/>
              <a:t>mar_neu</a:t>
            </a:r>
            <a:r>
              <a:rPr lang="en-GB" dirty="0" smtClean="0"/>
              <a:t> </a:t>
            </a:r>
            <a:r>
              <a:rPr lang="en-GB" dirty="0" err="1" smtClean="0"/>
              <a:t>chdu</a:t>
            </a:r>
            <a:r>
              <a:rPr lang="en-GB" dirty="0" smtClean="0"/>
              <a:t>  4E-6  4E-6  4e-6  0  0  0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sh_gen_stat</a:t>
            </a:r>
            <a:r>
              <a:rPr lang="en-GB" dirty="0" smtClean="0"/>
              <a:t> command can used to generate process noise estimates provided sufficiently large number of position estimates are available.</a:t>
            </a:r>
          </a:p>
          <a:p>
            <a:r>
              <a:rPr lang="en-GB" dirty="0" smtClean="0"/>
              <a:t>To down-weight noisy segments or equalize continuous and survey-mode data in a combined h-file, can add random noise (units are m)‏</a:t>
            </a:r>
          </a:p>
          <a:p>
            <a:pPr lvl="1"/>
            <a:r>
              <a:rPr lang="en-GB" dirty="0" err="1" smtClean="0"/>
              <a:t>sig_neu</a:t>
            </a:r>
            <a:r>
              <a:rPr lang="en-GB" dirty="0" smtClean="0"/>
              <a:t> all  .001 .001 .003 </a:t>
            </a:r>
          </a:p>
          <a:p>
            <a:pPr lvl="1"/>
            <a:r>
              <a:rPr lang="en-GB" dirty="0" err="1" smtClean="0"/>
              <a:t>sig_neu</a:t>
            </a:r>
            <a:r>
              <a:rPr lang="en-GB" dirty="0" smtClean="0"/>
              <a:t> </a:t>
            </a:r>
            <a:r>
              <a:rPr lang="en-GB" dirty="0" err="1" smtClean="0"/>
              <a:t>ankr</a:t>
            </a:r>
            <a:r>
              <a:rPr lang="en-GB" dirty="0" smtClean="0"/>
              <a:t>   .005 .005 .020   2002 10  1 0 0   2002 11 30 24 0 </a:t>
            </a:r>
          </a:p>
          <a:p>
            <a:pPr lvl="1"/>
            <a:r>
              <a:rPr lang="en-GB" dirty="0" err="1" smtClean="0"/>
              <a:t>sig_neu</a:t>
            </a:r>
            <a:r>
              <a:rPr lang="en-GB" dirty="0" smtClean="0"/>
              <a:t>   EMED0504   .010 .010 .1 </a:t>
            </a:r>
          </a:p>
          <a:p>
            <a:r>
              <a:rPr lang="en-GB" dirty="0" smtClean="0"/>
              <a:t>To remove an outlier, can down-weight severely or rename</a:t>
            </a:r>
          </a:p>
          <a:p>
            <a:pPr lvl="1"/>
            <a:r>
              <a:rPr lang="en-GB" dirty="0" err="1" smtClean="0"/>
              <a:t>sig_neu</a:t>
            </a:r>
            <a:r>
              <a:rPr lang="en-GB" dirty="0" smtClean="0"/>
              <a:t> </a:t>
            </a:r>
            <a:r>
              <a:rPr lang="en-GB" dirty="0" err="1" smtClean="0"/>
              <a:t>ankr</a:t>
            </a:r>
            <a:r>
              <a:rPr lang="en-GB" dirty="0" smtClean="0"/>
              <a:t>   .1 .1 .1    2002 10 1 0 0   2002 10 1 24 0</a:t>
            </a:r>
          </a:p>
          <a:p>
            <a:pPr lvl="1"/>
            <a:r>
              <a:rPr lang="en-GB" dirty="0" smtClean="0"/>
              <a:t>rename </a:t>
            </a:r>
            <a:r>
              <a:rPr lang="en-GB" dirty="0" err="1" smtClean="0"/>
              <a:t>ankr_gps</a:t>
            </a:r>
            <a:r>
              <a:rPr lang="en-GB" dirty="0" smtClean="0"/>
              <a:t> </a:t>
            </a:r>
            <a:r>
              <a:rPr lang="en-GB" dirty="0" err="1" smtClean="0"/>
              <a:t>ankr_xcl</a:t>
            </a:r>
            <a:r>
              <a:rPr lang="en-GB" dirty="0" smtClean="0"/>
              <a:t> 2002 10 1 0 0  2002 10 1 24 0  ( </a:t>
            </a:r>
            <a:r>
              <a:rPr lang="en-GB" dirty="0" err="1" smtClean="0"/>
              <a:t>eq_file</a:t>
            </a:r>
            <a:r>
              <a:rPr lang="en-GB" dirty="0" smtClean="0"/>
              <a:t> )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24CD-8784-5147-8AEC-F97F5310867F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GLORG</a:t>
            </a:r>
            <a:endParaRPr lang="en-GB"/>
          </a:p>
        </p:txBody>
      </p:sp>
      <p:sp>
        <p:nvSpPr>
          <p:cNvPr id="378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Invoked by </a:t>
            </a:r>
            <a:r>
              <a:rPr lang="en-GB" dirty="0" err="1" smtClean="0"/>
              <a:t>globk</a:t>
            </a:r>
            <a:r>
              <a:rPr lang="en-GB" dirty="0" smtClean="0"/>
              <a:t> to apply generalized constraints after </a:t>
            </a:r>
            <a:r>
              <a:rPr lang="en-GB" dirty="0" err="1" smtClean="0"/>
              <a:t>h</a:t>
            </a:r>
            <a:r>
              <a:rPr lang="en-GB" dirty="0" smtClean="0"/>
              <a:t>-files are stacked and loose solution performed; can be run as a separate program using the com/sol files from </a:t>
            </a:r>
            <a:r>
              <a:rPr lang="en-GB" dirty="0" err="1" smtClean="0"/>
              <a:t>globk</a:t>
            </a:r>
            <a:endParaRPr lang="en-GB" dirty="0" smtClean="0"/>
          </a:p>
          <a:p>
            <a:r>
              <a:rPr lang="en-GB" dirty="0" smtClean="0"/>
              <a:t>Also allows linking of parameters and estimation of Euler poles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/>
              <a:t>glorg</a:t>
            </a:r>
            <a:r>
              <a:rPr lang="en-GB" dirty="0" smtClean="0"/>
              <a:t> must be kept loose in </a:t>
            </a:r>
            <a:r>
              <a:rPr lang="en-GB" dirty="0" err="1" smtClean="0"/>
              <a:t>globk</a:t>
            </a:r>
            <a:r>
              <a:rPr lang="en-GB" dirty="0" smtClean="0"/>
              <a:t> (</a:t>
            </a:r>
            <a:r>
              <a:rPr lang="en-GB" dirty="0" err="1" smtClean="0"/>
              <a:t>coodinates</a:t>
            </a:r>
            <a:r>
              <a:rPr lang="en-GB" dirty="0" smtClean="0"/>
              <a:t>, EOP, scale)‏</a:t>
            </a:r>
          </a:p>
          <a:p>
            <a:r>
              <a:rPr lang="en-GB" dirty="0" smtClean="0"/>
              <a:t>GLORG is used to define and refine the reference frame for GLOBK solutions.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239D-61EF-C14F-A3A3-AC75A319B73C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Invoking GLORG from </a:t>
            </a:r>
            <a:r>
              <a:rPr lang="en-GB" sz="3600" dirty="0" err="1" smtClean="0"/>
              <a:t>globk</a:t>
            </a:r>
            <a:r>
              <a:rPr lang="en-GB" sz="3600" dirty="0" smtClean="0"/>
              <a:t> command file</a:t>
            </a:r>
            <a:endParaRPr lang="en-GB" sz="3600" dirty="0"/>
          </a:p>
        </p:txBody>
      </p:sp>
      <p:sp>
        <p:nvSpPr>
          <p:cNvPr id="399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</a:t>
            </a:r>
            <a:r>
              <a:rPr lang="en-GB" dirty="0" err="1" smtClean="0"/>
              <a:t>globk</a:t>
            </a:r>
            <a:r>
              <a:rPr lang="en-GB" dirty="0" smtClean="0"/>
              <a:t> command file contains commands that cause </a:t>
            </a:r>
            <a:r>
              <a:rPr lang="en-GB" dirty="0" err="1" smtClean="0"/>
              <a:t>glorg</a:t>
            </a:r>
            <a:r>
              <a:rPr lang="en-GB" dirty="0" smtClean="0"/>
              <a:t> to run when </a:t>
            </a:r>
            <a:r>
              <a:rPr lang="en-GB" dirty="0" err="1" smtClean="0"/>
              <a:t>globk</a:t>
            </a:r>
            <a:r>
              <a:rPr lang="en-GB" dirty="0" smtClean="0"/>
              <a:t> completes the solution combination: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org_cmd</a:t>
            </a:r>
            <a:r>
              <a:rPr lang="en-GB" dirty="0" smtClean="0"/>
              <a:t>  &lt; </a:t>
            </a:r>
            <a:r>
              <a:rPr lang="en-GB" dirty="0" err="1" smtClean="0"/>
              <a:t>glorg</a:t>
            </a:r>
            <a:r>
              <a:rPr lang="en-GB" dirty="0" smtClean="0"/>
              <a:t> command file name &gt;  ---invokes </a:t>
            </a:r>
            <a:r>
              <a:rPr lang="en-GB" dirty="0" err="1" smtClean="0"/>
              <a:t>glorg</a:t>
            </a:r>
            <a:endParaRPr lang="en-GB" dirty="0" smtClean="0"/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org_opt</a:t>
            </a:r>
            <a:r>
              <a:rPr lang="en-GB" dirty="0" smtClean="0"/>
              <a:t>   &lt; options for output &gt;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org_out</a:t>
            </a:r>
            <a:r>
              <a:rPr lang="en-GB" dirty="0" smtClean="0"/>
              <a:t>   &lt; output file name &gt;: Normally not used because name will be generated from </a:t>
            </a:r>
            <a:r>
              <a:rPr lang="en-GB" dirty="0" err="1" smtClean="0"/>
              <a:t>prt</a:t>
            </a:r>
            <a:r>
              <a:rPr lang="en-GB" dirty="0" smtClean="0"/>
              <a:t> file name in the </a:t>
            </a:r>
            <a:r>
              <a:rPr lang="en-GB" dirty="0" err="1" smtClean="0"/>
              <a:t>globk</a:t>
            </a:r>
            <a:r>
              <a:rPr lang="en-GB" dirty="0" smtClean="0"/>
              <a:t> </a:t>
            </a:r>
            <a:r>
              <a:rPr lang="en-GB" dirty="0" err="1" smtClean="0"/>
              <a:t>runstring</a:t>
            </a:r>
            <a:r>
              <a:rPr lang="en-GB" dirty="0" smtClean="0"/>
              <a:t>.</a:t>
            </a:r>
          </a:p>
          <a:p>
            <a:r>
              <a:rPr lang="en-GB" dirty="0" smtClean="0"/>
              <a:t>If </a:t>
            </a:r>
            <a:r>
              <a:rPr lang="en-GB" dirty="0" err="1" smtClean="0"/>
              <a:t>org_out</a:t>
            </a:r>
            <a:r>
              <a:rPr lang="en-GB" dirty="0" smtClean="0"/>
              <a:t> is not given then the extent on the print file name is replaced with org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E852-1CD2-5B47-B82B-5414B48CDEDC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GLORG Commands</a:t>
            </a:r>
            <a:endParaRPr lang="en-GB"/>
          </a:p>
        </p:txBody>
      </p:sp>
      <p:sp>
        <p:nvSpPr>
          <p:cNvPr id="4199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apr_file</a:t>
            </a:r>
            <a:r>
              <a:rPr lang="en-GB" dirty="0" smtClean="0"/>
              <a:t> – Need not be the same as for </a:t>
            </a:r>
            <a:r>
              <a:rPr lang="en-GB" dirty="0" err="1" smtClean="0"/>
              <a:t>globk</a:t>
            </a:r>
            <a:r>
              <a:rPr lang="en-GB" dirty="0" smtClean="0"/>
              <a:t>; needs to contain values only for sites used for stabilization and sites for which coordinates or velocities are equated</a:t>
            </a:r>
          </a:p>
          <a:p>
            <a:r>
              <a:rPr lang="en-GB" dirty="0" err="1" smtClean="0"/>
              <a:t>pos_org</a:t>
            </a:r>
            <a:r>
              <a:rPr lang="en-GB" dirty="0" smtClean="0"/>
              <a:t>, </a:t>
            </a:r>
            <a:r>
              <a:rPr lang="en-GB" dirty="0" err="1" smtClean="0"/>
              <a:t>rate_org</a:t>
            </a:r>
            <a:r>
              <a:rPr lang="en-GB" dirty="0" smtClean="0"/>
              <a:t> – Control what parameters are estimated in stabilization</a:t>
            </a:r>
          </a:p>
          <a:p>
            <a:pPr lvl="1"/>
            <a:r>
              <a:rPr lang="en-GB" dirty="0" err="1" smtClean="0"/>
              <a:t>xtran</a:t>
            </a:r>
            <a:r>
              <a:rPr lang="en-GB" dirty="0" smtClean="0"/>
              <a:t> </a:t>
            </a:r>
            <a:r>
              <a:rPr lang="en-GB" dirty="0" err="1" smtClean="0"/>
              <a:t>ytran</a:t>
            </a:r>
            <a:r>
              <a:rPr lang="en-GB" dirty="0" smtClean="0"/>
              <a:t> </a:t>
            </a:r>
            <a:r>
              <a:rPr lang="en-GB" dirty="0" err="1" smtClean="0"/>
              <a:t>ztran</a:t>
            </a:r>
            <a:r>
              <a:rPr lang="en-GB" dirty="0" smtClean="0"/>
              <a:t> – allows translation (</a:t>
            </a:r>
            <a:r>
              <a:rPr lang="en-GB" dirty="0" err="1" smtClean="0"/>
              <a:t>apr_tran</a:t>
            </a:r>
            <a:r>
              <a:rPr lang="en-GB" dirty="0" smtClean="0"/>
              <a:t> in </a:t>
            </a:r>
            <a:r>
              <a:rPr lang="en-GB" dirty="0" err="1" smtClean="0"/>
              <a:t>globk</a:t>
            </a:r>
            <a:r>
              <a:rPr lang="en-GB" dirty="0" smtClean="0"/>
              <a:t> if GAMIT BASELINE choice of experiment)</a:t>
            </a:r>
          </a:p>
          <a:p>
            <a:pPr lvl="1"/>
            <a:r>
              <a:rPr lang="en-GB" dirty="0" err="1" smtClean="0"/>
              <a:t>xrot</a:t>
            </a:r>
            <a:r>
              <a:rPr lang="en-GB" dirty="0" smtClean="0"/>
              <a:t> </a:t>
            </a:r>
            <a:r>
              <a:rPr lang="en-GB" dirty="0" err="1" smtClean="0"/>
              <a:t>yrot</a:t>
            </a:r>
            <a:r>
              <a:rPr lang="en-GB" dirty="0" smtClean="0"/>
              <a:t> </a:t>
            </a:r>
            <a:r>
              <a:rPr lang="en-GB" dirty="0" err="1" smtClean="0"/>
              <a:t>zrot</a:t>
            </a:r>
            <a:r>
              <a:rPr lang="en-GB" dirty="0" smtClean="0"/>
              <a:t> – allows rotation </a:t>
            </a:r>
          </a:p>
          <a:p>
            <a:pPr lvl="1"/>
            <a:r>
              <a:rPr lang="en-GB" dirty="0" smtClean="0"/>
              <a:t>scale – allows rescaling of system (if used, estimate scale in </a:t>
            </a:r>
            <a:r>
              <a:rPr lang="en-GB" dirty="0" err="1" smtClean="0"/>
              <a:t>globk</a:t>
            </a:r>
            <a:r>
              <a:rPr lang="en-GB" dirty="0" smtClean="0"/>
              <a:t>; </a:t>
            </a:r>
            <a:r>
              <a:rPr lang="en-GB" dirty="0" err="1" smtClean="0"/>
              <a:t>apr_scale</a:t>
            </a:r>
            <a:r>
              <a:rPr lang="en-GB" dirty="0" smtClean="0"/>
              <a:t> and possibly </a:t>
            </a:r>
            <a:r>
              <a:rPr lang="en-GB" dirty="0" err="1" smtClean="0"/>
              <a:t>mar_scale</a:t>
            </a:r>
            <a:r>
              <a:rPr lang="en-GB" dirty="0" smtClean="0"/>
              <a:t>)‏</a:t>
            </a:r>
          </a:p>
          <a:p>
            <a:r>
              <a:rPr lang="en-GB" dirty="0" err="1" smtClean="0"/>
              <a:t>cnd_hgtv</a:t>
            </a:r>
            <a:r>
              <a:rPr lang="en-GB" dirty="0" smtClean="0"/>
              <a:t> – Control relative weights of heights (variances, nominally 10 but increasing value will reduce heights effecting horizontal position estimates; 1000 is good for this)‏</a:t>
            </a:r>
          </a:p>
          <a:p>
            <a:r>
              <a:rPr lang="en-GB" dirty="0" err="1" smtClean="0"/>
              <a:t>stab_ite</a:t>
            </a:r>
            <a:r>
              <a:rPr lang="en-GB" dirty="0" smtClean="0"/>
              <a:t> – # of iterations and sigma-</a:t>
            </a:r>
            <a:r>
              <a:rPr lang="en-GB" dirty="0" err="1" smtClean="0"/>
              <a:t>cutoff</a:t>
            </a:r>
            <a:r>
              <a:rPr lang="en-GB" dirty="0" smtClean="0"/>
              <a:t> to remove a site</a:t>
            </a:r>
          </a:p>
          <a:p>
            <a:r>
              <a:rPr lang="en-GB" dirty="0" err="1" smtClean="0"/>
              <a:t>stab_site</a:t>
            </a:r>
            <a:r>
              <a:rPr lang="en-GB" dirty="0" smtClean="0"/>
              <a:t> – List of sites to use in stabilization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2414E-FC2F-E04A-A1D1-38A84B6A2E1A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Controlling Print Output</a:t>
            </a:r>
            <a:endParaRPr lang="en-GB"/>
          </a:p>
        </p:txBody>
      </p:sp>
      <p:sp>
        <p:nvSpPr>
          <p:cNvPr id="440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mtClean="0"/>
              <a:t>crt_opt, prt_opt, org_opt specify output options for screen, print and org files</a:t>
            </a:r>
          </a:p>
          <a:p>
            <a:r>
              <a:rPr lang="en-GB" smtClean="0"/>
              <a:t>globk/glorg help gives all options, main ones are:</a:t>
            </a:r>
          </a:p>
          <a:p>
            <a:pPr lvl="1"/>
            <a:r>
              <a:rPr lang="en-GB" smtClean="0"/>
              <a:t>ERAS -- erase file before writing (normally files appended)‏</a:t>
            </a:r>
          </a:p>
          <a:p>
            <a:pPr lvl="1"/>
            <a:r>
              <a:rPr lang="en-GB" smtClean="0"/>
              <a:t>NOPR -- Do not write output ( e.g., for globk when invoking glorg )‏</a:t>
            </a:r>
          </a:p>
          <a:p>
            <a:pPr lvl="1"/>
            <a:r>
              <a:rPr lang="en-GB" smtClean="0"/>
              <a:t>BLEN -- Baseline lengths</a:t>
            </a:r>
          </a:p>
          <a:p>
            <a:pPr lvl="1"/>
            <a:r>
              <a:rPr lang="en-GB" smtClean="0"/>
              <a:t>BRAT -- baseline rates when velocities estimated</a:t>
            </a:r>
          </a:p>
          <a:p>
            <a:pPr lvl="1"/>
            <a:r>
              <a:rPr lang="en-GB" smtClean="0"/>
              <a:t>RNRP -- generates reports on differences in parameter estimates after renames.</a:t>
            </a:r>
          </a:p>
          <a:p>
            <a:pPr lvl="1"/>
            <a:r>
              <a:rPr lang="en-GB" smtClean="0"/>
              <a:t>FIXA -- makes apriori coordinates and velocities consistent when equates are used in glorg (can sometimes fail in complicated rename scenarios--best if apr_file is provided with consistent values)‏</a:t>
            </a:r>
          </a:p>
          <a:p>
            <a:pPr lvl="1"/>
            <a:r>
              <a:rPr lang="en-GB" smtClean="0"/>
              <a:t>VSUM -- Lat/long summary of velocity (needed to plot velocities)‏</a:t>
            </a:r>
          </a:p>
          <a:p>
            <a:pPr lvl="1"/>
            <a:r>
              <a:rPr lang="en-GB" smtClean="0"/>
              <a:t>PSUM -- Lat/long position summary</a:t>
            </a:r>
          </a:p>
          <a:p>
            <a:pPr lvl="1"/>
            <a:r>
              <a:rPr lang="en-GB" smtClean="0"/>
              <a:t>GDLF --Include list of hfiles and chi**2 increments from run</a:t>
            </a:r>
          </a:p>
          <a:p>
            <a:pPr lvl="1"/>
            <a:r>
              <a:rPr lang="en-GB" smtClean="0"/>
              <a:t>CMDS -- Echos globk command file into output file</a:t>
            </a:r>
          </a:p>
          <a:p>
            <a:pPr lvl="1"/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2E68-DD21-D84C-A89C-592F36DD0DE1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GLOBK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Here we review the main features of GLOBK </a:t>
            </a:r>
            <a:r>
              <a:rPr lang="en-US" smtClean="0"/>
              <a:t>and GLRED.</a:t>
            </a:r>
            <a:endParaRPr lang="en-US" dirty="0" smtClean="0"/>
          </a:p>
          <a:p>
            <a:r>
              <a:rPr lang="en-US" dirty="0" smtClean="0"/>
              <a:t>Topics:</a:t>
            </a:r>
          </a:p>
          <a:p>
            <a:pPr lvl="1"/>
            <a:r>
              <a:rPr lang="en-US" dirty="0" smtClean="0"/>
              <a:t>Program flow</a:t>
            </a:r>
          </a:p>
          <a:p>
            <a:pPr lvl="1"/>
            <a:r>
              <a:rPr lang="en-US" dirty="0" smtClean="0"/>
              <a:t>Kalman filtering</a:t>
            </a:r>
          </a:p>
          <a:p>
            <a:pPr lvl="1"/>
            <a:r>
              <a:rPr lang="en-US" dirty="0" smtClean="0"/>
              <a:t>GLOBK files and estimation rules</a:t>
            </a:r>
          </a:p>
          <a:p>
            <a:pPr lvl="1"/>
            <a:r>
              <a:rPr lang="en-US" dirty="0" smtClean="0"/>
              <a:t>GLORG program/function: Define origin plus other things</a:t>
            </a:r>
          </a:p>
          <a:p>
            <a:pPr lvl="1"/>
            <a:r>
              <a:rPr lang="en-US" dirty="0" smtClean="0"/>
              <a:t>Output options</a:t>
            </a:r>
          </a:p>
          <a:p>
            <a:pPr lvl="1"/>
            <a:r>
              <a:rPr lang="en-US" dirty="0" smtClean="0"/>
              <a:t>Flow of programs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2017/05/03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Overview of post-processing with GLOBK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7CB2904-DB87-FD46-9812-41685D22AE4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Program Flow  </a:t>
            </a:r>
            <a:endParaRPr lang="en-GB"/>
          </a:p>
        </p:txBody>
      </p:sp>
      <p:sp>
        <p:nvSpPr>
          <p:cNvPr id="522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Read all the </a:t>
            </a:r>
            <a:r>
              <a:rPr lang="en-GB" dirty="0" err="1" smtClean="0"/>
              <a:t>h</a:t>
            </a:r>
            <a:r>
              <a:rPr lang="en-GB" dirty="0" smtClean="0"/>
              <a:t>-file headers to determine their contents ( sites, other parameters, epoch range) </a:t>
            </a:r>
          </a:p>
          <a:p>
            <a:r>
              <a:rPr lang="en-GB" dirty="0" smtClean="0"/>
              <a:t>Apply renames as requested in the </a:t>
            </a:r>
            <a:r>
              <a:rPr lang="en-GB" dirty="0" err="1" smtClean="0"/>
              <a:t>eq_file</a:t>
            </a:r>
            <a:endParaRPr lang="en-GB" dirty="0" smtClean="0"/>
          </a:p>
          <a:p>
            <a:r>
              <a:rPr lang="en-GB" dirty="0" smtClean="0"/>
              <a:t>Sort the </a:t>
            </a:r>
            <a:r>
              <a:rPr lang="en-GB" dirty="0" err="1" smtClean="0"/>
              <a:t>h</a:t>
            </a:r>
            <a:r>
              <a:rPr lang="en-GB" dirty="0" smtClean="0"/>
              <a:t>-file list  forward or backward in time ( </a:t>
            </a:r>
            <a:r>
              <a:rPr lang="en-GB" dirty="0" err="1" smtClean="0"/>
              <a:t>srt_dir</a:t>
            </a:r>
            <a:r>
              <a:rPr lang="en-GB" dirty="0" smtClean="0"/>
              <a:t> ) </a:t>
            </a:r>
          </a:p>
          <a:p>
            <a:r>
              <a:rPr lang="en-GB" dirty="0" smtClean="0"/>
              <a:t>Initialize the Kalman filter with the a priori constraints ( </a:t>
            </a:r>
            <a:r>
              <a:rPr lang="en-GB" dirty="0" err="1" smtClean="0"/>
              <a:t>apr_xxx</a:t>
            </a:r>
            <a:r>
              <a:rPr lang="en-GB" dirty="0" smtClean="0"/>
              <a:t> )‏</a:t>
            </a:r>
          </a:p>
          <a:p>
            <a:r>
              <a:rPr lang="en-GB" dirty="0" smtClean="0"/>
              <a:t>Read in the h-files, one at a time, a run sequential Kalman Filter.  </a:t>
            </a:r>
            <a:r>
              <a:rPr lang="en-GB" dirty="0"/>
              <a:t>C</a:t>
            </a:r>
            <a:r>
              <a:rPr lang="en-GB" dirty="0" smtClean="0"/>
              <a:t>ompute the chi2 increment, coordinate adjustment, and rotation implied by the new data; if within tolerance (</a:t>
            </a:r>
            <a:r>
              <a:rPr lang="en-GB" dirty="0" err="1" smtClean="0"/>
              <a:t>max_chii</a:t>
            </a:r>
            <a:r>
              <a:rPr lang="en-GB" dirty="0" smtClean="0"/>
              <a:t> ), update the solution and write the chi2 increment to the log file</a:t>
            </a:r>
          </a:p>
          <a:p>
            <a:r>
              <a:rPr lang="en-GB" dirty="0" smtClean="0"/>
              <a:t>Write the solution to the </a:t>
            </a:r>
            <a:r>
              <a:rPr lang="en-GB" dirty="0" err="1" smtClean="0"/>
              <a:t>sol_file</a:t>
            </a:r>
            <a:r>
              <a:rPr lang="en-GB" dirty="0" smtClean="0"/>
              <a:t> and </a:t>
            </a:r>
            <a:r>
              <a:rPr lang="en-GB" dirty="0" err="1" smtClean="0"/>
              <a:t>prt</a:t>
            </a:r>
            <a:r>
              <a:rPr lang="en-GB" dirty="0" smtClean="0"/>
              <a:t> file (and optionally to a new </a:t>
            </a:r>
            <a:r>
              <a:rPr lang="en-GB" dirty="0" err="1" smtClean="0"/>
              <a:t>h</a:t>
            </a:r>
            <a:r>
              <a:rPr lang="en-GB" dirty="0" smtClean="0"/>
              <a:t>-file)‏</a:t>
            </a:r>
          </a:p>
          <a:p>
            <a:r>
              <a:rPr lang="en-GB" dirty="0" smtClean="0"/>
              <a:t>Optionally invoke </a:t>
            </a:r>
            <a:r>
              <a:rPr lang="en-GB" dirty="0" err="1" smtClean="0"/>
              <a:t>glorg</a:t>
            </a:r>
            <a:r>
              <a:rPr lang="en-GB" dirty="0" smtClean="0"/>
              <a:t> to apply generalized constraints</a:t>
            </a:r>
          </a:p>
          <a:p>
            <a:pPr lvl="1"/>
            <a:r>
              <a:rPr lang="en-GB" dirty="0" smtClean="0"/>
              <a:t>Apply the constraints ( iterative “stabilization” )‏</a:t>
            </a:r>
          </a:p>
          <a:p>
            <a:pPr lvl="1"/>
            <a:r>
              <a:rPr lang="en-GB" dirty="0" smtClean="0"/>
              <a:t>Apply linkage of parameters ( equate, constrain, force ), computing the chi2 increment for each</a:t>
            </a:r>
          </a:p>
          <a:p>
            <a:pPr lvl="1"/>
            <a:r>
              <a:rPr lang="en-GB" dirty="0" smtClean="0"/>
              <a:t>Estimate plate rotations  ( plate command ) </a:t>
            </a:r>
          </a:p>
          <a:p>
            <a:pPr lvl="1"/>
            <a:r>
              <a:rPr lang="en-GB" dirty="0" smtClean="0"/>
              <a:t>Write the solution to the org file  ( </a:t>
            </a:r>
            <a:r>
              <a:rPr lang="en-GB" dirty="0" err="1" smtClean="0"/>
              <a:t>glorg</a:t>
            </a:r>
            <a:r>
              <a:rPr lang="en-GB" dirty="0" smtClean="0"/>
              <a:t> </a:t>
            </a:r>
            <a:r>
              <a:rPr lang="en-GB" dirty="0" err="1" smtClean="0"/>
              <a:t>prt</a:t>
            </a:r>
            <a:r>
              <a:rPr lang="en-GB" dirty="0" smtClean="0"/>
              <a:t> file 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9670-BBF6-2146-9867-D108875F8FA9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Things GLOBK cannot do</a:t>
            </a:r>
            <a:endParaRPr lang="en-GB"/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mtClean="0"/>
              <a:t>Repair mistakes in original analysis</a:t>
            </a:r>
          </a:p>
          <a:p>
            <a:pPr lvl="1"/>
            <a:r>
              <a:rPr lang="en-GB" smtClean="0"/>
              <a:t>cycle slips</a:t>
            </a:r>
          </a:p>
          <a:p>
            <a:pPr lvl="1"/>
            <a:r>
              <a:rPr lang="en-GB" smtClean="0"/>
              <a:t>wrong antenna phase center models</a:t>
            </a:r>
          </a:p>
          <a:p>
            <a:r>
              <a:rPr lang="en-GB" smtClean="0"/>
              <a:t>Resolve ambiguities</a:t>
            </a:r>
          </a:p>
          <a:p>
            <a:pPr lvl="1"/>
            <a:r>
              <a:rPr lang="en-GB" smtClean="0"/>
              <a:t> (would make files too large)‏</a:t>
            </a:r>
          </a:p>
          <a:p>
            <a:r>
              <a:rPr lang="en-GB" smtClean="0"/>
              <a:t>Overcome non-linear effects</a:t>
            </a:r>
          </a:p>
          <a:p>
            <a:pPr lvl="1"/>
            <a:r>
              <a:rPr lang="en-GB" smtClean="0"/>
              <a:t>As in GAMIT, adjustments must be less than  ~ 30 cm </a:t>
            </a:r>
          </a:p>
          <a:p>
            <a:r>
              <a:rPr lang="en-GB" smtClean="0"/>
              <a:t>But GLOBK can delete stations</a:t>
            </a:r>
          </a:p>
          <a:p>
            <a:pPr lvl="1"/>
            <a:r>
              <a:rPr lang="en-GB" smtClean="0"/>
              <a:t>can help avoid contaminating solution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A2FC-AEDD-C34D-8DA6-3957E818C855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Apr Files in GLOBK Processing</a:t>
            </a:r>
            <a:endParaRPr lang="en-GB"/>
          </a:p>
        </p:txBody>
      </p:sp>
      <p:sp>
        <p:nvSpPr>
          <p:cNvPr id="563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mtClean="0"/>
              <a:t>GAMIT</a:t>
            </a:r>
          </a:p>
          <a:p>
            <a:pPr lvl="1"/>
            <a:r>
              <a:rPr lang="en-GB" smtClean="0"/>
              <a:t>10 m accuracy for all sites for cycle-slip repair</a:t>
            </a:r>
          </a:p>
          <a:p>
            <a:pPr lvl="1"/>
            <a:r>
              <a:rPr lang="en-GB" smtClean="0"/>
              <a:t>&lt; 30 cm final adjustment for linearity (1st solution guarantees)‏</a:t>
            </a:r>
          </a:p>
          <a:p>
            <a:pPr lvl="1"/>
            <a:r>
              <a:rPr lang="en-GB" smtClean="0"/>
              <a:t>~5  cm accuracy in constrained site(s) for ambiguity resolution</a:t>
            </a:r>
          </a:p>
          <a:p>
            <a:r>
              <a:rPr lang="en-GB" smtClean="0"/>
              <a:t>globk</a:t>
            </a:r>
          </a:p>
          <a:p>
            <a:pPr lvl="1"/>
            <a:r>
              <a:rPr lang="en-GB" smtClean="0"/>
              <a:t>If invoking glorg for reference frame, apr_file usually optional in globk</a:t>
            </a:r>
          </a:p>
          <a:p>
            <a:pPr lvl="1"/>
            <a:r>
              <a:rPr lang="en-GB" smtClean="0"/>
              <a:t>If not invoking glorg, need accurate apr_file entries for constrained sites</a:t>
            </a:r>
          </a:p>
          <a:p>
            <a:pPr lvl="1"/>
            <a:r>
              <a:rPr lang="en-GB" smtClean="0"/>
              <a:t>For complicated renames and equates, apr_file may be needed in globk</a:t>
            </a:r>
          </a:p>
          <a:p>
            <a:r>
              <a:rPr lang="en-GB" smtClean="0"/>
              <a:t>glorg</a:t>
            </a:r>
          </a:p>
          <a:p>
            <a:pPr lvl="1"/>
            <a:r>
              <a:rPr lang="en-GB" smtClean="0"/>
              <a:t>Apr_file needs coodinates only for reference sites and equates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C72-017A-8E41-8648-9B3DCD53A36B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can go wrong ?</a:t>
            </a:r>
            <a:endParaRPr lang="en-GB"/>
          </a:p>
        </p:txBody>
      </p:sp>
      <p:sp>
        <p:nvSpPr>
          <p:cNvPr id="583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globk</a:t>
            </a:r>
            <a:endParaRPr lang="en-GB" dirty="0" smtClean="0"/>
          </a:p>
          <a:p>
            <a:pPr lvl="1"/>
            <a:r>
              <a:rPr lang="en-GB" dirty="0" smtClean="0"/>
              <a:t>H-files not used:  removed automatically for high chi2,  coordinate adjustment, or rotation  ( </a:t>
            </a:r>
            <a:r>
              <a:rPr lang="en-GB" dirty="0" err="1" smtClean="0"/>
              <a:t>max_chii</a:t>
            </a:r>
            <a:r>
              <a:rPr lang="en-GB" dirty="0" smtClean="0"/>
              <a:t>  command )‏</a:t>
            </a:r>
          </a:p>
          <a:p>
            <a:pPr lvl="1"/>
            <a:r>
              <a:rPr lang="en-GB" dirty="0" smtClean="0"/>
              <a:t>High chi2 increment:  inconsistent data.  Can be an issue when estimating orbits (RELAX mode) if MIT GLX file use different modelling (e.g. Albedo, gravity field)</a:t>
            </a:r>
          </a:p>
          <a:p>
            <a:pPr lvl="1"/>
            <a:r>
              <a:rPr lang="en-GB" dirty="0" smtClean="0"/>
              <a:t>Station “missing”:  not present in h-file or renamed out ( use </a:t>
            </a:r>
            <a:r>
              <a:rPr lang="en-GB" dirty="0" err="1" smtClean="0"/>
              <a:t>glist</a:t>
            </a:r>
            <a:r>
              <a:rPr lang="en-GB" dirty="0" smtClean="0"/>
              <a:t> )‏</a:t>
            </a:r>
          </a:p>
          <a:p>
            <a:r>
              <a:rPr lang="en-GB" dirty="0" err="1" smtClean="0"/>
              <a:t>glorg</a:t>
            </a:r>
            <a:endParaRPr lang="en-GB" dirty="0" smtClean="0"/>
          </a:p>
          <a:p>
            <a:pPr lvl="1"/>
            <a:r>
              <a:rPr lang="en-GB" dirty="0" smtClean="0"/>
              <a:t>Stabilization fails:  too-few sites in stabilization</a:t>
            </a:r>
          </a:p>
          <a:p>
            <a:pPr lvl="1"/>
            <a:r>
              <a:rPr lang="en-GB" dirty="0" smtClean="0"/>
              <a:t>Large uncertainties:  poor stabilization</a:t>
            </a:r>
          </a:p>
          <a:p>
            <a:pPr lvl="1"/>
            <a:r>
              <a:rPr lang="en-GB" dirty="0" smtClean="0"/>
              <a:t>Too-small uncertainties for some stabilization sites:  rotation parameters absorbing coordinate adjustment</a:t>
            </a:r>
          </a:p>
          <a:p>
            <a:pPr lvl="1"/>
            <a:r>
              <a:rPr lang="en-GB" dirty="0" smtClean="0"/>
              <a:t>High chi2 in equate:  inconsistent data </a:t>
            </a:r>
          </a:p>
          <a:p>
            <a:pPr lvl="1"/>
            <a:r>
              <a:rPr lang="en-GB" dirty="0" smtClean="0"/>
              <a:t>Wrong velocity for equated sites:  unmatched apriori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F84C-BF06-AD43-A2A0-C260B6B45EB9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Associated programs</a:t>
            </a:r>
            <a:endParaRPr lang="en-GB"/>
          </a:p>
        </p:txBody>
      </p:sp>
      <p:sp>
        <p:nvSpPr>
          <p:cNvPr id="604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GB" dirty="0" err="1" smtClean="0"/>
              <a:t>htoglb</a:t>
            </a:r>
            <a:r>
              <a:rPr lang="en-GB" dirty="0" smtClean="0"/>
              <a:t> – Translates various </a:t>
            </a:r>
            <a:r>
              <a:rPr lang="en-GB" dirty="0" err="1" smtClean="0"/>
              <a:t>ascii</a:t>
            </a:r>
            <a:r>
              <a:rPr lang="en-GB" dirty="0" smtClean="0"/>
              <a:t> solution files into GLOBK </a:t>
            </a:r>
            <a:r>
              <a:rPr lang="en-GB" dirty="0" err="1" smtClean="0"/>
              <a:t>h</a:t>
            </a:r>
            <a:r>
              <a:rPr lang="en-GB" dirty="0" smtClean="0"/>
              <a:t>-files (GAMIT </a:t>
            </a:r>
            <a:r>
              <a:rPr lang="en-GB" dirty="0" err="1" smtClean="0"/>
              <a:t>h</a:t>
            </a:r>
            <a:r>
              <a:rPr lang="en-GB" dirty="0" smtClean="0"/>
              <a:t>-files, SINEX)</a:t>
            </a:r>
          </a:p>
          <a:p>
            <a:pPr lvl="1"/>
            <a:r>
              <a:rPr lang="en-GB" dirty="0" err="1" smtClean="0"/>
              <a:t>glbtosnx</a:t>
            </a:r>
            <a:r>
              <a:rPr lang="en-GB" dirty="0" smtClean="0"/>
              <a:t> -- Generates SINEX files from binary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err="1" smtClean="0"/>
              <a:t>glist</a:t>
            </a:r>
            <a:r>
              <a:rPr lang="en-GB" dirty="0" smtClean="0"/>
              <a:t> -- lists the contents of a series of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err="1" smtClean="0"/>
              <a:t>hfupd</a:t>
            </a:r>
            <a:r>
              <a:rPr lang="en-GB" dirty="0" smtClean="0"/>
              <a:t> -- Updates binary </a:t>
            </a:r>
            <a:r>
              <a:rPr lang="en-GB" dirty="0" err="1" smtClean="0"/>
              <a:t>h</a:t>
            </a:r>
            <a:r>
              <a:rPr lang="en-GB" dirty="0" smtClean="0"/>
              <a:t>-files for changes in </a:t>
            </a:r>
            <a:r>
              <a:rPr lang="en-GB" dirty="0" err="1" smtClean="0"/>
              <a:t>station.info</a:t>
            </a:r>
            <a:r>
              <a:rPr lang="en-GB" dirty="0" smtClean="0"/>
              <a:t> or </a:t>
            </a:r>
            <a:r>
              <a:rPr lang="en-GB" dirty="0" err="1" smtClean="0"/>
              <a:t>sinex</a:t>
            </a:r>
            <a:r>
              <a:rPr lang="en-GB" dirty="0" smtClean="0"/>
              <a:t> header file (distributed by IGS)‏</a:t>
            </a:r>
          </a:p>
          <a:p>
            <a:pPr lvl="1"/>
            <a:r>
              <a:rPr lang="en-GB" dirty="0" err="1" smtClean="0"/>
              <a:t>ensum</a:t>
            </a:r>
            <a:r>
              <a:rPr lang="en-GB" dirty="0" smtClean="0"/>
              <a:t>, </a:t>
            </a:r>
            <a:r>
              <a:rPr lang="en-GB" dirty="0" err="1" smtClean="0"/>
              <a:t>enfit</a:t>
            </a:r>
            <a:r>
              <a:rPr lang="en-GB" dirty="0" smtClean="0"/>
              <a:t>, </a:t>
            </a:r>
            <a:r>
              <a:rPr lang="en-GB" dirty="0" err="1" smtClean="0"/>
              <a:t>tscon</a:t>
            </a:r>
            <a:r>
              <a:rPr lang="en-GB" dirty="0" smtClean="0"/>
              <a:t>, </a:t>
            </a:r>
            <a:r>
              <a:rPr lang="en-GB" dirty="0" err="1" smtClean="0"/>
              <a:t>tsfit</a:t>
            </a:r>
            <a:r>
              <a:rPr lang="en-GB" dirty="0" smtClean="0"/>
              <a:t>  -- time series analysis (batch)</a:t>
            </a:r>
          </a:p>
          <a:p>
            <a:pPr lvl="1"/>
            <a:endParaRPr lang="en-GB" dirty="0" smtClean="0"/>
          </a:p>
          <a:p>
            <a:r>
              <a:rPr lang="en-GB" dirty="0" err="1" smtClean="0"/>
              <a:t>Matlab</a:t>
            </a:r>
            <a:r>
              <a:rPr lang="en-GB" dirty="0" smtClean="0"/>
              <a:t> derived programs (interactive):</a:t>
            </a:r>
          </a:p>
          <a:p>
            <a:pPr lvl="1"/>
            <a:r>
              <a:rPr lang="en-GB" dirty="0" err="1" smtClean="0"/>
              <a:t>velview</a:t>
            </a:r>
            <a:r>
              <a:rPr lang="en-GB" dirty="0" smtClean="0"/>
              <a:t> -- displays and analyzes velocity fields </a:t>
            </a:r>
          </a:p>
          <a:p>
            <a:pPr lvl="1"/>
            <a:r>
              <a:rPr lang="en-GB" dirty="0" err="1" smtClean="0"/>
              <a:t>tsview</a:t>
            </a:r>
            <a:r>
              <a:rPr lang="en-GB" dirty="0" smtClean="0"/>
              <a:t> -- displays and analyses time series.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970-BB63-A04C-82C2-179FD6A93866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GLOBK has many features and due to its evolution, there are often multiple ways of doing the same or similar things. </a:t>
            </a:r>
          </a:p>
          <a:p>
            <a:r>
              <a:rPr lang="en-US" dirty="0" smtClean="0"/>
              <a:t>There is extensive help in the ~/</a:t>
            </a:r>
            <a:r>
              <a:rPr lang="en-US" dirty="0" err="1" smtClean="0"/>
              <a:t>gg</a:t>
            </a:r>
            <a:r>
              <a:rPr lang="en-US" dirty="0" smtClean="0"/>
              <a:t>/help/ directory and discussion in the documentation.</a:t>
            </a:r>
          </a:p>
          <a:p>
            <a:r>
              <a:rPr lang="en-US" dirty="0" smtClean="0"/>
              <a:t>GLOBK is where all the major analysis decisions are made and hence can be quite complex for large analyses.</a:t>
            </a:r>
          </a:p>
          <a:p>
            <a:r>
              <a:rPr lang="en-US" dirty="0" smtClean="0"/>
              <a:t>Experimentation and testing your ideas of how different options effect the results is one the best ways to learn the software (e.g., what happens to position/velocity estimates if the </a:t>
            </a:r>
            <a:r>
              <a:rPr lang="en-US" dirty="0" err="1" smtClean="0"/>
              <a:t>apr_tran</a:t>
            </a:r>
            <a:r>
              <a:rPr lang="en-US" dirty="0" smtClean="0"/>
              <a:t>  command is added to the </a:t>
            </a:r>
            <a:r>
              <a:rPr lang="en-US" dirty="0" err="1" smtClean="0"/>
              <a:t>globk</a:t>
            </a:r>
            <a:r>
              <a:rPr lang="en-US" dirty="0" smtClean="0"/>
              <a:t> command file?  How do my estimates and uncertainties change  if the </a:t>
            </a:r>
            <a:r>
              <a:rPr lang="en-US" dirty="0" err="1" smtClean="0"/>
              <a:t>apr_neu</a:t>
            </a:r>
            <a:r>
              <a:rPr lang="en-US" dirty="0" smtClean="0"/>
              <a:t> and </a:t>
            </a:r>
            <a:r>
              <a:rPr lang="en-US" dirty="0" err="1" smtClean="0"/>
              <a:t>mar_neu</a:t>
            </a:r>
            <a:r>
              <a:rPr lang="en-US" dirty="0" smtClean="0"/>
              <a:t> commands are changed?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GLOBK is a suite of programs designed to combine geodetic results together.  GPS phase processing can take a considerable time and GLOBK provides a fast method for make large network solutions, combining many days to years of data together and studying alternative parameterization and reference frames for the velocities of sites.</a:t>
            </a:r>
          </a:p>
          <a:p>
            <a:r>
              <a:rPr lang="en-US" dirty="0" smtClean="0"/>
              <a:t>GLOBK uses as data input, quasi-observation files called binary </a:t>
            </a:r>
            <a:r>
              <a:rPr lang="en-US" dirty="0" err="1" smtClean="0"/>
              <a:t>h</a:t>
            </a:r>
            <a:r>
              <a:rPr lang="en-US" dirty="0" smtClean="0"/>
              <a:t>-files which contain geodetic solutions with loosely constrained full covariance information.   These files can generated from </a:t>
            </a:r>
            <a:r>
              <a:rPr lang="en-US" dirty="0" err="1" smtClean="0"/>
              <a:t>gamit</a:t>
            </a:r>
            <a:r>
              <a:rPr lang="en-US" dirty="0" smtClean="0"/>
              <a:t> solutions or SINEX files.</a:t>
            </a:r>
          </a:p>
          <a:p>
            <a:r>
              <a:rPr lang="en-US" dirty="0" smtClean="0"/>
              <a:t>GLOBK is a smoothing Kalman filter and can incorporate random walk process noise in its estimation (method for accounting for temporally correlated noise in time series).</a:t>
            </a:r>
          </a:p>
          <a:p>
            <a:r>
              <a:rPr lang="en-US" dirty="0" smtClean="0"/>
              <a:t>Its two main uses are to generate velocity field estimates and time series in a well-defined and often different reference frames.  (It can also be used to merge  large networks of GPS sites).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Common applications of GLOBK</a:t>
            </a:r>
            <a:endParaRPr lang="en-GB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Repeatability analysis ( </a:t>
            </a:r>
            <a:r>
              <a:rPr lang="en-GB" dirty="0" err="1" smtClean="0"/>
              <a:t>glred</a:t>
            </a:r>
            <a:r>
              <a:rPr lang="en-GB" dirty="0" smtClean="0"/>
              <a:t> )‏</a:t>
            </a:r>
          </a:p>
          <a:p>
            <a:pPr lvl="1"/>
            <a:r>
              <a:rPr lang="en-GB" dirty="0" smtClean="0"/>
              <a:t>individual sessions</a:t>
            </a:r>
          </a:p>
          <a:p>
            <a:pPr lvl="1"/>
            <a:r>
              <a:rPr lang="en-GB" dirty="0" smtClean="0"/>
              <a:t>combine regional and global files for orbit control and reference frame (orbit control is not so important anymore; IGS orbits are very good apriori)</a:t>
            </a:r>
          </a:p>
          <a:p>
            <a:r>
              <a:rPr lang="en-GB" dirty="0" smtClean="0"/>
              <a:t>Combine sessions to get average position over survey</a:t>
            </a:r>
          </a:p>
          <a:p>
            <a:pPr lvl="1"/>
            <a:r>
              <a:rPr lang="en-GB" dirty="0" smtClean="0"/>
              <a:t>connects stations observed separately</a:t>
            </a:r>
          </a:p>
          <a:p>
            <a:pPr lvl="1"/>
            <a:r>
              <a:rPr lang="en-GB" dirty="0" smtClean="0"/>
              <a:t>reduces number of </a:t>
            </a:r>
            <a:r>
              <a:rPr lang="en-GB" dirty="0" err="1" smtClean="0"/>
              <a:t>h</a:t>
            </a:r>
            <a:r>
              <a:rPr lang="en-GB" dirty="0" smtClean="0"/>
              <a:t>-files to be used for velocities</a:t>
            </a:r>
          </a:p>
          <a:p>
            <a:r>
              <a:rPr lang="en-GB" dirty="0" smtClean="0"/>
              <a:t>Combine averaged positions to estimate velocities</a:t>
            </a:r>
          </a:p>
          <a:p>
            <a:pPr lvl="1"/>
            <a:r>
              <a:rPr lang="en-GB" dirty="0" smtClean="0"/>
              <a:t>and/or earthquake offsets and post-seismic motion</a:t>
            </a:r>
          </a:p>
          <a:p>
            <a:r>
              <a:rPr lang="en-GB" dirty="0" smtClean="0"/>
              <a:t>When </a:t>
            </a:r>
            <a:r>
              <a:rPr lang="en-GB" dirty="0" err="1" smtClean="0"/>
              <a:t>globk</a:t>
            </a:r>
            <a:r>
              <a:rPr lang="en-GB" dirty="0" smtClean="0"/>
              <a:t> is run in parallel in the same directory, care should be used in scratch file names (discussed later)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A4A0-8468-8841-A4D8-401565DC2039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HTOGLB generates input binary h-files.</a:t>
            </a:r>
          </a:p>
          <a:p>
            <a:r>
              <a:rPr lang="en-US" dirty="0" smtClean="0"/>
              <a:t>GLOBK has distinct modules that are used:</a:t>
            </a:r>
          </a:p>
          <a:p>
            <a:pPr lvl="1"/>
            <a:r>
              <a:rPr lang="en-US" dirty="0" smtClean="0"/>
              <a:t>Initialization: Header information from the binary h-files are read to determine the nature of the solutions i.e., parameters in the state vector, all site names accounting for offsets and earthquakes etc.</a:t>
            </a:r>
          </a:p>
          <a:p>
            <a:pPr lvl="1"/>
            <a:r>
              <a:rPr lang="en-US" dirty="0" smtClean="0"/>
              <a:t>Forward Kalman filter: Binary h-files are combined to generate solution.  Normally most parameters are loosely constrained.</a:t>
            </a:r>
          </a:p>
          <a:p>
            <a:pPr lvl="1"/>
            <a:r>
              <a:rPr lang="en-US" dirty="0" smtClean="0"/>
              <a:t>Possible backwards smoothing filter (not that common)</a:t>
            </a:r>
          </a:p>
          <a:p>
            <a:pPr lvl="1"/>
            <a:r>
              <a:rPr lang="en-US" dirty="0" smtClean="0"/>
              <a:t>Simple output of the solution (program GLOUT: generates .</a:t>
            </a:r>
            <a:r>
              <a:rPr lang="en-US" dirty="0" err="1" smtClean="0"/>
              <a:t>prt</a:t>
            </a:r>
            <a:r>
              <a:rPr lang="en-US" dirty="0" smtClean="0"/>
              <a:t> file)</a:t>
            </a:r>
          </a:p>
          <a:p>
            <a:pPr lvl="1"/>
            <a:r>
              <a:rPr lang="en-US" dirty="0" smtClean="0"/>
              <a:t>Reference frame realized solution and post-solution constraints.  Generates .org file.  Program GLORG can be used separately for multiple realizations and constraints.</a:t>
            </a:r>
          </a:p>
          <a:p>
            <a:pPr lvl="1"/>
            <a:r>
              <a:rPr lang="en-US" dirty="0" smtClean="0"/>
              <a:t>Saving binary version of solution for additional processing (</a:t>
            </a:r>
            <a:r>
              <a:rPr lang="en-US" dirty="0" err="1" smtClean="0"/>
              <a:t>out_glb</a:t>
            </a:r>
            <a:r>
              <a:rPr lang="en-US" dirty="0" smtClean="0"/>
              <a:t> and GLSAVE program).</a:t>
            </a:r>
          </a:p>
          <a:p>
            <a:r>
              <a:rPr lang="en-US" dirty="0" smtClean="0"/>
              <a:t>Modules in GLOBK can be called with in GLOBK as subroutines or run externally as stand-alone programs (program names are lower case)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4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2017/05/03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B7543-2F45-7E47-8ACE-5F16A9858617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174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 smtClean="0"/>
              <a:t>GLOBK Function and File Flow</a:t>
            </a:r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457200" y="914400"/>
            <a:ext cx="86868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htoglb</a:t>
            </a:r>
            <a:r>
              <a:rPr lang="en-US" dirty="0"/>
              <a:t>:   Translate GAMIT </a:t>
            </a:r>
            <a:r>
              <a:rPr lang="en-US" dirty="0" err="1"/>
              <a:t>h</a:t>
            </a:r>
            <a:r>
              <a:rPr lang="en-US" dirty="0"/>
              <a:t>-files to (e.g., hemeda.10256 ) to </a:t>
            </a:r>
            <a:r>
              <a:rPr lang="en-US" dirty="0" err="1"/>
              <a:t>globk</a:t>
            </a:r>
            <a:endParaRPr lang="en-US" dirty="0"/>
          </a:p>
          <a:p>
            <a:r>
              <a:rPr lang="en-US" dirty="0"/>
              <a:t>               </a:t>
            </a:r>
            <a:r>
              <a:rPr lang="en-US" dirty="0" err="1"/>
              <a:t>h</a:t>
            </a:r>
            <a:r>
              <a:rPr lang="en-US" dirty="0"/>
              <a:t>-files (e.g.  </a:t>
            </a:r>
            <a:r>
              <a:rPr lang="en-US" dirty="0">
                <a:sym typeface="Wingdings" charset="2"/>
              </a:rPr>
              <a:t>h1009131200_emed.glx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 smtClean="0">
                <a:sym typeface="Wingdings" charset="2"/>
              </a:rPr>
              <a:t>[</a:t>
            </a:r>
            <a:r>
              <a:rPr lang="en-US" dirty="0">
                <a:sym typeface="Wingdings" charset="2"/>
              </a:rPr>
              <a:t>h-file list</a:t>
            </a:r>
            <a:r>
              <a:rPr lang="en-US" dirty="0" smtClean="0">
                <a:sym typeface="Wingdings" charset="2"/>
              </a:rPr>
              <a:t>].</a:t>
            </a:r>
            <a:r>
              <a:rPr lang="en-US" dirty="0" err="1">
                <a:sym typeface="Wingdings" charset="2"/>
              </a:rPr>
              <a:t>gdl</a:t>
            </a:r>
            <a:r>
              <a:rPr lang="en-US" dirty="0">
                <a:sym typeface="Wingdings" charset="2"/>
              </a:rPr>
              <a:t>              </a:t>
            </a:r>
          </a:p>
          <a:p>
            <a:r>
              <a:rPr lang="en-US" dirty="0" err="1" smtClean="0">
                <a:sym typeface="Wingdings" charset="2"/>
              </a:rPr>
              <a:t>globk_comb.cmd</a:t>
            </a:r>
            <a:r>
              <a:rPr lang="en-US" dirty="0" smtClean="0">
                <a:sym typeface="Wingdings" charset="2"/>
              </a:rPr>
              <a:t>            </a:t>
            </a:r>
            <a:endParaRPr lang="en-US" dirty="0">
              <a:sym typeface="Wingdings" charset="2"/>
            </a:endParaRPr>
          </a:p>
          <a:p>
            <a:r>
              <a:rPr lang="en-US" dirty="0">
                <a:sym typeface="Wingdings" charset="2"/>
              </a:rPr>
              <a:t>i</a:t>
            </a:r>
            <a:r>
              <a:rPr lang="en-US" dirty="0" smtClean="0">
                <a:sym typeface="Wingdings" charset="2"/>
              </a:rPr>
              <a:t>trf08_comb.apr                           </a:t>
            </a:r>
            <a:endParaRPr lang="en-US" dirty="0">
              <a:sym typeface="Wingdings" charset="2"/>
            </a:endParaRPr>
          </a:p>
          <a:p>
            <a:r>
              <a:rPr lang="en-US" dirty="0">
                <a:sym typeface="Wingdings" charset="2"/>
              </a:rPr>
              <a:t>i</a:t>
            </a:r>
            <a:r>
              <a:rPr lang="en-US" dirty="0" smtClean="0">
                <a:sym typeface="Wingdings" charset="2"/>
              </a:rPr>
              <a:t>trf08_comb.eq            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  <a:p>
            <a:r>
              <a:rPr lang="en-US" dirty="0"/>
              <a:t>  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733800" y="1905000"/>
            <a:ext cx="685800" cy="1752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b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k</a:t>
            </a:r>
            <a:endParaRPr lang="en-US" cap="all" dirty="0"/>
          </a:p>
        </p:txBody>
      </p:sp>
      <p:sp>
        <p:nvSpPr>
          <p:cNvPr id="17416" name="TextBox 9"/>
          <p:cNvSpPr txBox="1">
            <a:spLocks noChangeArrowheads="1"/>
          </p:cNvSpPr>
          <p:nvPr/>
        </p:nvSpPr>
        <p:spPr bwMode="auto">
          <a:xfrm>
            <a:off x="4572000" y="1905000"/>
            <a:ext cx="3810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4488" lvl="1" indent="-344488"/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globk_comb.prt</a:t>
            </a:r>
            <a:endParaRPr lang="en-US" dirty="0">
              <a:sym typeface="Wingdings" charset="2"/>
            </a:endParaRPr>
          </a:p>
          <a:p>
            <a:pPr marL="344488" lvl="1" indent="-344488"/>
            <a:r>
              <a:rPr lang="en-US" dirty="0">
                <a:sym typeface="Wingdings" charset="2"/>
              </a:rPr>
              <a:t>     </a:t>
            </a:r>
            <a:r>
              <a:rPr lang="en-US" dirty="0" err="1">
                <a:sym typeface="Wingdings" charset="2"/>
              </a:rPr>
              <a:t>globk_comb.log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</a:t>
            </a:r>
            <a:r>
              <a:rPr lang="en-US" dirty="0" smtClean="0">
                <a:sym typeface="Wingdings" charset="2"/>
              </a:rPr>
              <a:t> [h-file list].com (binary solution file that can be used in </a:t>
            </a:r>
            <a:r>
              <a:rPr lang="en-US" dirty="0" err="1" smtClean="0">
                <a:sym typeface="Wingdings" charset="2"/>
              </a:rPr>
              <a:t>glorg</a:t>
            </a:r>
            <a:r>
              <a:rPr lang="en-US" dirty="0" smtClean="0">
                <a:sym typeface="Wingdings" charset="2"/>
              </a:rPr>
              <a:t>) 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      </a:t>
            </a:r>
            <a:endParaRPr lang="en-US" dirty="0"/>
          </a:p>
        </p:txBody>
      </p:sp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607261" y="4114800"/>
            <a:ext cx="2867378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/>
              <a:t>comb.com</a:t>
            </a:r>
            <a:r>
              <a:rPr lang="en-US" dirty="0" smtClean="0"/>
              <a:t>                    </a:t>
            </a:r>
            <a:r>
              <a:rPr lang="en-US" dirty="0" err="1">
                <a:sym typeface="Wingdings" charset="2"/>
              </a:rPr>
              <a:t></a:t>
            </a:r>
            <a:endParaRPr lang="en-US" dirty="0"/>
          </a:p>
          <a:p>
            <a:r>
              <a:rPr lang="en-US" dirty="0" err="1"/>
              <a:t>glorg_comb.cmd</a:t>
            </a:r>
            <a:endParaRPr lang="en-US" dirty="0"/>
          </a:p>
          <a:p>
            <a:r>
              <a:rPr lang="en-US" dirty="0" smtClean="0"/>
              <a:t>Itrf08_comb.apr</a:t>
            </a:r>
            <a:endParaRPr lang="en-US" dirty="0"/>
          </a:p>
          <a:p>
            <a:r>
              <a:rPr lang="en-US" dirty="0" err="1"/>
              <a:t>stab_site</a:t>
            </a:r>
            <a:r>
              <a:rPr lang="en-US" dirty="0"/>
              <a:t> [list]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4724400" y="4648200"/>
            <a:ext cx="3505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Char char="à"/>
            </a:pP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globk_comb.org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33800" y="4114800"/>
            <a:ext cx="685800" cy="1828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r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g</a:t>
            </a:r>
            <a:endParaRPr lang="en-US" cap="all" dirty="0"/>
          </a:p>
        </p:txBody>
      </p:sp>
      <p:sp>
        <p:nvSpPr>
          <p:cNvPr id="12" name="TextBox 11"/>
          <p:cNvSpPr txBox="1"/>
          <p:nvPr/>
        </p:nvSpPr>
        <p:spPr>
          <a:xfrm>
            <a:off x="607261" y="6091217"/>
            <a:ext cx="7774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Names of files here can be chosen arbitrarily.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command files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GLOBK is controlled by a command file that “instructs” the program what to do.</a:t>
            </a:r>
          </a:p>
          <a:p>
            <a:r>
              <a:rPr lang="en-US" dirty="0" smtClean="0"/>
              <a:t>The command file contain the following classes of commands:</a:t>
            </a:r>
          </a:p>
          <a:p>
            <a:pPr lvl="1"/>
            <a:r>
              <a:rPr lang="en-US" dirty="0" smtClean="0"/>
              <a:t>Estimation command: Tells </a:t>
            </a:r>
            <a:r>
              <a:rPr lang="en-US" dirty="0" err="1" smtClean="0"/>
              <a:t>globk</a:t>
            </a:r>
            <a:r>
              <a:rPr lang="en-US" dirty="0" smtClean="0"/>
              <a:t> what to estimate and constraints on apriori values and temporal behavior of the parameters.  </a:t>
            </a:r>
            <a:r>
              <a:rPr lang="en-US" dirty="0" err="1"/>
              <a:t>a</a:t>
            </a:r>
            <a:r>
              <a:rPr lang="en-US" dirty="0" err="1" smtClean="0"/>
              <a:t>pr_xxx</a:t>
            </a:r>
            <a:r>
              <a:rPr lang="en-US" dirty="0" smtClean="0"/>
              <a:t> and </a:t>
            </a:r>
            <a:r>
              <a:rPr lang="en-US" dirty="0" err="1" smtClean="0"/>
              <a:t>mar_xxx</a:t>
            </a:r>
            <a:r>
              <a:rPr lang="en-US" dirty="0" smtClean="0"/>
              <a:t> commands.</a:t>
            </a:r>
          </a:p>
          <a:p>
            <a:pPr lvl="1"/>
            <a:r>
              <a:rPr lang="en-US" dirty="0" smtClean="0"/>
              <a:t>Apriori information commands: Coordinates, discontinuity times, selection of sites </a:t>
            </a:r>
          </a:p>
          <a:p>
            <a:pPr lvl="1"/>
            <a:r>
              <a:rPr lang="en-US" dirty="0" smtClean="0"/>
              <a:t>Output (types and files),  and control commands (e.g., to run </a:t>
            </a:r>
            <a:r>
              <a:rPr lang="en-US" dirty="0" err="1" smtClean="0"/>
              <a:t>glorg</a:t>
            </a:r>
            <a:r>
              <a:rPr lang="en-US" dirty="0" smtClean="0"/>
              <a:t>)</a:t>
            </a:r>
          </a:p>
          <a:p>
            <a:r>
              <a:rPr lang="en-US" dirty="0" smtClean="0"/>
              <a:t>GLORG (post-processing program/module) also has its own command file.</a:t>
            </a:r>
          </a:p>
          <a:p>
            <a:r>
              <a:rPr lang="en-US" dirty="0" smtClean="0"/>
              <a:t>The simplest </a:t>
            </a:r>
            <a:r>
              <a:rPr lang="en-US" dirty="0" err="1" smtClean="0"/>
              <a:t>globk</a:t>
            </a:r>
            <a:r>
              <a:rPr lang="en-US" dirty="0" smtClean="0"/>
              <a:t> command can have one line: </a:t>
            </a:r>
            <a:br>
              <a:rPr lang="en-US" dirty="0" smtClean="0"/>
            </a:br>
            <a:r>
              <a:rPr lang="en-US" dirty="0" err="1" smtClean="0"/>
              <a:t>apr_neu</a:t>
            </a:r>
            <a:r>
              <a:rPr lang="en-US" dirty="0" smtClean="0"/>
              <a:t> all 10 10 10 0 0 0</a:t>
            </a:r>
            <a:br>
              <a:rPr lang="en-US" dirty="0" smtClean="0"/>
            </a:br>
            <a:r>
              <a:rPr lang="en-US" dirty="0" smtClean="0"/>
              <a:t>but in general have several other commons commands (see examples in ~/</a:t>
            </a:r>
            <a:r>
              <a:rPr lang="en-US" dirty="0" err="1" smtClean="0"/>
              <a:t>gg</a:t>
            </a:r>
            <a:r>
              <a:rPr lang="en-US" dirty="0" smtClean="0"/>
              <a:t>/tables/</a:t>
            </a:r>
            <a:r>
              <a:rPr lang="en-US" dirty="0" err="1" smtClean="0"/>
              <a:t>globk_xxxx.cmd</a:t>
            </a:r>
            <a:r>
              <a:rPr lang="en-US" dirty="0" smtClean="0"/>
              <a:t> and </a:t>
            </a:r>
            <a:r>
              <a:rPr lang="en-US" dirty="0"/>
              <a:t>~/</a:t>
            </a:r>
            <a:r>
              <a:rPr lang="en-US" dirty="0" err="1"/>
              <a:t>gg</a:t>
            </a:r>
            <a:r>
              <a:rPr lang="en-US" dirty="0"/>
              <a:t>/tables/</a:t>
            </a:r>
            <a:r>
              <a:rPr lang="en-US" dirty="0" err="1" smtClean="0"/>
              <a:t>glorg_xxxx.cmd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file name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GLOBK uses arbitrary file names but there are some conventions used:</a:t>
            </a:r>
          </a:p>
          <a:p>
            <a:pPr lvl="1"/>
            <a:r>
              <a:rPr lang="en-US" dirty="0" smtClean="0"/>
              <a:t>Binary </a:t>
            </a:r>
            <a:r>
              <a:rPr lang="en-US" dirty="0" err="1" smtClean="0"/>
              <a:t>h</a:t>
            </a:r>
            <a:r>
              <a:rPr lang="en-US" dirty="0" smtClean="0"/>
              <a:t>-files from </a:t>
            </a:r>
            <a:r>
              <a:rPr lang="en-US" dirty="0" err="1" smtClean="0"/>
              <a:t>htoglb</a:t>
            </a:r>
            <a:r>
              <a:rPr lang="en-US" dirty="0" smtClean="0"/>
              <a:t>: .</a:t>
            </a:r>
            <a:r>
              <a:rPr lang="en-US" dirty="0" err="1" smtClean="0"/>
              <a:t>glx</a:t>
            </a:r>
            <a:r>
              <a:rPr lang="en-US" dirty="0" smtClean="0"/>
              <a:t> is bias fixed, .</a:t>
            </a:r>
            <a:r>
              <a:rPr lang="en-US" dirty="0" err="1" smtClean="0"/>
              <a:t>glr</a:t>
            </a:r>
            <a:r>
              <a:rPr lang="en-US" dirty="0" smtClean="0"/>
              <a:t> is bias free (normally not used)</a:t>
            </a:r>
          </a:p>
          <a:p>
            <a:pPr lvl="1"/>
            <a:r>
              <a:rPr lang="en-US" dirty="0" smtClean="0"/>
              <a:t>List of binary </a:t>
            </a:r>
            <a:r>
              <a:rPr lang="en-US" dirty="0" err="1" smtClean="0"/>
              <a:t>h</a:t>
            </a:r>
            <a:r>
              <a:rPr lang="en-US" dirty="0" smtClean="0"/>
              <a:t>-files to process: .</a:t>
            </a:r>
            <a:r>
              <a:rPr lang="en-US" dirty="0" err="1" smtClean="0"/>
              <a:t>gdl</a:t>
            </a:r>
            <a:r>
              <a:rPr lang="en-US" dirty="0" smtClean="0"/>
              <a:t> extent</a:t>
            </a:r>
          </a:p>
          <a:p>
            <a:pPr lvl="1"/>
            <a:r>
              <a:rPr lang="en-US" dirty="0" smtClean="0"/>
              <a:t>GLOBK and GLORG command files: </a:t>
            </a:r>
            <a:r>
              <a:rPr lang="en-US" dirty="0" err="1" smtClean="0"/>
              <a:t>globk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r>
              <a:rPr lang="en-US" dirty="0" smtClean="0"/>
              <a:t> and </a:t>
            </a:r>
            <a:r>
              <a:rPr lang="en-US" dirty="0" err="1" smtClean="0"/>
              <a:t>glorg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endParaRPr lang="en-US" dirty="0" smtClean="0"/>
          </a:p>
          <a:p>
            <a:pPr lvl="1"/>
            <a:r>
              <a:rPr lang="en-US" dirty="0" smtClean="0"/>
              <a:t>Output files: print file (no </a:t>
            </a:r>
            <a:r>
              <a:rPr lang="en-US" dirty="0" err="1" smtClean="0"/>
              <a:t>glorg</a:t>
            </a:r>
            <a:r>
              <a:rPr lang="en-US" dirty="0" smtClean="0"/>
              <a:t> reference frame) .</a:t>
            </a:r>
            <a:r>
              <a:rPr lang="en-US" dirty="0" err="1" smtClean="0"/>
              <a:t>prt</a:t>
            </a:r>
            <a:r>
              <a:rPr lang="en-US" dirty="0" smtClean="0"/>
              <a:t> (often not output); </a:t>
            </a:r>
            <a:r>
              <a:rPr lang="en-US" dirty="0" err="1" smtClean="0"/>
              <a:t>glorg</a:t>
            </a:r>
            <a:r>
              <a:rPr lang="en-US" dirty="0" smtClean="0"/>
              <a:t> output .org; log file .log</a:t>
            </a:r>
          </a:p>
          <a:p>
            <a:pPr lvl="1"/>
            <a:r>
              <a:rPr lang="en-US" dirty="0" smtClean="0"/>
              <a:t>Apriori coordinate files: .</a:t>
            </a:r>
            <a:r>
              <a:rPr lang="en-US" dirty="0" err="1" smtClean="0"/>
              <a:t>apr</a:t>
            </a:r>
            <a:endParaRPr lang="en-US" dirty="0" smtClean="0"/>
          </a:p>
          <a:p>
            <a:pPr lvl="1"/>
            <a:r>
              <a:rPr lang="en-US" dirty="0" smtClean="0"/>
              <a:t>Earthquake and rename file: .</a:t>
            </a:r>
            <a:r>
              <a:rPr lang="en-US" dirty="0" err="1" smtClean="0"/>
              <a:t>eq</a:t>
            </a:r>
            <a:endParaRPr lang="en-US" dirty="0" smtClean="0"/>
          </a:p>
          <a:p>
            <a:pPr lvl="1"/>
            <a:r>
              <a:rPr lang="en-US" dirty="0" smtClean="0"/>
              <a:t>Lists of stabilization sites (used with source command): .stab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Kalman Filtering</a:t>
            </a:r>
            <a:endParaRPr lang="en-GB" dirty="0"/>
          </a:p>
        </p:txBody>
      </p:sp>
      <p:sp>
        <p:nvSpPr>
          <p:cNvPr id="1946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Equivalent to sequential least-squares estimation but allowing for stochastic processes, usually a 1st-order Gauss-Markov process </a:t>
            </a:r>
          </a:p>
          <a:p>
            <a:r>
              <a:rPr lang="en-GB" dirty="0" smtClean="0"/>
              <a:t>GLOBK allows a random walk for coordinates, EOP, network translation and scale, and satellite parameters;  variance grows linearly with time</a:t>
            </a:r>
          </a:p>
          <a:p>
            <a:r>
              <a:rPr lang="en-GB" dirty="0" smtClean="0"/>
              <a:t>Because a Kalman filter works with covariance matrices (rather than normal matrices), all parameters must have a priori constraints (usually loose)‏</a:t>
            </a:r>
          </a:p>
          <a:p>
            <a:endParaRPr lang="en-GB" dirty="0" smtClean="0"/>
          </a:p>
          <a:p>
            <a:r>
              <a:rPr lang="en-GB" dirty="0" smtClean="0"/>
              <a:t>See Herring et al. [1990]  and Dong et al. [1998] for a more thorough description as applied to geodetic analysis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1D94-7A5D-AB45-96DA-1FD7619C020B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24478</TotalTime>
  <Words>3303</Words>
  <Application>Microsoft Macintosh PowerPoint</Application>
  <PresentationFormat>On-screen Show (4:3)</PresentationFormat>
  <Paragraphs>395</Paragraphs>
  <Slides>25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Calibri</vt:lpstr>
      <vt:lpstr>Courier</vt:lpstr>
      <vt:lpstr>DejaVu Sans</vt:lpstr>
      <vt:lpstr>Wingdings</vt:lpstr>
      <vt:lpstr>Arial</vt:lpstr>
      <vt:lpstr>Office Theme</vt:lpstr>
      <vt:lpstr>Overview of post-processing with GLOBK</vt:lpstr>
      <vt:lpstr>GLOBK Overview</vt:lpstr>
      <vt:lpstr>GLOBK Purpose</vt:lpstr>
      <vt:lpstr>Common applications of GLOBK</vt:lpstr>
      <vt:lpstr>Processing stages</vt:lpstr>
      <vt:lpstr>GLOBK Function and File Flow</vt:lpstr>
      <vt:lpstr>GLOBK command files</vt:lpstr>
      <vt:lpstr>GLOBK file name conventions</vt:lpstr>
      <vt:lpstr>Kalman Filtering</vt:lpstr>
      <vt:lpstr>GLOBK Structural Confusions</vt:lpstr>
      <vt:lpstr>GLOBK files</vt:lpstr>
      <vt:lpstr> GLOBK file handling</vt:lpstr>
      <vt:lpstr>Estimation commands rules</vt:lpstr>
      <vt:lpstr>Earth Orientation Parameters ( EOP ) </vt:lpstr>
      <vt:lpstr>Data Editing </vt:lpstr>
      <vt:lpstr>GLORG</vt:lpstr>
      <vt:lpstr>Invoking GLORG from globk command file</vt:lpstr>
      <vt:lpstr>GLORG Commands</vt:lpstr>
      <vt:lpstr>Controlling Print Output</vt:lpstr>
      <vt:lpstr>Program Flow  </vt:lpstr>
      <vt:lpstr>Things GLOBK cannot do</vt:lpstr>
      <vt:lpstr>Apr Files in GLOBK Processing</vt:lpstr>
      <vt:lpstr>What can go wrong ?</vt:lpstr>
      <vt:lpstr>Associated programs</vt:lpstr>
      <vt:lpstr>Summary</vt:lpstr>
    </vt:vector>
  </TitlesOfParts>
  <Company>MIT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GLOBK: Combination methods Lecture 03</dc:title>
  <dc:creator>Thomas Herring</dc:creator>
  <cp:lastModifiedBy>Michael Floyd</cp:lastModifiedBy>
  <cp:revision>35</cp:revision>
  <cp:lastPrinted>2011-08-06T13:38:01Z</cp:lastPrinted>
  <dcterms:created xsi:type="dcterms:W3CDTF">2011-08-03T17:21:15Z</dcterms:created>
  <dcterms:modified xsi:type="dcterms:W3CDTF">2017-05-02T19:52:24Z</dcterms:modified>
</cp:coreProperties>
</file>