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tif" ContentType="image/tiff"/>
  <Default Extension="gif" ContentType="image/gi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960"/>
  </p:normalViewPr>
  <p:slideViewPr>
    <p:cSldViewPr snapToGrid="0" snapToObjects="1">
      <p:cViewPr varScale="1">
        <p:scale>
          <a:sx n="70" d="100"/>
          <a:sy n="70" d="100"/>
        </p:scale>
        <p:origin x="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Velocity solutions with 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Velocity solutions with 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smtClean="0"/>
              <a:t>2017/05/03</a:t>
            </a:r>
            <a:endParaRPr lang="en-US"/>
          </a:p>
        </p:txBody>
      </p:sp>
      <p:sp>
        <p:nvSpPr>
          <p:cNvPr id="6" name="Footer Placeholder 5"/>
          <p:cNvSpPr>
            <a:spLocks noGrp="1"/>
          </p:cNvSpPr>
          <p:nvPr>
            <p:ph type="ftr" sz="quarter" idx="12"/>
          </p:nvPr>
        </p:nvSpPr>
        <p:spPr/>
        <p:txBody>
          <a:bodyPr/>
          <a:lstStyle/>
          <a:p>
            <a:r>
              <a:rPr lang="en-US" smtClean="0"/>
              <a:t>Velocity solutions with globk</a:t>
            </a:r>
            <a:endParaRPr lang="en-US"/>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2017/05/03</a:t>
            </a:r>
            <a:endParaRPr lang="en-US"/>
          </a:p>
        </p:txBody>
      </p:sp>
      <p:sp>
        <p:nvSpPr>
          <p:cNvPr id="8" name="Footer Placeholder 7"/>
          <p:cNvSpPr>
            <a:spLocks noGrp="1"/>
          </p:cNvSpPr>
          <p:nvPr>
            <p:ph type="ftr" sz="quarter" idx="11"/>
          </p:nvPr>
        </p:nvSpPr>
        <p:spPr/>
        <p:txBody>
          <a:bodyPr/>
          <a:lstStyle/>
          <a:p>
            <a:r>
              <a:rPr lang="en-US" smtClean="0"/>
              <a:t>Velocity solutions with 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Velocity solutions with 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Velocity solutions with 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2017/05/03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Velocity solutions with globk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tif"/><Relationship Id="rId5" Type="http://schemas.openxmlformats.org/officeDocument/2006/relationships/image" Target="../media/image4.gif"/><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emf"/><Relationship Id="rId3"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smtClean="0">
                <a:latin typeface="+mn-lt"/>
                <a:cs typeface="Courier"/>
              </a:rPr>
              <a:t>GLOBK</a:t>
            </a:r>
            <a:endParaRPr lang="en-US" sz="4200" dirty="0">
              <a:latin typeface="+mn-lt"/>
              <a:cs typeface="Courier"/>
            </a:endParaRPr>
          </a:p>
        </p:txBody>
      </p:sp>
      <p:pic>
        <p:nvPicPr>
          <p:cNvPr id="9" name="Picture 8"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0"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smtClean="0"/>
              <a:t>M</a:t>
            </a:r>
            <a:r>
              <a:rPr lang="en-US" sz="2600" dirty="0"/>
              <a:t>. A. Floyd</a:t>
            </a:r>
          </a:p>
          <a:p>
            <a:r>
              <a:rPr lang="en-US" sz="1700" i="1" dirty="0" smtClean="0"/>
              <a:t>Massachusetts Institute of Technology, Cambridge, MA, USA</a:t>
            </a:r>
          </a:p>
          <a:p>
            <a:endParaRPr lang="en-US" sz="1400" dirty="0" smtClean="0"/>
          </a:p>
          <a:p>
            <a:r>
              <a:rPr lang="en-US" sz="2100" dirty="0"/>
              <a:t>School of Earth </a:t>
            </a:r>
            <a:r>
              <a:rPr lang="en-US" sz="2100" dirty="0" smtClean="0"/>
              <a:t>Sciences, University of Bristol</a:t>
            </a:r>
            <a:br>
              <a:rPr lang="en-US" sz="2100" dirty="0" smtClean="0"/>
            </a:br>
            <a:r>
              <a:rPr lang="en-US" sz="2100" dirty="0" smtClean="0"/>
              <a:t>United Kingdom</a:t>
            </a:r>
            <a:endParaRPr lang="en-US" sz="2100" dirty="0"/>
          </a:p>
          <a:p>
            <a:r>
              <a:rPr lang="en-US" sz="2100" dirty="0" smtClean="0"/>
              <a:t>2–5 May 2017</a:t>
            </a:r>
          </a:p>
          <a:p>
            <a:endParaRPr lang="en-US" sz="1800" dirty="0" smtClean="0"/>
          </a:p>
          <a:p>
            <a:r>
              <a:rPr lang="en-US" sz="1400" dirty="0"/>
              <a:t>Material from T. A. Herring, R. W. King, M. A. Floyd (MIT) and S. C. </a:t>
            </a:r>
            <a:r>
              <a:rPr lang="en-US" sz="1400" dirty="0" err="1"/>
              <a:t>McClusky</a:t>
            </a:r>
            <a:r>
              <a:rPr lang="en-US" sz="1400" dirty="0"/>
              <a:t> (now ANU)</a:t>
            </a:r>
          </a:p>
        </p:txBody>
      </p:sp>
      <p:sp>
        <p:nvSpPr>
          <p:cNvPr id="11" name="TextBox 10"/>
          <p:cNvSpPr txBox="1"/>
          <p:nvPr/>
        </p:nvSpPr>
        <p:spPr>
          <a:xfrm>
            <a:off x="1579674" y="6199641"/>
            <a:ext cx="5984652" cy="369332"/>
          </a:xfrm>
          <a:prstGeom prst="rect">
            <a:avLst/>
          </a:prstGeom>
          <a:noFill/>
        </p:spPr>
        <p:txBody>
          <a:bodyPr wrap="none" rtlCol="0">
            <a:spAutoFit/>
          </a:bodyPr>
          <a:lstStyle/>
          <a:p>
            <a:r>
              <a:rPr lang="en-US" dirty="0"/>
              <a:t>http://</a:t>
            </a:r>
            <a:r>
              <a:rPr lang="en-US" dirty="0" err="1" smtClean="0"/>
              <a:t>web.mit.edu</a:t>
            </a:r>
            <a:r>
              <a:rPr lang="en-US" dirty="0" smtClean="0"/>
              <a:t>/</a:t>
            </a:r>
            <a:r>
              <a:rPr lang="en-US" dirty="0" err="1" smtClean="0"/>
              <a:t>mfloyd</a:t>
            </a:r>
            <a:r>
              <a:rPr lang="en-US" dirty="0" smtClean="0"/>
              <a:t>/www/courses/gg/201705_Bristol/</a:t>
            </a:r>
            <a:endParaRPr lang="en-US" dirty="0"/>
          </a:p>
        </p:txBody>
      </p:sp>
      <p:pic>
        <p:nvPicPr>
          <p:cNvPr id="12" name="Picture 11" descr="bga_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9879" y="130032"/>
            <a:ext cx="1155932" cy="558987"/>
          </a:xfrm>
          <a:prstGeom prst="rect">
            <a:avLst/>
          </a:prstGeom>
        </p:spPr>
      </p:pic>
      <p:pic>
        <p:nvPicPr>
          <p:cNvPr id="13" name="Picture 12"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4" name="Picture 13" descr="comet-logo.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1348" y="127537"/>
            <a:ext cx="1553259" cy="5400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GLORG for different reference frames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need to re-run </a:t>
            </a:r>
            <a:r>
              <a:rPr lang="en-US" dirty="0" err="1" smtClean="0"/>
              <a:t>globk</a:t>
            </a:r>
            <a:r>
              <a:rPr lang="en-US" dirty="0" smtClean="0"/>
              <a:t> every time you want</a:t>
            </a:r>
          </a:p>
          <a:p>
            <a:r>
              <a:rPr lang="en-US" dirty="0" err="1"/>
              <a:t>g</a:t>
            </a:r>
            <a:r>
              <a:rPr lang="en-US" dirty="0" err="1" smtClean="0"/>
              <a:t>lorg</a:t>
            </a:r>
            <a:r>
              <a:rPr lang="en-US" dirty="0" smtClean="0"/>
              <a:t> is usually called from </a:t>
            </a:r>
            <a:r>
              <a:rPr lang="en-US" dirty="0" err="1" smtClean="0"/>
              <a:t>globk</a:t>
            </a:r>
            <a:r>
              <a:rPr lang="en-US" dirty="0" smtClean="0"/>
              <a:t> command file (“</a:t>
            </a:r>
            <a:r>
              <a:rPr lang="en-US" dirty="0" err="1" smtClean="0"/>
              <a:t>org_cmd</a:t>
            </a:r>
            <a:r>
              <a:rPr lang="en-US" dirty="0" smtClean="0"/>
              <a:t>” option) but </a:t>
            </a:r>
            <a:r>
              <a:rPr lang="en-US" dirty="0" err="1" smtClean="0"/>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t>globk</a:t>
            </a:r>
            <a:r>
              <a:rPr lang="en-US" dirty="0" smtClean="0"/>
              <a:t> command file</a:t>
            </a:r>
          </a:p>
          <a:p>
            <a:pPr lvl="1"/>
            <a:r>
              <a:rPr lang="en-US" dirty="0" err="1" smtClean="0"/>
              <a:t>apr_neu</a:t>
            </a:r>
            <a:r>
              <a:rPr lang="en-US" dirty="0" smtClean="0"/>
              <a:t> must be loosely constrained (</a:t>
            </a:r>
            <a:r>
              <a:rPr lang="en-US" dirty="0" err="1" smtClean="0"/>
              <a:t>apr_rot</a:t>
            </a:r>
            <a:r>
              <a:rPr lang="en-US" dirty="0" smtClean="0"/>
              <a:t> and </a:t>
            </a:r>
            <a:r>
              <a:rPr lang="en-US" dirty="0" err="1" smtClean="0"/>
              <a:t>apr_tran</a:t>
            </a:r>
            <a:r>
              <a:rPr lang="en-US" dirty="0"/>
              <a:t> </a:t>
            </a:r>
            <a:r>
              <a:rPr lang="en-US" dirty="0" smtClean="0"/>
              <a:t>will also need to used for </a:t>
            </a:r>
            <a:r>
              <a:rPr lang="en-US" dirty="0" err="1" smtClean="0"/>
              <a:t>sestbl</a:t>
            </a:r>
            <a:r>
              <a:rPr lang="en-US" dirty="0" smtClean="0"/>
              <a:t>. BASELINE experiment solutions.</a:t>
            </a:r>
          </a:p>
          <a:p>
            <a:pPr lvl="1"/>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193506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equates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 earthquakes and discontinuities, there can be many site names for the same physically location:</a:t>
            </a:r>
          </a:p>
          <a:p>
            <a:pPr lvl="1"/>
            <a:r>
              <a:rPr lang="en-US" dirty="0" smtClean="0"/>
              <a:t>Equate commands in </a:t>
            </a:r>
            <a:r>
              <a:rPr lang="en-US" dirty="0" err="1" smtClean="0"/>
              <a:t>glorg</a:t>
            </a:r>
            <a:r>
              <a:rPr lang="en-US" dirty="0" smtClean="0"/>
              <a:t> allow the velocity adjustments at these sites to be made the same (or constrained to be the same within a specified sigma)</a:t>
            </a:r>
          </a:p>
          <a:p>
            <a:pPr lvl="1"/>
            <a:r>
              <a:rPr lang="en-US" dirty="0" err="1" smtClean="0"/>
              <a:t>eq_dist</a:t>
            </a:r>
            <a:r>
              <a:rPr lang="en-US" dirty="0" smtClean="0"/>
              <a:t> allow site separate by distance to equated (and constrained in latest </a:t>
            </a:r>
            <a:r>
              <a:rPr lang="en-US" dirty="0" err="1" smtClean="0"/>
              <a:t>glorg</a:t>
            </a:r>
            <a:r>
              <a:rPr lang="en-US" dirty="0" smtClean="0"/>
              <a:t>).</a:t>
            </a:r>
          </a:p>
          <a:p>
            <a:pPr lvl="1"/>
            <a:r>
              <a:rPr lang="en-US" dirty="0" smtClean="0"/>
              <a:t>eq_4char equates sites with same 4-character name (useful to stop equates at sites that share antennas).</a:t>
            </a:r>
          </a:p>
          <a:p>
            <a:pPr lvl="1"/>
            <a:r>
              <a:rPr lang="en-US" dirty="0" smtClean="0"/>
              <a:t>Chi-squared increments of equates allows assessment of equates (use </a:t>
            </a:r>
            <a:r>
              <a:rPr lang="en-US" dirty="0" err="1" smtClean="0"/>
              <a:t>un_equate</a:t>
            </a:r>
            <a:r>
              <a:rPr lang="en-US" dirty="0" smtClean="0"/>
              <a:t> for large chi-squared values)</a:t>
            </a:r>
          </a:p>
          <a:p>
            <a:pPr lvl="1"/>
            <a:r>
              <a:rPr lang="en-US" dirty="0" smtClean="0"/>
              <a:t>Use FIXA option to make apriori the same for equated sites (better to use </a:t>
            </a:r>
            <a:r>
              <a:rPr lang="en-US" smtClean="0"/>
              <a:t>consistent apriori </a:t>
            </a:r>
            <a:r>
              <a:rPr lang="en-US" dirty="0" smtClean="0"/>
              <a:t>file).</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Uses of </a:t>
            </a:r>
            <a:r>
              <a:rPr lang="en-US" dirty="0" err="1" smtClean="0"/>
              <a:t>sh_gen_stats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Velocity solutions are often iterative:</a:t>
            </a:r>
          </a:p>
          <a:p>
            <a:pPr lvl="1"/>
            <a:r>
              <a:rPr lang="en-US" dirty="0" smtClean="0"/>
              <a:t>Generate time series using some reference frame sites (IGb08 sites initially for example).</a:t>
            </a:r>
          </a:p>
          <a:p>
            <a:pPr lvl="1"/>
            <a:r>
              <a:rPr lang="en-US" dirty="0" smtClean="0"/>
              <a:t>Fit to the time series (</a:t>
            </a:r>
            <a:r>
              <a:rPr lang="en-US" dirty="0" err="1" smtClean="0"/>
              <a:t>tsfit</a:t>
            </a:r>
            <a:r>
              <a:rPr lang="en-US" dirty="0" smtClean="0"/>
              <a:t>) to:</a:t>
            </a:r>
          </a:p>
          <a:p>
            <a:pPr lvl="2"/>
            <a:r>
              <a:rPr lang="en-US" dirty="0" smtClean="0"/>
              <a:t>Find outliers, nature of earthquakes (log needed?), discontinuities</a:t>
            </a:r>
          </a:p>
          <a:p>
            <a:pPr lvl="2"/>
            <a:r>
              <a:rPr lang="en-US" dirty="0" smtClean="0"/>
              <a:t>Self consistent apriori file.</a:t>
            </a:r>
          </a:p>
          <a:p>
            <a:pPr lvl="2"/>
            <a:r>
              <a:rPr lang="en-US" dirty="0" smtClean="0"/>
              <a:t>Used FOGMEX model (realistic sigma) to get process noise model and list of low-correlated noise reference frame sites).  Use </a:t>
            </a:r>
            <a:r>
              <a:rPr lang="en-US" dirty="0" err="1" smtClean="0"/>
              <a:t>stabrad</a:t>
            </a:r>
            <a:r>
              <a:rPr lang="en-US" dirty="0" smtClean="0"/>
              <a:t> option for dense networks</a:t>
            </a:r>
          </a:p>
          <a:p>
            <a:pPr lvl="1"/>
            <a:r>
              <a:rPr lang="en-US" dirty="0" smtClean="0"/>
              <a:t>Run </a:t>
            </a:r>
            <a:r>
              <a:rPr lang="en-US" dirty="0" err="1" smtClean="0"/>
              <a:t>globk</a:t>
            </a:r>
            <a:r>
              <a:rPr lang="en-US" dirty="0" smtClean="0"/>
              <a:t> velocity solution to refine reference frame site coordinates and velocities</a:t>
            </a:r>
          </a:p>
          <a:p>
            <a:pPr lvl="1"/>
            <a:r>
              <a:rPr lang="en-US" dirty="0" smtClean="0"/>
              <a:t>Re-generate time series and repeat.</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comparisons: Approach</a:t>
            </a:r>
            <a:endParaRPr lang="en-US" dirty="0"/>
          </a:p>
        </p:txBody>
      </p:sp>
      <p:sp>
        <p:nvSpPr>
          <p:cNvPr id="3" name="Content Placeholder 2"/>
          <p:cNvSpPr>
            <a:spLocks noGrp="1"/>
          </p:cNvSpPr>
          <p:nvPr>
            <p:ph idx="1"/>
          </p:nvPr>
        </p:nvSpPr>
        <p:spPr/>
        <p:txBody>
          <a:bodyPr>
            <a:normAutofit/>
          </a:bodyPr>
          <a:lstStyle/>
          <a:p>
            <a:r>
              <a:rPr lang="en-US" sz="2800" dirty="0" smtClean="0"/>
              <a:t>Use </a:t>
            </a:r>
            <a:r>
              <a:rPr lang="en-US" sz="2800" dirty="0" err="1" smtClean="0"/>
              <a:t>sh_exglk</a:t>
            </a:r>
            <a:r>
              <a:rPr lang="en-US" sz="2800" dirty="0" smtClean="0"/>
              <a:t> -f &lt;</a:t>
            </a:r>
            <a:r>
              <a:rPr lang="en-US" sz="2800" dirty="0" err="1" smtClean="0"/>
              <a:t>soln.org</a:t>
            </a:r>
            <a:r>
              <a:rPr lang="en-US" sz="2800" dirty="0" smtClean="0"/>
              <a:t>&gt; -</a:t>
            </a:r>
            <a:r>
              <a:rPr lang="en-US" sz="2800" dirty="0" err="1" smtClean="0"/>
              <a:t>vel</a:t>
            </a:r>
            <a:r>
              <a:rPr lang="en-US" sz="2800" dirty="0" smtClean="0"/>
              <a:t> &lt;</a:t>
            </a:r>
            <a:r>
              <a:rPr lang="en-US" sz="2800" dirty="0" err="1" smtClean="0"/>
              <a:t>soln.vel</a:t>
            </a:r>
            <a:r>
              <a:rPr lang="en-US" sz="2800" dirty="0" smtClean="0"/>
              <a:t>&gt; -</a:t>
            </a:r>
            <a:r>
              <a:rPr lang="en-US" sz="2800" dirty="0" err="1" smtClean="0"/>
              <a:t>rmdup</a:t>
            </a:r>
            <a:r>
              <a:rPr lang="en-US" sz="2800" dirty="0" smtClean="0"/>
              <a:t> </a:t>
            </a:r>
            <a:br>
              <a:rPr lang="en-US" sz="2800" dirty="0" smtClean="0"/>
            </a:br>
            <a:r>
              <a:rPr lang="en-US" sz="2800" dirty="0" smtClean="0"/>
              <a:t>to extract velocity estimates (</a:t>
            </a:r>
            <a:r>
              <a:rPr lang="en-US" sz="2800" dirty="0" err="1" smtClean="0"/>
              <a:t>rmdup</a:t>
            </a:r>
            <a:r>
              <a:rPr lang="en-US" sz="2800" dirty="0" smtClean="0"/>
              <a:t> remove equated sites with the same estimates)</a:t>
            </a:r>
          </a:p>
          <a:p>
            <a:r>
              <a:rPr lang="en-US" sz="2800" dirty="0" smtClean="0"/>
              <a:t>Program </a:t>
            </a:r>
            <a:r>
              <a:rPr lang="en-US" sz="2800" dirty="0" err="1" smtClean="0"/>
              <a:t>velrot</a:t>
            </a:r>
            <a:r>
              <a:rPr lang="en-US" sz="2800" dirty="0" smtClean="0"/>
              <a:t> allows fields to be compared (change frames and merge fields as well).  For example:</a:t>
            </a:r>
            <a:br>
              <a:rPr lang="en-US" sz="2800" dirty="0" smtClean="0"/>
            </a:br>
            <a:r>
              <a:rPr lang="en-US" sz="2800" dirty="0" err="1" smtClean="0"/>
              <a:t>velrot</a:t>
            </a:r>
            <a:r>
              <a:rPr lang="en-US" sz="2800" dirty="0" smtClean="0"/>
              <a:t> </a:t>
            </a:r>
            <a:r>
              <a:rPr lang="en-US" sz="2800" dirty="0" err="1" smtClean="0"/>
              <a:t>solna.vel</a:t>
            </a:r>
            <a:r>
              <a:rPr lang="en-US" sz="2800" dirty="0" smtClean="0"/>
              <a:t> nam08 </a:t>
            </a:r>
            <a:r>
              <a:rPr lang="en-US" sz="2800" dirty="0" err="1" smtClean="0"/>
              <a:t>solnb.vel</a:t>
            </a:r>
            <a:r>
              <a:rPr lang="en-US" sz="2800" dirty="0" smtClean="0"/>
              <a:t> IGS08 ‘’ ‘’ ‘’ ‘’ N </a:t>
            </a:r>
            <a:br>
              <a:rPr lang="en-US" sz="2800" dirty="0" smtClean="0"/>
            </a:br>
            <a:r>
              <a:rPr lang="en-US" sz="2800" dirty="0" smtClean="0"/>
              <a:t>compares to solutions directly (use RT instead of N to allow rotation and translation rates). Use </a:t>
            </a:r>
            <a:r>
              <a:rPr lang="en-US" sz="2800" dirty="0" err="1" smtClean="0"/>
              <a:t>grep</a:t>
            </a:r>
            <a:r>
              <a:rPr lang="en-US" sz="2800" dirty="0" smtClean="0"/>
              <a:t> “^S “ to get statistics.</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Comparisons: Decimation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smtClean="0"/>
              <a:t>Decimation: Different days of week (1996-2015 solution, small subset </a:t>
            </a:r>
            <a:r>
              <a:rPr lang="en-US" sz="7000" dirty="0"/>
              <a:t>of sites):</a:t>
            </a:r>
            <a:br>
              <a:rPr lang="en-US" sz="7000" dirty="0"/>
            </a:br>
            <a:endParaRPr lang="en-US" sz="7000" dirty="0" smtClean="0"/>
          </a:p>
          <a:p>
            <a:pPr marL="0" indent="0">
              <a:buNone/>
            </a:pPr>
            <a:r>
              <a:rPr lang="en-US" dirty="0" smtClean="0">
                <a:latin typeface="Courier"/>
                <a:cs typeface="Courier"/>
              </a:rPr>
              <a:t>Un</a:t>
            </a:r>
            <a:r>
              <a:rPr lang="en-US" dirty="0">
                <a:latin typeface="Courier"/>
                <a:cs typeface="Courier"/>
              </a:rPr>
              <a:t>-aligned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a:t>
            </a:r>
            <a:r>
              <a:rPr lang="en-US" dirty="0" smtClean="0">
                <a:latin typeface="Courier"/>
                <a:cs typeface="Courier"/>
              </a:rPr>
              <a:t>0.169</a:t>
            </a:r>
            <a:endParaRPr lang="en-US" dirty="0">
              <a:latin typeface="Courier"/>
              <a:cs typeface="Courier"/>
            </a:endParaRP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Time-series </a:t>
            </a:r>
            <a:r>
              <a:rPr lang="en-US" dirty="0" err="1" smtClean="0"/>
              <a:t>vs</a:t>
            </a:r>
            <a:r>
              <a:rPr lang="en-US" dirty="0" smtClean="0"/>
              <a:t> GLOBK</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PBO Combined analyses:</a:t>
            </a:r>
          </a:p>
          <a:p>
            <a:pPr marL="0" indent="0">
              <a:buNone/>
            </a:pPr>
            <a:r>
              <a:rPr lang="en-US" sz="1200" dirty="0" smtClean="0">
                <a:latin typeface="Courier"/>
                <a:cs typeface="Courier"/>
              </a:rPr>
              <a:t>Un</a:t>
            </a:r>
            <a:r>
              <a:rPr lang="en-US" sz="1200" dirty="0">
                <a:latin typeface="Courier"/>
                <a:cs typeface="Courier"/>
              </a:rPr>
              <a:t>-aligned </a:t>
            </a:r>
            <a:r>
              <a:rPr lang="en-US" sz="1200" dirty="0" smtClean="0">
                <a:latin typeface="Courier"/>
                <a:cs typeface="Courier"/>
              </a:rPr>
              <a:t>fields (no rotation and translation).</a:t>
            </a:r>
            <a:endParaRPr lang="en-US" sz="1200" dirty="0">
              <a:latin typeface="Courier"/>
              <a:cs typeface="Courier"/>
            </a:endParaRP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0.959</a:t>
            </a:r>
          </a:p>
          <a:p>
            <a:pPr marL="0" indent="0">
              <a:buNone/>
            </a:pPr>
            <a:endParaRPr lang="en-US" sz="1200" dirty="0" smtClean="0">
              <a:latin typeface="Courier"/>
              <a:cs typeface="Courier"/>
            </a:endParaRPr>
          </a:p>
          <a:p>
            <a:pPr marL="0" indent="0">
              <a:buNone/>
            </a:pPr>
            <a:r>
              <a:rPr lang="en-US" sz="1500" dirty="0">
                <a:latin typeface="+mj-lt"/>
                <a:cs typeface="Courier"/>
              </a:rPr>
              <a:t>PBO_vel_150425.</a:t>
            </a:r>
            <a:r>
              <a:rPr lang="en-US" sz="1500" dirty="0" smtClean="0">
                <a:latin typeface="+mj-lt"/>
                <a:cs typeface="Courier"/>
              </a:rPr>
              <a:t>vel: </a:t>
            </a:r>
            <a:r>
              <a:rPr lang="en-US" sz="1500" dirty="0" err="1" smtClean="0">
                <a:latin typeface="+mj-lt"/>
                <a:cs typeface="Courier"/>
              </a:rPr>
              <a:t>tsfit</a:t>
            </a:r>
            <a:r>
              <a:rPr lang="en-US" sz="1500" dirty="0" smtClean="0">
                <a:latin typeface="+mj-lt"/>
                <a:cs typeface="Courier"/>
              </a:rPr>
              <a:t> solution to time series</a:t>
            </a:r>
          </a:p>
          <a:p>
            <a:pPr marL="0" indent="0">
              <a:buNone/>
            </a:pPr>
            <a:r>
              <a:rPr lang="en-US" sz="1500" dirty="0" smtClean="0">
                <a:latin typeface="+mj-lt"/>
                <a:cs typeface="Courier"/>
              </a:rPr>
              <a:t>PBO_vel_150425KF.vel: </a:t>
            </a:r>
            <a:r>
              <a:rPr lang="en-US" sz="1500" dirty="0" err="1" smtClean="0">
                <a:latin typeface="+mj-lt"/>
                <a:cs typeface="Courier"/>
              </a:rPr>
              <a:t>tsfit</a:t>
            </a:r>
            <a:r>
              <a:rPr lang="en-US" sz="1500" dirty="0" smtClean="0">
                <a:latin typeface="+mj-lt"/>
                <a:cs typeface="Courier"/>
              </a:rPr>
              <a:t> Kalman filter solution to </a:t>
            </a:r>
            <a:r>
              <a:rPr lang="en-US" sz="1500" dirty="0" err="1" smtClean="0">
                <a:latin typeface="+mj-lt"/>
                <a:cs typeface="Courier"/>
              </a:rPr>
              <a:t>timeseries</a:t>
            </a:r>
            <a:endParaRPr lang="en-US" sz="1500" dirty="0" smtClean="0">
              <a:latin typeface="+mj-lt"/>
              <a:cs typeface="Courier"/>
            </a:endParaRPr>
          </a:p>
          <a:p>
            <a:pPr marL="287338" indent="-287338">
              <a:buNone/>
            </a:pPr>
            <a:r>
              <a:rPr lang="en-US" sz="1500" dirty="0">
                <a:latin typeface="+mj-lt"/>
                <a:cs typeface="Courier"/>
              </a:rPr>
              <a:t>PBO_vel_150425_NAM08.</a:t>
            </a:r>
            <a:r>
              <a:rPr lang="en-US" sz="1500" dirty="0" smtClean="0">
                <a:latin typeface="+mj-lt"/>
                <a:cs typeface="Courier"/>
              </a:rPr>
              <a:t>vel: GLOBK combined velocity solution (NMT+CWU), decimated 7 days, 28-subnet combination.  Reference frame realization to NAM08 frame sites (~600) </a:t>
            </a:r>
            <a:endParaRPr lang="en-US" sz="1500" dirty="0">
              <a:latin typeface="+mj-lt"/>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lstStyle/>
          <a:p>
            <a:r>
              <a:rPr lang="en-US" dirty="0" smtClean="0"/>
              <a:t>Practice large solutions with decimated data sets and small networks (run time increased cubically with number of stations).</a:t>
            </a:r>
          </a:p>
          <a:p>
            <a:r>
              <a:rPr lang="en-US" dirty="0" smtClean="0"/>
              <a:t>Make sure your apriori coordinates files are consistent (especially with equates).</a:t>
            </a:r>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Basics of “velocity” solutions: Invoked with </a:t>
            </a:r>
            <a:r>
              <a:rPr lang="en-US" dirty="0" err="1" smtClean="0"/>
              <a:t>apr_neu</a:t>
            </a:r>
            <a:r>
              <a:rPr lang="en-US" dirty="0" smtClean="0"/>
              <a:t> all  xx xx xx &lt;NEU velocity </a:t>
            </a:r>
            <a:r>
              <a:rPr lang="en-US" dirty="0" err="1" smtClean="0"/>
              <a:t>sigmas</a:t>
            </a:r>
            <a:r>
              <a:rPr lang="en-US" dirty="0" smtClean="0"/>
              <a:t>&gt;</a:t>
            </a:r>
          </a:p>
          <a:p>
            <a:r>
              <a:rPr lang="en-US" dirty="0" smtClean="0"/>
              <a:t>Strategies for setting up solutions (they can take a long time to run)</a:t>
            </a:r>
          </a:p>
          <a:p>
            <a:r>
              <a:rPr lang="en-US" dirty="0" smtClean="0"/>
              <a:t>Strategies for speeding up solutions.</a:t>
            </a:r>
          </a:p>
          <a:p>
            <a:r>
              <a:rPr lang="en-US" dirty="0" smtClean="0"/>
              <a:t>Methods for “cleaning up” potential problems</a:t>
            </a:r>
          </a:p>
          <a:p>
            <a:r>
              <a:rPr lang="en-US" dirty="0" smtClean="0"/>
              <a:t>Different reference frame realizations</a:t>
            </a:r>
          </a:p>
          <a:p>
            <a:r>
              <a:rPr lang="en-US" dirty="0" smtClean="0"/>
              <a:t>Some examples.</a:t>
            </a:r>
          </a:p>
          <a:p>
            <a:r>
              <a:rPr lang="en-US" i="1" dirty="0" smtClean="0"/>
              <a:t>These solutions involve making decisions about how to treat data and the type of solution to be created – lots of decisions</a:t>
            </a:r>
            <a:endParaRPr lang="en-US" i="1"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GLOBK Velocity Solutions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aim of these solutions is to combine many years of data to generate position, velocity, offset, and postseismic parameter estimates.  Not uncommon to have 10000 parameters in these solutions.</a:t>
            </a:r>
          </a:p>
          <a:p>
            <a:r>
              <a:rPr lang="en-US" dirty="0" smtClean="0"/>
              <a:t>Input requirements for these solutions:</a:t>
            </a:r>
          </a:p>
          <a:p>
            <a:pPr lvl="1"/>
            <a:r>
              <a:rPr lang="en-US" dirty="0" err="1" smtClean="0"/>
              <a:t>Apriori</a:t>
            </a:r>
            <a:r>
              <a:rPr lang="en-US" dirty="0" smtClean="0"/>
              <a:t> coordinate and velocity file. Used as a check on positions in daily solutions (for editing of bad solutions) and adjustments are </a:t>
            </a:r>
            <a:r>
              <a:rPr lang="en-US" dirty="0" err="1" smtClean="0"/>
              <a:t>apriori</a:t>
            </a:r>
            <a:r>
              <a:rPr lang="en-US" dirty="0" smtClean="0"/>
              <a:t> values (</a:t>
            </a:r>
            <a:r>
              <a:rPr lang="en-US" dirty="0" err="1" smtClean="0"/>
              <a:t>apriori</a:t>
            </a:r>
            <a:r>
              <a:rPr lang="en-US" dirty="0" smtClean="0"/>
              <a:t>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r>
              <a:rPr lang="en-US" dirty="0" err="1" smtClean="0"/>
              <a:t>sh_gen_stats</a:t>
            </a:r>
            <a:r>
              <a:rPr lang="en-US" dirty="0" smtClean="0"/>
              <a:t>). </a:t>
            </a:r>
          </a:p>
          <a:p>
            <a:pPr lvl="1"/>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3204625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Velocity Solution Strategies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smtClean="0"/>
              <a:t>General strategy for iteratively generating velocity solution:</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p>
          <a:p>
            <a:r>
              <a:rPr lang="en-US" dirty="0" smtClean="0"/>
              <a:t>Aim here is make sure that when a large solution is run (maybe several days of CPU time) that the run completes successfully.</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546305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methods for increasing speed and to allow for parallel runs</a:t>
            </a:r>
            <a:endParaRPr lang="en-US" dirty="0"/>
          </a:p>
        </p:txBody>
      </p:sp>
      <p:sp>
        <p:nvSpPr>
          <p:cNvPr id="3" name="Content Placeholder 2"/>
          <p:cNvSpPr>
            <a:spLocks noGrp="1"/>
          </p:cNvSpPr>
          <p:nvPr>
            <p:ph idx="1"/>
          </p:nvPr>
        </p:nvSpPr>
        <p:spPr>
          <a:xfrm>
            <a:off x="457200" y="1600200"/>
            <a:ext cx="8229600" cy="4882322"/>
          </a:xfrm>
        </p:spPr>
        <p:txBody>
          <a:bodyPr>
            <a:normAutofit fontScale="62500" lnSpcReduction="20000"/>
          </a:bodyPr>
          <a:lstStyle/>
          <a:p>
            <a:r>
              <a:rPr lang="en-US" dirty="0" smtClean="0"/>
              <a:t>Approaches to increase speed:</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2"/>
            <a:r>
              <a:rPr lang="en-US" dirty="0" smtClean="0"/>
              <a:t>Care needed here when </a:t>
            </a:r>
            <a:r>
              <a:rPr lang="en-US" dirty="0" err="1" smtClean="0"/>
              <a:t>eq_log</a:t>
            </a:r>
            <a:r>
              <a:rPr lang="en-US" dirty="0" smtClean="0"/>
              <a:t> is used for solutions far away in time from the earthquake.</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smtClean="0"/>
              <a:t>Sub-netting in GLOBK to generate each solution with smaller number of stations.  Sub-net velocity solutions are combined with GLOBK.  Use </a:t>
            </a:r>
            <a:r>
              <a:rPr lang="en-US" dirty="0" err="1" smtClean="0"/>
              <a:t>netsel</a:t>
            </a:r>
            <a:r>
              <a:rPr lang="en-US" dirty="0" smtClean="0"/>
              <a:t> with –</a:t>
            </a:r>
            <a:r>
              <a:rPr lang="en-US" dirty="0" err="1" smtClean="0"/>
              <a:t>rw</a:t>
            </a:r>
            <a:r>
              <a:rPr lang="en-US" dirty="0" smtClean="0"/>
              <a:t> option to make GLOBK </a:t>
            </a:r>
            <a:r>
              <a:rPr lang="en-US" dirty="0" err="1" smtClean="0"/>
              <a:t>use_site</a:t>
            </a:r>
            <a:r>
              <a:rPr lang="en-US" dirty="0" smtClean="0"/>
              <a:t> list (Current PBO approach)</a:t>
            </a:r>
          </a:p>
          <a:p>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759420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t>glred</a:t>
            </a:r>
            <a:r>
              <a:rPr lang="en-US" dirty="0" smtClean="0"/>
              <a:t> again to see long-term time series</a:t>
            </a:r>
          </a:p>
          <a:p>
            <a:r>
              <a:rPr lang="en-US" dirty="0"/>
              <a:t>M</a:t>
            </a:r>
            <a:r>
              <a:rPr lang="en-US" dirty="0" smtClean="0"/>
              <a:t>ultiple “.org”-files may be read by </a:t>
            </a:r>
            <a:r>
              <a:rPr lang="en-US" dirty="0" err="1" smtClean="0"/>
              <a:t>tssum</a:t>
            </a:r>
            <a:r>
              <a:rPr lang="en-US" dirty="0" smtClean="0"/>
              <a:t> or </a:t>
            </a:r>
            <a:r>
              <a:rPr lang="en-US" dirty="0" err="1" smtClean="0"/>
              <a:t>sh_plot_pos</a:t>
            </a:r>
            <a:endParaRPr lang="en-US" dirty="0" smtClean="0"/>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pos</a:t>
            </a:r>
            <a:r>
              <a:rPr lang="en-US" sz="1400" dirty="0" smtClean="0">
                <a:latin typeface="Courier"/>
                <a:cs typeface="Courier"/>
              </a:rPr>
              <a:t> mit.final_igb08 -R survey1_comb.org survey2_comb.org ...</a:t>
            </a: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475800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Long-term time series for survey sites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rcRect l="-18037" r="-18037"/>
          <a:stretch>
            <a:fillRect/>
          </a:stretch>
        </p:blipFill>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rcRect l="-17967" r="-17967"/>
          <a:stretch>
            <a:fillRect/>
          </a:stretch>
        </p:blipFill>
        <p:spPr/>
      </p:pic>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865640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lnSpcReduction="100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2013 07 08 00 00</a:t>
            </a:r>
          </a:p>
          <a:p>
            <a:r>
              <a:rPr lang="en-US" dirty="0" smtClean="0"/>
              <a:t>“XPS” will not exclude data from </a:t>
            </a:r>
            <a:r>
              <a:rPr lang="en-US" dirty="0" err="1" smtClean="0"/>
              <a:t>glred</a:t>
            </a:r>
            <a:r>
              <a:rPr lang="en-US" dirty="0" smtClean="0"/>
              <a:t> (so still visible in time series) but will exclude data from </a:t>
            </a:r>
            <a:r>
              <a:rPr lang="en-US" dirty="0" err="1" smtClean="0"/>
              <a:t>globk</a:t>
            </a:r>
            <a:r>
              <a:rPr lang="en-US" dirty="0"/>
              <a:t> </a:t>
            </a:r>
            <a:r>
              <a:rPr lang="en-US" dirty="0" smtClean="0"/>
              <a:t>(combination or velocity solution)</a:t>
            </a:r>
          </a:p>
          <a:p>
            <a:r>
              <a:rPr lang="en-US" dirty="0" smtClean="0"/>
              <a:t>“XCL” will exclude data from all </a:t>
            </a:r>
            <a:r>
              <a:rPr lang="en-US" dirty="0" err="1" smtClean="0"/>
              <a:t>glred</a:t>
            </a:r>
            <a:r>
              <a:rPr lang="en-US" dirty="0"/>
              <a:t> </a:t>
            </a:r>
            <a:r>
              <a:rPr lang="en-US" dirty="0" smtClean="0"/>
              <a:t>or </a:t>
            </a:r>
            <a:r>
              <a:rPr lang="en-US" dirty="0" err="1" smtClean="0"/>
              <a:t>globk</a:t>
            </a:r>
            <a:r>
              <a:rPr lang="en-US" dirty="0" smtClean="0"/>
              <a:t> runs</a:t>
            </a:r>
          </a:p>
        </p:txBody>
      </p:sp>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112631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GLOBK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GLIST to see size of solution</a:t>
            </a:r>
          </a:p>
          <a:p>
            <a:pPr lvl="1"/>
            <a:r>
              <a:rPr lang="en-US" dirty="0" smtClean="0"/>
              <a:t>Recommended to prevent problems during long </a:t>
            </a:r>
            <a:r>
              <a:rPr lang="en-US" dirty="0" err="1" smtClean="0"/>
              <a:t>globk</a:t>
            </a:r>
            <a:r>
              <a:rPr lang="en-US" dirty="0" smtClean="0"/>
              <a:t> run</a:t>
            </a:r>
          </a:p>
          <a:p>
            <a:pPr lvl="1"/>
            <a:r>
              <a:rPr lang="en-US" dirty="0" smtClean="0"/>
              <a:t>GLIST can read earthquake file and </a:t>
            </a:r>
            <a:r>
              <a:rPr lang="en-US" dirty="0" err="1" smtClean="0"/>
              <a:t>globk</a:t>
            </a:r>
            <a:r>
              <a:rPr lang="en-US" dirty="0" smtClean="0"/>
              <a:t> use site type commands.  (Useful if a </a:t>
            </a:r>
            <a:r>
              <a:rPr lang="en-US" dirty="0" err="1" smtClean="0"/>
              <a:t>globk</a:t>
            </a:r>
            <a:r>
              <a:rPr lang="en-US" dirty="0" smtClean="0"/>
              <a:t> solution seems to be missing or has extra sites.) </a:t>
            </a:r>
          </a:p>
          <a:p>
            <a:r>
              <a:rPr lang="en-US" dirty="0" smtClean="0"/>
              <a:t>Run </a:t>
            </a:r>
            <a:r>
              <a:rPr lang="en-US" dirty="0" err="1" smtClean="0"/>
              <a:t>globk</a:t>
            </a:r>
            <a:endParaRPr lang="en-US" dirty="0" smtClean="0"/>
          </a:p>
          <a:p>
            <a:pPr lvl="1"/>
            <a:r>
              <a:rPr lang="en-US" dirty="0" smtClean="0"/>
              <a:t>This may take many hours for very large/long velocity solutions</a:t>
            </a:r>
          </a:p>
          <a:p>
            <a:pPr lvl="1"/>
            <a:r>
              <a:rPr lang="en-US" dirty="0" smtClean="0"/>
              <a:t>Use </a:t>
            </a:r>
            <a:r>
              <a:rPr lang="en-US" dirty="0" err="1" smtClean="0"/>
              <a:t>tsfit</a:t>
            </a:r>
            <a:r>
              <a:rPr lang="en-US" dirty="0" smtClean="0"/>
              <a:t> with earthquake file to generate apriori site coordinates.  Be careful if ~/</a:t>
            </a:r>
            <a:r>
              <a:rPr lang="en-US" dirty="0" err="1" smtClean="0"/>
              <a:t>gg</a:t>
            </a:r>
            <a:r>
              <a:rPr lang="en-US" dirty="0" smtClean="0"/>
              <a:t>/tables/itrf08_xxx.apr files also used because some site names permutations may have inconsistent coordinates (use </a:t>
            </a:r>
            <a:r>
              <a:rPr lang="en-US" dirty="0" err="1" smtClean="0"/>
              <a:t>unify_apr</a:t>
            </a:r>
            <a:r>
              <a:rPr lang="en-US" dirty="0" smtClean="0"/>
              <a:t> to be safe)</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40459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3264</TotalTime>
  <Words>1618</Words>
  <Application>Microsoft Macintosh PowerPoint</Application>
  <PresentationFormat>On-screen Show (4:3)</PresentationFormat>
  <Paragraphs>190</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Courier</vt:lpstr>
      <vt:lpstr>Arial</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Time-series vs GLOBK</vt:lpstr>
      <vt:lpstr>Final comments</vt:lpstr>
    </vt:vector>
  </TitlesOfParts>
  <Company>MIT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46</cp:revision>
  <dcterms:created xsi:type="dcterms:W3CDTF">2014-11-13T20:18:27Z</dcterms:created>
  <dcterms:modified xsi:type="dcterms:W3CDTF">2017-05-02T19:55:54Z</dcterms:modified>
</cp:coreProperties>
</file>