
<file path=[Content_Types].xml><?xml version="1.0" encoding="utf-8"?>
<Types xmlns="http://schemas.openxmlformats.org/package/2006/content-types">
  <Default Extension="xml" ContentType="application/xml"/>
  <Default Extension="wmf" ContentType="image/x-wmf"/>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tif" ContentType="image/tiff"/>
  <Default Extension="gif" ContentType="image/gif"/>
  <Default Extension="png" ContentType="image/png"/>
  <Default Extension="bin" ContentType="application/vnd.openxmlformats-officedocument.oleObjec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960"/>
  </p:normalViewPr>
  <p:slideViewPr>
    <p:cSldViewPr snapToGrid="0" snapToObjects="1">
      <p:cViewPr>
        <p:scale>
          <a:sx n="100" d="100"/>
          <a:sy n="100" d="100"/>
        </p:scale>
        <p:origin x="-304" y="-2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 Id="rId2"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Track Kinematic</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2017/05/04</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Track Kinematic</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ionospheric</a:t>
            </a:r>
            <a:r>
              <a:rPr lang="en-US" baseline="0" dirty="0" smtClean="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smtClean="0"/>
              <a:t>2017/05/04</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44</a:t>
            </a:fld>
            <a:endParaRPr lang="en-US"/>
          </a:p>
        </p:txBody>
      </p:sp>
      <p:sp>
        <p:nvSpPr>
          <p:cNvPr id="5" name="Date Placeholder 4"/>
          <p:cNvSpPr>
            <a:spLocks noGrp="1"/>
          </p:cNvSpPr>
          <p:nvPr>
            <p:ph type="dt" idx="11"/>
          </p:nvPr>
        </p:nvSpPr>
        <p:spPr/>
        <p:txBody>
          <a:bodyPr/>
          <a:lstStyle/>
          <a:p>
            <a:r>
              <a:rPr lang="en-GB" smtClean="0"/>
              <a:t>2017/05/04</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46</a:t>
            </a:fld>
            <a:endParaRPr lang="en-US"/>
          </a:p>
        </p:txBody>
      </p:sp>
      <p:sp>
        <p:nvSpPr>
          <p:cNvPr id="5" name="Date Placeholder 4"/>
          <p:cNvSpPr>
            <a:spLocks noGrp="1"/>
          </p:cNvSpPr>
          <p:nvPr>
            <p:ph type="dt" idx="11"/>
          </p:nvPr>
        </p:nvSpPr>
        <p:spPr/>
        <p:txBody>
          <a:bodyPr/>
          <a:lstStyle/>
          <a:p>
            <a:r>
              <a:rPr lang="en-GB" smtClean="0"/>
              <a:t>2017/05/04</a:t>
            </a:r>
            <a:endParaRPr lang="en-US"/>
          </a:p>
        </p:txBody>
      </p:sp>
      <p:sp>
        <p:nvSpPr>
          <p:cNvPr id="6" name="Footer Placeholder 5"/>
          <p:cNvSpPr>
            <a:spLocks noGrp="1"/>
          </p:cNvSpPr>
          <p:nvPr>
            <p:ph type="ftr" sz="quarter" idx="12"/>
          </p:nvPr>
        </p:nvSpPr>
        <p:spPr/>
        <p:txBody>
          <a:bodyPr/>
          <a:lstStyle/>
          <a:p>
            <a:r>
              <a:rPr lang="en-US" smtClean="0"/>
              <a:t>Track Kinematic</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10</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11</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2017/05/04</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2017/05/04</a:t>
            </a:r>
            <a:endParaRPr lang="en-US"/>
          </a:p>
        </p:txBody>
      </p:sp>
      <p:sp>
        <p:nvSpPr>
          <p:cNvPr id="8" name="Footer Placeholder 7"/>
          <p:cNvSpPr>
            <a:spLocks noGrp="1"/>
          </p:cNvSpPr>
          <p:nvPr>
            <p:ph type="ftr" sz="quarter" idx="11"/>
          </p:nvPr>
        </p:nvSpPr>
        <p:spPr/>
        <p:txBody>
          <a:bodyPr/>
          <a:lstStyle/>
          <a:p>
            <a:r>
              <a:rPr lang="en-US" smtClean="0"/>
              <a:t>Track Kinematic</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2017/05/04</a:t>
            </a:r>
            <a:endParaRPr lang="en-US"/>
          </a:p>
        </p:txBody>
      </p:sp>
      <p:sp>
        <p:nvSpPr>
          <p:cNvPr id="4" name="Footer Placeholder 3"/>
          <p:cNvSpPr>
            <a:spLocks noGrp="1"/>
          </p:cNvSpPr>
          <p:nvPr>
            <p:ph type="ftr" sz="quarter" idx="11"/>
          </p:nvPr>
        </p:nvSpPr>
        <p:spPr/>
        <p:txBody>
          <a:bodyPr/>
          <a:lstStyle/>
          <a:p>
            <a:r>
              <a:rPr lang="en-US" smtClean="0"/>
              <a:t>Track Kinematic</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2017/05/04</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2017/05/04</a:t>
            </a:r>
            <a:endParaRPr lang="en-US"/>
          </a:p>
        </p:txBody>
      </p:sp>
      <p:sp>
        <p:nvSpPr>
          <p:cNvPr id="6" name="Footer Placeholder 5"/>
          <p:cNvSpPr>
            <a:spLocks noGrp="1"/>
          </p:cNvSpPr>
          <p:nvPr>
            <p:ph type="ftr" sz="quarter" idx="11"/>
          </p:nvPr>
        </p:nvSpPr>
        <p:spPr/>
        <p:txBody>
          <a:bodyPr/>
          <a:lstStyle/>
          <a:p>
            <a:r>
              <a:rPr lang="en-US" smtClean="0"/>
              <a:t>Track Kinematic</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2017/05/04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 Kinematic</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tif"/><Relationship Id="rId5" Type="http://schemas.openxmlformats.org/officeDocument/2006/relationships/image" Target="../media/image4.gif"/><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7.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9.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5.emf"/><Relationship Id="rId6" Type="http://schemas.openxmlformats.org/officeDocument/2006/relationships/oleObject" Target="../embeddings/oleObject2.bin"/><Relationship Id="rId7" Type="http://schemas.openxmlformats.org/officeDocument/2006/relationships/image" Target="../media/image6.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a:t>Introduction to and basics of processing with TRACK</a:t>
            </a:r>
            <a:endParaRPr lang="en-US" dirty="0">
              <a:latin typeface="Courier"/>
              <a:cs typeface="Courier"/>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pic>
        <p:nvPicPr>
          <p:cNvPr id="7" name="Picture 6" descr="bga_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9879" y="130032"/>
            <a:ext cx="1155932" cy="558987"/>
          </a:xfrm>
          <a:prstGeom prst="rect">
            <a:avLst/>
          </a:prstGeom>
        </p:spPr>
      </p:pic>
      <p:pic>
        <p:nvPicPr>
          <p:cNvPr id="8" name="Picture 7"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9" name="Picture 8" descr="comet-logo.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1348" y="127537"/>
            <a:ext cx="1553259" cy="540000"/>
          </a:xfrm>
          <a:prstGeom prst="rect">
            <a:avLst/>
          </a:prstGeom>
        </p:spPr>
      </p:pic>
      <p:sp>
        <p:nvSpPr>
          <p:cNvPr id="11"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smtClean="0"/>
              <a:t>M</a:t>
            </a:r>
            <a:r>
              <a:rPr lang="en-US" sz="2600" dirty="0"/>
              <a:t>. A. Floyd</a:t>
            </a:r>
          </a:p>
          <a:p>
            <a:r>
              <a:rPr lang="en-US" sz="1700" i="1" dirty="0" smtClean="0"/>
              <a:t>Massachusetts Institute of Technology, Cambridge, MA, USA</a:t>
            </a:r>
          </a:p>
          <a:p>
            <a:endParaRPr lang="en-US" sz="1400" dirty="0" smtClean="0"/>
          </a:p>
          <a:p>
            <a:r>
              <a:rPr lang="en-US" sz="2100" dirty="0"/>
              <a:t>School of Earth </a:t>
            </a:r>
            <a:r>
              <a:rPr lang="en-US" sz="2100" dirty="0" smtClean="0"/>
              <a:t>Sciences, University of Bristol</a:t>
            </a:r>
            <a:br>
              <a:rPr lang="en-US" sz="2100" dirty="0" smtClean="0"/>
            </a:br>
            <a:r>
              <a:rPr lang="en-US" sz="2100" dirty="0" smtClean="0"/>
              <a:t>United Kingdom</a:t>
            </a:r>
            <a:endParaRPr lang="en-US" sz="2100" dirty="0"/>
          </a:p>
          <a:p>
            <a:r>
              <a:rPr lang="en-US" sz="2100" dirty="0" smtClean="0"/>
              <a:t>2–5 May 2017</a:t>
            </a:r>
          </a:p>
          <a:p>
            <a:endParaRPr lang="en-US" sz="1800" dirty="0" smtClean="0"/>
          </a:p>
          <a:p>
            <a:r>
              <a:rPr lang="en-US" sz="1400" dirty="0"/>
              <a:t>Material from T. A. Herring, R. W. King, M. A. Floyd (MIT) and S. C. </a:t>
            </a:r>
            <a:r>
              <a:rPr lang="en-US" sz="1400" dirty="0" err="1"/>
              <a:t>McClusky</a:t>
            </a:r>
            <a:r>
              <a:rPr lang="en-US" sz="1400" dirty="0"/>
              <a:t> (now ANU)</a:t>
            </a:r>
          </a:p>
        </p:txBody>
      </p:sp>
      <p:sp>
        <p:nvSpPr>
          <p:cNvPr id="13" name="TextBox 12"/>
          <p:cNvSpPr txBox="1"/>
          <p:nvPr/>
        </p:nvSpPr>
        <p:spPr>
          <a:xfrm>
            <a:off x="1579674" y="6199641"/>
            <a:ext cx="5984652" cy="369332"/>
          </a:xfrm>
          <a:prstGeom prst="rect">
            <a:avLst/>
          </a:prstGeom>
          <a:noFill/>
        </p:spPr>
        <p:txBody>
          <a:bodyPr wrap="none" rtlCol="0">
            <a:spAutoFit/>
          </a:bodyPr>
          <a:lstStyle/>
          <a:p>
            <a:r>
              <a:rPr lang="en-US" dirty="0"/>
              <a:t>http://</a:t>
            </a:r>
            <a:r>
              <a:rPr lang="en-US" dirty="0" err="1" smtClean="0"/>
              <a:t>web.mit.edu</a:t>
            </a:r>
            <a:r>
              <a:rPr lang="en-US" dirty="0" smtClean="0"/>
              <a:t>/</a:t>
            </a:r>
            <a:r>
              <a:rPr lang="en-US" dirty="0" err="1" smtClean="0"/>
              <a:t>mfloyd</a:t>
            </a:r>
            <a:r>
              <a:rPr lang="en-US" dirty="0" smtClean="0"/>
              <a:t>/www/courses/gg/201705_Bristol/</a:t>
            </a:r>
            <a:endParaRPr lang="en-US" dirty="0"/>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r>
              <a:rPr lang="en-GB" smtClean="0"/>
              <a:t>MW-WL Characteristics</a:t>
            </a:r>
            <a:endParaRPr lang="en-GB"/>
          </a:p>
        </p:txBody>
      </p:sp>
      <p:sp>
        <p:nvSpPr>
          <p:cNvPr id="31750" name="Rectangle 2"/>
          <p:cNvSpPr>
            <a:spLocks noGrp="1" noChangeArrowheads="1"/>
          </p:cNvSpPr>
          <p:nvPr>
            <p:ph idx="1"/>
          </p:nvPr>
        </p:nvSpPr>
        <p:spPr/>
        <p:txBody>
          <a:bodyPr>
            <a:normAutofit fontScale="77500" lnSpcReduction="20000"/>
          </a:bodyPr>
          <a:lstStyle/>
          <a:p>
            <a:r>
              <a:rPr lang="en-GB" dirty="0" smtClean="0"/>
              <a:t>In one-way </a:t>
            </a:r>
            <a:r>
              <a:rPr lang="en-GB" dirty="0" smtClean="0"/>
              <a:t>form, </a:t>
            </a:r>
            <a:r>
              <a:rPr lang="en-GB" dirty="0" smtClean="0"/>
              <a:t>as </a:t>
            </a:r>
            <a:r>
              <a:rPr lang="en-GB" dirty="0" smtClean="0"/>
              <a:t>shown in next slide, </a:t>
            </a:r>
            <a:r>
              <a:rPr lang="en-GB" dirty="0" smtClean="0"/>
              <a:t>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a:t>
            </a:r>
            <a:r>
              <a:rPr lang="en-GB" dirty="0" smtClean="0"/>
              <a:t>data</a:t>
            </a:r>
            <a:r>
              <a:rPr lang="en-GB" dirty="0" smtClean="0"/>
              <a:t> </a:t>
            </a:r>
            <a:r>
              <a:rPr lang="en-GB" dirty="0" smtClean="0"/>
              <a:t>and generally is not used.</a:t>
            </a:r>
            <a:endParaRPr lang="en-GB"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Melbourne-Wubena Wide Lane (MW-WL)</a:t>
            </a:r>
          </a:p>
        </p:txBody>
      </p:sp>
      <p:sp>
        <p:nvSpPr>
          <p:cNvPr id="6" name="Content Placeholder 5"/>
          <p:cNvSpPr>
            <a:spLocks noGrp="1"/>
          </p:cNvSpPr>
          <p:nvPr>
            <p:ph idx="1"/>
          </p:nvPr>
        </p:nvSpPr>
        <p:spPr>
          <a:xfrm>
            <a:off x="457200" y="2667000"/>
            <a:ext cx="8229600" cy="3459163"/>
          </a:xfrm>
        </p:spPr>
        <p:txBody>
          <a:bodyPr>
            <a:normAutofit fontScale="77500" lnSpcReduction="20000"/>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dirty="0" err="1"/>
              <a:t>Rf</a:t>
            </a:r>
            <a:r>
              <a:rPr lang="en-GB" dirty="0"/>
              <a:t>/c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dirty="0"/>
              <a:t>f/</a:t>
            </a:r>
            <a:r>
              <a:rPr lang="en-GB" dirty="0">
                <a:latin typeface="Symbol" charset="2"/>
              </a:rPr>
              <a:t></a:t>
            </a:r>
            <a:r>
              <a:rPr lang="en-GB" dirty="0"/>
              <a:t>f term for GPS is ~0.124 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a:t>
            </a:r>
            <a:r>
              <a:rPr lang="en-GB" dirty="0" smtClean="0"/>
              <a:t>) [tables/</a:t>
            </a:r>
            <a:r>
              <a:rPr lang="en-GB" dirty="0" err="1" smtClean="0"/>
              <a:t>dcb.dat</a:t>
            </a:r>
            <a:r>
              <a:rPr lang="en-GB" dirty="0" smtClean="0"/>
              <a:t>].</a:t>
            </a:r>
            <a:endParaRPr lang="en-GB" dirty="0"/>
          </a:p>
          <a:p>
            <a:endParaRPr lang="en-US" dirty="0"/>
          </a:p>
        </p:txBody>
      </p:sp>
      <p:sp>
        <p:nvSpPr>
          <p:cNvPr id="3" name="Date Placeholder 2"/>
          <p:cNvSpPr>
            <a:spLocks noGrp="1"/>
          </p:cNvSpPr>
          <p:nvPr>
            <p:ph type="dt" sz="half" idx="10"/>
          </p:nvPr>
        </p:nvSpPr>
        <p:spPr/>
        <p:txBody>
          <a:bodyPr/>
          <a:lstStyle/>
          <a:p>
            <a:r>
              <a:rPr lang="en-GB" smtClean="0"/>
              <a:t>2017/05/04</a:t>
            </a:r>
            <a:endParaRPr lang="en-US"/>
          </a:p>
        </p:txBody>
      </p:sp>
      <p:sp>
        <p:nvSpPr>
          <p:cNvPr id="4" name="Footer Placeholder 3"/>
          <p:cNvSpPr>
            <a:spLocks noGrp="1"/>
          </p:cNvSpPr>
          <p:nvPr>
            <p:ph type="ftr" sz="quarter" idx="11"/>
          </p:nvPr>
        </p:nvSpPr>
        <p:spPr/>
        <p:txBody>
          <a:bodyPr/>
          <a:lstStyle/>
          <a:p>
            <a:r>
              <a:rPr lang="en-US" smtClean="0"/>
              <a:t>Track Kinematic</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10</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090"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PRN 07 and  PRN 28)</a:t>
            </a:r>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EX-WL Extra-Wide-lane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other measure of the difference in cycles between L1 and L2 used by track is the EX-WL (Extra </a:t>
            </a:r>
            <a:r>
              <a:rPr lang="en-US" dirty="0" err="1" smtClean="0"/>
              <a:t>Widelane</a:t>
            </a:r>
            <a:r>
              <a:rPr lang="en-US" dirty="0" smtClean="0"/>
              <a:t>).</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track bias fixing note that a 1 L1 and L2 slip (1/1 slip) changes the EX-WL by only 0.28 cycles (53 mm).  (This is just 82 mm of L1 ionospheric delay, 0.5 TECU)</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114"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168371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eaLnBrk="1" hangingPunct="1"/>
            <a:r>
              <a:rPr lang="en-US" dirty="0"/>
              <a:t>Basic</a:t>
            </a:r>
            <a:r>
              <a:rPr lang="en-US" dirty="0" smtClean="0"/>
              <a:t> Inputs for track.</a:t>
            </a:r>
            <a:endParaRPr lang="en-US" dirty="0"/>
          </a:p>
        </p:txBody>
      </p:sp>
      <p:sp>
        <p:nvSpPr>
          <p:cNvPr id="25606" name="Rectangle 5"/>
          <p:cNvSpPr>
            <a:spLocks noGrp="1" noChangeArrowheads="1"/>
          </p:cNvSpPr>
          <p:nvPr>
            <p:ph type="body" idx="1"/>
          </p:nvPr>
        </p:nvSpPr>
        <p:spPr>
          <a:xfrm>
            <a:off x="685800" y="1600200"/>
            <a:ext cx="7772400" cy="4495800"/>
          </a:xfrm>
        </p:spPr>
        <p:txBody>
          <a:bodyPr>
            <a:normAutofit fontScale="85000" lnSpcReduction="10000"/>
          </a:bodyPr>
          <a:lstStyle/>
          <a:p>
            <a:pPr eaLnBrk="1" hangingPunct="1">
              <a:lnSpc>
                <a:spcPct val="90000"/>
              </a:lnSpc>
            </a:pPr>
            <a:r>
              <a:rPr lang="en-US" dirty="0"/>
              <a:t>Track runs using a command file</a:t>
            </a:r>
          </a:p>
          <a:p>
            <a:pPr eaLnBrk="1" hangingPunct="1">
              <a:lnSpc>
                <a:spcPct val="90000"/>
              </a:lnSpc>
            </a:pPr>
            <a:r>
              <a:rPr lang="en-US" dirty="0"/>
              <a:t>The base inputs needed are:</a:t>
            </a:r>
          </a:p>
          <a:p>
            <a:pPr lvl="1" eaLnBrk="1" hangingPunct="1">
              <a:lnSpc>
                <a:spcPct val="90000"/>
              </a:lnSpc>
            </a:pPr>
            <a:r>
              <a:rPr lang="en-US" dirty="0" err="1"/>
              <a:t>Obs_file</a:t>
            </a:r>
            <a:r>
              <a:rPr lang="en-US" dirty="0"/>
              <a:t> specifies names of </a:t>
            </a:r>
            <a:r>
              <a:rPr lang="en-US" dirty="0" err="1"/>
              <a:t>rinex</a:t>
            </a:r>
            <a:r>
              <a:rPr lang="en-US" dirty="0"/>
              <a:t> data files.  Sites can be K kinematic or F fixed</a:t>
            </a:r>
          </a:p>
          <a:p>
            <a:pPr lvl="1" eaLnBrk="1" hangingPunct="1">
              <a:lnSpc>
                <a:spcPct val="90000"/>
              </a:lnSpc>
            </a:pPr>
            <a:r>
              <a:rPr lang="en-US" dirty="0" err="1"/>
              <a:t>Nav_file</a:t>
            </a:r>
            <a:r>
              <a:rPr lang="en-US" dirty="0"/>
              <a:t> orbit file either broadcast ephemeris file or sp3 file</a:t>
            </a:r>
          </a:p>
          <a:p>
            <a:pPr lvl="1" eaLnBrk="1" hangingPunct="1">
              <a:lnSpc>
                <a:spcPct val="90000"/>
              </a:lnSpc>
            </a:pPr>
            <a:r>
              <a:rPr lang="en-US" dirty="0"/>
              <a:t>Mode air/short/long -- Mode 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track. </a:t>
            </a:r>
            <a:endParaRPr lang="en-US"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428347110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eaLnBrk="1" hangingPunct="1"/>
            <a:r>
              <a:rPr lang="en-US"/>
              <a:t>Basic use</a:t>
            </a:r>
          </a:p>
        </p:txBody>
      </p:sp>
      <p:sp>
        <p:nvSpPr>
          <p:cNvPr id="27654" name="Rectangle 5"/>
          <p:cNvSpPr>
            <a:spLocks noGrp="1" noChangeArrowheads="1"/>
          </p:cNvSpPr>
          <p:nvPr>
            <p:ph type="body" idx="1"/>
          </p:nvPr>
        </p:nvSpPr>
        <p:spPr>
          <a:xfrm>
            <a:off x="457200" y="1600200"/>
            <a:ext cx="8470900" cy="4525963"/>
          </a:xfrm>
        </p:spPr>
        <p:txBody>
          <a:bodyPr>
            <a:normAutofit fontScale="550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track -f </a:t>
            </a:r>
            <a:r>
              <a:rPr lang="en-US" dirty="0" err="1"/>
              <a:t>track.cmd</a:t>
            </a:r>
            <a:r>
              <a:rPr lang="en-US" dirty="0"/>
              <a:t> &gt;&amp;! </a:t>
            </a:r>
            <a:r>
              <a:rPr lang="en-US" dirty="0" err="1"/>
              <a:t>track.out</a:t>
            </a:r>
            <a:endParaRPr lang="en-US" dirty="0"/>
          </a:p>
          <a:p>
            <a:pPr eaLnBrk="1" hangingPunct="1">
              <a:lnSpc>
                <a:spcPct val="90000"/>
              </a:lnSpc>
            </a:pPr>
            <a:r>
              <a:rPr lang="en-US" dirty="0"/>
              <a:t>Basic quality checks: </a:t>
            </a:r>
          </a:p>
          <a:p>
            <a:pPr eaLnBrk="1" hangingPunct="1">
              <a:lnSpc>
                <a:spcPct val="90000"/>
              </a:lnSpc>
            </a:pPr>
            <a:r>
              <a:rPr lang="en-US" dirty="0" err="1" smtClean="0"/>
              <a:t>egrep</a:t>
            </a:r>
            <a:r>
              <a:rPr lang="en-US" dirty="0" smtClean="0"/>
              <a:t> ‘^PRMS|TYPE’ on summary file or track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err="1" smtClean="0"/>
              <a:t>grep</a:t>
            </a:r>
            <a:r>
              <a:rPr lang="en-US" dirty="0" smtClean="0"/>
              <a:t> Kinematic </a:t>
            </a:r>
            <a:r>
              <a:rPr lang="en-US" dirty="0" err="1" smtClean="0"/>
              <a:t>track.out</a:t>
            </a:r>
            <a:r>
              <a:rPr lang="en-US" dirty="0" smtClean="0"/>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This is a pseudo range solution so RMS will be high.  Make sure site behave the way you think </a:t>
            </a:r>
            <a:r>
              <a:rPr lang="en-US" smtClean="0"/>
              <a:t>they should.</a:t>
            </a:r>
            <a:endParaRPr lang="en-US" dirty="0" smtClean="0"/>
          </a:p>
          <a:p>
            <a:pPr eaLnBrk="1" hangingPunct="1">
              <a:lnSpc>
                <a:spcPct val="90000"/>
              </a:lnSpc>
            </a:pPr>
            <a:r>
              <a:rPr lang="en-US" dirty="0" smtClean="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8168828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eaLnBrk="1" hangingPunct="1"/>
            <a:r>
              <a:rPr lang="en-US" dirty="0"/>
              <a:t>Track command line</a:t>
            </a:r>
          </a:p>
        </p:txBody>
      </p:sp>
      <p:sp>
        <p:nvSpPr>
          <p:cNvPr id="29702" name="Rectangle 3"/>
          <p:cNvSpPr>
            <a:spLocks noGrp="1" noChangeArrowheads="1"/>
          </p:cNvSpPr>
          <p:nvPr>
            <p:ph type="body" idx="1"/>
          </p:nvPr>
        </p:nvSpPr>
        <p:spPr>
          <a:xfrm>
            <a:off x="381000" y="1371600"/>
            <a:ext cx="8077200" cy="4724400"/>
          </a:xfrm>
        </p:spPr>
        <p:txBody>
          <a:bodyPr>
            <a:normAutofit fontScale="92500" lnSpcReduction="10000"/>
          </a:bodyPr>
          <a:lstStyle/>
          <a:p>
            <a:pPr eaLnBrk="1" hangingPunct="1">
              <a:lnSpc>
                <a:spcPct val="90000"/>
              </a:lnSpc>
              <a:buFontTx/>
              <a:buNone/>
            </a:pPr>
            <a:r>
              <a:rPr lang="en-US" sz="2000" dirty="0"/>
              <a:t>% track -</a:t>
            </a:r>
            <a:r>
              <a:rPr lang="en-US" sz="2000" dirty="0" err="1"/>
              <a:t>f</a:t>
            </a:r>
            <a:r>
              <a:rPr lang="en-US" sz="2000" dirty="0"/>
              <a:t> &lt;command file&gt; -a &lt;ambiguity file&gt; -</a:t>
            </a:r>
            <a:r>
              <a:rPr lang="en-US" sz="2000" dirty="0" err="1"/>
              <a:t>d</a:t>
            </a:r>
            <a:r>
              <a:rPr lang="en-US" sz="2000" dirty="0"/>
              <a:t> &lt;day&gt; -</a:t>
            </a:r>
            <a:r>
              <a:rPr lang="en-US" sz="2000" dirty="0" err="1"/>
              <a:t>w</a:t>
            </a:r>
            <a:r>
              <a:rPr lang="en-US" sz="2000" dirty="0"/>
              <a:t> &lt;week&gt; -</a:t>
            </a:r>
            <a:r>
              <a:rPr lang="en-US" sz="2000" dirty="0" err="1"/>
              <a:t>s</a:t>
            </a:r>
            <a:r>
              <a:rPr lang="en-US" sz="2000" dirty="0"/>
              <a:t> &lt;S01&gt; &lt;S02&gt; .. &lt;S10&gt;</a:t>
            </a: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a:t>
            </a:r>
            <a:r>
              <a:rPr lang="en-US" sz="2000" dirty="0"/>
              <a:t>the -</a:t>
            </a:r>
            <a:r>
              <a:rPr lang="en-US" sz="2000" dirty="0" err="1"/>
              <a:t>d</a:t>
            </a:r>
            <a:r>
              <a:rPr lang="en-US" sz="2000" dirty="0"/>
              <a:t>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85806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eaLnBrk="1" hangingPunct="1"/>
            <a:r>
              <a:rPr lang="en-US" dirty="0"/>
              <a:t>Basic use</a:t>
            </a:r>
            <a:r>
              <a:rPr lang="en-US" dirty="0" smtClean="0"/>
              <a:t>: Things to check</a:t>
            </a:r>
            <a:endParaRPr lang="en-US" dirty="0"/>
          </a:p>
        </p:txBody>
      </p:sp>
      <p:sp>
        <p:nvSpPr>
          <p:cNvPr id="30726" name="Rectangle 5"/>
          <p:cNvSpPr>
            <a:spLocks noGrp="1" noChangeArrowheads="1"/>
          </p:cNvSpPr>
          <p:nvPr>
            <p:ph type="body" idx="1"/>
          </p:nvPr>
        </p:nvSpPr>
        <p:spPr>
          <a:xfrm>
            <a:off x="685800" y="1676400"/>
            <a:ext cx="7772400" cy="4419600"/>
          </a:xfrm>
        </p:spPr>
        <p:txBody>
          <a:bodyPr/>
          <a:lstStyle/>
          <a:p>
            <a:pPr eaLnBrk="1" hangingPunct="1">
              <a:lnSpc>
                <a:spcPct val="90000"/>
              </a:lnSpc>
            </a:pPr>
            <a:r>
              <a:rPr lang="en-US" sz="2400" dirty="0"/>
              <a:t>Check on number of ambiguities (biases) fixed</a:t>
            </a:r>
          </a:p>
          <a:p>
            <a:pPr lvl="1" eaLnBrk="1" hangingPunct="1">
              <a:lnSpc>
                <a:spcPct val="70000"/>
              </a:lnSpc>
            </a:pPr>
            <a:r>
              <a:rPr lang="en-US" sz="2000" dirty="0" err="1">
                <a:ea typeface="ＭＳ Ｐゴシック" charset="-128"/>
              </a:rPr>
              <a:t>grep</a:t>
            </a:r>
            <a:r>
              <a:rPr lang="en-US" sz="2000" dirty="0">
                <a:ea typeface="ＭＳ Ｐゴシック" charset="-128"/>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err="1"/>
              <a:t>back_type</a:t>
            </a:r>
            <a:r>
              <a:rPr lang="en-US" sz="2400" dirty="0"/>
              <a:t> smooth)</a:t>
            </a:r>
          </a:p>
          <a:p>
            <a:pPr eaLnBrk="1" hangingPunct="1">
              <a:lnSpc>
                <a:spcPct val="90000"/>
              </a:lnSpc>
            </a:pPr>
            <a:r>
              <a:rPr lang="en-US" sz="2400" dirty="0"/>
              <a:t>output in </a:t>
            </a:r>
            <a:r>
              <a:rPr lang="en-US" sz="2400" dirty="0" smtClean="0"/>
              <a:t>NEU, geodetic, DHU, XYZ coordinates. </a:t>
            </a:r>
            <a:r>
              <a:rPr lang="en-US" sz="2400" dirty="0"/>
              <a:t>NEU are simple North East distances and height differences from fixed site. (Convenient for plotting and small position changes)</a:t>
            </a:r>
            <a:r>
              <a:rPr lang="en-US" sz="2400" dirty="0" smtClean="0"/>
              <a:t>.  DHU is similar but difference are from the apriori coordinates of the site.</a:t>
            </a:r>
            <a:endParaRPr lang="en-US" sz="2400"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2255090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eaLnBrk="1" hangingPunct="1"/>
            <a:r>
              <a:rPr lang="en-US"/>
              <a:t>More advanced features</a:t>
            </a:r>
          </a:p>
        </p:txBody>
      </p:sp>
      <p:sp>
        <p:nvSpPr>
          <p:cNvPr id="32774" name="Rectangle 5"/>
          <p:cNvSpPr>
            <a:spLocks noGrp="1" noChangeArrowheads="1"/>
          </p:cNvSpPr>
          <p:nvPr>
            <p:ph type="body" idx="1"/>
          </p:nvPr>
        </p:nvSpPr>
        <p:spPr/>
        <p:txBody>
          <a:bodyPr/>
          <a:lstStyle/>
          <a:p>
            <a:pPr eaLnBrk="1" hangingPunct="1"/>
            <a:r>
              <a:rPr lang="en-US"/>
              <a:t>Track has a large help file which explains strategies for using the program, commands available and an explanation of the output and how to interpret it.</a:t>
            </a:r>
          </a:p>
          <a:p>
            <a:pPr eaLnBrk="1" hangingPunct="1"/>
            <a:r>
              <a:rPr lang="en-US"/>
              <a:t>It is possible to read a set of ambiguities in. </a:t>
            </a:r>
          </a:p>
          <a:p>
            <a:pPr lvl="1" eaLnBrk="1" hangingPunct="1"/>
            <a:r>
              <a:rPr lang="en-US">
                <a:ea typeface="ＭＳ Ｐゴシック" charset="-128"/>
              </a:rPr>
              <a:t>Works by running track and extracting FINAL lines into an ambiguity file.  Setting 7 for the Fixd column will force fix the ambiguity. ambiguity file is then read into track (-a option or ambin_file)</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80406702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eaLnBrk="1" hangingPunct="1"/>
            <a:r>
              <a:rPr lang="en-US"/>
              <a:t>Advanced features</a:t>
            </a:r>
          </a:p>
        </p:txBody>
      </p:sp>
      <p:sp>
        <p:nvSpPr>
          <p:cNvPr id="34822" name="Rectangle 5"/>
          <p:cNvSpPr>
            <a:spLocks noGrp="1" noChangeArrowheads="1"/>
          </p:cNvSpPr>
          <p:nvPr>
            <p:ph idx="1"/>
          </p:nvPr>
        </p:nvSpPr>
        <p:spPr/>
        <p:txBody>
          <a:bodyPr/>
          <a:lstStyle/>
          <a:p>
            <a:pPr eaLnBrk="1" hangingPunct="1"/>
            <a:r>
              <a:rPr lang="en-US" dirty="0"/>
              <a:t>Commands allow control of how the biases are fixed and editing criteria for data</a:t>
            </a:r>
          </a:p>
          <a:p>
            <a:pPr eaLnBrk="1" hangingPunct="1"/>
            <a:r>
              <a:rPr lang="en-US" dirty="0"/>
              <a:t>Editing is tricky because on moving platform, jumps in phase could simply be movement</a:t>
            </a:r>
          </a:p>
          <a:p>
            <a:pPr eaLnBrk="1" hangingPunct="1"/>
            <a:r>
              <a:rPr lang="en-US" dirty="0"/>
              <a:t>Ionospheric delay and </a:t>
            </a:r>
            <a:r>
              <a:rPr lang="en-US" dirty="0" smtClean="0"/>
              <a:t>MW-WL </a:t>
            </a:r>
            <a:r>
              <a:rPr lang="en-US" dirty="0"/>
              <a:t>used for editing.</a:t>
            </a:r>
          </a:p>
          <a:p>
            <a:pPr eaLnBrk="1" hangingPunct="1"/>
            <a:r>
              <a:rPr lang="en-US" dirty="0"/>
              <a:t>Explicit </a:t>
            </a:r>
            <a:r>
              <a:rPr lang="en-US" dirty="0" err="1"/>
              <a:t>edit_svs</a:t>
            </a:r>
            <a:r>
              <a:rPr lang="en-US" dirty="0"/>
              <a:t> command</a:t>
            </a:r>
          </a:p>
          <a:p>
            <a:pPr eaLnBrk="1" hangingPunct="1"/>
            <a:r>
              <a:rPr lang="en-US" dirty="0"/>
              <a:t>Explicit add and remove bias flags</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1021137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eaLnBrk="1" hangingPunct="1"/>
            <a:r>
              <a:rPr lang="en-US"/>
              <a:t>Kinematic GPS</a:t>
            </a:r>
          </a:p>
        </p:txBody>
      </p:sp>
      <p:sp>
        <p:nvSpPr>
          <p:cNvPr id="16390" name="Rectangle 5"/>
          <p:cNvSpPr>
            <a:spLocks noGrp="1" noChangeArrowheads="1"/>
          </p:cNvSpPr>
          <p:nvPr>
            <p:ph type="body"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track this is </a:t>
            </a:r>
            <a:r>
              <a:rPr lang="en-US" sz="2400" dirty="0" smtClean="0"/>
              <a:t>not </a:t>
            </a:r>
            <a:r>
              <a:rPr lang="en-US" sz="2400" dirty="0"/>
              <a:t>so critical.</a:t>
            </a:r>
          </a:p>
          <a:p>
            <a:pPr eaLnBrk="1" hangingPunct="1">
              <a:lnSpc>
                <a:spcPct val="90000"/>
              </a:lnSpc>
            </a:pPr>
            <a:r>
              <a:rPr lang="en-US" sz="2400" dirty="0"/>
              <a:t>Program </a:t>
            </a:r>
            <a:r>
              <a:rPr lang="en-US" sz="2400" dirty="0">
                <a:solidFill>
                  <a:srgbClr val="C0504D"/>
                </a:solidFill>
              </a:rPr>
              <a:t>track </a:t>
            </a:r>
            <a:r>
              <a:rPr lang="en-US" sz="2400" dirty="0"/>
              <a:t>is the MIT implementation of this style of processing</a:t>
            </a:r>
            <a:r>
              <a:rPr lang="en-US" sz="2400" dirty="0" smtClean="0"/>
              <a:t>.  The real time version is </a:t>
            </a:r>
            <a:r>
              <a:rPr lang="en-US" sz="2400" dirty="0" err="1" smtClean="0">
                <a:solidFill>
                  <a:srgbClr val="C0504D"/>
                </a:solidFill>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solidFill>
                  <a:srgbClr val="C0504D"/>
                </a:solidFill>
              </a:rPr>
              <a:t>trackRTB</a:t>
            </a:r>
            <a:endParaRPr lang="en-US" sz="2400" dirty="0" smtClean="0">
              <a:solidFill>
                <a:srgbClr val="C0504D"/>
              </a:solidFill>
            </a:endParaRPr>
          </a:p>
          <a:p>
            <a:pPr eaLnBrk="1" hangingPunct="1">
              <a:lnSpc>
                <a:spcPct val="90000"/>
              </a:lnSpc>
            </a:pPr>
            <a:r>
              <a:rPr lang="en-US" sz="2400" dirty="0"/>
              <a:t>Unlike many programs of this type, track pre-reads all data before processing.  (This approach has its pros and cons)</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7142434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eaLnBrk="1" hangingPunct="1"/>
            <a:r>
              <a:rPr lang="en-US"/>
              <a:t>Main Tunable commands</a:t>
            </a:r>
          </a:p>
        </p:txBody>
      </p:sp>
      <p:sp>
        <p:nvSpPr>
          <p:cNvPr id="36870" name="Rectangle 3"/>
          <p:cNvSpPr>
            <a:spLocks noGrp="1" noChangeArrowheads="1"/>
          </p:cNvSpPr>
          <p:nvPr>
            <p:ph idx="1"/>
          </p:nvPr>
        </p:nvSpPr>
        <p:spPr/>
        <p:txBody>
          <a:bodyPr>
            <a:normAutofit/>
          </a:bodyPr>
          <a:lstStyle/>
          <a:p>
            <a:pPr eaLnBrk="1" hangingPunct="1">
              <a:lnSpc>
                <a:spcPct val="90000"/>
              </a:lnSpc>
            </a:pPr>
            <a:r>
              <a:rPr lang="en-US" sz="2400"/>
              <a:t> BF_SET  &lt;Max gap&gt;  &lt;Min good&gt;</a:t>
            </a:r>
          </a:p>
          <a:p>
            <a:pPr lvl="1" eaLnBrk="1" hangingPunct="1">
              <a:lnSpc>
                <a:spcPct val="70000"/>
              </a:lnSpc>
            </a:pPr>
            <a:r>
              <a:rPr lang="en-US" sz="200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a:t> ION_STATS &lt;Jump&gt;</a:t>
            </a:r>
          </a:p>
          <a:p>
            <a:pPr lvl="1" eaLnBrk="1" hangingPunct="1">
              <a:lnSpc>
                <a:spcPct val="70000"/>
              </a:lnSpc>
            </a:pPr>
            <a:r>
              <a:rPr lang="en-US" sz="2000">
                <a:ea typeface="ＭＳ Ｐゴシック" charset="-128"/>
              </a:rPr>
              <a:t>Size of jump in ionospheric delay that will be flagged as cycle slip. Can be increased for noisy data</a:t>
            </a:r>
          </a:p>
          <a:p>
            <a:pPr eaLnBrk="1" hangingPunct="1">
              <a:lnSpc>
                <a:spcPct val="90000"/>
              </a:lnSpc>
            </a:pPr>
            <a:r>
              <a:rPr lang="en-US" sz="2400"/>
              <a:t> FLOAT_TYPE &lt;Start&gt; &lt;Decimation&gt; &lt;Type&gt; &lt;Float sigma Limits(2)&gt; &lt;WL_Fact&gt; &lt;Ion_fact&gt; &lt;MAX_Fit&gt; &lt;RR&gt;</a:t>
            </a:r>
          </a:p>
          <a:p>
            <a:pPr lvl="1" eaLnBrk="1" hangingPunct="1">
              <a:lnSpc>
                <a:spcPct val="70000"/>
              </a:lnSpc>
            </a:pPr>
            <a:r>
              <a:rPr lang="en-US" sz="2000">
                <a:ea typeface="ＭＳ Ｐゴシック" charset="-128"/>
              </a:rPr>
              <a:t>Main control on resolving ambiguities.  Float sigma limits (for LC and WL) often need resetting based on data quality.</a:t>
            </a:r>
          </a:p>
          <a:p>
            <a:pPr lvl="1" eaLnBrk="1" hangingPunct="1">
              <a:lnSpc>
                <a:spcPct val="70000"/>
              </a:lnSpc>
            </a:pPr>
            <a:r>
              <a:rPr lang="en-US" sz="2000">
                <a:ea typeface="ＭＳ Ｐゴシック" charset="-128"/>
              </a:rPr>
              <a:t>&lt;WL_Fact&gt; &lt;Ion_fact&gt; control relative weights of WL and LG chi-squared contributions.</a:t>
            </a:r>
          </a:p>
          <a:p>
            <a:pPr lvl="1" eaLnBrk="1" hangingPunct="1">
              <a:lnSpc>
                <a:spcPct val="70000"/>
              </a:lnSpc>
            </a:pPr>
            <a:r>
              <a:rPr lang="en-US" sz="2000">
                <a:ea typeface="ＭＳ Ｐゴシック" charset="-128"/>
              </a:rPr>
              <a:t>RR is relative rank tolerance</a:t>
            </a:r>
          </a:p>
          <a:p>
            <a:pPr eaLnBrk="1" hangingPunct="1">
              <a:lnSpc>
                <a:spcPct val="90000"/>
              </a:lnSpc>
            </a:pPr>
            <a:r>
              <a:rPr lang="en-US" sz="2400"/>
              <a:t>Fcode in output is diagnostic of why biases are not resolved.</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273878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eaLnBrk="1" hangingPunct="1"/>
            <a:r>
              <a:rPr lang="en-US"/>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1209200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a:t>Track Output Files</a:t>
            </a:r>
          </a:p>
        </p:txBody>
      </p:sp>
      <p:sp>
        <p:nvSpPr>
          <p:cNvPr id="346115" name="Rectangle 3"/>
          <p:cNvSpPr>
            <a:spLocks noGrp="1" noChangeArrowheads="1"/>
          </p:cNvSpPr>
          <p:nvPr>
            <p:ph type="body" idx="1"/>
          </p:nvPr>
        </p:nvSpPr>
        <p:spPr/>
        <p:txBody>
          <a:bodyPr/>
          <a:lstStyle/>
          <a:p>
            <a:r>
              <a:rPr lang="en-US" sz="2400" dirty="0"/>
              <a:t>Track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503076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t>Summary file</a:t>
            </a:r>
          </a:p>
        </p:txBody>
      </p:sp>
      <p:sp>
        <p:nvSpPr>
          <p:cNvPr id="347139" name="Rectangle 3"/>
          <p:cNvSpPr>
            <a:spLocks noGrp="1" noChangeArrowheads="1"/>
          </p:cNvSpPr>
          <p:nvPr>
            <p:ph type="body" idx="1"/>
          </p:nvPr>
        </p:nvSpPr>
        <p:spPr/>
        <p:txBody>
          <a:bodyPr>
            <a:normAutofit fontScale="92500" lnSpcReduction="10000"/>
          </a:bodyPr>
          <a:lstStyle/>
          <a:p>
            <a:r>
              <a:rPr lang="en-US"/>
              <a:t>This file is a short summary of the run.  It lists</a:t>
            </a:r>
          </a:p>
          <a:p>
            <a:pPr lvl="1"/>
            <a:r>
              <a:rPr lang="en-US"/>
              <a:t>files and parameters that were used for the run</a:t>
            </a:r>
          </a:p>
          <a:p>
            <a:pPr lvl="1"/>
            <a:r>
              <a:rPr lang="en-US"/>
              <a:t>Process noise values</a:t>
            </a:r>
          </a:p>
          <a:p>
            <a:pPr lvl="1"/>
            <a:r>
              <a:rPr lang="en-US"/>
              <a:t>Any editing specified by the user</a:t>
            </a:r>
          </a:p>
          <a:p>
            <a:pPr lvl="1"/>
            <a:r>
              <a:rPr lang="en-US"/>
              <a:t>FINAL bias flag report.  The Fixd column indicates if the bias was fixed (denoted by value 3).</a:t>
            </a:r>
          </a:p>
          <a:p>
            <a:pPr lvl="1"/>
            <a:r>
              <a:rPr lang="en-US"/>
              <a:t>Summary of residual scatter as function of site and satellite and versus elevation angle (These are RMS differences from fixed station)</a:t>
            </a:r>
          </a:p>
          <a:p>
            <a:pPr lvl="2"/>
            <a:r>
              <a:rPr lang="en-US"/>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4130451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Output file from track</a:t>
            </a:r>
          </a:p>
        </p:txBody>
      </p:sp>
      <p:sp>
        <p:nvSpPr>
          <p:cNvPr id="348163" name="Rectangle 3"/>
          <p:cNvSpPr>
            <a:spLocks noGrp="1" noChangeArrowheads="1"/>
          </p:cNvSpPr>
          <p:nvPr>
            <p:ph idx="1"/>
          </p:nvPr>
        </p:nvSpPr>
        <p:spPr/>
        <p:txBody>
          <a:bodyPr>
            <a:normAutofit fontScale="92500" lnSpcReduction="10000"/>
          </a:bodyPr>
          <a:lstStyle/>
          <a:p>
            <a:pPr>
              <a:lnSpc>
                <a:spcPct val="90000"/>
              </a:lnSpc>
            </a:pPr>
            <a:r>
              <a:rPr lang="en-US" dirty="0"/>
              <a:t>Track outputs extensive information during its run.</a:t>
            </a:r>
          </a:p>
          <a:p>
            <a:pPr lvl="1">
              <a:lnSpc>
                <a:spcPct val="70000"/>
              </a:lnSpc>
            </a:pPr>
            <a:r>
              <a:rPr lang="en-US" dirty="0"/>
              <a:t>The initial output is status during reading of the </a:t>
            </a:r>
            <a:r>
              <a:rPr lang="en-US" dirty="0" err="1"/>
              <a:t>rinex</a:t>
            </a:r>
            <a:r>
              <a:rPr lang="en-US" dirty="0"/>
              <a:t> files.  Errors in the files are reported here and a summary of satellites seen.</a:t>
            </a:r>
          </a:p>
          <a:p>
            <a:pPr lvl="2">
              <a:lnSpc>
                <a:spcPct val="70000"/>
              </a:lnSpc>
            </a:pPr>
            <a:r>
              <a:rPr lang="en-US" dirty="0"/>
              <a:t>Most common problem here is no sampling rate given in </a:t>
            </a:r>
            <a:r>
              <a:rPr lang="en-US" dirty="0" err="1"/>
              <a:t>rinex</a:t>
            </a:r>
            <a:r>
              <a:rPr lang="en-US" dirty="0"/>
              <a:t>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699787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a:t>Output continued</a:t>
            </a:r>
          </a:p>
        </p:txBody>
      </p:sp>
      <p:sp>
        <p:nvSpPr>
          <p:cNvPr id="349187" name="Rectangle 3"/>
          <p:cNvSpPr>
            <a:spLocks noGrp="1" noChangeArrowheads="1"/>
          </p:cNvSpPr>
          <p:nvPr>
            <p:ph type="body" idx="1"/>
          </p:nvPr>
        </p:nvSpPr>
        <p:spPr/>
        <p:txBody>
          <a:bodyPr/>
          <a:lstStyle/>
          <a:p>
            <a:pPr>
              <a:lnSpc>
                <a:spcPct val="90000"/>
              </a:lnSpc>
            </a:pPr>
            <a:r>
              <a:rPr lang="en-US" sz="2400" dirty="0"/>
              <a:t>Summary of Bias 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Mean Ionospheric 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687150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a:t>Output continued</a:t>
            </a:r>
          </a:p>
        </p:txBody>
      </p:sp>
      <p:sp>
        <p:nvSpPr>
          <p:cNvPr id="350211" name="Rectangle 3"/>
          <p:cNvSpPr>
            <a:spLocks noGrp="1" noChangeArrowheads="1"/>
          </p:cNvSpPr>
          <p:nvPr>
            <p:ph type="body" idx="1"/>
          </p:nvPr>
        </p:nvSpPr>
        <p:spPr/>
        <p:txBody>
          <a:bodyPr/>
          <a:lstStyle/>
          <a:p>
            <a:pPr>
              <a:lnSpc>
                <a:spcPct val="90000"/>
              </a:lnSpc>
            </a:pPr>
            <a:r>
              <a:rPr lang="en-US" sz="2400"/>
              <a:t>Iteratively, track tries to resolve the ambiguities to integer values.</a:t>
            </a:r>
          </a:p>
          <a:p>
            <a:pPr lvl="1">
              <a:lnSpc>
                <a:spcPct val="70000"/>
              </a:lnSpc>
            </a:pPr>
            <a:r>
              <a:rPr lang="en-US" sz="2000"/>
              <a:t>Floating point estimates of the biases as they are estimated.</a:t>
            </a:r>
          </a:p>
          <a:p>
            <a:pPr lvl="1">
              <a:lnSpc>
                <a:spcPct val="70000"/>
              </a:lnSpc>
            </a:pPr>
            <a:r>
              <a:rPr lang="en-US" sz="2000"/>
              <a:t>RMS fit of the double difference residuals </a:t>
            </a:r>
          </a:p>
          <a:p>
            <a:pPr lvl="1">
              <a:lnSpc>
                <a:spcPct val="70000"/>
              </a:lnSpc>
            </a:pPr>
            <a:r>
              <a:rPr lang="en-US" sz="2000"/>
              <a:t>Any bad double differences are reported and removed (repeating values can be indication of missed cycle slip).</a:t>
            </a:r>
          </a:p>
          <a:p>
            <a:pPr lvl="1">
              <a:lnSpc>
                <a:spcPct val="70000"/>
              </a:lnSpc>
            </a:pPr>
            <a:r>
              <a:rPr lang="en-US" sz="2000"/>
              <a:t>Bias flag fixing report: Fix column (T or F) indicates if bias was successfully fixed.  The Fcode column indicates why it was not fixed.</a:t>
            </a:r>
          </a:p>
          <a:p>
            <a:pPr>
              <a:lnSpc>
                <a:spcPct val="90000"/>
              </a:lnSpc>
            </a:pPr>
            <a:r>
              <a:rPr lang="en-US" sz="2400"/>
              <a:t>This sequence is repeated until an iteration when no new biases are fixed.  </a:t>
            </a:r>
          </a:p>
          <a:p>
            <a:pPr>
              <a:lnSpc>
                <a:spcPct val="90000"/>
              </a:lnSpc>
            </a:pPr>
            <a:r>
              <a:rPr lang="en-US" sz="2400"/>
              <a:t>The final position estimates are then computed and output in the requested formats. </a:t>
            </a:r>
          </a:p>
          <a:p>
            <a:pPr>
              <a:lnSpc>
                <a:spcPct val="90000"/>
              </a:lnSpc>
            </a:pPr>
            <a:endParaRPr lang="en-US" sz="240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568007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type="body"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351238" name="Text Box 6"/>
          <p:cNvSpPr txBox="1">
            <a:spLocks noChangeArrowheads="1"/>
          </p:cNvSpPr>
          <p:nvPr/>
        </p:nvSpPr>
        <p:spPr bwMode="auto">
          <a:xfrm>
            <a:off x="228600" y="4838700"/>
            <a:ext cx="8686800" cy="790575"/>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Helvetica" charset="0"/>
              </a:rPr>
              <a:t>* BF  S   PRN    Epoch Range   F     Estimate dLC    Sig Limit Relative Rank  Fix Fcode Change L1    L2  Residual  L1      L2   Fits Best   LC    WL    LG</a:t>
            </a:r>
          </a:p>
          <a:p>
            <a:pPr eaLnBrk="1" hangingPunct="1">
              <a:lnSpc>
                <a:spcPct val="90000"/>
              </a:lnSpc>
              <a:spcBef>
                <a:spcPct val="20000"/>
              </a:spcBef>
            </a:pPr>
            <a:r>
              <a:rPr lang="en-US" sz="1000">
                <a:latin typeface="Helvetica" charset="0"/>
              </a:rPr>
              <a:t> 175  5  PRN 15     1    43    1     1.86 +-    0.24 SL   0.25 RR       2.36  F F --R-- dL1,2     3    3 dL12      0.31    -0.08 Fits   11.7   0.8   0.3 105.7</a:t>
            </a:r>
          </a:p>
          <a:p>
            <a:pPr eaLnBrk="1" hangingPunct="1">
              <a:lnSpc>
                <a:spcPct val="90000"/>
              </a:lnSpc>
              <a:spcBef>
                <a:spcPct val="20000"/>
              </a:spcBef>
            </a:pPr>
            <a:r>
              <a:rPr lang="en-US" sz="1000">
                <a:latin typeface="Helvetica" charset="0"/>
              </a:rPr>
              <a:t>  48  2  PRN 07     1   429    1    -0.16 +-    0.74 SL   0.25 RR    9660.51  F F S---O dL1,2     0    0 dL12     -0.28    -0.02 Fits    0.4   0.1   0.1   2.1</a:t>
            </a:r>
          </a:p>
          <a:p>
            <a:pPr>
              <a:spcBef>
                <a:spcPct val="50000"/>
              </a:spcBef>
            </a:pPr>
            <a:endParaRPr lang="en-US" sz="100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35277065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t>Improving ambiguity resolution</a:t>
            </a:r>
          </a:p>
        </p:txBody>
      </p:sp>
      <p:sp>
        <p:nvSpPr>
          <p:cNvPr id="352259" name="Rectangle 3"/>
          <p:cNvSpPr>
            <a:spLocks noGrp="1" noChangeArrowheads="1"/>
          </p:cNvSpPr>
          <p:nvPr>
            <p:ph type="body" idx="1"/>
          </p:nvPr>
        </p:nvSpPr>
        <p:spPr/>
        <p:txBody>
          <a:bodyPr/>
          <a:lstStyle/>
          <a:p>
            <a:r>
              <a:rPr lang="en-US" sz="2400" dirty="0"/>
              <a:t>The </a:t>
            </a:r>
            <a:r>
              <a:rPr lang="en-US" sz="2400" dirty="0" err="1"/>
              <a:t>Fcodes</a:t>
            </a:r>
            <a:r>
              <a:rPr lang="en-US" sz="2400" dirty="0"/>
              <a:t> can indicate how to fix ambiguities that track by default is not able to fix. </a:t>
            </a:r>
          </a:p>
          <a:p>
            <a:r>
              <a:rPr lang="en-US" sz="2400" dirty="0"/>
              <a:t>Common fixes:</a:t>
            </a:r>
          </a:p>
          <a:p>
            <a:pPr lvl="1"/>
            <a:r>
              <a:rPr lang="en-US" sz="2000" dirty="0"/>
              <a:t>S and W indicate that the estimated </a:t>
            </a:r>
            <a:r>
              <a:rPr lang="en-US" sz="2000" dirty="0" err="1"/>
              <a:t>sigmas</a:t>
            </a:r>
            <a:r>
              <a:rPr lang="en-US" sz="2000" dirty="0"/>
              <a:t> on the float estimates and/or MW-WL are too large.  If the relative ranks are large, the the sigma tolerances can be increased with the </a:t>
            </a:r>
            <a:r>
              <a:rPr lang="en-US" sz="2000" dirty="0" err="1"/>
              <a:t>Float_type</a:t>
            </a:r>
            <a:r>
              <a:rPr lang="en-US" sz="2000" dirty="0"/>
              <a:t> command,</a:t>
            </a:r>
          </a:p>
          <a:p>
            <a:pPr lvl="1"/>
            <a:r>
              <a:rPr lang="en-US" sz="2000" dirty="0"/>
              <a:t>If ambiguities seem to have the same value then </a:t>
            </a:r>
            <a:r>
              <a:rPr lang="en-US" sz="2000" dirty="0" err="1"/>
              <a:t>user_delbf</a:t>
            </a:r>
            <a:r>
              <a:rPr lang="en-US" sz="2000" dirty="0"/>
              <a:t> can be used to remove an extra one but care should be taken because some receivers can have 1/1 L1 L2 cycle slips.</a:t>
            </a:r>
          </a:p>
          <a:p>
            <a:pPr lvl="1"/>
            <a:r>
              <a:rPr lang="en-US" sz="2000" dirty="0"/>
              <a:t>Chi-squared increments may be too large (especially LG (ionosphere) and </a:t>
            </a:r>
            <a:r>
              <a:rPr lang="en-US" sz="2000" dirty="0" smtClean="0"/>
              <a:t>sometimes WL so, </a:t>
            </a:r>
            <a:r>
              <a:rPr lang="en-US" sz="2000" dirty="0"/>
              <a:t>by </a:t>
            </a:r>
            <a:r>
              <a:rPr lang="en-US" sz="2000" dirty="0" smtClean="0"/>
              <a:t>down-weighting </a:t>
            </a:r>
            <a:r>
              <a:rPr lang="en-US" sz="2000" dirty="0"/>
              <a:t>in the </a:t>
            </a:r>
            <a:r>
              <a:rPr lang="en-US" sz="2000" dirty="0" err="1"/>
              <a:t>float_type</a:t>
            </a:r>
            <a:r>
              <a:rPr lang="en-US" sz="2000" dirty="0"/>
              <a:t> command, relative rank can be improved.</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1043148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ionospheric delay model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Version 1.26 and greater of track have the ability to read a gridded ionospheric delay model.  The format of this model is expected to match the current IGS global ionospheric models available from </a:t>
            </a:r>
            <a:r>
              <a:rPr lang="en-US" dirty="0" err="1" smtClean="0"/>
              <a:t>cddis.gsfc.nasa.gov</a:t>
            </a:r>
            <a:r>
              <a:rPr lang="en-US" dirty="0" smtClean="0"/>
              <a:t> in the </a:t>
            </a:r>
            <a:r>
              <a:rPr lang="en-US" dirty="0" err="1" smtClean="0"/>
              <a:t>gps</a:t>
            </a:r>
            <a:r>
              <a:rPr lang="en-US" dirty="0" smtClean="0"/>
              <a:t>/productions/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(&gt;100 km).</a:t>
            </a:r>
          </a:p>
          <a:p>
            <a:endParaRPr lang="en-US" dirty="0"/>
          </a:p>
          <a:p>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3825920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eaLnBrk="1" hangingPunct="1"/>
            <a:r>
              <a:rPr lang="en-US"/>
              <a:t>General aspects</a:t>
            </a:r>
          </a:p>
        </p:txBody>
      </p:sp>
      <p:sp>
        <p:nvSpPr>
          <p:cNvPr id="18438" name="Rectangle 5"/>
          <p:cNvSpPr>
            <a:spLocks noGrp="1" noChangeArrowheads="1"/>
          </p:cNvSpPr>
          <p:nvPr>
            <p:ph type="body"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a:t>10&gt;100 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2212259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t>grep’ing</a:t>
            </a:r>
            <a:r>
              <a:rPr lang="en-US" dirty="0" smtClean="0"/>
              <a:t> FINAL in the track summary or output file and re-</a:t>
            </a:r>
            <a:r>
              <a:rPr lang="en-US" smtClean="0"/>
              <a:t>directing into an </a:t>
            </a: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434579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t>Other tunable parameters</a:t>
            </a:r>
          </a:p>
        </p:txBody>
      </p:sp>
      <p:sp>
        <p:nvSpPr>
          <p:cNvPr id="354307" name="Rectangle 3"/>
          <p:cNvSpPr>
            <a:spLocks noGrp="1" noChangeArrowheads="1"/>
          </p:cNvSpPr>
          <p:nvPr>
            <p:ph type="body" idx="1"/>
          </p:nvPr>
        </p:nvSpPr>
        <p:spPr/>
        <p:txBody>
          <a:bodyPr>
            <a:normAutofit fontScale="85000" lnSpcReduction="20000"/>
          </a:bodyPr>
          <a:lstStyle/>
          <a:p>
            <a:r>
              <a:rPr lang="en-US" dirty="0"/>
              <a:t>Process noise to be used </a:t>
            </a:r>
            <a:r>
              <a:rPr lang="en-US" dirty="0" smtClean="0"/>
              <a:t>if</a:t>
            </a:r>
            <a:r>
              <a:rPr lang="en-US" dirty="0" smtClean="0"/>
              <a:t> </a:t>
            </a:r>
            <a:r>
              <a:rPr lang="en-US" dirty="0"/>
              <a:t>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track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4065504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 “Rules”</a:t>
            </a:r>
            <a:endParaRPr lang="en-US" dirty="0"/>
          </a:p>
        </p:txBody>
      </p:sp>
      <p:sp>
        <p:nvSpPr>
          <p:cNvPr id="3" name="Content Placeholder 2"/>
          <p:cNvSpPr>
            <a:spLocks noGrp="1"/>
          </p:cNvSpPr>
          <p:nvPr>
            <p:ph idx="1"/>
          </p:nvPr>
        </p:nvSpPr>
        <p:spPr/>
        <p:txBody>
          <a:bodyPr>
            <a:normAutofit lnSpcReduction="10000"/>
          </a:bodyPr>
          <a:lstStyle/>
          <a:p>
            <a:r>
              <a:rPr lang="en-US" dirty="0" smtClean="0"/>
              <a:t>Track command files share the properties as </a:t>
            </a:r>
            <a:r>
              <a:rPr lang="en-US" dirty="0" err="1" smtClean="0"/>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track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130900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Plotting track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sh_plot_track</a:t>
            </a:r>
            <a:r>
              <a:rPr lang="en-US" dirty="0" smtClean="0"/>
              <a:t> is a script (using GMT) that can plot track results.  Features are still being added to this script.</a:t>
            </a:r>
          </a:p>
          <a:p>
            <a:r>
              <a:rPr lang="en-US" dirty="0" smtClean="0"/>
              <a:t>For quick plots we use the </a:t>
            </a:r>
            <a:r>
              <a:rPr lang="en-US" dirty="0" err="1" smtClean="0"/>
              <a:t>gamit/globk</a:t>
            </a:r>
            <a:r>
              <a:rPr lang="en-US" dirty="0" smtClean="0"/>
              <a:t> X-windows program</a:t>
            </a:r>
            <a:r>
              <a:rPr lang="en-US" dirty="0" smtClean="0">
                <a:solidFill>
                  <a:srgbClr val="632523"/>
                </a:solidFill>
              </a:rPr>
              <a:t> </a:t>
            </a:r>
            <a:r>
              <a:rPr lang="en-US" dirty="0" err="1" smtClean="0">
                <a:solidFill>
                  <a:srgbClr val="632523"/>
                </a:solidFill>
              </a:rPr>
              <a:t>cplotx</a:t>
            </a:r>
            <a:r>
              <a:rPr lang="en-US" dirty="0" smtClean="0"/>
              <a:t>.</a:t>
            </a:r>
          </a:p>
          <a:p>
            <a:r>
              <a:rPr lang="en-US" dirty="0" smtClean="0"/>
              <a:t>We</a:t>
            </a:r>
            <a:r>
              <a:rPr lang="en-US" dirty="0" smtClean="0"/>
              <a:t> </a:t>
            </a:r>
            <a:r>
              <a:rPr lang="en-US" dirty="0" smtClean="0"/>
              <a:t>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3199651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most common parameters that need to be changed in track are:</a:t>
            </a:r>
          </a:p>
          <a:p>
            <a:pPr lvl="1"/>
            <a:r>
              <a:rPr lang="en-US" dirty="0" smtClean="0"/>
              <a:t>The data gap that will automatically be treated as a cycle slip (default is 1) but most high rate data (&gt;=1Hz) has gaps due to recording problems.</a:t>
            </a:r>
          </a:p>
          <a:p>
            <a:pPr lvl="1"/>
            <a:r>
              <a:rPr lang="en-US" dirty="0" smtClean="0"/>
              <a:t>The sigma limits for the LC estimate and MW-WL estimates often need to be increased.  Track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a:t>
            </a:r>
            <a:r>
              <a:rPr lang="en-US" smtClean="0"/>
              <a:t>may help.</a:t>
            </a: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12205648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36731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685800" y="1600200"/>
            <a:ext cx="7772400" cy="4495800"/>
          </a:xfrm>
        </p:spPr>
        <p:txBody>
          <a:bodyPr>
            <a:normAutofit fontScale="62500" lnSpcReduction="2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228749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920062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131017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 moving sites</a:t>
            </a:r>
            <a:endParaRPr lang="en-US" dirty="0"/>
          </a:p>
        </p:txBody>
      </p:sp>
      <p:sp>
        <p:nvSpPr>
          <p:cNvPr id="3" name="Content Placeholder 2"/>
          <p:cNvSpPr>
            <a:spLocks noGrp="1"/>
          </p:cNvSpPr>
          <p:nvPr>
            <p:ph idx="1"/>
          </p:nvPr>
        </p:nvSpPr>
        <p:spPr>
          <a:xfrm>
            <a:off x="457200" y="1282768"/>
            <a:ext cx="8229600" cy="4843395"/>
          </a:xfrm>
        </p:spPr>
        <p:txBody>
          <a:bodyPr>
            <a:normAutofit fontScale="70000" lnSpcReduction="20000"/>
          </a:bodyPr>
          <a:lstStyle/>
          <a:p>
            <a:r>
              <a:rPr lang="en-US" dirty="0" smtClean="0"/>
              <a:t>For slow moving sites (glaciers, early landslides), </a:t>
            </a:r>
            <a:r>
              <a:rPr lang="en-US" dirty="0" err="1" smtClean="0"/>
              <a:t>gamit</a:t>
            </a:r>
            <a:r>
              <a:rPr lang="en-US" dirty="0" smtClean="0"/>
              <a:t> solution can be more easily automated than track solutions and can generate high quality results especially if motion is nearly linear (with high rates 100 m/</a:t>
            </a:r>
            <a:r>
              <a:rPr lang="en-US" dirty="0" err="1" smtClean="0"/>
              <a:t>yr</a:t>
            </a:r>
            <a:r>
              <a:rPr lang="en-US" dirty="0" smtClean="0"/>
              <a:t> for example).</a:t>
            </a:r>
          </a:p>
          <a:p>
            <a:r>
              <a:rPr lang="en-US" dirty="0" smtClean="0"/>
              <a:t>With </a:t>
            </a:r>
            <a:r>
              <a:rPr lang="en-US" dirty="0" err="1" smtClean="0"/>
              <a:t>gamit</a:t>
            </a:r>
            <a:r>
              <a:rPr lang="en-US" dirty="0" smtClean="0"/>
              <a:t> solutions:</a:t>
            </a:r>
          </a:p>
          <a:p>
            <a:pPr lvl="1"/>
            <a:r>
              <a:rPr lang="en-US" dirty="0" smtClean="0"/>
              <a:t>Put best estimate of velocity in the apriori coordinate file used in </a:t>
            </a:r>
            <a:r>
              <a:rPr lang="en-US" dirty="0" err="1" smtClean="0"/>
              <a:t>gamit</a:t>
            </a:r>
            <a:r>
              <a:rPr lang="en-US" dirty="0" smtClean="0"/>
              <a:t> (position estimate will be the mean offset from this linear model).</a:t>
            </a:r>
          </a:p>
          <a:p>
            <a:pPr lvl="1"/>
            <a:r>
              <a:rPr lang="en-US" dirty="0" smtClean="0"/>
              <a:t>Use </a:t>
            </a:r>
            <a:r>
              <a:rPr lang="en-US" dirty="0" err="1" smtClean="0"/>
              <a:t>sh_gamit</a:t>
            </a:r>
            <a:r>
              <a:rPr lang="en-US" dirty="0" smtClean="0"/>
              <a:t> with –</a:t>
            </a:r>
            <a:r>
              <a:rPr lang="en-US" dirty="0" err="1" smtClean="0"/>
              <a:t>sessinfo</a:t>
            </a:r>
            <a:r>
              <a:rPr lang="en-US" dirty="0" smtClean="0"/>
              <a:t> option to have multiple solutions be day (set start time and duration of each session e.g., 8 3-hr sessions per day; 360 30-sec epochs per session).  Use –</a:t>
            </a:r>
            <a:r>
              <a:rPr lang="en-US" dirty="0" err="1" smtClean="0"/>
              <a:t>netext</a:t>
            </a:r>
            <a:r>
              <a:rPr lang="en-US" dirty="0" smtClean="0"/>
              <a:t> option to put each session in different directory (-</a:t>
            </a:r>
            <a:r>
              <a:rPr lang="en-US" dirty="0" err="1" smtClean="0"/>
              <a:t>noftp</a:t>
            </a:r>
            <a:r>
              <a:rPr lang="en-US" dirty="0" smtClean="0"/>
              <a:t> after first session also speeds up run if sites missing).</a:t>
            </a:r>
          </a:p>
          <a:p>
            <a:pPr lvl="1"/>
            <a:r>
              <a:rPr lang="en-US" dirty="0" smtClean="0"/>
              <a:t>Some tuning of </a:t>
            </a:r>
            <a:r>
              <a:rPr lang="en-US" dirty="0" err="1" smtClean="0"/>
              <a:t>minxf</a:t>
            </a:r>
            <a:r>
              <a:rPr lang="en-US" dirty="0" smtClean="0"/>
              <a:t> in </a:t>
            </a:r>
            <a:r>
              <a:rPr lang="en-US" dirty="0" err="1" smtClean="0"/>
              <a:t>process.defaults</a:t>
            </a:r>
            <a:r>
              <a:rPr lang="en-US" dirty="0" smtClean="0"/>
              <a:t> and reduce values in </a:t>
            </a:r>
            <a:r>
              <a:rPr lang="en-US" dirty="0" err="1" smtClean="0"/>
              <a:t>trim_oneway_tol</a:t>
            </a:r>
            <a:r>
              <a:rPr lang="en-US" dirty="0" smtClean="0"/>
              <a:t> in </a:t>
            </a:r>
            <a:r>
              <a:rPr lang="en-US" dirty="0" err="1" smtClean="0"/>
              <a:t>autcln.cmd</a:t>
            </a:r>
            <a:r>
              <a:rPr lang="en-US" dirty="0" smtClean="0"/>
              <a:t> so that small data sets are not removed.</a:t>
            </a:r>
          </a:p>
          <a:p>
            <a:r>
              <a:rPr lang="en-US" dirty="0" smtClean="0"/>
              <a:t>Track can also be used for these types of analyses</a:t>
            </a:r>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82085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68735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457200" y="1297978"/>
            <a:ext cx="8229600" cy="4828185"/>
          </a:xfrm>
        </p:spPr>
        <p:txBody>
          <a:bodyPr>
            <a:normAutofit fontScale="55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69698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24751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1474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2544029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187776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488360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1996603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81404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eaLnBrk="1" hangingPunct="1"/>
            <a:r>
              <a:rPr lang="en-US"/>
              <a:t>Issues with length</a:t>
            </a:r>
          </a:p>
        </p:txBody>
      </p:sp>
      <p:sp>
        <p:nvSpPr>
          <p:cNvPr id="20486" name="Rectangle 5"/>
          <p:cNvSpPr>
            <a:spLocks noGrp="1" noChangeArrowheads="1"/>
          </p:cNvSpPr>
          <p:nvPr>
            <p:ph idx="1"/>
          </p:nvPr>
        </p:nvSpPr>
        <p:spPr/>
        <p:txBody>
          <a:bodyPr>
            <a:normAutofit fontScale="92500" lnSpcReduction="10000"/>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(&lt;2-3 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L1-</a:t>
            </a:r>
            <a:r>
              <a:rPr lang="en-US" dirty="0" smtClean="0"/>
              <a:t>L2 cycles</a:t>
            </a:r>
          </a:p>
          <a:p>
            <a:pPr eaLnBrk="1" hangingPunct="1">
              <a:lnSpc>
                <a:spcPct val="90000"/>
              </a:lnSpc>
            </a:pPr>
            <a:r>
              <a:rPr lang="en-US" dirty="0" smtClean="0"/>
              <a:t>IONEX files can now be included to help with the ionospheric delay on long baselines.</a:t>
            </a:r>
            <a:endParaRPr lang="en-US" dirty="0"/>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30524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eaLnBrk="1" hangingPunct="1"/>
            <a:r>
              <a:rPr lang="en-US"/>
              <a:t>Track 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dirty="0"/>
              <a:t>Track uses the </a:t>
            </a:r>
            <a:r>
              <a:rPr lang="en-US" sz="2400" dirty="0" smtClean="0"/>
              <a:t>Melbourne-</a:t>
            </a:r>
            <a:r>
              <a:rPr lang="en-US" sz="2400" dirty="0" err="1" smtClean="0"/>
              <a:t>Wubbena</a:t>
            </a:r>
            <a:r>
              <a:rPr lang="en-US" sz="2400" dirty="0" smtClean="0"/>
              <a:t> </a:t>
            </a:r>
            <a:r>
              <a:rPr lang="en-US" sz="2400" dirty="0"/>
              <a:t>Wide </a:t>
            </a:r>
            <a:r>
              <a:rPr lang="en-US" sz="2400" dirty="0" smtClean="0"/>
              <a:t>Lane (MW-WL) </a:t>
            </a:r>
            <a:r>
              <a:rPr lang="en-US" sz="2400" dirty="0"/>
              <a:t>to resolve L1-L2 and then a combination of techniques to determine L1 and L2 cycles separately. </a:t>
            </a:r>
          </a:p>
          <a:p>
            <a:pPr eaLnBrk="1" hangingPunct="1">
              <a:lnSpc>
                <a:spcPct val="90000"/>
              </a:lnSpc>
            </a:pPr>
            <a:r>
              <a:rPr lang="en-US" sz="2400" dirty="0"/>
              <a:t>“Bias flags” are added at times of cycle slips and the ambiguity resolution tries to resolve these to integer values.</a:t>
            </a:r>
          </a:p>
          <a:p>
            <a:pPr eaLnBrk="1" hangingPunct="1">
              <a:lnSpc>
                <a:spcPct val="90000"/>
              </a:lnSpc>
            </a:pPr>
            <a:r>
              <a:rPr lang="en-US" sz="2400" dirty="0"/>
              <a:t>Track uses floating point estimate with LC, MW-WL and  ionospheric delay constraints to determine the integer biases and the reliability with which they are determined.</a:t>
            </a:r>
          </a:p>
          <a:p>
            <a:pPr eaLnBrk="1" hangingPunct="1">
              <a:lnSpc>
                <a:spcPct val="90000"/>
              </a:lnSpc>
            </a:pPr>
            <a:r>
              <a:rPr lang="en-US" sz="2400" dirty="0" err="1"/>
              <a:t>Kalman</a:t>
            </a:r>
            <a:r>
              <a:rPr lang="en-US" sz="2400"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9473389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eaLnBrk="1" hangingPunct="1"/>
            <a:r>
              <a:rPr lang="en-US" dirty="0"/>
              <a:t>Ambiguity resolution</a:t>
            </a:r>
          </a:p>
        </p:txBody>
      </p:sp>
      <p:sp>
        <p:nvSpPr>
          <p:cNvPr id="24582" name="Rectangle 3"/>
          <p:cNvSpPr>
            <a:spLocks noGrp="1" noChangeArrowheads="1"/>
          </p:cNvSpPr>
          <p:nvPr>
            <p:ph idx="1"/>
          </p:nvPr>
        </p:nvSpPr>
        <p:spPr/>
        <p:txBody>
          <a:bodyPr>
            <a:normAutofit lnSpcReduction="100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3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en-GB" smtClean="0"/>
              <a:t>2017/05/04</a:t>
            </a:r>
            <a:endParaRPr lang="en-US"/>
          </a:p>
        </p:txBody>
      </p:sp>
      <p:sp>
        <p:nvSpPr>
          <p:cNvPr id="5" name="Footer Placeholder 4"/>
          <p:cNvSpPr>
            <a:spLocks noGrp="1"/>
          </p:cNvSpPr>
          <p:nvPr>
            <p:ph type="ftr" sz="quarter" idx="11"/>
          </p:nvPr>
        </p:nvSpPr>
        <p:spPr/>
        <p:txBody>
          <a:bodyPr/>
          <a:lstStyle/>
          <a:p>
            <a:r>
              <a:rPr lang="en-US" smtClean="0"/>
              <a:t>Track Kinematic</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222620335"/>
              </p:ext>
            </p:extLst>
          </p:nvPr>
        </p:nvGraphicFramePr>
        <p:xfrm>
          <a:off x="720670" y="3245404"/>
          <a:ext cx="4097172" cy="2977596"/>
        </p:xfrm>
        <a:graphic>
          <a:graphicData uri="http://schemas.openxmlformats.org/presentationml/2006/ole">
            <mc:AlternateContent xmlns:mc="http://schemas.openxmlformats.org/markup-compatibility/2006">
              <mc:Choice xmlns:v="urn:schemas-microsoft-com:vml" Requires="v">
                <p:oleObj spid="_x0000_s1093"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20670" y="3245404"/>
                        <a:ext cx="4097172" cy="297759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094"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p:txBody>
          <a:bodyPr>
            <a:spAutoFit/>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a:t>
            </a:r>
            <a:r>
              <a:rPr lang="en-GB" dirty="0"/>
              <a:t>Wide Lane</a:t>
            </a:r>
          </a:p>
        </p:txBody>
      </p:sp>
      <p:sp>
        <p:nvSpPr>
          <p:cNvPr id="29702" name="Rectangle 2"/>
          <p:cNvSpPr>
            <a:spLocks noGrp="1" noChangeArrowheads="1"/>
          </p:cNvSpPr>
          <p:nvPr>
            <p:ph idx="1"/>
          </p:nvPr>
        </p:nvSpPr>
        <p:spPr>
          <a:xfrm>
            <a:off x="457200" y="1600200"/>
            <a:ext cx="8229600" cy="3570208"/>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difference between L1 and L2 phase with the L2 phase scaled to the L1 wavelength is often called simply the </a:t>
            </a:r>
            <a:r>
              <a:rPr lang="en-GB" sz="2400" dirty="0" err="1"/>
              <a:t>widelane</a:t>
            </a:r>
            <a:r>
              <a:rPr lang="en-GB" sz="2400" dirty="0"/>
              <a:t> and used to detect cycle slips.  However it is </a:t>
            </a:r>
            <a:r>
              <a:rPr lang="en-GB" sz="2400" dirty="0" smtClean="0"/>
              <a:t>effected by </a:t>
            </a:r>
            <a:r>
              <a:rPr lang="en-GB" sz="2400" dirty="0"/>
              <a:t>fluctuations in the ionospheric </a:t>
            </a:r>
            <a:r>
              <a:rPr lang="en-GB" sz="2400" dirty="0" smtClean="0"/>
              <a:t>delay, </a:t>
            </a:r>
            <a:r>
              <a:rPr lang="en-GB" sz="2400" dirty="0"/>
              <a:t>which </a:t>
            </a:r>
            <a:r>
              <a:rPr lang="en-GB" sz="2400" dirty="0" smtClean="0"/>
              <a:t>is </a:t>
            </a:r>
            <a:r>
              <a:rPr lang="en-GB" sz="2400" dirty="0"/>
              <a:t>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smtClean="0"/>
              <a:t>2017/05/04</a:t>
            </a:r>
            <a:endParaRPr lang="en-US"/>
          </a:p>
        </p:txBody>
      </p:sp>
      <p:sp>
        <p:nvSpPr>
          <p:cNvPr id="3" name="Footer Placeholder 2"/>
          <p:cNvSpPr>
            <a:spLocks noGrp="1"/>
          </p:cNvSpPr>
          <p:nvPr>
            <p:ph type="ftr" sz="quarter" idx="11"/>
          </p:nvPr>
        </p:nvSpPr>
        <p:spPr/>
        <p:txBody>
          <a:bodyPr/>
          <a:lstStyle/>
          <a:p>
            <a:r>
              <a:rPr lang="en-US" smtClean="0"/>
              <a:t>Track Kinematic</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179</TotalTime>
  <Words>5612</Words>
  <Application>Microsoft Macintosh PowerPoint</Application>
  <PresentationFormat>On-screen Show (4:3)</PresentationFormat>
  <Paragraphs>552</Paragraphs>
  <Slides>48</Slides>
  <Notes>17</Notes>
  <HiddenSlides>15</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6" baseType="lpstr">
      <vt:lpstr>Calibri</vt:lpstr>
      <vt:lpstr>Courier</vt:lpstr>
      <vt:lpstr>Helvetica</vt:lpstr>
      <vt:lpstr>ＭＳ Ｐゴシック</vt:lpstr>
      <vt:lpstr>Symbol</vt:lpstr>
      <vt:lpstr>Arial</vt: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 Lane</vt:lpstr>
      <vt:lpstr>MW-WL Characteristics</vt:lpstr>
      <vt:lpstr>Melbourne-Wubena Wide 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commands</vt:lpstr>
      <vt:lpstr>Complete list commands</vt:lpstr>
      <vt:lpstr>Complete list of command</vt:lpstr>
      <vt:lpstr>Complete list of commands</vt:lpstr>
    </vt:vector>
  </TitlesOfParts>
  <Company>MIT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Michael Floyd</cp:lastModifiedBy>
  <cp:revision>43</cp:revision>
  <dcterms:created xsi:type="dcterms:W3CDTF">2014-11-13T20:18:27Z</dcterms:created>
  <dcterms:modified xsi:type="dcterms:W3CDTF">2017-05-04T07:24:21Z</dcterms:modified>
</cp:coreProperties>
</file>