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tif" ContentType="image/tif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960"/>
  </p:normalViewPr>
  <p:slideViewPr>
    <p:cSldViewPr snapToGrid="0" snapToObjects="1">
      <p:cViewPr varScale="1">
        <p:scale>
          <a:sx n="70" d="100"/>
          <a:sy n="70" d="100"/>
        </p:scale>
        <p:origin x="6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2017/05/04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2017/05/04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smtClean="0"/>
              <a:t>2017/05/04</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smtClean="0"/>
              <a:t>2017/05/04</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51525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1580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91703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3540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3482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2017/05/04</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70634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2017/05/04</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674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675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2017/05/04</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4579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2017/05/04</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3843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2017/05/04</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606746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2017/05/04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Examples of TRACK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369834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Relationship Id="rId5" Type="http://schemas.openxmlformats.org/officeDocument/2006/relationships/image" Target="../media/image4.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 Id="rId3" Type="http://schemas.openxmlformats.org/officeDocument/2006/relationships/image" Target="../media/image3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 Id="rId3" Type="http://schemas.openxmlformats.org/officeDocument/2006/relationships/image" Target="../media/image3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g"/><Relationship Id="rId3"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jp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a:t>
            </a:r>
            <a:r>
              <a:rPr lang="en-US" dirty="0" smtClean="0">
                <a:latin typeface="Courier"/>
                <a:cs typeface="Courier"/>
              </a:rPr>
              <a:t>track</a:t>
            </a:r>
            <a:r>
              <a:rPr lang="en-US" dirty="0" smtClean="0"/>
              <a:t> use</a:t>
            </a:r>
            <a:endParaRPr lang="en-US" dirty="0"/>
          </a:p>
        </p:txBody>
      </p:sp>
      <p:sp>
        <p:nvSpPr>
          <p:cNvPr id="9" name="Subtitle 2"/>
          <p:cNvSpPr txBox="1">
            <a:spLocks/>
          </p:cNvSpPr>
          <p:nvPr/>
        </p:nvSpPr>
        <p:spPr>
          <a:xfrm>
            <a:off x="1371600" y="3886199"/>
            <a:ext cx="6400800" cy="2409217"/>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smtClean="0"/>
              <a:t>M</a:t>
            </a:r>
            <a:r>
              <a:rPr lang="en-US" sz="2600" dirty="0"/>
              <a:t>. A. Floyd</a:t>
            </a:r>
          </a:p>
          <a:p>
            <a:r>
              <a:rPr lang="en-US" sz="1700" i="1" dirty="0" smtClean="0"/>
              <a:t>Massachusetts Institute of Technology, Cambridge, MA, USA</a:t>
            </a:r>
          </a:p>
          <a:p>
            <a:endParaRPr lang="en-US" sz="1400" dirty="0" smtClean="0"/>
          </a:p>
          <a:p>
            <a:r>
              <a:rPr lang="en-US" sz="2100" dirty="0"/>
              <a:t>School of Earth </a:t>
            </a:r>
            <a:r>
              <a:rPr lang="en-US" sz="2100" dirty="0" smtClean="0"/>
              <a:t>Sciences, University of Bristol</a:t>
            </a:r>
            <a:br>
              <a:rPr lang="en-US" sz="2100" dirty="0" smtClean="0"/>
            </a:br>
            <a:r>
              <a:rPr lang="en-US" sz="2100" dirty="0" smtClean="0"/>
              <a:t>United Kingdom</a:t>
            </a:r>
            <a:endParaRPr lang="en-US" sz="2100" dirty="0"/>
          </a:p>
          <a:p>
            <a:r>
              <a:rPr lang="en-US" sz="2100" dirty="0" smtClean="0"/>
              <a:t>2–5 May 2017</a:t>
            </a:r>
          </a:p>
          <a:p>
            <a:endParaRPr lang="en-US" sz="1800" dirty="0" smtClean="0"/>
          </a:p>
          <a:p>
            <a:r>
              <a:rPr lang="en-US" sz="1400" dirty="0"/>
              <a:t>Material from T. A. Herring, R. W. King, M. A. Floyd (MIT) and S. C. </a:t>
            </a:r>
            <a:r>
              <a:rPr lang="en-US" sz="1400" dirty="0" err="1"/>
              <a:t>McClusky</a:t>
            </a:r>
            <a:r>
              <a:rPr lang="en-US" sz="1400" dirty="0"/>
              <a:t> (now ANU)</a:t>
            </a:r>
          </a:p>
        </p:txBody>
      </p:sp>
      <p:sp>
        <p:nvSpPr>
          <p:cNvPr id="10" name="TextBox 9"/>
          <p:cNvSpPr txBox="1"/>
          <p:nvPr/>
        </p:nvSpPr>
        <p:spPr>
          <a:xfrm>
            <a:off x="1579674" y="6199641"/>
            <a:ext cx="5984652" cy="369332"/>
          </a:xfrm>
          <a:prstGeom prst="rect">
            <a:avLst/>
          </a:prstGeom>
          <a:noFill/>
        </p:spPr>
        <p:txBody>
          <a:bodyPr wrap="none" rtlCol="0">
            <a:spAutoFit/>
          </a:bodyPr>
          <a:lstStyle/>
          <a:p>
            <a:r>
              <a:rPr lang="en-US" dirty="0"/>
              <a:t>http://</a:t>
            </a:r>
            <a:r>
              <a:rPr lang="en-US" dirty="0" err="1" smtClean="0"/>
              <a:t>web.mit.edu</a:t>
            </a:r>
            <a:r>
              <a:rPr lang="en-US" dirty="0" smtClean="0"/>
              <a:t>/</a:t>
            </a:r>
            <a:r>
              <a:rPr lang="en-US" dirty="0" err="1" smtClean="0"/>
              <a:t>mfloyd</a:t>
            </a:r>
            <a:r>
              <a:rPr lang="en-US" dirty="0" smtClean="0"/>
              <a:t>/www/courses/gg/201705_Bristol/</a:t>
            </a:r>
            <a:endParaRPr lang="en-US" dirty="0"/>
          </a:p>
        </p:txBody>
      </p:sp>
      <p:pic>
        <p:nvPicPr>
          <p:cNvPr id="11" name="Picture 10"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60" y="224179"/>
            <a:ext cx="1599993" cy="362429"/>
          </a:xfrm>
          <a:prstGeom prst="rect">
            <a:avLst/>
          </a:prstGeom>
        </p:spPr>
      </p:pic>
      <p:pic>
        <p:nvPicPr>
          <p:cNvPr id="12" name="Picture 11" descr="bg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879" y="130032"/>
            <a:ext cx="1155932" cy="558987"/>
          </a:xfrm>
          <a:prstGeom prst="rect">
            <a:avLst/>
          </a:prstGeom>
        </p:spPr>
      </p:pic>
      <p:pic>
        <p:nvPicPr>
          <p:cNvPr id="13" name="Picture 12" descr="logo-small.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649" y="185527"/>
            <a:ext cx="1364702" cy="395663"/>
          </a:xfrm>
          <a:prstGeom prst="rect">
            <a:avLst/>
          </a:prstGeom>
        </p:spPr>
      </p:pic>
      <p:pic>
        <p:nvPicPr>
          <p:cNvPr id="14" name="Picture 13" descr="comet-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348" y="127537"/>
            <a:ext cx="1553259" cy="540000"/>
          </a:xfrm>
          <a:prstGeom prst="rect">
            <a:avLst/>
          </a:prstGeom>
        </p:spPr>
      </p:pic>
    </p:spTree>
    <p:extLst>
      <p:ext uri="{BB962C8B-B14F-4D97-AF65-F5344CB8AC3E}">
        <p14:creationId xmlns:p14="http://schemas.microsoft.com/office/powerpoint/2010/main" val="224799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P500</a:t>
            </a:r>
            <a:endParaRPr lang="en-US" dirty="0"/>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spTree>
    <p:extLst>
      <p:ext uri="{BB962C8B-B14F-4D97-AF65-F5344CB8AC3E}">
        <p14:creationId xmlns:p14="http://schemas.microsoft.com/office/powerpoint/2010/main" val="3053758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P066</a:t>
            </a:r>
            <a:endParaRPr lang="en-US" dirty="0"/>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spTree>
    <p:extLst>
      <p:ext uri="{BB962C8B-B14F-4D97-AF65-F5344CB8AC3E}">
        <p14:creationId xmlns:p14="http://schemas.microsoft.com/office/powerpoint/2010/main" val="3354470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P473</a:t>
            </a:r>
            <a:endParaRPr lang="en-US" dirty="0"/>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spTree>
    <p:extLst>
      <p:ext uri="{BB962C8B-B14F-4D97-AF65-F5344CB8AC3E}">
        <p14:creationId xmlns:p14="http://schemas.microsoft.com/office/powerpoint/2010/main" val="2017790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P742</a:t>
            </a:r>
            <a:endParaRPr lang="en-US" dirty="0"/>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spTree>
    <p:extLst>
      <p:ext uri="{BB962C8B-B14F-4D97-AF65-F5344CB8AC3E}">
        <p14:creationId xmlns:p14="http://schemas.microsoft.com/office/powerpoint/2010/main" val="179884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pPr>
              <a:buClr>
                <a:schemeClr val="accent2"/>
              </a:buClr>
            </a:pPr>
            <a:r>
              <a:rPr lang="en-US" sz="1800" dirty="0" smtClean="0"/>
              <a:t>P725 is ~600 km from epicenter.  This signal common to sites is the arrival at the “reference site”</a:t>
            </a:r>
            <a:endParaRPr lang="en-US" sz="1800" dirty="0"/>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spTree>
    <p:extLst>
      <p:ext uri="{BB962C8B-B14F-4D97-AF65-F5344CB8AC3E}">
        <p14:creationId xmlns:p14="http://schemas.microsoft.com/office/powerpoint/2010/main" val="2475514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2: Roving GPS</a:t>
            </a:r>
            <a:r>
              <a:rPr lang="en-US" dirty="0" smtClean="0"/>
              <a:t/>
            </a:r>
            <a:br>
              <a:rPr lang="en-US" dirty="0" smtClean="0"/>
            </a:br>
            <a:r>
              <a:rPr lang="en-US" sz="3100" dirty="0" smtClean="0"/>
              <a:t>(from England et al., 2013)</a:t>
            </a:r>
            <a:endParaRPr lang="en-US" sz="31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rcRect l="-836" r="-836"/>
          <a:stretch>
            <a:fillRect/>
          </a:stretch>
        </p:blipFill>
        <p:spPr/>
      </p:pic>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3: Rapid deformation</a:t>
            </a:r>
            <a:r>
              <a:rPr lang="en-US" dirty="0" smtClean="0"/>
              <a:t/>
            </a:r>
            <a:br>
              <a:rPr lang="en-US" dirty="0" smtClean="0"/>
            </a:br>
            <a:r>
              <a:rPr lang="en-US" sz="3100" dirty="0" smtClean="0"/>
              <a:t>(from Ryder et al., 2012)</a:t>
            </a:r>
            <a:endParaRPr lang="en-US" sz="31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
        <p:nvSpPr>
          <p:cNvPr id="3" name="Date Placeholder 2"/>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Rapid deformation</a:t>
            </a:r>
            <a:br>
              <a:rPr lang="en-US" dirty="0"/>
            </a:br>
            <a:r>
              <a:rPr lang="en-US" sz="2400" dirty="0"/>
              <a:t>(from Ryder et al., 2012)</a:t>
            </a:r>
            <a:endParaRPr lang="en-US" dirty="0"/>
          </a:p>
        </p:txBody>
      </p:sp>
      <p:sp>
        <p:nvSpPr>
          <p:cNvPr id="4" name="Content Placeholder 3"/>
          <p:cNvSpPr>
            <a:spLocks noGrp="1"/>
          </p:cNvSpPr>
          <p:nvPr>
            <p:ph sz="half" idx="2"/>
          </p:nvPr>
        </p:nvSpPr>
        <p:spPr/>
        <p:txBody>
          <a:bodyPr>
            <a:normAutofit/>
          </a:bodyPr>
          <a:lstStyle/>
          <a:p>
            <a:pPr marL="0" indent="0">
              <a:buNone/>
            </a:pPr>
            <a:r>
              <a:rPr lang="en-US" dirty="0" smtClean="0"/>
              <a:t>Selecting fixed site:</a:t>
            </a:r>
          </a:p>
          <a:p>
            <a:r>
              <a:rPr lang="en-US" dirty="0" smtClean="0"/>
              <a:t>CURI is</a:t>
            </a:r>
          </a:p>
          <a:p>
            <a:pPr lvl="1"/>
            <a:r>
              <a:rPr lang="en-US" dirty="0" smtClean="0"/>
              <a:t>Further from the main </a:t>
            </a:r>
            <a:r>
              <a:rPr lang="en-US" dirty="0" err="1" smtClean="0"/>
              <a:t>subduction</a:t>
            </a:r>
            <a:r>
              <a:rPr lang="en-US" dirty="0" smtClean="0"/>
              <a:t> earthquake</a:t>
            </a:r>
          </a:p>
          <a:p>
            <a:pPr lvl="1"/>
            <a:r>
              <a:rPr lang="en-US" dirty="0" smtClean="0"/>
              <a:t>Outside the deformation zone of the major aftershocks</a:t>
            </a:r>
          </a:p>
          <a:p>
            <a:pPr lvl="1"/>
            <a:r>
              <a:rPr lang="en-US" dirty="0" smtClean="0"/>
              <a:t>Along the nodal (zero deformation) plane of the major aftershocks</a:t>
            </a:r>
            <a:endParaRPr lang="en-US" dirty="0"/>
          </a:p>
        </p:txBody>
      </p:sp>
      <p:pic>
        <p:nvPicPr>
          <p:cNvPr id="9" name="Content Placeholder 8"/>
          <p:cNvPicPr>
            <a:picLocks noGrp="1" noChangeAspect="1"/>
          </p:cNvPicPr>
          <p:nvPr>
            <p:ph sz="half" idx="1"/>
          </p:nvPr>
        </p:nvPicPr>
        <p:blipFill>
          <a:blip r:embed="rId2"/>
          <a:srcRect l="-1837" r="-1837"/>
          <a:stretch>
            <a:fillRect/>
          </a:stretch>
        </p:blipFill>
        <p:spPr/>
      </p:pic>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Preliminary run</a:t>
            </a:r>
            <a:br>
              <a:rPr lang="en-US" sz="4000" dirty="0" smtClean="0"/>
            </a:br>
            <a:r>
              <a:rPr lang="en-US" sz="4000" dirty="0" smtClean="0"/>
              <a:t>Constrained first runs for ambiguities</a:t>
            </a:r>
            <a:endParaRPr lang="en-US" sz="2400" dirty="0"/>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5" name="Content Placeholder 4"/>
          <p:cNvSpPr>
            <a:spLocks noGrp="1"/>
          </p:cNvSpPr>
          <p:nvPr>
            <p:ph sz="half" idx="1"/>
          </p:nvPr>
        </p:nvSpPr>
        <p:spPr/>
        <p:txBody>
          <a:bodyPr>
            <a:normAutofit fontScale="92500"/>
          </a:bodyPr>
          <a:lstStyle/>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a:latin typeface="Courier"/>
                <a:cs typeface="Courier"/>
              </a:rPr>
              <a:t>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2010 03 11 14 40 3</a:t>
            </a:r>
            <a:r>
              <a:rPr lang="ro-RO" sz="900" dirty="0" smtClean="0">
                <a:latin typeface="Courier"/>
                <a:cs typeface="Courier"/>
              </a:rPr>
              <a:t>0</a:t>
            </a:r>
            <a:endParaRPr lang="ro-RO" sz="900" dirty="0">
              <a:latin typeface="Courier"/>
              <a:cs typeface="Courier"/>
            </a:endParaRP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a:t>
            </a:r>
            <a:r>
              <a:rPr lang="ro-RO" sz="900" dirty="0" smtClean="0">
                <a:latin typeface="Courier"/>
                <a:cs typeface="Courier"/>
              </a:rPr>
              <a:t>00</a:t>
            </a:r>
          </a:p>
          <a:p>
            <a:pPr marL="0" indent="0">
              <a:buNone/>
            </a:pPr>
            <a:r>
              <a:rPr lang="en-GB" dirty="0" smtClean="0"/>
              <a:t>Second run (updated </a:t>
            </a:r>
            <a:r>
              <a:rPr lang="en-GB" dirty="0" err="1" smtClean="0"/>
              <a:t>apr</a:t>
            </a:r>
            <a:r>
              <a:rPr lang="en-GB" dirty="0" smtClean="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smtClean="0">
                <a:latin typeface="Courier"/>
                <a:cs typeface="Courier"/>
              </a:rPr>
              <a:t> </a:t>
            </a:r>
            <a:r>
              <a:rPr lang="ro-RO" sz="900" dirty="0" smtClean="0">
                <a:solidFill>
                  <a:srgbClr val="FF0000"/>
                </a:solidFill>
                <a:latin typeface="Courier"/>
                <a:cs typeface="Courier"/>
              </a:rPr>
              <a:t>site_pos</a:t>
            </a:r>
            <a:endParaRPr lang="ro-RO" sz="900" dirty="0">
              <a:solidFill>
                <a:srgbClr val="FF0000"/>
              </a:solidFill>
              <a:latin typeface="Courier"/>
              <a:cs typeface="Courier"/>
            </a:endParaRPr>
          </a:p>
          <a:p>
            <a:pPr marL="0" indent="0">
              <a:buNone/>
            </a:pPr>
            <a:r>
              <a:rPr lang="ro-RO" sz="900" dirty="0">
                <a:latin typeface="Courier"/>
                <a:cs typeface="Courier"/>
              </a:rPr>
              <a:t> </a:t>
            </a:r>
            <a:r>
              <a:rPr lang="ro-RO" sz="900" dirty="0" smtClean="0">
                <a:latin typeface="Courier"/>
                <a:cs typeface="Courier"/>
              </a:rPr>
              <a:t> </a:t>
            </a:r>
            <a:r>
              <a:rPr lang="ro-RO" sz="900" dirty="0" smtClean="0">
                <a:solidFill>
                  <a:srgbClr val="FF0000"/>
                </a:solidFill>
                <a:latin typeface="Courier"/>
                <a:cs typeface="Courier"/>
              </a:rPr>
              <a:t>...</a:t>
            </a:r>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
        <p:nvSpPr>
          <p:cNvPr id="8" name="Date Placeholder 7"/>
          <p:cNvSpPr>
            <a:spLocks noGrp="1"/>
          </p:cNvSpPr>
          <p:nvPr>
            <p:ph type="dt" sz="half" idx="10"/>
          </p:nvPr>
        </p:nvSpPr>
        <p:spPr/>
        <p:txBody>
          <a:bodyPr/>
          <a:lstStyle/>
          <a:p>
            <a:r>
              <a:rPr lang="en-GB" smtClean="0"/>
              <a:t>2017/05/04</a:t>
            </a:r>
            <a:endParaRPr lang="en-US"/>
          </a:p>
        </p:txBody>
      </p:sp>
      <p:sp>
        <p:nvSpPr>
          <p:cNvPr id="9" name="Footer Placeholder 8"/>
          <p:cNvSpPr>
            <a:spLocks noGrp="1"/>
          </p:cNvSpPr>
          <p:nvPr>
            <p:ph type="ftr" sz="quarter" idx="11"/>
          </p:nvPr>
        </p:nvSpPr>
        <p:spPr/>
        <p:txBody>
          <a:bodyPr/>
          <a:lstStyle/>
          <a:p>
            <a:r>
              <a:rPr lang="en-US" smtClean="0"/>
              <a:t>Examples of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Final run</a:t>
            </a:r>
            <a:br>
              <a:rPr lang="en-US" sz="4000" dirty="0" smtClean="0"/>
            </a:br>
            <a:r>
              <a:rPr lang="en-US" sz="4000" dirty="0" smtClean="0"/>
              <a:t>Let the data freely define the noise</a:t>
            </a:r>
            <a:endParaRPr lang="en-US" sz="2400" dirty="0"/>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500" dirty="0" err="1" smtClean="0">
                <a:latin typeface="Courier"/>
                <a:cs typeface="Courier"/>
              </a:rPr>
              <a:t>grep</a:t>
            </a:r>
            <a:r>
              <a:rPr lang="en-US" sz="1500" dirty="0" smtClean="0">
                <a:latin typeface="Courier"/>
                <a:cs typeface="Courier"/>
              </a:rPr>
              <a:t> ‘FINAL’ </a:t>
            </a:r>
            <a:r>
              <a:rPr lang="en-US" sz="1500" i="1" dirty="0" smtClean="0">
                <a:latin typeface="Courier"/>
                <a:cs typeface="Courier"/>
              </a:rPr>
              <a:t>sum-file</a:t>
            </a:r>
            <a:r>
              <a:rPr lang="en-US" sz="1500" dirty="0" smtClean="0">
                <a:latin typeface="Courier"/>
                <a:cs typeface="Courier"/>
              </a:rPr>
              <a:t> &gt; </a:t>
            </a:r>
            <a:r>
              <a:rPr lang="en-US" sz="1500" dirty="0" err="1" smtClean="0">
                <a:latin typeface="Courier"/>
                <a:cs typeface="Courier"/>
              </a:rPr>
              <a:t>track.amb</a:t>
            </a:r>
            <a:endParaRPr lang="en-US" sz="1500" dirty="0" smtClean="0">
              <a:latin typeface="Courier"/>
              <a:cs typeface="Courier"/>
            </a:endParaRPr>
          </a:p>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1</a:t>
            </a:r>
            <a:endParaRPr lang="ro-RO" sz="900" dirty="0" smtClean="0">
              <a:latin typeface="Courier"/>
              <a:cs typeface="Courier"/>
            </a:endParaRPr>
          </a:p>
          <a:p>
            <a:pPr marL="0" indent="0">
              <a:buNone/>
            </a:pPr>
            <a:r>
              <a:rPr lang="ro-RO" sz="900" dirty="0">
                <a:solidFill>
                  <a:srgbClr val="FF0000"/>
                </a:solidFill>
                <a:latin typeface="Courier"/>
                <a:cs typeface="Courier"/>
              </a:rPr>
              <a:t>#</a:t>
            </a:r>
            <a:r>
              <a:rPr lang="ro-RO" sz="900" dirty="0" smtClean="0">
                <a:latin typeface="Courier"/>
                <a:cs typeface="Courier"/>
              </a:rPr>
              <a:t>timedep_procns</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55 35 2010 03 11 14 56 </a:t>
            </a:r>
            <a:r>
              <a:rPr lang="ro-RO" sz="900" dirty="0" smtClean="0">
                <a:solidFill>
                  <a:srgbClr val="000000"/>
                </a:solidFill>
                <a:latin typeface="Courier"/>
                <a:cs typeface="Courier"/>
              </a:rPr>
              <a:t>00</a:t>
            </a:r>
          </a:p>
          <a:p>
            <a:pPr marL="0" indent="0">
              <a:buNone/>
            </a:pPr>
            <a:r>
              <a:rPr lang="ro-RO" sz="900" dirty="0">
                <a:latin typeface="Courier"/>
                <a:cs typeface="Courier"/>
              </a:rPr>
              <a:t> </a:t>
            </a:r>
            <a:r>
              <a:rPr lang="ro-RO" sz="900" dirty="0" smtClean="0">
                <a:solidFill>
                  <a:srgbClr val="FF0000"/>
                </a:solidFill>
                <a:latin typeface="Courier"/>
                <a:cs typeface="Courier"/>
              </a:rPr>
              <a:t>ambin_file track.amb</a:t>
            </a:r>
            <a:endParaRPr lang="ro-RO" sz="900" dirty="0">
              <a:solidFill>
                <a:srgbClr val="FF0000"/>
              </a:solidFill>
              <a:latin typeface="Courier"/>
              <a:cs typeface="Courier"/>
            </a:endParaRPr>
          </a:p>
          <a:p>
            <a:pPr marL="0" indent="0">
              <a:buNone/>
            </a:pPr>
            <a:endParaRPr lang="en-US" sz="1600" dirty="0">
              <a:latin typeface="Courier"/>
              <a:cs typeface="Courier"/>
            </a:endParaRPr>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r>
              <a:rPr lang="en-GB" smtClean="0"/>
              <a:t>2017/05/04</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spTree>
    <p:extLst>
      <p:ext uri="{BB962C8B-B14F-4D97-AF65-F5344CB8AC3E}">
        <p14:creationId xmlns:p14="http://schemas.microsoft.com/office/powerpoint/2010/main" val="1086223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Outline</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a:t>Rapid deformation</a:t>
            </a:r>
          </a:p>
          <a:p>
            <a:pPr marL="971550" lvl="1" indent="-514350">
              <a:buFont typeface="+mj-lt"/>
              <a:buAutoNum type="arabicPeriod" startAt="3"/>
            </a:pPr>
            <a:r>
              <a:rPr lang="en-US" dirty="0"/>
              <a:t>Episodic and </a:t>
            </a:r>
            <a:r>
              <a:rPr lang="en-US" dirty="0" smtClean="0"/>
              <a:t>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en-GB" smtClean="0"/>
              <a:t>2017/05/04</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3: TRACK alters perspective</a:t>
            </a:r>
            <a:endParaRPr lang="en-US" dirty="0"/>
          </a:p>
        </p:txBody>
      </p:sp>
      <p:sp>
        <p:nvSpPr>
          <p:cNvPr id="5" name="Text Placeholder 4"/>
          <p:cNvSpPr>
            <a:spLocks noGrp="1"/>
          </p:cNvSpPr>
          <p:nvPr>
            <p:ph type="body" idx="1"/>
          </p:nvPr>
        </p:nvSpPr>
        <p:spPr/>
        <p:txBody>
          <a:bodyPr/>
          <a:lstStyle/>
          <a:p>
            <a:r>
              <a:rPr lang="en-US" dirty="0" smtClean="0"/>
              <a:t>Initial hypothesis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Earthquakes took place on antithetic normal faults in the upper plate of </a:t>
            </a:r>
            <a:r>
              <a:rPr lang="en-US" dirty="0" err="1" smtClean="0"/>
              <a:t>subduction</a:t>
            </a:r>
            <a:r>
              <a:rPr lang="en-US" dirty="0" smtClean="0"/>
              <a:t> interface</a:t>
            </a:r>
          </a:p>
          <a:p>
            <a:endParaRPr lang="en-US" dirty="0" smtClean="0"/>
          </a:p>
          <a:p>
            <a:endParaRPr lang="en-US" dirty="0"/>
          </a:p>
          <a:p>
            <a:endParaRPr lang="en-US" dirty="0" smtClean="0"/>
          </a:p>
          <a:p>
            <a:endParaRPr lang="en-US" dirty="0" smtClean="0"/>
          </a:p>
          <a:p>
            <a:r>
              <a:rPr lang="en-US" dirty="0" smtClean="0"/>
              <a:t>But </a:t>
            </a:r>
            <a:r>
              <a:rPr lang="en-US" dirty="0" err="1"/>
              <a:t>cGPS</a:t>
            </a:r>
            <a:r>
              <a:rPr lang="en-US" dirty="0"/>
              <a:t> site LEMU experiences opposite </a:t>
            </a:r>
            <a:r>
              <a:rPr lang="en-US" dirty="0" smtClean="0"/>
              <a:t>vertical motion </a:t>
            </a:r>
            <a:r>
              <a:rPr lang="en-US" dirty="0"/>
              <a:t>due to first and second </a:t>
            </a:r>
            <a:r>
              <a:rPr lang="en-US" dirty="0" smtClean="0"/>
              <a:t>earthquakes</a:t>
            </a:r>
            <a:endParaRPr lang="en-US" dirty="0"/>
          </a:p>
        </p:txBody>
      </p:sp>
      <p:sp>
        <p:nvSpPr>
          <p:cNvPr id="6" name="Text Placeholder 5"/>
          <p:cNvSpPr>
            <a:spLocks noGrp="1"/>
          </p:cNvSpPr>
          <p:nvPr>
            <p:ph type="body" sz="quarter" idx="3"/>
          </p:nvPr>
        </p:nvSpPr>
        <p:spPr/>
        <p:txBody>
          <a:bodyPr/>
          <a:lstStyle/>
          <a:p>
            <a:r>
              <a:rPr lang="en-US" dirty="0" smtClean="0"/>
              <a:t>Final conclusion</a:t>
            </a:r>
            <a:endParaRPr lang="en-US" dirty="0"/>
          </a:p>
        </p:txBody>
      </p:sp>
      <p:sp>
        <p:nvSpPr>
          <p:cNvPr id="7" name="Content Placeholder 6"/>
          <p:cNvSpPr>
            <a:spLocks noGrp="1"/>
          </p:cNvSpPr>
          <p:nvPr>
            <p:ph sz="quarter" idx="4"/>
          </p:nvPr>
        </p:nvSpPr>
        <p:spPr/>
        <p:txBody>
          <a:bodyPr/>
          <a:lstStyle/>
          <a:p>
            <a:r>
              <a:rPr lang="en-US" dirty="0" smtClean="0"/>
              <a:t>LEMU is on the hanging wall of first earthquake and footwall of second</a:t>
            </a:r>
          </a:p>
          <a:p>
            <a:r>
              <a:rPr lang="en-US" dirty="0" smtClean="0"/>
              <a:t>Therefore faults must be synthetic normal faults</a:t>
            </a:r>
            <a:endParaRPr lang="en-US" dirty="0"/>
          </a:p>
        </p:txBody>
      </p:sp>
      <p:cxnSp>
        <p:nvCxnSpPr>
          <p:cNvPr id="17" name="Straight Connector 16"/>
          <p:cNvCxnSpPr/>
          <p:nvPr/>
        </p:nvCxnSpPr>
        <p:spPr>
          <a:xfrm flipH="1">
            <a:off x="3261604" y="346837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375723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60329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377104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42381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34450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43594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366551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07198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
        <p:nvSpPr>
          <p:cNvPr id="4" name="Date Placeholder 3"/>
          <p:cNvSpPr>
            <a:spLocks noGrp="1"/>
          </p:cNvSpPr>
          <p:nvPr>
            <p:ph type="dt" sz="half" idx="10"/>
          </p:nvPr>
        </p:nvSpPr>
        <p:spPr/>
        <p:txBody>
          <a:bodyPr/>
          <a:lstStyle/>
          <a:p>
            <a:r>
              <a:rPr lang="en-GB" smtClean="0"/>
              <a:t>2017/05/04</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satellite in </a:t>
            </a:r>
            <a:r>
              <a:rPr lang="en-US" dirty="0" err="1" smtClean="0"/>
              <a:t>cview</a:t>
            </a:r>
            <a:endParaRPr lang="en-US" dirty="0"/>
          </a:p>
        </p:txBody>
      </p:sp>
      <p:pic>
        <p:nvPicPr>
          <p:cNvPr id="4" name="Content Placeholder 3"/>
          <p:cNvPicPr>
            <a:picLocks noGrp="1" noChangeAspect="1"/>
          </p:cNvPicPr>
          <p:nvPr>
            <p:ph idx="1"/>
          </p:nvPr>
        </p:nvPicPr>
        <p:blipFill>
          <a:blip r:embed="rId2"/>
          <a:srcRect l="-600" r="-600"/>
          <a:stretch>
            <a:fillRect/>
          </a:stretch>
        </p:blipFill>
        <p:spPr/>
      </p:pic>
      <p:sp>
        <p:nvSpPr>
          <p:cNvPr id="5" name="Date Placeholder 4"/>
          <p:cNvSpPr>
            <a:spLocks noGrp="1"/>
          </p:cNvSpPr>
          <p:nvPr>
            <p:ph type="dt" sz="half" idx="10"/>
          </p:nvPr>
        </p:nvSpPr>
        <p:spPr/>
        <p:txBody>
          <a:bodyPr/>
          <a:lstStyle/>
          <a:p>
            <a:r>
              <a:rPr lang="en-GB" smtClean="0"/>
              <a:t>2017/05/04</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satellite with some problems </a:t>
            </a:r>
            <a:r>
              <a:rPr lang="en-US" dirty="0" err="1" smtClean="0"/>
              <a:t>cview</a:t>
            </a:r>
            <a:endParaRPr lang="en-US" dirty="0"/>
          </a:p>
        </p:txBody>
      </p:sp>
      <p:pic>
        <p:nvPicPr>
          <p:cNvPr id="8" name="Content Placeholder 7"/>
          <p:cNvPicPr>
            <a:picLocks noGrp="1" noChangeAspect="1"/>
          </p:cNvPicPr>
          <p:nvPr>
            <p:ph idx="1"/>
          </p:nvPr>
        </p:nvPicPr>
        <p:blipFill>
          <a:blip r:embed="rId2"/>
          <a:srcRect l="-600" r="-600"/>
          <a:stretch>
            <a:fillRect/>
          </a:stretch>
        </p:blipFill>
        <p:spPr/>
      </p:pic>
      <p:sp>
        <p:nvSpPr>
          <p:cNvPr id="9" name="Date Placeholder 8"/>
          <p:cNvSpPr>
            <a:spLocks noGrp="1"/>
          </p:cNvSpPr>
          <p:nvPr>
            <p:ph type="dt" sz="half" idx="10"/>
          </p:nvPr>
        </p:nvSpPr>
        <p:spPr/>
        <p:txBody>
          <a:bodyPr/>
          <a:lstStyle/>
          <a:p>
            <a:r>
              <a:rPr lang="en-GB" smtClean="0"/>
              <a:t>2017/05/04</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6" name="Content Placeholder 5"/>
          <p:cNvPicPr>
            <a:picLocks noGrp="1" noChangeAspect="1"/>
          </p:cNvPicPr>
          <p:nvPr>
            <p:ph idx="1"/>
          </p:nvPr>
        </p:nvPicPr>
        <p:blipFill>
          <a:blip r:embed="rId3"/>
          <a:srcRect l="-600" r="-600"/>
          <a:stretch>
            <a:fillRect/>
          </a:stretch>
        </p:blipFill>
        <p:spPr/>
      </p:pic>
      <p:sp>
        <p:nvSpPr>
          <p:cNvPr id="7" name="Date Placeholder 6"/>
          <p:cNvSpPr>
            <a:spLocks noGrp="1"/>
          </p:cNvSpPr>
          <p:nvPr>
            <p:ph type="dt" sz="half" idx="10"/>
          </p:nvPr>
        </p:nvSpPr>
        <p:spPr/>
        <p:txBody>
          <a:bodyPr/>
          <a:lstStyle/>
          <a:p>
            <a:r>
              <a:rPr lang="en-GB" smtClean="0"/>
              <a:t>2017/05/04</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4" name="Content Placeholder 3"/>
          <p:cNvPicPr>
            <a:picLocks noGrp="1" noChangeAspect="1"/>
          </p:cNvPicPr>
          <p:nvPr>
            <p:ph idx="1"/>
          </p:nvPr>
        </p:nvPicPr>
        <p:blipFill>
          <a:blip r:embed="rId3"/>
          <a:srcRect l="-600" r="-600"/>
          <a:stretch>
            <a:fillRect/>
          </a:stretch>
        </p:blipFill>
        <p:spPr/>
      </p:pic>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
        <p:nvSpPr>
          <p:cNvPr id="7" name="Date Placeholder 6"/>
          <p:cNvSpPr>
            <a:spLocks noGrp="1"/>
          </p:cNvSpPr>
          <p:nvPr>
            <p:ph type="dt" sz="half" idx="10"/>
          </p:nvPr>
        </p:nvSpPr>
        <p:spPr/>
        <p:txBody>
          <a:bodyPr/>
          <a:lstStyle/>
          <a:p>
            <a:r>
              <a:rPr lang="en-GB" smtClean="0"/>
              <a:t>2017/05/04</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dirty="0" smtClean="0"/>
              <a:t>GAMIT/GLOBK processing</a:t>
            </a:r>
            <a:endParaRPr lang="en-US" dirty="0"/>
          </a:p>
        </p:txBody>
      </p:sp>
      <p:sp>
        <p:nvSpPr>
          <p:cNvPr id="6" name="Content Placeholder 5"/>
          <p:cNvSpPr>
            <a:spLocks noGrp="1"/>
          </p:cNvSpPr>
          <p:nvPr>
            <p:ph sz="half" idx="2"/>
          </p:nvPr>
        </p:nvSpPr>
        <p:spPr/>
        <p:txBody>
          <a:bodyPr/>
          <a:lstStyle/>
          <a:p>
            <a:r>
              <a:rPr lang="en-US" dirty="0" smtClean="0"/>
              <a:t>Process network of available data at nearby sites</a:t>
            </a:r>
            <a:endParaRPr lang="en-US" dirty="0"/>
          </a:p>
          <a:p>
            <a:r>
              <a:rPr lang="en-US" dirty="0" smtClean="0"/>
              <a:t>Find candidate stable fixed site(s)</a:t>
            </a:r>
          </a:p>
          <a:p>
            <a:r>
              <a:rPr lang="en-US" dirty="0"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t>TRACK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Building the static network</a:t>
            </a:r>
            <a:endParaRPr lang="en-US" dirty="0"/>
          </a:p>
        </p:txBody>
      </p:sp>
      <p:pic>
        <p:nvPicPr>
          <p:cNvPr id="13" name="Content Placeholder 12"/>
          <p:cNvPicPr>
            <a:picLocks noGrp="1" noChangeAspect="1"/>
          </p:cNvPicPr>
          <p:nvPr>
            <p:ph idx="1"/>
          </p:nvPr>
        </p:nvPicPr>
        <p:blipFill>
          <a:blip r:embed="rId2"/>
          <a:srcRect l="-4904" r="-4904"/>
          <a:stretch>
            <a:fillRect/>
          </a:stretch>
        </p:blipFill>
        <p:spPr/>
      </p:pic>
      <p:sp>
        <p:nvSpPr>
          <p:cNvPr id="2" name="TextBox 1"/>
          <p:cNvSpPr txBox="1"/>
          <p:nvPr/>
        </p:nvSpPr>
        <p:spPr>
          <a:xfrm>
            <a:off x="666433" y="1248096"/>
            <a:ext cx="7813294" cy="369332"/>
          </a:xfrm>
          <a:prstGeom prst="rect">
            <a:avLst/>
          </a:prstGeom>
          <a:noFill/>
        </p:spPr>
        <p:txBody>
          <a:bodyPr wrap="none" rtlCol="0">
            <a:spAutoFit/>
          </a:bodyPr>
          <a:lstStyle/>
          <a:p>
            <a:r>
              <a:rPr lang="en-US" dirty="0"/>
              <a:t>http://</a:t>
            </a:r>
            <a:r>
              <a:rPr lang="en-US" dirty="0" err="1"/>
              <a:t>www.unavco.org</a:t>
            </a:r>
            <a:r>
              <a:rPr lang="en-US" dirty="0"/>
              <a:t>/data/</a:t>
            </a:r>
            <a:r>
              <a:rPr lang="en-US" dirty="0" err="1"/>
              <a:t>gps-gnss</a:t>
            </a:r>
            <a:r>
              <a:rPr lang="en-US" dirty="0"/>
              <a:t>/data-access-methods/dai2/app/dai2.html</a:t>
            </a:r>
          </a:p>
        </p:txBody>
      </p:sp>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Tree>
    <p:extLst>
      <p:ext uri="{BB962C8B-B14F-4D97-AF65-F5344CB8AC3E}">
        <p14:creationId xmlns:p14="http://schemas.microsoft.com/office/powerpoint/2010/main" val="3507928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Ice flow or bedrock</a:t>
            </a:r>
            <a:r>
              <a:rPr lang="en-US" dirty="0" smtClean="0"/>
              <a:t>?</a:t>
            </a:r>
            <a:endParaRPr lang="en-US" dirty="0"/>
          </a:p>
        </p:txBody>
      </p:sp>
    </p:spTree>
    <p:extLst>
      <p:ext uri="{BB962C8B-B14F-4D97-AF65-F5344CB8AC3E}">
        <p14:creationId xmlns:p14="http://schemas.microsoft.com/office/powerpoint/2010/main" val="142782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RAMG.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p:pic>
      <p:pic>
        <p:nvPicPr>
          <p:cNvPr id="6" name="Content Placeholder 5" descr="RAMG.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6" name="Content Placeholder 5"/>
          <p:cNvPicPr>
            <a:picLocks noGrp="1" noChangeAspect="1"/>
          </p:cNvPicPr>
          <p:nvPr>
            <p:ph sz="half" idx="2"/>
          </p:nvPr>
        </p:nvPicPr>
        <p:blipFill>
          <a:blip r:embed="rId2"/>
          <a:srcRect l="18898" r="18898"/>
          <a:stretch>
            <a:fillRect/>
          </a:stretch>
        </p:blipFill>
        <p:spPr/>
      </p:pic>
      <p:pic>
        <p:nvPicPr>
          <p:cNvPr id="4" name="Content Placeholder 3" descr="BUMS.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smtClean="0"/>
              <a:t>Example 1: GPS seismology</a:t>
            </a:r>
            <a:endParaRPr lang="en-US" dirty="0"/>
          </a:p>
        </p:txBody>
      </p:sp>
      <p:sp>
        <p:nvSpPr>
          <p:cNvPr id="38918" name="Rectangle 5"/>
          <p:cNvSpPr>
            <a:spLocks noGrp="1" noChangeArrowheads="1"/>
          </p:cNvSpPr>
          <p:nvPr>
            <p:ph type="body" idx="1"/>
          </p:nvPr>
        </p:nvSpPr>
        <p:spPr/>
        <p:txBody>
          <a:bodyPr>
            <a:normAutofit fontScale="92500" lnSpcReduction="20000"/>
          </a:bodyPr>
          <a:lstStyle/>
          <a:p>
            <a:r>
              <a:rPr lang="en-US" dirty="0" smtClean="0"/>
              <a:t>April 4, 2010 El-Mayor </a:t>
            </a:r>
            <a:r>
              <a:rPr lang="en-US" dirty="0" err="1" smtClean="0"/>
              <a:t>Cucapah</a:t>
            </a:r>
            <a:r>
              <a:rPr lang="en-US" dirty="0" smtClean="0"/>
              <a:t> earthquake in Baja California: 5-Hz results.  Look later at long baseline processing for these sites.</a:t>
            </a:r>
          </a:p>
          <a:p>
            <a:r>
              <a:rPr lang="en-US" dirty="0" smtClean="0"/>
              <a:t>Track results are generated in two steps:</a:t>
            </a:r>
          </a:p>
          <a:p>
            <a:pPr lvl="1"/>
            <a:r>
              <a:rPr lang="en-US" dirty="0" smtClean="0"/>
              <a:t>First solution uses zero process noise except during time of earthquake (long baseline solution)</a:t>
            </a:r>
          </a:p>
          <a:p>
            <a:pPr lvl="1"/>
            <a:r>
              <a:rPr lang="en-US" dirty="0" smtClean="0"/>
              <a:t>Final results generated with fixed ambiguities from first solution read in (-a option).  </a:t>
            </a:r>
          </a:p>
          <a:p>
            <a:pPr lvl="1"/>
            <a:r>
              <a:rPr lang="en-US" dirty="0" smtClean="0"/>
              <a:t>Long baseline ambiguity resolution with stochastic site coordinates needs LC estimate which can noisy due to </a:t>
            </a:r>
            <a:r>
              <a:rPr lang="en-US" dirty="0" err="1" smtClean="0"/>
              <a:t>stochastics</a:t>
            </a:r>
            <a:r>
              <a:rPr lang="en-US" dirty="0" smtClean="0"/>
              <a:t>.</a:t>
            </a:r>
            <a:endParaRPr lang="en-US" dirty="0"/>
          </a:p>
        </p:txBody>
      </p:sp>
      <p:sp>
        <p:nvSpPr>
          <p:cNvPr id="2" name="Date Placeholder 1"/>
          <p:cNvSpPr>
            <a:spLocks noGrp="1"/>
          </p:cNvSpPr>
          <p:nvPr>
            <p:ph type="dt" sz="half" idx="10"/>
          </p:nvPr>
        </p:nvSpPr>
        <p:spPr/>
        <p:txBody>
          <a:bodyPr/>
          <a:lstStyle/>
          <a:p>
            <a:r>
              <a:rPr lang="en-GB" smtClean="0"/>
              <a:t>2017/05/04</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9" name="Content Placeholder 8" descr="UTHW.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847" r="22215"/>
          <a:stretch/>
        </p:blipFill>
        <p:spPr/>
      </p:pic>
      <p:pic>
        <p:nvPicPr>
          <p:cNvPr id="8" name="Content Placeholder 7" descr="UTHW.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057" r="-10057"/>
          <a:stretch>
            <a:fillRect/>
          </a:stretch>
        </p:blip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FALL.jpg"/>
          <p:cNvPicPr>
            <a:picLocks noGrp="1" noChangeAspect="1"/>
          </p:cNvPicPr>
          <p:nvPr>
            <p:ph sz="half" idx="2"/>
          </p:nvPr>
        </p:nvPicPr>
        <p:blipFill>
          <a:blip r:embed="rId2">
            <a:extLst>
              <a:ext uri="{28A0092B-C50C-407E-A947-70E740481C1C}">
                <a14:useLocalDpi xmlns:a14="http://schemas.microsoft.com/office/drawing/2010/main" val="0"/>
              </a:ext>
            </a:extLst>
          </a:blip>
          <a:srcRect l="-9488" r="-9488"/>
          <a:stretch>
            <a:fillRect/>
          </a:stretch>
        </p:blipFill>
        <p:spPr/>
      </p:pic>
      <p:pic>
        <p:nvPicPr>
          <p:cNvPr id="6" name="Content Placeholder 5" descr="FALL.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rcRect l="20335" r="20335"/>
          <a:stretch>
            <a:fillRect/>
          </a:stretch>
        </p:blipFill>
        <p:spPr/>
      </p:pic>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
        <p:nvSpPr>
          <p:cNvPr id="3" name="Date Placeholder 2"/>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rcRect l="-1206" r="-1206"/>
          <a:stretch>
            <a:fillRect/>
          </a:stretch>
        </p:blipFill>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rcRect l="-1226" r="-1226"/>
          <a:stretch>
            <a:fillRect/>
          </a:stretch>
        </p:blipFill>
        <p:spPr/>
      </p:pic>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flag in under “</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
        <p:nvSpPr>
          <p:cNvPr id="4" name="Date Placeholder 3"/>
          <p:cNvSpPr>
            <a:spLocks noGrp="1"/>
          </p:cNvSpPr>
          <p:nvPr>
            <p:ph type="dt" sz="half" idx="10"/>
          </p:nvPr>
        </p:nvSpPr>
        <p:spPr/>
        <p:txBody>
          <a:bodyPr/>
          <a:lstStyle/>
          <a:p>
            <a:r>
              <a:rPr lang="en-GB" smtClean="0"/>
              <a:t>2017/05/04</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dirty="0" smtClean="0"/>
              <a:t>Justification</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endParaRPr lang="en-US" dirty="0"/>
          </a:p>
          <a:p>
            <a:r>
              <a:rPr lang="en-US" dirty="0" smtClean="0"/>
              <a:t>Previous studies show maximum displacement rates of 0.5 m over 30 </a:t>
            </a:r>
            <a:r>
              <a:rPr lang="en-US" dirty="0" err="1" smtClean="0"/>
              <a:t>mins</a:t>
            </a:r>
            <a:r>
              <a:rPr lang="en-US" dirty="0"/>
              <a:t> </a:t>
            </a:r>
            <a:r>
              <a:rPr lang="en-US" dirty="0" smtClean="0"/>
              <a:t>(but loosen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TRACK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dirty="0" smtClean="0">
                <a:latin typeface="Courier"/>
                <a:cs typeface="Courier"/>
              </a:rPr>
              <a:t> </a:t>
            </a:r>
            <a:r>
              <a:rPr lang="en-US" sz="1600" dirty="0" err="1" smtClean="0">
                <a:latin typeface="Courier"/>
                <a:cs typeface="Courier"/>
              </a:rPr>
              <a:t>time_unit</a:t>
            </a:r>
            <a:r>
              <a:rPr lang="en-US" sz="1600" dirty="0" smtClean="0">
                <a:latin typeface="Courier"/>
                <a:cs typeface="Courier"/>
              </a:rPr>
              <a:t> second</a:t>
            </a:r>
            <a:br>
              <a:rPr lang="en-US" sz="1600" dirty="0" smtClean="0">
                <a:latin typeface="Courier"/>
                <a:cs typeface="Courier"/>
              </a:rPr>
            </a:br>
            <a:r>
              <a:rPr lang="en-US" sz="1600" dirty="0" smtClean="0">
                <a:latin typeface="Courier"/>
                <a:cs typeface="Courier"/>
              </a:rPr>
              <a:t/>
            </a:r>
            <a:br>
              <a:rPr lang="en-US" sz="1600" dirty="0" smtClean="0">
                <a:latin typeface="Courier"/>
                <a:cs typeface="Courier"/>
              </a:rPr>
            </a:br>
            <a:r>
              <a:rPr lang="en-US" sz="1600" dirty="0" smtClean="0"/>
              <a:t/>
            </a:r>
            <a:br>
              <a:rPr lang="en-US" sz="1600" dirty="0" smtClean="0"/>
            </a:br>
            <a:endParaRPr lang="en-US" sz="1600" dirty="0" smtClean="0"/>
          </a:p>
          <a:p>
            <a:pPr marL="0" indent="0">
              <a:buNone/>
            </a:pPr>
            <a:endParaRPr lang="en-US" sz="1600" dirty="0" smtClean="0"/>
          </a:p>
          <a:p>
            <a:pPr marL="0" indent="0">
              <a:buNone/>
            </a:pPr>
            <a:r>
              <a:rPr lang="en-US" sz="1600" dirty="0" smtClean="0">
                <a:latin typeface="Courier"/>
                <a:cs typeface="Courier"/>
              </a:rPr>
              <a:t> </a:t>
            </a:r>
            <a:r>
              <a:rPr lang="en-US" sz="1600" dirty="0" err="1" smtClean="0">
                <a:latin typeface="Courier"/>
                <a:cs typeface="Courier"/>
              </a:rPr>
              <a:t>atm_stats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0.1  0.0001  0</a:t>
            </a:r>
            <a:br>
              <a:rPr lang="en-US" sz="1600" dirty="0" smtClean="0">
                <a:latin typeface="Courier"/>
                <a:cs typeface="Courier"/>
              </a:rPr>
            </a:br>
            <a:r>
              <a:rPr lang="en-US" sz="1600" dirty="0" smtClean="0">
                <a:latin typeface="Courier"/>
                <a:cs typeface="Courier"/>
              </a:rPr>
              <a:t>  RAMG  0.1  0.0001  0</a:t>
            </a:r>
            <a:br>
              <a:rPr lang="en-US" sz="1600" dirty="0" smtClean="0">
                <a:latin typeface="Courier"/>
                <a:cs typeface="Courier"/>
              </a:rPr>
            </a:br>
            <a:r>
              <a:rPr lang="en-US" sz="1600" dirty="0" smtClean="0">
                <a:latin typeface="Courier"/>
                <a:cs typeface="Courier"/>
              </a:rPr>
              <a:t>   :     :      :    :</a:t>
            </a:r>
          </a:p>
          <a:p>
            <a:pPr marL="0" indent="0">
              <a:buNone/>
            </a:pPr>
            <a:endParaRPr lang="en-US" sz="1600" dirty="0" smtClean="0">
              <a:latin typeface="Courier"/>
              <a:cs typeface="Courier"/>
            </a:endParaRPr>
          </a:p>
          <a:p>
            <a:pPr marL="0" indent="0">
              <a:buNone/>
            </a:pPr>
            <a:r>
              <a:rPr lang="en-US" sz="1600" dirty="0" smtClean="0">
                <a:latin typeface="Courier"/>
                <a:cs typeface="Courier"/>
              </a:rPr>
              <a:t> </a:t>
            </a:r>
            <a:r>
              <a:rPr lang="en-US" sz="1600" dirty="0" err="1" smtClean="0">
                <a:latin typeface="Courier"/>
                <a:cs typeface="Courier"/>
              </a:rPr>
              <a:t>site_stats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10 10 10  0 0 0</a:t>
            </a:r>
            <a:br>
              <a:rPr lang="en-US" sz="1600" dirty="0" smtClean="0">
                <a:latin typeface="Courier"/>
                <a:cs typeface="Courier"/>
              </a:rPr>
            </a:br>
            <a:r>
              <a:rPr lang="en-US" sz="1600" dirty="0" smtClean="0">
                <a:latin typeface="Courier"/>
                <a:cs typeface="Courier"/>
              </a:rPr>
              <a:t>  RAMG  10 10 10  0 0 0</a:t>
            </a:r>
            <a:br>
              <a:rPr lang="en-US" sz="1600" dirty="0" smtClean="0">
                <a:latin typeface="Courier"/>
                <a:cs typeface="Courier"/>
              </a:rPr>
            </a:br>
            <a:r>
              <a:rPr lang="en-US" sz="1600" dirty="0" smtClean="0">
                <a:latin typeface="Courier"/>
                <a:cs typeface="Courier"/>
              </a:rPr>
              <a:t>   :     :  :  :  : : :</a:t>
            </a:r>
            <a:r>
              <a:rPr lang="en-US" sz="1600" dirty="0">
                <a:latin typeface="Courier"/>
                <a:cs typeface="Courier"/>
              </a:rPr>
              <a:t/>
            </a:r>
            <a:br>
              <a:rPr lang="en-US" sz="1600" dirty="0">
                <a:latin typeface="Courier"/>
                <a:cs typeface="Courier"/>
              </a:rPr>
            </a:br>
            <a:r>
              <a:rPr lang="en-US" sz="1600" dirty="0" smtClean="0">
                <a:latin typeface="Courier"/>
                <a:cs typeface="Courier"/>
              </a:rPr>
              <a:t>  LA14  10 </a:t>
            </a:r>
            <a:r>
              <a:rPr lang="en-US" sz="1600" dirty="0">
                <a:latin typeface="Courier"/>
                <a:cs typeface="Courier"/>
              </a:rPr>
              <a:t>10 </a:t>
            </a:r>
            <a:r>
              <a:rPr lang="en-US" sz="1600" dirty="0" smtClean="0">
                <a:latin typeface="Courier"/>
                <a:cs typeface="Courier"/>
              </a:rPr>
              <a:t>10  0.1 </a:t>
            </a:r>
            <a:r>
              <a:rPr lang="en-US" sz="1600" dirty="0">
                <a:latin typeface="Courier"/>
                <a:cs typeface="Courier"/>
              </a:rPr>
              <a:t>0.1 </a:t>
            </a:r>
            <a:r>
              <a:rPr lang="en-US" sz="1600" dirty="0" smtClean="0">
                <a:latin typeface="Courier"/>
                <a:cs typeface="Courier"/>
              </a:rPr>
              <a:t>0.1</a:t>
            </a:r>
            <a:br>
              <a:rPr lang="en-US" sz="1600" dirty="0" smtClean="0">
                <a:latin typeface="Courier"/>
                <a:cs typeface="Courier"/>
              </a:rPr>
            </a:br>
            <a:r>
              <a:rPr lang="en-US" sz="1600" dirty="0" smtClean="0">
                <a:latin typeface="Courier"/>
                <a:cs typeface="Courier"/>
              </a:rPr>
              <a:t>  MG01  10 10 10  0.1 0.1 0.1</a:t>
            </a:r>
          </a:p>
        </p:txBody>
      </p:sp>
      <p:sp>
        <p:nvSpPr>
          <p:cNvPr id="4" name="Date Placeholder 3"/>
          <p:cNvSpPr>
            <a:spLocks noGrp="1"/>
          </p:cNvSpPr>
          <p:nvPr>
            <p:ph type="dt" sz="half" idx="10"/>
          </p:nvPr>
        </p:nvSpPr>
        <p:spPr/>
        <p:txBody>
          <a:bodyPr/>
          <a:lstStyle/>
          <a:p>
            <a:r>
              <a:rPr lang="en-GB" smtClean="0"/>
              <a:t>2017/05/04</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Short spans of data (e.g. 30 minutes) may be processed with GAMIT</a:t>
            </a:r>
          </a:p>
          <a:p>
            <a:r>
              <a:rPr lang="en-US" dirty="0"/>
              <a:t>R</a:t>
            </a:r>
            <a:r>
              <a:rPr lang="en-US" dirty="0" smtClean="0"/>
              <a:t>isk of all data being removed during cleaning (AUTCLN) if not high quality</a:t>
            </a:r>
          </a:p>
          <a:p>
            <a:r>
              <a:rPr lang="en-US" dirty="0" smtClean="0"/>
              <a:t>TRACK may be used in “short-static” approach with fixed, continuously recording and well positioned base site</a:t>
            </a:r>
            <a:endParaRPr lang="en-US" dirty="0"/>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
        <p:nvSpPr>
          <p:cNvPr id="3" name="Date Placeholder 2"/>
          <p:cNvSpPr>
            <a:spLocks noGrp="1"/>
          </p:cNvSpPr>
          <p:nvPr>
            <p:ph type="dt" sz="half" idx="10"/>
          </p:nvPr>
        </p:nvSpPr>
        <p:spPr/>
        <p:txBody>
          <a:bodyPr/>
          <a:lstStyle/>
          <a:p>
            <a:r>
              <a:rPr lang="en-GB" smtClean="0"/>
              <a:t>2017/05/04</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GB" smtClean="0"/>
              <a:t>2017/05/04</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3383389" y="0"/>
            <a:ext cx="5760611" cy="707886"/>
          </a:xfrm>
          <a:prstGeom prst="rect">
            <a:avLst/>
          </a:prstGeom>
          <a:noFill/>
        </p:spPr>
        <p:txBody>
          <a:bodyPr wrap="none" rtlCol="0">
            <a:spAutoFit/>
          </a:bodyPr>
          <a:lstStyle/>
          <a:p>
            <a:r>
              <a:rPr lang="en-US" sz="4000" dirty="0" smtClean="0">
                <a:solidFill>
                  <a:schemeClr val="bg1"/>
                </a:solidFill>
                <a:effectLst>
                  <a:outerShdw blurRad="50800" dist="38100" dir="2700000" algn="tl" rotWithShape="0">
                    <a:prstClr val="black">
                      <a:alpha val="40000"/>
                    </a:prstClr>
                  </a:outerShdw>
                </a:effectLst>
              </a:rPr>
              <a:t>Sometimes, this happens…</a:t>
            </a:r>
            <a:endParaRPr lang="en-US" sz="4000" dirty="0">
              <a:solidFill>
                <a:schemeClr val="bg1"/>
              </a:solidFill>
              <a:effectLst>
                <a:outerShdw blurRad="50800" dist="38100" dir="2700000" algn="tl" rotWithShape="0">
                  <a:prstClr val="black">
                    <a:alpha val="40000"/>
                  </a:prstClr>
                </a:outerShdw>
              </a:effectLs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94285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i="1" dirty="0" smtClean="0">
                  <a:solidFill>
                    <a:schemeClr val="bg1"/>
                  </a:solidFill>
                  <a:latin typeface="Lucida Calligraphy"/>
                  <a:cs typeface="Lucida Calligraphy"/>
                </a:rPr>
                <a:t>N</a:t>
              </a:r>
              <a:endParaRPr lang="en-US" sz="3600" b="1"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
        <p:nvSpPr>
          <p:cNvPr id="4" name="Date Placeholder 3"/>
          <p:cNvSpPr>
            <a:spLocks noGrp="1"/>
          </p:cNvSpPr>
          <p:nvPr>
            <p:ph type="dt" sz="half" idx="10"/>
          </p:nvPr>
        </p:nvSpPr>
        <p:spPr/>
        <p:txBody>
          <a:bodyPr/>
          <a:lstStyle/>
          <a:p>
            <a:r>
              <a:rPr lang="en-GB" smtClean="0"/>
              <a:t>2017/05/04</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TRACK run with </a:t>
            </a:r>
          </a:p>
          <a:p>
            <a:r>
              <a:rPr lang="en-US" dirty="0" smtClean="0"/>
              <a:t>Re-run </a:t>
            </a:r>
            <a:r>
              <a:rPr lang="en-US" dirty="0" err="1" smtClean="0"/>
              <a:t>teqc</a:t>
            </a:r>
            <a:r>
              <a:rPr lang="en-US" dirty="0" smtClean="0"/>
              <a:t> with “-e”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rcRect l="-417" r="-417"/>
          <a:stretch>
            <a:fillRect/>
          </a:stretch>
        </p:blipFill>
        <p:spPr/>
      </p:pic>
      <p:grpSp>
        <p:nvGrpSpPr>
          <p:cNvPr id="8" name="Group 7"/>
          <p:cNvGrpSpPr/>
          <p:nvPr/>
        </p:nvGrpSpPr>
        <p:grpSpPr>
          <a:xfrm>
            <a:off x="5276137" y="4575823"/>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11889" y="1278845"/>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60835" y="1648178"/>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GB" smtClean="0"/>
              <a:t>2017/05/04</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rcRect t="-24712" b="-24712"/>
          <a:stretch>
            <a:fillRect/>
          </a:stretch>
        </p:blipFill>
        <p:spPr>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rcRect l="-435" r="-435"/>
          <a:stretch>
            <a:fillRect/>
          </a:stretch>
        </p:blipFill>
        <p:spPr/>
      </p:pic>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
        <p:nvSpPr>
          <p:cNvPr id="3" name="Date Placeholder 2"/>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dirty="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fontScale="70000" lnSpcReduction="20000"/>
          </a:bodyPr>
          <a:lstStyle/>
          <a:p>
            <a:pPr marL="177800" indent="-177800">
              <a:spcBef>
                <a:spcPts val="0"/>
              </a:spcBef>
              <a:buClr>
                <a:schemeClr val="accent2"/>
              </a:buClr>
            </a:pPr>
            <a:r>
              <a:rPr lang="en-US" dirty="0" smtClean="0"/>
              <a:t>Offsets based on 2-days before and after earthquake.</a:t>
            </a:r>
          </a:p>
          <a:p>
            <a:pPr marL="177800" indent="-177800">
              <a:spcBef>
                <a:spcPts val="0"/>
              </a:spcBef>
              <a:buClr>
                <a:schemeClr val="accent2"/>
              </a:buClr>
            </a:pPr>
            <a:r>
              <a:rPr lang="en-US" dirty="0" smtClean="0"/>
              <a:t>Two days used is reduce leakage of postseismic motions.</a:t>
            </a:r>
          </a:p>
          <a:p>
            <a:pPr marL="177800" indent="-177800">
              <a:spcBef>
                <a:spcPts val="0"/>
              </a:spcBef>
              <a:buClr>
                <a:schemeClr val="accent2"/>
              </a:buClr>
            </a:pPr>
            <a:r>
              <a:rPr lang="en-US" dirty="0" smtClean="0"/>
              <a:t>Red Star is epicenter; blue circle is 60 km (15-20 seconds surface wave speed)</a:t>
            </a:r>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a:bodyPr>
          <a:lstStyle/>
          <a:p>
            <a:r>
              <a:rPr lang="en-US" sz="2000" dirty="0"/>
              <a:t>England, P. C., R. T. Walker, B. Fu and M. A. Floyd (2013), A bound on the viscosity of the Tibetan crust from the horizontality of </a:t>
            </a:r>
            <a:r>
              <a:rPr lang="en-US" sz="2000" dirty="0" err="1"/>
              <a:t>palaeolake</a:t>
            </a:r>
            <a:r>
              <a:rPr lang="en-US" sz="2000" dirty="0"/>
              <a:t> shorelines, </a:t>
            </a:r>
            <a:r>
              <a:rPr lang="en-US" sz="2000" i="1" dirty="0"/>
              <a:t>Earth Planet. Sci. </a:t>
            </a:r>
            <a:r>
              <a:rPr lang="en-US" sz="2000" i="1" dirty="0" err="1"/>
              <a:t>Lett</a:t>
            </a:r>
            <a:r>
              <a:rPr lang="en-US" sz="2000" i="1" dirty="0"/>
              <a:t>.</a:t>
            </a:r>
            <a:r>
              <a:rPr lang="en-US" sz="2000" dirty="0"/>
              <a:t>, </a:t>
            </a:r>
            <a:r>
              <a:rPr lang="en-US" sz="2000" i="1" dirty="0"/>
              <a:t>375</a:t>
            </a:r>
            <a:r>
              <a:rPr lang="en-US" sz="2000" dirty="0"/>
              <a:t>, 44–56, </a:t>
            </a:r>
            <a:r>
              <a:rPr lang="en-US" sz="2000" dirty="0">
                <a:hlinkClick r:id="rId2"/>
              </a:rPr>
              <a:t>doi:</a:t>
            </a:r>
            <a:r>
              <a:rPr lang="hr-HR" sz="2000" dirty="0">
                <a:hlinkClick r:id="rId2"/>
              </a:rPr>
              <a:t>10.1016/j.epsl.</a:t>
            </a:r>
            <a:r>
              <a:rPr lang="hr-HR" sz="2000" dirty="0" smtClean="0">
                <a:hlinkClick r:id="rId2"/>
              </a:rPr>
              <a:t>2013.05.001</a:t>
            </a:r>
            <a:r>
              <a:rPr lang="hr-HR" sz="2000" dirty="0" smtClean="0"/>
              <a:t>.</a:t>
            </a:r>
          </a:p>
          <a:p>
            <a:r>
              <a:rPr lang="hr-HR" sz="2000" dirty="0" smtClean="0"/>
              <a:t>Ryder</a:t>
            </a:r>
            <a:r>
              <a:rPr lang="hr-HR" sz="2000" dirty="0"/>
              <a:t>, I., </a:t>
            </a:r>
            <a:r>
              <a:rPr lang="en-US" sz="2000" dirty="0"/>
              <a:t>A. </a:t>
            </a:r>
            <a:r>
              <a:rPr lang="en-US" sz="2000" dirty="0" err="1"/>
              <a:t>Rietbrock</a:t>
            </a:r>
            <a:r>
              <a:rPr lang="en-US" sz="2000" dirty="0"/>
              <a:t>, K. </a:t>
            </a:r>
            <a:r>
              <a:rPr lang="en-US" sz="2000" dirty="0" err="1"/>
              <a:t>Kelson</a:t>
            </a:r>
            <a:r>
              <a:rPr lang="en-US" sz="2000" dirty="0"/>
              <a:t>, R. </a:t>
            </a:r>
            <a:r>
              <a:rPr lang="en-US" sz="2000" dirty="0" err="1"/>
              <a:t>Bürgmann</a:t>
            </a:r>
            <a:r>
              <a:rPr lang="en-US" sz="2000" dirty="0"/>
              <a:t>, M. Floyd, A. </a:t>
            </a:r>
            <a:r>
              <a:rPr lang="en-US" sz="2000" dirty="0" err="1"/>
              <a:t>Socquet</a:t>
            </a:r>
            <a:r>
              <a:rPr lang="en-US" sz="2000" dirty="0"/>
              <a:t>, C. Vigny and D. Carrizo (2012), Large extensional aftershocks in the continental </a:t>
            </a:r>
            <a:r>
              <a:rPr lang="en-US" sz="2000" dirty="0" err="1"/>
              <a:t>forearc</a:t>
            </a:r>
            <a:r>
              <a:rPr lang="en-US" sz="2000" dirty="0"/>
              <a:t>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hlinkClick r:id="rId3"/>
              </a:rPr>
              <a:t>doi:10.1111/j.1365-246X.2011.05321.</a:t>
            </a:r>
            <a:r>
              <a:rPr lang="hr-HR" sz="2000" dirty="0" smtClean="0">
                <a:hlinkClick r:id="rId3"/>
              </a:rPr>
              <a:t>x</a:t>
            </a:r>
            <a:r>
              <a:rPr lang="hr-HR" sz="2000" dirty="0" smtClean="0"/>
              <a:t>.</a:t>
            </a:r>
            <a:endParaRPr lang="en-US" sz="2000" dirty="0"/>
          </a:p>
          <a:p>
            <a:endParaRPr lang="en-US" sz="2000" dirty="0"/>
          </a:p>
        </p:txBody>
      </p:sp>
      <p:sp>
        <p:nvSpPr>
          <p:cNvPr id="2" name="Date Placeholder 1"/>
          <p:cNvSpPr>
            <a:spLocks noGrp="1"/>
          </p:cNvSpPr>
          <p:nvPr>
            <p:ph type="dt" sz="half" idx="10"/>
          </p:nvPr>
        </p:nvSpPr>
        <p:spPr/>
        <p:txBody>
          <a:bodyPr/>
          <a:lstStyle/>
          <a:p>
            <a:r>
              <a:rPr lang="en-GB" smtClean="0"/>
              <a:t>2017/05/04</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dirty="0" smtClean="0"/>
              <a:t>Zoom around border</a:t>
            </a:r>
            <a:endParaRPr lang="en-US" sz="3200" dirty="0"/>
          </a:p>
        </p:txBody>
      </p:sp>
      <p:sp>
        <p:nvSpPr>
          <p:cNvPr id="3" name="Content Placeholder 2"/>
          <p:cNvSpPr>
            <a:spLocks noGrp="1"/>
          </p:cNvSpPr>
          <p:nvPr>
            <p:ph idx="1"/>
          </p:nvPr>
        </p:nvSpPr>
        <p:spPr>
          <a:xfrm>
            <a:off x="6934200" y="2209800"/>
            <a:ext cx="2112962" cy="4081463"/>
          </a:xfrm>
        </p:spPr>
        <p:txBody>
          <a:bodyPr>
            <a:normAutofit fontScale="70000" lnSpcReduction="20000"/>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spTree>
    <p:extLst>
      <p:ext uri="{BB962C8B-B14F-4D97-AF65-F5344CB8AC3E}">
        <p14:creationId xmlns:p14="http://schemas.microsoft.com/office/powerpoint/2010/main" val="722323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dirty="0" smtClean="0"/>
              <a:t>High-rate GPS site download</a:t>
            </a:r>
            <a:endParaRPr lang="en-US" sz="3200" dirty="0"/>
          </a:p>
        </p:txBody>
      </p:sp>
      <p:sp>
        <p:nvSpPr>
          <p:cNvPr id="3" name="Content Placeholder 2"/>
          <p:cNvSpPr>
            <a:spLocks noGrp="1"/>
          </p:cNvSpPr>
          <p:nvPr>
            <p:ph idx="1"/>
          </p:nvPr>
        </p:nvSpPr>
        <p:spPr>
          <a:xfrm>
            <a:off x="6654800" y="2324100"/>
            <a:ext cx="2311400" cy="3802063"/>
          </a:xfrm>
        </p:spPr>
        <p:txBody>
          <a:bodyPr>
            <a:normAutofit fontScale="85000" lnSpcReduction="20000"/>
          </a:bodyPr>
          <a:lstStyle/>
          <a:p>
            <a:pPr>
              <a:buClr>
                <a:schemeClr val="accent2"/>
              </a:buClr>
            </a:pPr>
            <a:r>
              <a:rPr lang="en-US" dirty="0" smtClean="0"/>
              <a:t>High rate data from these sites downloaded after event.</a:t>
            </a:r>
          </a:p>
          <a:p>
            <a:pPr>
              <a:buClr>
                <a:schemeClr val="accent2"/>
              </a:buClr>
            </a:pPr>
            <a:r>
              <a:rPr lang="en-US" dirty="0" smtClean="0"/>
              <a:t>Most sites are 5-Hz; more distant sites are 1-Hz.</a:t>
            </a:r>
            <a:endParaRPr lang="en-US" dirty="0"/>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spTree>
    <p:extLst>
      <p:ext uri="{BB962C8B-B14F-4D97-AF65-F5344CB8AC3E}">
        <p14:creationId xmlns:p14="http://schemas.microsoft.com/office/powerpoint/2010/main" val="70594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fontScale="90000"/>
          </a:bodyPr>
          <a:lstStyle/>
          <a:p>
            <a:r>
              <a:rPr lang="en-US" sz="3200" dirty="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fontScale="77500" lnSpcReduction="20000"/>
          </a:bodyPr>
          <a:lstStyle/>
          <a:p>
            <a:pPr marL="114300" indent="-114300">
              <a:spcBef>
                <a:spcPts val="0"/>
              </a:spcBef>
              <a:buClr>
                <a:schemeClr val="accent2"/>
              </a:buClr>
            </a:pPr>
            <a:r>
              <a:rPr lang="en-US" dirty="0" smtClean="0"/>
              <a:t>Sites shown have 5-Hz data for 3-days before and after the earthquake</a:t>
            </a:r>
          </a:p>
          <a:p>
            <a:pPr marL="114300" indent="-114300">
              <a:spcBef>
                <a:spcPts val="0"/>
              </a:spcBef>
              <a:buClr>
                <a:schemeClr val="accent2"/>
              </a:buClr>
            </a:pPr>
            <a:r>
              <a:rPr lang="en-US" dirty="0" smtClean="0"/>
              <a:t>Examine sequence of sites along US/Mexico border and North</a:t>
            </a:r>
            <a:endParaRPr lang="en-US" dirty="0"/>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smtClean="0"/>
              <a:t>2017/05/04</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P496</a:t>
            </a:r>
            <a:endParaRPr lang="en-US" dirty="0"/>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spTree>
    <p:extLst>
      <p:ext uri="{BB962C8B-B14F-4D97-AF65-F5344CB8AC3E}">
        <p14:creationId xmlns:p14="http://schemas.microsoft.com/office/powerpoint/2010/main" val="73538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P494</a:t>
            </a:r>
            <a:endParaRPr lang="en-US" dirty="0"/>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
        <p:nvSpPr>
          <p:cNvPr id="3" name="Date Placeholder 2"/>
          <p:cNvSpPr>
            <a:spLocks noGrp="1"/>
          </p:cNvSpPr>
          <p:nvPr>
            <p:ph type="dt" sz="half" idx="10"/>
          </p:nvPr>
        </p:nvSpPr>
        <p:spPr/>
        <p:txBody>
          <a:bodyPr/>
          <a:lstStyle/>
          <a:p>
            <a:r>
              <a:rPr lang="en-GB" smtClean="0"/>
              <a:t>2017/05/04</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spTree>
    <p:extLst>
      <p:ext uri="{BB962C8B-B14F-4D97-AF65-F5344CB8AC3E}">
        <p14:creationId xmlns:p14="http://schemas.microsoft.com/office/powerpoint/2010/main" val="3274025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5015</TotalTime>
  <Words>2739</Words>
  <Application>Microsoft Macintosh PowerPoint</Application>
  <PresentationFormat>On-screen Show (4:3)</PresentationFormat>
  <Paragraphs>367</Paragraphs>
  <Slides>40</Slides>
  <Notes>17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Courier</vt:lpstr>
      <vt:lpstr>Lucida Calligraphy</vt:lpstr>
      <vt:lpstr>Arial</vt:lpstr>
      <vt:lpstr>Office Theme</vt:lpstr>
      <vt:lpstr>Examples of track use</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TRACK use</dc:title>
  <dc:subject/>
  <dc:creator>M. Floyd</dc:creator>
  <cp:keywords/>
  <dc:description/>
  <cp:lastModifiedBy>Michael Floyd</cp:lastModifiedBy>
  <cp:revision>135</cp:revision>
  <cp:lastPrinted>2017-05-01T12:16:53Z</cp:lastPrinted>
  <dcterms:created xsi:type="dcterms:W3CDTF">2014-11-03T22:09:23Z</dcterms:created>
  <dcterms:modified xsi:type="dcterms:W3CDTF">2017-05-04T08:02:50Z</dcterms:modified>
  <cp:category/>
</cp:coreProperties>
</file>