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259" r:id="rId3"/>
    <p:sldId id="263" r:id="rId4"/>
    <p:sldId id="258" r:id="rId5"/>
    <p:sldId id="264" r:id="rId6"/>
    <p:sldId id="260" r:id="rId7"/>
    <p:sldId id="265" r:id="rId8"/>
    <p:sldId id="267" r:id="rId9"/>
    <p:sldId id="268" r:id="rId10"/>
    <p:sldId id="262" r:id="rId11"/>
    <p:sldId id="261" r:id="rId12"/>
    <p:sldId id="281" r:id="rId13"/>
    <p:sldId id="280" r:id="rId14"/>
    <p:sldId id="269" r:id="rId15"/>
    <p:sldId id="275" r:id="rId16"/>
    <p:sldId id="283" r:id="rId17"/>
    <p:sldId id="273" r:id="rId18"/>
    <p:sldId id="271" r:id="rId19"/>
    <p:sldId id="272" r:id="rId20"/>
    <p:sldId id="274" r:id="rId21"/>
    <p:sldId id="277" r:id="rId22"/>
    <p:sldId id="276" r:id="rId23"/>
    <p:sldId id="278" r:id="rId24"/>
    <p:sldId id="279" r:id="rId25"/>
    <p:sldId id="27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3960"/>
  </p:normalViewPr>
  <p:slideViewPr>
    <p:cSldViewPr snapToGrid="0" snapToObjects="1">
      <p:cViewPr>
        <p:scale>
          <a:sx n="100" d="100"/>
          <a:sy n="100" d="100"/>
        </p:scale>
        <p:origin x="-200" y="-1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CAC4E-1134-7443-A3F6-C01A488B6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8892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89573-82BC-7048-A401-F26007CB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32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88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SB4</a:t>
            </a:r>
            <a:r>
              <a:rPr lang="en-US" baseline="0" dirty="0" smtClean="0"/>
              <a:t> showing November 2013 fire (http://</a:t>
            </a:r>
            <a:r>
              <a:rPr lang="en-US" baseline="0" dirty="0" err="1" smtClean="0"/>
              <a:t>cdfdata.fire.ca.gov</a:t>
            </a:r>
            <a:r>
              <a:rPr lang="en-US" baseline="0" dirty="0" smtClean="0"/>
              <a:t>/incidents/</a:t>
            </a:r>
            <a:r>
              <a:rPr lang="en-US" baseline="0" dirty="0" err="1" smtClean="0"/>
              <a:t>incidents_details_info?incident_id</a:t>
            </a:r>
            <a:r>
              <a:rPr lang="en-US" baseline="0" dirty="0" smtClean="0"/>
              <a:t>=932). GPS antenna (TG01) in upper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95D7A-F93A-4E3E-90A8-914EEF8A4423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55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</a:t>
            </a:r>
            <a:r>
              <a:rPr lang="en-US" baseline="0" dirty="0" smtClean="0"/>
              <a:t> light FOGMEX rate sigma (red sloped lines).  Vertical rate of El Major </a:t>
            </a:r>
            <a:r>
              <a:rPr lang="en-US" baseline="0" dirty="0" err="1" smtClean="0"/>
              <a:t>Cucapah</a:t>
            </a:r>
            <a:r>
              <a:rPr lang="en-US" baseline="0" dirty="0" smtClean="0"/>
              <a:t> (2010/04/04)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1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Annual</a:t>
            </a:r>
            <a:r>
              <a:rPr lang="en-US" baseline="0" dirty="0" smtClean="0"/>
              <a:t> in height but east is ~14 months (notice offsets move relative to sinusoidal wave).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11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</a:t>
            </a:r>
            <a:r>
              <a:rPr lang="en-US" baseline="0" dirty="0" smtClean="0"/>
              <a:t> lines are Hector Mine and El Mayor </a:t>
            </a:r>
            <a:r>
              <a:rPr lang="en-US" baseline="0" dirty="0" err="1" smtClean="0"/>
              <a:t>Cucapah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00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Site</a:t>
            </a:r>
            <a:r>
              <a:rPr lang="en-US" baseline="0" dirty="0" smtClean="0"/>
              <a:t> sits near two high volcanoes with a NS valley between the volcanoes.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3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3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65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65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2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4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6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8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2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7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7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16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2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tif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lus.google.com/u/0/communities/11283423570190085871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hyperlink" Target="http://plus.google.com/u/0/communities/112834235701900858710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Dealing with earthquakes and</a:t>
            </a:r>
            <a:br>
              <a:rPr lang="en-US" dirty="0" smtClean="0"/>
            </a:br>
            <a:r>
              <a:rPr lang="en-US" dirty="0" smtClean="0"/>
              <a:t>other non-linear motions</a:t>
            </a:r>
            <a:endParaRPr lang="en-US" dirty="0"/>
          </a:p>
        </p:txBody>
      </p:sp>
      <p:pic>
        <p:nvPicPr>
          <p:cNvPr id="9" name="Picture 8" descr="MIT-logo-with-spelling-web-red-gray-design1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0" y="224179"/>
            <a:ext cx="1599993" cy="362429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371600" y="3886199"/>
            <a:ext cx="6400800" cy="2409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M</a:t>
            </a:r>
            <a:r>
              <a:rPr lang="en-US" sz="2600" dirty="0"/>
              <a:t>. A. Floyd</a:t>
            </a:r>
          </a:p>
          <a:p>
            <a:r>
              <a:rPr lang="en-US" sz="1700" i="1" dirty="0" smtClean="0"/>
              <a:t>Massachusetts Institute of Technology, Cambridge, MA, USA</a:t>
            </a:r>
          </a:p>
          <a:p>
            <a:endParaRPr lang="en-US" sz="1400" dirty="0" smtClean="0"/>
          </a:p>
          <a:p>
            <a:r>
              <a:rPr lang="en-US" sz="2100" dirty="0"/>
              <a:t>School of Earth </a:t>
            </a:r>
            <a:r>
              <a:rPr lang="en-US" sz="2100" dirty="0" smtClean="0"/>
              <a:t>Sciences, University of Bristol</a:t>
            </a:r>
            <a:br>
              <a:rPr lang="en-US" sz="2100" dirty="0" smtClean="0"/>
            </a:br>
            <a:r>
              <a:rPr lang="en-US" sz="2100" dirty="0" smtClean="0"/>
              <a:t>United Kingdom</a:t>
            </a:r>
            <a:endParaRPr lang="en-US" sz="2100" dirty="0"/>
          </a:p>
          <a:p>
            <a:r>
              <a:rPr lang="en-US" sz="2100" dirty="0" smtClean="0"/>
              <a:t>2–5 May 2017</a:t>
            </a:r>
          </a:p>
          <a:p>
            <a:endParaRPr lang="en-US" sz="1800" dirty="0" smtClean="0"/>
          </a:p>
          <a:p>
            <a:r>
              <a:rPr lang="en-US" sz="1400" dirty="0"/>
              <a:t>Material from T. A. Herring, R. W. King, M. A. Floyd (MIT) and S. C. </a:t>
            </a:r>
            <a:r>
              <a:rPr lang="en-US" sz="1400" dirty="0" err="1"/>
              <a:t>McClusky</a:t>
            </a:r>
            <a:r>
              <a:rPr lang="en-US" sz="1400" dirty="0"/>
              <a:t> (now ANU)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9674" y="6199641"/>
            <a:ext cx="598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 smtClean="0"/>
              <a:t>web.mit.edu</a:t>
            </a:r>
            <a:r>
              <a:rPr lang="en-US" dirty="0" smtClean="0"/>
              <a:t>/</a:t>
            </a:r>
            <a:r>
              <a:rPr lang="en-US" dirty="0" err="1" smtClean="0"/>
              <a:t>mfloyd</a:t>
            </a:r>
            <a:r>
              <a:rPr lang="en-US" dirty="0" smtClean="0"/>
              <a:t>/www/courses/gg/201705_Bristol/</a:t>
            </a:r>
            <a:endParaRPr lang="en-US" dirty="0"/>
          </a:p>
        </p:txBody>
      </p:sp>
      <p:pic>
        <p:nvPicPr>
          <p:cNvPr id="12" name="Picture 11" descr="bga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79" y="130032"/>
            <a:ext cx="1155932" cy="558987"/>
          </a:xfrm>
          <a:prstGeom prst="rect">
            <a:avLst/>
          </a:prstGeom>
        </p:spPr>
      </p:pic>
      <p:pic>
        <p:nvPicPr>
          <p:cNvPr id="13" name="Picture 12" descr="logo-small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49" y="185527"/>
            <a:ext cx="1364702" cy="395663"/>
          </a:xfrm>
          <a:prstGeom prst="rect">
            <a:avLst/>
          </a:prstGeom>
        </p:spPr>
      </p:pic>
      <p:pic>
        <p:nvPicPr>
          <p:cNvPr id="14" name="Picture 13" descr="comet-log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48" y="127537"/>
            <a:ext cx="155325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0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earthquakes…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Complications arise in a tectonically active area with multiple events</a:t>
            </a:r>
          </a:p>
          <a:p>
            <a:r>
              <a:rPr lang="en-US" dirty="0" smtClean="0"/>
              <a:t>Sites may be renamed several times and therefore have various two-character suffixes</a:t>
            </a:r>
          </a:p>
          <a:p>
            <a:r>
              <a:rPr lang="en-US" dirty="0" smtClean="0"/>
              <a:t>Non-linear motions may be included in </a:t>
            </a:r>
            <a:r>
              <a:rPr lang="en-US" dirty="0" err="1" smtClean="0"/>
              <a:t>apr</a:t>
            </a:r>
            <a:r>
              <a:rPr lang="en-US" dirty="0" smtClean="0"/>
              <a:t>-file with “</a:t>
            </a:r>
            <a:r>
              <a:rPr lang="en-US" dirty="0" smtClean="0">
                <a:latin typeface="Courier"/>
                <a:cs typeface="Courier"/>
              </a:rPr>
              <a:t>EXTENDED</a:t>
            </a:r>
            <a:r>
              <a:rPr lang="en-US" dirty="0" smtClean="0"/>
              <a:t>” records (see </a:t>
            </a:r>
            <a:r>
              <a:rPr lang="en-US" dirty="0" err="1" smtClean="0"/>
              <a:t>globk</a:t>
            </a:r>
            <a:r>
              <a:rPr lang="en-US" dirty="0" smtClean="0"/>
              <a:t> help)</a:t>
            </a:r>
            <a:endParaRPr lang="en-US" dirty="0"/>
          </a:p>
        </p:txBody>
      </p:sp>
      <p:pic>
        <p:nvPicPr>
          <p:cNvPr id="8" name="Content Placeholder 7" descr="P499_timeseries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39" r="-7139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5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494_timeseries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39" r="-713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Undocumented effects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Time series inspection is </a:t>
            </a:r>
            <a:r>
              <a:rPr lang="en-US" i="1" dirty="0" smtClean="0"/>
              <a:t>very</a:t>
            </a:r>
            <a:r>
              <a:rPr lang="en-US" dirty="0" smtClean="0"/>
              <a:t> important to catch undocumented effects</a:t>
            </a:r>
          </a:p>
          <a:p>
            <a:r>
              <a:rPr lang="en-US" dirty="0" smtClean="0"/>
              <a:t>Insert manually-determined discontinuities using letter for first character of suffix</a:t>
            </a:r>
          </a:p>
          <a:p>
            <a:r>
              <a:rPr lang="en-US" dirty="0" smtClean="0"/>
              <a:t>? Jump is due to washer removal from top of the antenna.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84028" y="1604385"/>
            <a:ext cx="0" cy="133935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20710" y="3392443"/>
            <a:ext cx="0" cy="40168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74895" y="3023111"/>
            <a:ext cx="30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9642" y="1235053"/>
            <a:ext cx="196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2010-04-04 M</a:t>
            </a:r>
            <a:r>
              <a:rPr lang="en-US" baseline="-25000" dirty="0" smtClean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7.2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phenomena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examples of other phenomena some of which are likely to be motions of the monuments (often not tectonic), propagation medium effects, or failed equipment.</a:t>
            </a:r>
          </a:p>
          <a:p>
            <a:r>
              <a:rPr lang="en-US" dirty="0" smtClean="0"/>
              <a:t>With continuous data these types of effects can often be diagnosed from the data.</a:t>
            </a:r>
          </a:p>
          <a:p>
            <a:r>
              <a:rPr lang="en-US" dirty="0" smtClean="0"/>
              <a:t>For artifact effects, multipath and SNR measures are often useful for diagnostics.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32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2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Bombay Beach Creep?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BOMG_Cree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5244"/>
            <a:ext cx="8420100" cy="619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57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397"/>
            <a:ext cx="8229600" cy="46050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Episodic events: Yellowstone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311638" y="1600201"/>
            <a:ext cx="1832361" cy="2732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Profile of velocity estimates across region.  Large error bars (FOGMEX) show systematic sites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13</a:t>
            </a:fld>
            <a:endParaRPr lang="en-US"/>
          </a:p>
        </p:txBody>
      </p:sp>
      <p:pic>
        <p:nvPicPr>
          <p:cNvPr id="11" name="Picture 10" descr="YellowstonePro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481455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780" y="3501705"/>
            <a:ext cx="12700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List of noisy sites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609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3686"/>
            <a:ext cx="8229600" cy="6325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Selected Yellowstone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 descr="YellowstoneT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62" y="743418"/>
            <a:ext cx="8214787" cy="5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75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Episodic Tremor and Slip (ETS): Cascadia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SC02_E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1" y="698830"/>
            <a:ext cx="8368589" cy="614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61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following examples are from the UNACVO GAGE Data technical news:</a:t>
            </a:r>
            <a:br>
              <a:rPr lang="en-US" dirty="0" smtClean="0"/>
            </a:br>
            <a:r>
              <a:rPr lang="nl-NL" dirty="0">
                <a:hlinkClick r:id="rId2"/>
              </a:rPr>
              <a:t>http://plus.google.com/u/0/communities/112834235701900858710</a:t>
            </a:r>
            <a:r>
              <a:rPr lang="nl-NL" dirty="0"/>
              <a:t> </a:t>
            </a:r>
            <a:endParaRPr lang="en-US" dirty="0"/>
          </a:p>
          <a:p>
            <a:r>
              <a:rPr lang="en-US" dirty="0" smtClean="0"/>
              <a:t>Reports here on various anomalies that have been detected and investigated.  Useful place to look for site issues.</a:t>
            </a:r>
          </a:p>
          <a:p>
            <a:r>
              <a:rPr lang="en-US" dirty="0" smtClean="0"/>
              <a:t>GAGE ACC quarterly reports also contain information on anomalies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28860" y="274638"/>
            <a:ext cx="4457939" cy="6512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Local collapse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743947" y="1183607"/>
            <a:ext cx="3618505" cy="833188"/>
          </a:xfrm>
        </p:spPr>
        <p:txBody>
          <a:bodyPr/>
          <a:lstStyle/>
          <a:p>
            <a:r>
              <a:rPr lang="en-US" dirty="0" smtClean="0"/>
              <a:t>Site EOCG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17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7" y="3666037"/>
            <a:ext cx="4066342" cy="27894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6" y="-2276"/>
            <a:ext cx="4034264" cy="35377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792" y="2634054"/>
            <a:ext cx="4482191" cy="37222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63684" y="1839879"/>
            <a:ext cx="4880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hlinkClick r:id="rId5"/>
              </a:rPr>
              <a:t>http:</a:t>
            </a:r>
            <a:r>
              <a:rPr lang="nl-NL" dirty="0">
                <a:hlinkClick r:id="rId5"/>
              </a:rPr>
              <a:t>//plus.google.com/u/0/communities/</a:t>
            </a:r>
            <a:r>
              <a:rPr lang="nl-NL" dirty="0" smtClean="0">
                <a:hlinkClick r:id="rId5"/>
              </a:rPr>
              <a:t>112834235701900858710</a:t>
            </a:r>
            <a:r>
              <a:rPr lang="nl-NL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6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Landslide prone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774" y="1403494"/>
            <a:ext cx="3844026" cy="11892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Location of earlier landslide showing strong seasonal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486688" cy="3360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062" y="3299912"/>
            <a:ext cx="4670937" cy="312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5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Previous lecture showed common time series models</a:t>
            </a:r>
          </a:p>
          <a:p>
            <a:pPr lvl="1"/>
            <a:r>
              <a:rPr lang="en-US" dirty="0" smtClean="0"/>
              <a:t>Linear rate</a:t>
            </a:r>
          </a:p>
          <a:p>
            <a:pPr lvl="1"/>
            <a:r>
              <a:rPr lang="en-US" dirty="0" smtClean="0"/>
              <a:t>Seasonal terms</a:t>
            </a:r>
          </a:p>
          <a:p>
            <a:pPr lvl="1"/>
            <a:r>
              <a:rPr lang="en-US" dirty="0" smtClean="0"/>
              <a:t>Temporally correlated noise</a:t>
            </a:r>
          </a:p>
          <a:p>
            <a:r>
              <a:rPr lang="en-US" dirty="0" smtClean="0"/>
              <a:t>Irregular perturbations to such models include</a:t>
            </a:r>
          </a:p>
          <a:p>
            <a:pPr lvl="1"/>
            <a:r>
              <a:rPr lang="en-US" dirty="0"/>
              <a:t>Discontinuities due to equipment or environment changes</a:t>
            </a:r>
          </a:p>
          <a:p>
            <a:pPr lvl="1"/>
            <a:r>
              <a:rPr lang="en-US" dirty="0"/>
              <a:t>Discontinuities due to earthquakes</a:t>
            </a:r>
          </a:p>
          <a:p>
            <a:pPr lvl="1"/>
            <a:r>
              <a:rPr lang="en-US" dirty="0"/>
              <a:t>Non-linear motions due to earthquakes</a:t>
            </a:r>
          </a:p>
          <a:p>
            <a:pPr lvl="1"/>
            <a:r>
              <a:rPr lang="en-US" dirty="0"/>
              <a:t>Non-linear motions due to transient events (e.g. volcanic inflation </a:t>
            </a:r>
            <a:r>
              <a:rPr lang="en-US" dirty="0" smtClean="0"/>
              <a:t>episodes)</a:t>
            </a:r>
          </a:p>
          <a:p>
            <a:r>
              <a:rPr lang="en-US" dirty="0" smtClean="0"/>
              <a:t>Recommended implementation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9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water P271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8948" y="1600200"/>
            <a:ext cx="3677852" cy="12961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Site P271 is strongly affected by ground water withdrawal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5" y="1417638"/>
            <a:ext cx="4191894" cy="3323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183" y="3072692"/>
            <a:ext cx="4893817" cy="3785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200" y="5067300"/>
            <a:ext cx="331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also horizontal periodic signals as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589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7986" y="49103"/>
            <a:ext cx="1946607" cy="162459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Vegetation Growth P158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0417"/>
            <a:ext cx="9144000" cy="2677583"/>
          </a:xfrm>
          <a:prstGeom prst="rect">
            <a:avLst/>
          </a:prstGeom>
        </p:spPr>
      </p:pic>
      <p:pic>
        <p:nvPicPr>
          <p:cNvPr id="8" name="Picture 7" descr="P158_Tre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86" y="534157"/>
            <a:ext cx="7267005" cy="3513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80300" y="1673696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 (not shown) is less affected.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033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585"/>
            <a:ext cx="8229600" cy="5206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Bad antennas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 descr="BadAn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95300"/>
            <a:ext cx="8164860" cy="59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47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Snow on antenna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AB12_sno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06147"/>
            <a:ext cx="8356159" cy="608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3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34"/>
            <a:ext cx="8229600" cy="65123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Skewed position residuals: Atmosphere delays?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 descr="AV38_ske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58" y="654264"/>
            <a:ext cx="8455762" cy="612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93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Know your goals</a:t>
            </a:r>
          </a:p>
          <a:p>
            <a:pPr lvl="1"/>
            <a:r>
              <a:rPr lang="en-US" dirty="0" smtClean="0"/>
              <a:t>Only fit “nuisance” terms</a:t>
            </a:r>
          </a:p>
          <a:p>
            <a:pPr lvl="1"/>
            <a:r>
              <a:rPr lang="en-US" dirty="0"/>
              <a:t>It is usually best not to try to fit signals that you are interested in, e.g. seasonal terms if you are </a:t>
            </a:r>
            <a:r>
              <a:rPr lang="en-US" dirty="0" smtClean="0"/>
              <a:t>studying these.</a:t>
            </a:r>
          </a:p>
          <a:p>
            <a:r>
              <a:rPr lang="en-US" dirty="0" smtClean="0"/>
              <a:t>Depending on your goal (e.g. linear tectonic velocities), sometimes you just have to abandon data as it is likely to do more harm than good (rename to </a:t>
            </a:r>
            <a:r>
              <a:rPr lang="en-US" dirty="0" err="1" smtClean="0"/>
              <a:t>xxxx_XPS</a:t>
            </a:r>
            <a:r>
              <a:rPr lang="en-US" dirty="0" smtClean="0"/>
              <a:t> or </a:t>
            </a:r>
            <a:r>
              <a:rPr lang="en-US" dirty="0" err="1" smtClean="0"/>
              <a:t>xxxx_XCL</a:t>
            </a:r>
            <a:r>
              <a:rPr lang="en-US" dirty="0"/>
              <a:t>)</a:t>
            </a:r>
            <a:r>
              <a:rPr lang="en-US" dirty="0" smtClean="0"/>
              <a:t>.  Adding large process noise in GLOBK is one approach but be careful not to make too large.  GLOBK </a:t>
            </a:r>
            <a:r>
              <a:rPr lang="en-US" dirty="0" err="1" smtClean="0"/>
              <a:t>sig_neu</a:t>
            </a:r>
            <a:r>
              <a:rPr lang="en-US" dirty="0" smtClean="0"/>
              <a:t> command can be used for small duration “bad” events.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5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to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Antenna is </a:t>
            </a:r>
            <a:r>
              <a:rPr lang="en-US" dirty="0" smtClean="0"/>
              <a:t>main concern, although receiver may also affect continuity of calculated position</a:t>
            </a:r>
          </a:p>
          <a:p>
            <a:pPr lvl="1"/>
            <a:r>
              <a:rPr lang="en-US" dirty="0" smtClean="0"/>
              <a:t>Even antennas of the same model type may not be manufactured within acceptable geodetic tolerance</a:t>
            </a:r>
          </a:p>
          <a:p>
            <a:r>
              <a:rPr lang="en-US" dirty="0" err="1" smtClean="0"/>
              <a:t>stinf_to_rename</a:t>
            </a:r>
            <a:r>
              <a:rPr lang="en-US" dirty="0" smtClean="0"/>
              <a:t> useful for creating automatic list</a:t>
            </a:r>
          </a:p>
        </p:txBody>
      </p:sp>
      <p:pic>
        <p:nvPicPr>
          <p:cNvPr id="8" name="SNT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071" y="2102813"/>
            <a:ext cx="3707997" cy="2471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7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01" y="1813276"/>
            <a:ext cx="2700000" cy="2025001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5" name="Picture 4" descr="DSCF07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163" y="1810897"/>
            <a:ext cx="2700000" cy="2025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in multipath environment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000163" y="3915507"/>
            <a:ext cx="2700000" cy="2028865"/>
            <a:chOff x="3083749" y="3915507"/>
            <a:chExt cx="2700000" cy="20288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3749" y="3915507"/>
              <a:ext cx="2700000" cy="202499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083749" y="5643915"/>
              <a:ext cx="1966399" cy="300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R. </a:t>
              </a:r>
              <a:r>
                <a:rPr lang="en-US" sz="14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Haught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6496" y="3915507"/>
            <a:ext cx="2698892" cy="2024169"/>
            <a:chOff x="1238542" y="4304974"/>
            <a:chExt cx="2698892" cy="20241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8542" y="4304974"/>
              <a:ext cx="2698892" cy="20241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238542" y="6028809"/>
              <a:ext cx="1965592" cy="300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R. </a:t>
              </a:r>
              <a:r>
                <a:rPr lang="en-US" sz="14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Haught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6496" y="3536587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0163" y="3528120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Picture 15" descr="ts.TG01.mit.final.r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154" y="1617394"/>
            <a:ext cx="3229746" cy="439629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1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Rename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Rename scheme uses first character of suffix</a:t>
            </a:r>
          </a:p>
          <a:p>
            <a:pPr lvl="1"/>
            <a:r>
              <a:rPr lang="en-US" dirty="0"/>
              <a:t>XXXX_GPS → XXXX_2PS → </a:t>
            </a:r>
            <a:r>
              <a:rPr lang="en-US" dirty="0" smtClean="0"/>
              <a:t>XXXX_3PS </a:t>
            </a:r>
            <a:r>
              <a:rPr lang="en-US" dirty="0"/>
              <a:t>→ </a:t>
            </a:r>
            <a:r>
              <a:rPr lang="en-US" dirty="0" smtClean="0"/>
              <a:t>… etc</a:t>
            </a:r>
            <a:r>
              <a:rPr lang="en-US" dirty="0"/>
              <a:t>.</a:t>
            </a:r>
          </a:p>
          <a:p>
            <a:r>
              <a:rPr lang="en-US" dirty="0"/>
              <a:t>Beyond “9PS”, convert to 10</a:t>
            </a:r>
            <a:r>
              <a:rPr lang="en-US" baseline="30000" dirty="0"/>
              <a:t>th</a:t>
            </a:r>
            <a:r>
              <a:rPr lang="en-US" dirty="0"/>
              <a:t> letter of alphabet (“JPS”) and beyond</a:t>
            </a:r>
          </a:p>
          <a:p>
            <a:pPr lvl="1"/>
            <a:r>
              <a:rPr lang="en-US" dirty="0" smtClean="0"/>
              <a:t>… </a:t>
            </a:r>
            <a:r>
              <a:rPr lang="en-US" dirty="0"/>
              <a:t>→ </a:t>
            </a:r>
            <a:r>
              <a:rPr lang="en-US" dirty="0" smtClean="0"/>
              <a:t>XXXX_9PS → XXXX_JPS → XXXX_KPS </a:t>
            </a:r>
            <a:r>
              <a:rPr lang="en-US" dirty="0"/>
              <a:t>→ </a:t>
            </a:r>
            <a:r>
              <a:rPr lang="en-US" dirty="0" smtClean="0"/>
              <a:t>… etc.</a:t>
            </a:r>
          </a:p>
          <a:p>
            <a:pPr lvl="1"/>
            <a:r>
              <a:rPr lang="en-US" dirty="0" smtClean="0"/>
              <a:t>But </a:t>
            </a:r>
            <a:r>
              <a:rPr lang="en-US" dirty="0"/>
              <a:t>remember “XPS” is a special case </a:t>
            </a:r>
            <a:r>
              <a:rPr lang="en-US" dirty="0" smtClean="0"/>
              <a:t>for excluding sites from </a:t>
            </a:r>
            <a:r>
              <a:rPr lang="en-US" dirty="0" err="1" smtClean="0"/>
              <a:t>globk</a:t>
            </a:r>
            <a:r>
              <a:rPr lang="en-US" dirty="0" smtClean="0"/>
              <a:t> runs</a:t>
            </a:r>
          </a:p>
          <a:p>
            <a:r>
              <a:rPr lang="en-US" dirty="0" smtClean="0"/>
              <a:t>For manual renames (e.g. due to manual inspection rather than known events), use 8 available letters in alphabet before “J”</a:t>
            </a:r>
          </a:p>
          <a:p>
            <a:pPr lvl="1"/>
            <a:r>
              <a:rPr lang="en-US" dirty="0" smtClean="0"/>
              <a:t>XXXX_APS, XXXX_BPS, etc.</a:t>
            </a:r>
          </a:p>
          <a:p>
            <a:pPr lvl="1"/>
            <a:r>
              <a:rPr lang="en-US" dirty="0" smtClean="0"/>
              <a:t>But remember “GPS” is a special case (the default)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6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Earthquakes occur at known times</a:t>
            </a:r>
          </a:p>
          <a:p>
            <a:r>
              <a:rPr lang="en-US" dirty="0" smtClean="0"/>
              <a:t>May exhibit more than just a discontinuity</a:t>
            </a:r>
          </a:p>
          <a:p>
            <a:r>
              <a:rPr lang="en-US" dirty="0" smtClean="0"/>
              <a:t>Take care when earthquake occurs in the middle of processing day</a:t>
            </a:r>
          </a:p>
          <a:p>
            <a:pPr lvl="1"/>
            <a:r>
              <a:rPr lang="en-US" dirty="0" smtClean="0"/>
              <a:t>Some data will fall before and some after ground displacement</a:t>
            </a:r>
          </a:p>
          <a:p>
            <a:pPr lvl="1"/>
            <a:r>
              <a:rPr lang="en-US" dirty="0" smtClean="0"/>
              <a:t>Time series point on day of earthquake may appear between pre-earthquake and post-earthquake position</a:t>
            </a:r>
            <a:endParaRPr lang="en-US" dirty="0"/>
          </a:p>
        </p:txBody>
      </p:sp>
      <p:pic>
        <p:nvPicPr>
          <p:cNvPr id="6" name="Content Placeholder 5" descr="P500_timeseries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39" r="-7139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2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Radius of influence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45" b="-148"/>
          <a:stretch/>
        </p:blipFill>
        <p:spPr>
          <a:xfrm>
            <a:off x="457200" y="1738001"/>
            <a:ext cx="4038600" cy="381023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eq_def</a:t>
            </a:r>
            <a:r>
              <a:rPr lang="en-US" dirty="0" smtClean="0"/>
              <a:t> line in </a:t>
            </a:r>
            <a:r>
              <a:rPr lang="en-US" dirty="0" err="1" smtClean="0"/>
              <a:t>eq</a:t>
            </a:r>
            <a:r>
              <a:rPr lang="en-US" dirty="0" smtClean="0"/>
              <a:t>-file contains earthquake ID (two characters), location, etc.</a:t>
            </a:r>
          </a:p>
          <a:p>
            <a:pPr lvl="1"/>
            <a:r>
              <a:rPr lang="en-US" dirty="0" smtClean="0"/>
              <a:t>ID is used to substitute last two characters of 8-character site name, e.g. XXXX_GPS → XXXX_GSN</a:t>
            </a:r>
          </a:p>
          <a:p>
            <a:r>
              <a:rPr lang="en-US" dirty="0" err="1" smtClean="0"/>
              <a:t>sh_makeeqdef</a:t>
            </a:r>
            <a:r>
              <a:rPr lang="en-US" dirty="0" smtClean="0"/>
              <a:t> will search archives (ANSS </a:t>
            </a:r>
            <a:r>
              <a:rPr lang="en-US" dirty="0" err="1" smtClean="0"/>
              <a:t>ComCat</a:t>
            </a:r>
            <a:r>
              <a:rPr lang="en-US" dirty="0" smtClean="0"/>
              <a:t> or ISC) to generate </a:t>
            </a:r>
            <a:r>
              <a:rPr lang="en-US" dirty="0" err="1" smtClean="0"/>
              <a:t>eq_def</a:t>
            </a:r>
            <a:r>
              <a:rPr lang="en-US" dirty="0" smtClean="0"/>
              <a:t> records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3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motions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Logarithmic decay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Derives from </a:t>
            </a:r>
            <a:r>
              <a:rPr lang="en-US" dirty="0" err="1" smtClean="0"/>
              <a:t>afterslip</a:t>
            </a:r>
            <a:r>
              <a:rPr lang="en-US" dirty="0" smtClean="0"/>
              <a:t> on fault plane controlled by rate-and-state friction (e.g. </a:t>
            </a:r>
            <a:r>
              <a:rPr lang="en-US" dirty="0" err="1" smtClean="0"/>
              <a:t>Marone</a:t>
            </a:r>
            <a:r>
              <a:rPr lang="en-US" dirty="0" smtClean="0"/>
              <a:t> et al., 1991)</a:t>
            </a:r>
          </a:p>
          <a:p>
            <a:r>
              <a:rPr lang="en-US" dirty="0" smtClean="0"/>
              <a:t>Velocity perturbation reduces with </a:t>
            </a:r>
            <a:r>
              <a:rPr lang="en-US" baseline="30000" dirty="0" smtClean="0"/>
              <a:t>1</a:t>
            </a:r>
            <a:r>
              <a:rPr lang="en-US" dirty="0" smtClean="0"/>
              <a:t>/</a:t>
            </a:r>
            <a:r>
              <a:rPr lang="en-US" i="1" baseline="-25000" dirty="0" smtClean="0"/>
              <a:t>t</a:t>
            </a:r>
            <a:endParaRPr lang="en-US" i="1" baseline="-25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Exponential decay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Derives from assumption of viscoelastic relaxation in stressed medium, e.g. after an earthquake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4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motions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Logarithmic decay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Exponential decay</a:t>
            </a:r>
            <a:endParaRPr lang="en-US" dirty="0"/>
          </a:p>
        </p:txBody>
      </p:sp>
      <p:pic>
        <p:nvPicPr>
          <p:cNvPr id="10" name="Content Placeholder 9" descr="exp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48" b="-2599"/>
          <a:stretch/>
        </p:blipFill>
        <p:spPr>
          <a:xfrm>
            <a:off x="4650539" y="2374037"/>
            <a:ext cx="4524470" cy="3621835"/>
          </a:xfrm>
        </p:spPr>
      </p:pic>
      <p:pic>
        <p:nvPicPr>
          <p:cNvPr id="9" name="Content Placeholder 8" descr="ln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1"/>
          <a:stretch/>
        </p:blipFill>
        <p:spPr>
          <a:xfrm>
            <a:off x="162159" y="2578460"/>
            <a:ext cx="4527069" cy="335684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2784" y="5935308"/>
            <a:ext cx="8811216" cy="367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Logarithmic looks good in East; Exponential looks good in North; Height doesn’t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9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2127</TotalTime>
  <Words>1000</Words>
  <Application>Microsoft Macintosh PowerPoint</Application>
  <PresentationFormat>On-screen Show (4:3)</PresentationFormat>
  <Paragraphs>195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Courier</vt:lpstr>
      <vt:lpstr>Arial</vt:lpstr>
      <vt:lpstr>Office Theme</vt:lpstr>
      <vt:lpstr>Dealing with earthquakes and other non-linear motions</vt:lpstr>
      <vt:lpstr>Outline</vt:lpstr>
      <vt:lpstr>Changes to equipment</vt:lpstr>
      <vt:lpstr>Changes in multipath environment</vt:lpstr>
      <vt:lpstr>Rename scheme</vt:lpstr>
      <vt:lpstr>Earthquakes</vt:lpstr>
      <vt:lpstr>Radius of influence</vt:lpstr>
      <vt:lpstr>Non-linear motions</vt:lpstr>
      <vt:lpstr>Non-linear motions</vt:lpstr>
      <vt:lpstr>Many earthquakes…</vt:lpstr>
      <vt:lpstr>Undocumented effects</vt:lpstr>
      <vt:lpstr>Other phenomena</vt:lpstr>
      <vt:lpstr>Bombay Beach Creep?</vt:lpstr>
      <vt:lpstr>Episodic events: Yellowstone</vt:lpstr>
      <vt:lpstr>Selected Yellowstone time series</vt:lpstr>
      <vt:lpstr>Episodic Tremor and Slip (ETS): Cascadia</vt:lpstr>
      <vt:lpstr>Other examples</vt:lpstr>
      <vt:lpstr>Local collapse</vt:lpstr>
      <vt:lpstr>Landslide prone site</vt:lpstr>
      <vt:lpstr>Ground water P271</vt:lpstr>
      <vt:lpstr>Vegetation Growth P158</vt:lpstr>
      <vt:lpstr>Bad antennas</vt:lpstr>
      <vt:lpstr>Snow on antenna</vt:lpstr>
      <vt:lpstr>Skewed position residuals: Atmosphere delays?</vt:lpstr>
      <vt:lpstr>Recommendations</vt:lpstr>
    </vt:vector>
  </TitlesOfParts>
  <Company>MIT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GPS for geodesy</dc:title>
  <dc:creator>M. Floyd</dc:creator>
  <cp:lastModifiedBy>Michael Floyd</cp:lastModifiedBy>
  <cp:revision>66</cp:revision>
  <dcterms:created xsi:type="dcterms:W3CDTF">2014-11-13T20:18:27Z</dcterms:created>
  <dcterms:modified xsi:type="dcterms:W3CDTF">2017-05-04T22:16:29Z</dcterms:modified>
</cp:coreProperties>
</file>