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305" r:id="rId3"/>
    <p:sldId id="278" r:id="rId4"/>
    <p:sldId id="257" r:id="rId5"/>
    <p:sldId id="273" r:id="rId6"/>
    <p:sldId id="285" r:id="rId7"/>
    <p:sldId id="276" r:id="rId8"/>
    <p:sldId id="270" r:id="rId9"/>
    <p:sldId id="275" r:id="rId10"/>
    <p:sldId id="272" r:id="rId11"/>
    <p:sldId id="269" r:id="rId12"/>
    <p:sldId id="267" r:id="rId13"/>
    <p:sldId id="286" r:id="rId14"/>
    <p:sldId id="263" r:id="rId15"/>
    <p:sldId id="258" r:id="rId16"/>
    <p:sldId id="264" r:id="rId17"/>
    <p:sldId id="259" r:id="rId18"/>
    <p:sldId id="260" r:id="rId19"/>
    <p:sldId id="262" r:id="rId20"/>
    <p:sldId id="280" r:id="rId21"/>
    <p:sldId id="304" r:id="rId22"/>
    <p:sldId id="282" r:id="rId23"/>
    <p:sldId id="284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288" r:id="rId41"/>
    <p:sldId id="287" r:id="rId42"/>
    <p:sldId id="281" r:id="rId43"/>
    <p:sldId id="274" r:id="rId44"/>
    <p:sldId id="277" r:id="rId45"/>
    <p:sldId id="261" r:id="rId46"/>
    <p:sldId id="279" r:id="rId47"/>
    <p:sldId id="26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1492BB7-31A9-B44D-ACD0-83E19902F905}">
          <p14:sldIdLst>
            <p14:sldId id="256"/>
            <p14:sldId id="305"/>
            <p14:sldId id="278"/>
            <p14:sldId id="257"/>
            <p14:sldId id="273"/>
          </p14:sldIdLst>
        </p14:section>
        <p14:section name="Descriptions of GNSSs" id="{90D9EB24-D2F2-3B4A-B78C-71160B10DBE1}">
          <p14:sldIdLst>
            <p14:sldId id="285"/>
            <p14:sldId id="276"/>
            <p14:sldId id="270"/>
            <p14:sldId id="275"/>
            <p14:sldId id="272"/>
            <p14:sldId id="269"/>
            <p14:sldId id="267"/>
          </p14:sldIdLst>
        </p14:section>
        <p14:section name="GAMIT/GLOBK for GNSS" id="{9E792665-ADC6-E04D-9CF1-2489C989B600}">
          <p14:sldIdLst>
            <p14:sldId id="286"/>
            <p14:sldId id="263"/>
            <p14:sldId id="258"/>
            <p14:sldId id="264"/>
            <p14:sldId id="259"/>
            <p14:sldId id="260"/>
            <p14:sldId id="262"/>
          </p14:sldIdLst>
        </p14:section>
        <p14:section name="Tests" id="{08227813-4CA1-9346-AD1D-7B5136CF315A}">
          <p14:sldIdLst>
            <p14:sldId id="280"/>
            <p14:sldId id="304"/>
            <p14:sldId id="282"/>
            <p14:sldId id="284"/>
            <p14:sldId id="283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288"/>
            <p14:sldId id="287"/>
          </p14:sldIdLst>
        </p14:section>
        <p14:section name="Summary" id="{9B2C8284-F9AC-634F-A87F-4BD5F460A441}">
          <p14:sldIdLst>
            <p14:sldId id="281"/>
            <p14:sldId id="274"/>
            <p14:sldId id="277"/>
            <p14:sldId id="261"/>
            <p14:sldId id="279"/>
          </p14:sldIdLst>
        </p14:section>
        <p14:section name="References" id="{7D05B91F-4246-9E46-B071-9645DF2E4241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5"/>
    <p:restoredTop sz="93929"/>
  </p:normalViewPr>
  <p:slideViewPr>
    <p:cSldViewPr snapToGrid="0" snapToObjects="1">
      <p:cViewPr>
        <p:scale>
          <a:sx n="114" d="100"/>
          <a:sy n="114" d="100"/>
        </p:scale>
        <p:origin x="528" y="-8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CF7B-37DD-3247-B2A4-A36B0429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301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8AE2E-33E4-AC40-94DD-9B50B1526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047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Galileo phase noise is slightly larger than GPS at each station, possibly  due to antenna mistuning for E5 </a:t>
            </a:r>
            <a:r>
              <a:rPr lang="en-US" baseline="0" dirty="0" smtClean="0"/>
              <a:t>or poorer </a:t>
            </a:r>
            <a:r>
              <a:rPr lang="en-US" baseline="0" dirty="0" smtClean="0"/>
              <a:t>orbits. 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 shows a much larger variation because only three MEOs were tracked.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3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factors that contributed to the larger phase noise likely also cause the degradation</a:t>
            </a:r>
            <a:r>
              <a:rPr lang="en-US" baseline="0" dirty="0" smtClean="0"/>
              <a:t> of ambiguity resolution for Galileo and </a:t>
            </a:r>
            <a:r>
              <a:rPr lang="en-US" baseline="0" dirty="0" err="1" smtClean="0"/>
              <a:t>Beidou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9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5-day scatter for station BOR1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centrl</a:t>
            </a:r>
            <a:r>
              <a:rPr lang="en-US" baseline="0" dirty="0" smtClean="0"/>
              <a:t> Europe.  For the full set of 15 stations, the </a:t>
            </a:r>
            <a:r>
              <a:rPr lang="en-US" baseline="0" dirty="0" err="1" smtClean="0"/>
              <a:t>wrms</a:t>
            </a:r>
            <a:r>
              <a:rPr lang="en-US" baseline="0" dirty="0" smtClean="0"/>
              <a:t> N, E, U was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0.3-2.9,  0.2-2.4, 2-10 mm  for GPS,  0.3-2.8, 0.3-2.4, 6-20 mm for Galileo, and 3-72, 5-66, 6-120 mm 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Beidou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3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wrms</a:t>
            </a:r>
            <a:r>
              <a:rPr lang="en-US" baseline="0" dirty="0" smtClean="0"/>
              <a:t> differences are 2.0 mm in N and 1.2 mm in E, with the stations near the centroid of the network generally </a:t>
            </a:r>
            <a:r>
              <a:rPr lang="en-US" baseline="0" dirty="0" smtClean="0"/>
              <a:t>(but not uniformly) better </a:t>
            </a:r>
            <a:r>
              <a:rPr lang="en-US" baseline="0" dirty="0" smtClean="0"/>
              <a:t>than those on the periphery, presumably reflecting orbital errors.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Examination of the differences</a:t>
            </a:r>
            <a:r>
              <a:rPr lang="en-US" baseline="0" dirty="0" smtClean="0"/>
              <a:t> between analysis centers and comparison with SLR range residuals suggests that </a:t>
            </a:r>
            <a:r>
              <a:rPr lang="en-US" baseline="0" dirty="0" err="1" smtClean="0"/>
              <a:t>Glonass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, and Galileo orbits are about a factor of 2-4 worse than those for GPS.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9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9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</a:t>
            </a:r>
            <a:r>
              <a:rPr lang="en-US" baseline="0" dirty="0" smtClean="0"/>
              <a:t> of the old scheme in which satellite names were based on the PRN number, with the SV number carried along, w</a:t>
            </a:r>
            <a:r>
              <a:rPr lang="en-US" dirty="0" smtClean="0"/>
              <a:t>ith the new files, the satellites are ordered</a:t>
            </a:r>
            <a:r>
              <a:rPr lang="en-US" baseline="0" dirty="0" smtClean="0"/>
              <a:t> by SV number (generally the launch order) and identified for modeling by their spacecraft body names (see svnav.dat0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1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test</a:t>
            </a:r>
            <a:r>
              <a:rPr lang="en-US" baseline="0" dirty="0" smtClean="0"/>
              <a:t> that the current code runs smoothly and produces results comparable to the </a:t>
            </a:r>
            <a:r>
              <a:rPr lang="en-US" baseline="0" dirty="0" err="1" smtClean="0"/>
              <a:t>quaility</a:t>
            </a:r>
            <a:r>
              <a:rPr lang="en-US" baseline="0" dirty="0" smtClean="0"/>
              <a:t> of existing orbits, we processed GPS, Galileo, and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 observations over 5 days from 15 stations that are </a:t>
            </a:r>
            <a:r>
              <a:rPr lang="en-US" baseline="0" dirty="0" err="1" smtClean="0"/>
              <a:t>producting</a:t>
            </a:r>
            <a:r>
              <a:rPr lang="en-US" baseline="0" dirty="0" smtClean="0"/>
              <a:t> RINEX 3 files containing the two primary frequencies from each of these systems.  We assessed the orbit quality from the agreement among IGS </a:t>
            </a:r>
            <a:r>
              <a:rPr lang="en-US" baseline="0" dirty="0" err="1" smtClean="0"/>
              <a:t>Acs</a:t>
            </a:r>
            <a:r>
              <a:rPr lang="en-US" baseline="0" dirty="0" smtClean="0"/>
              <a:t> submitting solutions and the satellite  later ranging residuals for Galileo and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.  Roughly speaking the Galileo and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 orbits are factors of 2-4 worse than GPS and at the level of 2-3 ppb. The effect of orbit errors on site coordinates depends on the number of satellites (next slide)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GPS has 32 SVs tracked;</a:t>
            </a:r>
            <a:r>
              <a:rPr lang="en-US" baseline="0" dirty="0" smtClean="0"/>
              <a:t> Galileo 18; </a:t>
            </a:r>
            <a:r>
              <a:rPr lang="en-US" baseline="0" dirty="0" err="1" smtClean="0"/>
              <a:t>Beidou</a:t>
            </a:r>
            <a:r>
              <a:rPr lang="en-US" baseline="0" dirty="0" smtClean="0"/>
              <a:t> 8 (3 MEO and 5 geostationary)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AE2E-33E4-AC40-94DD-9B50B15268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7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088E-872E-5B4C-AB7C-B1BDDC44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hyperlink" Target="http://qzss.go.jp/en/overview/services/sv02_why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b.unavco.org/kb/article/the-effects-of-l2c-signal-tracking-on-high-precision-carrier-phase-gps-postioning-689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GAMIT/GLOBK for GNSS</a:t>
            </a:r>
            <a:endParaRPr lang="en-US" dirty="0"/>
          </a:p>
        </p:txBody>
      </p:sp>
      <p:sp>
        <p:nvSpPr>
          <p:cNvPr id="11" name="Subtitle 15"/>
          <p:cNvSpPr txBox="1">
            <a:spLocks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T. A. Herring     M. A. Floyd     R. W.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King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Massachusetts Institute of Technology, Cambridge, MA, USA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GPS Data Processing and Analysis with GAMIT/GLOBK/TRACK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UNAVCO Headquarters, Boulder, Colorado, USA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19–23 June 2017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web.mit.edu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mfloyd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/www/courses/gg/201706_UNAVCO/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Material from R. W. King, T. A. Herring, M. A. Floyd (MIT) and S. C.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McClusky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(now at ANU)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6" name="Picture 5" descr="MIT-logo-with-spelling-web-red-gray-design1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0" y="315619"/>
            <a:ext cx="1599993" cy="362429"/>
          </a:xfrm>
          <a:prstGeom prst="rect">
            <a:avLst/>
          </a:prstGeom>
        </p:spPr>
      </p:pic>
      <p:pic>
        <p:nvPicPr>
          <p:cNvPr id="7" name="Picture 6" descr="unavco-logo-red-black-shad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12" y="274201"/>
            <a:ext cx="2085328" cy="5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BeiDou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BeiDou</a:t>
            </a:r>
            <a:r>
              <a:rPr lang="en-US" dirty="0" smtClean="0"/>
              <a:t> (BDS) is the Chinese navigation satellite system</a:t>
            </a:r>
            <a:endParaRPr lang="en-US" dirty="0"/>
          </a:p>
          <a:p>
            <a:r>
              <a:rPr lang="en-US" dirty="0" smtClean="0"/>
              <a:t>Global constellation (BeiDou-2 or COMPASS) launched from 2007, currently operational and due to be fully completed by 2020</a:t>
            </a:r>
          </a:p>
          <a:p>
            <a:r>
              <a:rPr lang="en-US" dirty="0"/>
              <a:t>Mostly similar to </a:t>
            </a:r>
            <a:r>
              <a:rPr lang="en-US" dirty="0" smtClean="0"/>
              <a:t>GPS (and GLONASS and Galileo)</a:t>
            </a:r>
            <a:endParaRPr lang="en-US" dirty="0"/>
          </a:p>
          <a:p>
            <a:pPr lvl="1"/>
            <a:r>
              <a:rPr lang="en-US" dirty="0" smtClean="0"/>
              <a:t>Main orbital </a:t>
            </a:r>
            <a:r>
              <a:rPr lang="en-US" dirty="0"/>
              <a:t>design is medium Earth orbit (approximately </a:t>
            </a:r>
            <a:r>
              <a:rPr lang="cs-CZ" dirty="0"/>
              <a:t>21,528</a:t>
            </a:r>
            <a:r>
              <a:rPr lang="en-US" dirty="0" smtClean="0"/>
              <a:t> </a:t>
            </a:r>
            <a:r>
              <a:rPr lang="en-US" dirty="0"/>
              <a:t>km) inclined at 55° to equatorial </a:t>
            </a:r>
            <a:r>
              <a:rPr lang="en-US" dirty="0" smtClean="0"/>
              <a:t>plane (27 satellites)</a:t>
            </a:r>
          </a:p>
          <a:p>
            <a:pPr lvl="1"/>
            <a:r>
              <a:rPr lang="en-US" dirty="0" smtClean="0"/>
              <a:t>Other satellites in geostationary (5) and inclined geosynchronous (3) orbits (approximately </a:t>
            </a:r>
            <a:r>
              <a:rPr lang="fi-FI" dirty="0" smtClean="0"/>
              <a:t>35,786 km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Dual </a:t>
            </a:r>
            <a:r>
              <a:rPr lang="en-US" dirty="0"/>
              <a:t>frequencies of </a:t>
            </a:r>
            <a:r>
              <a:rPr lang="fi-FI" dirty="0"/>
              <a:t>1561.098 </a:t>
            </a:r>
            <a:r>
              <a:rPr lang="fi-FI" dirty="0" smtClean="0"/>
              <a:t>MHz (C2) </a:t>
            </a:r>
            <a:r>
              <a:rPr lang="fi-FI" dirty="0"/>
              <a:t>and 1207.140 </a:t>
            </a:r>
            <a:r>
              <a:rPr lang="fi-FI" dirty="0" smtClean="0"/>
              <a:t>MHz (C7) </a:t>
            </a:r>
            <a:r>
              <a:rPr lang="fi-FI" dirty="0"/>
              <a:t>(cf. 1575.42 MHz and 1227.60 MHz for GPS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smtClean="0"/>
              <a:t>en.beidou.gov.cn/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IRNSS (or </a:t>
            </a:r>
            <a:r>
              <a:rPr lang="en-US" dirty="0" err="1" smtClean="0"/>
              <a:t>NavIC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6511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Indian </a:t>
            </a:r>
            <a:r>
              <a:rPr lang="en-US" dirty="0"/>
              <a:t>Regional Navigation Satellite </a:t>
            </a:r>
            <a:r>
              <a:rPr lang="en-US" dirty="0" smtClean="0"/>
              <a:t>System (or </a:t>
            </a:r>
            <a:r>
              <a:rPr lang="en-US" dirty="0"/>
              <a:t>Navigation with Indian </a:t>
            </a:r>
            <a:r>
              <a:rPr lang="en-US" dirty="0" smtClean="0"/>
              <a:t>Constellation) is a hybrid navigation satellite system</a:t>
            </a:r>
          </a:p>
          <a:p>
            <a:r>
              <a:rPr lang="en-US" dirty="0"/>
              <a:t>Currently seven </a:t>
            </a:r>
            <a:r>
              <a:rPr lang="en-US" dirty="0" smtClean="0"/>
              <a:t>satellites (3 geostationary plus 4 geosynchronous)</a:t>
            </a:r>
            <a:endParaRPr lang="en-US" dirty="0"/>
          </a:p>
          <a:p>
            <a:pPr lvl="1"/>
            <a:r>
              <a:rPr lang="en-US" dirty="0"/>
              <a:t>However, </a:t>
            </a:r>
            <a:r>
              <a:rPr lang="en-US" dirty="0" smtClean="0"/>
              <a:t>all three rubidium atomic </a:t>
            </a:r>
            <a:r>
              <a:rPr lang="en-US" dirty="0"/>
              <a:t>clocks </a:t>
            </a:r>
            <a:r>
              <a:rPr lang="en-US" dirty="0" smtClean="0"/>
              <a:t>on satellite IRNSS-1A were </a:t>
            </a:r>
            <a:r>
              <a:rPr lang="en-US" dirty="0"/>
              <a:t>announced to have </a:t>
            </a:r>
            <a:r>
              <a:rPr lang="en-US" dirty="0" smtClean="0"/>
              <a:t>failed in the latter half of 2016</a:t>
            </a:r>
          </a:p>
          <a:p>
            <a:r>
              <a:rPr lang="en-US" dirty="0" smtClean="0"/>
              <a:t>Probably only useful over surroundings of Indian Ocean</a:t>
            </a:r>
          </a:p>
        </p:txBody>
      </p:sp>
      <p:pic>
        <p:nvPicPr>
          <p:cNvPr id="2058" name="Picture 10" descr="ttp://www.isro.gov.in/sites/default/files/article-files/node/4470/bann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4" y="4372621"/>
            <a:ext cx="7128891" cy="207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7834" y="6215241"/>
            <a:ext cx="308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From http://</a:t>
            </a:r>
            <a:r>
              <a:rPr lang="en-US" sz="1200" dirty="0" err="1" smtClean="0">
                <a:solidFill>
                  <a:schemeClr val="bg1"/>
                </a:solidFill>
              </a:rPr>
              <a:t>www.isro.gov.in</a:t>
            </a:r>
            <a:r>
              <a:rPr lang="en-US" sz="1200" dirty="0" smtClean="0">
                <a:solidFill>
                  <a:schemeClr val="bg1"/>
                </a:solidFill>
              </a:rPr>
              <a:t>/</a:t>
            </a:r>
            <a:r>
              <a:rPr lang="en-US" sz="1200" dirty="0" err="1" smtClean="0">
                <a:solidFill>
                  <a:schemeClr val="bg1"/>
                </a:solidFill>
              </a:rPr>
              <a:t>irnss-programme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2017/06/19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QZSS?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Quasi-Zenith </a:t>
            </a:r>
            <a:r>
              <a:rPr lang="en-US" dirty="0"/>
              <a:t>Satellite </a:t>
            </a:r>
            <a:r>
              <a:rPr lang="en-US" dirty="0" smtClean="0"/>
              <a:t>System is Japan’s high-altitude navigation satellite system</a:t>
            </a:r>
          </a:p>
          <a:p>
            <a:pPr lvl="1"/>
            <a:r>
              <a:rPr lang="en-US" dirty="0" smtClean="0"/>
              <a:t>Designed to augment GPS, not replace it</a:t>
            </a:r>
          </a:p>
          <a:p>
            <a:r>
              <a:rPr lang="en-US" dirty="0" smtClean="0"/>
              <a:t>Currently only one operational satellite</a:t>
            </a:r>
          </a:p>
          <a:p>
            <a:pPr lvl="1"/>
            <a:r>
              <a:rPr lang="en-US" dirty="0" smtClean="0"/>
              <a:t>Planned to become four by end of 2018 and ultimately seven </a:t>
            </a:r>
          </a:p>
          <a:p>
            <a:r>
              <a:rPr lang="en-US" dirty="0" smtClean="0"/>
              <a:t>Probably only useful for western equatorial Pacific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gzss.go.jp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/</a:t>
            </a:r>
          </a:p>
          <a:p>
            <a:r>
              <a:rPr lang="en-US" b="1" dirty="0" smtClean="0"/>
              <a:t>Currently not coded</a:t>
            </a:r>
          </a:p>
        </p:txBody>
      </p:sp>
      <p:pic>
        <p:nvPicPr>
          <p:cNvPr id="1026" name="Picture 2" descr="ttp://qzss.go.jp/en/overview/services/isos7j00000000qk-img/isos7j00000000r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35994"/>
            <a:ext cx="30861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9623" y="5766594"/>
            <a:ext cx="396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smtClean="0">
                <a:hlinkClick r:id="rId3"/>
              </a:rPr>
              <a:t>http://qzss.go.jp/en/overview/services/sv02_why.html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Processing GNSS in GAMIT/GLOBK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Version awareness and warnings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major change between GAMIT/GLOBK 10.5 and 10.6 was the format of many tables (e.g. </a:t>
            </a:r>
            <a:r>
              <a:rPr lang="en-US" dirty="0" err="1" smtClean="0"/>
              <a:t>dcb.dat</a:t>
            </a:r>
            <a:r>
              <a:rPr lang="en-US" dirty="0" smtClean="0"/>
              <a:t>, </a:t>
            </a:r>
            <a:r>
              <a:rPr lang="en-US" dirty="0" err="1" smtClean="0"/>
              <a:t>svnav.dat</a:t>
            </a:r>
            <a:r>
              <a:rPr lang="en-US" dirty="0" smtClean="0"/>
              <a:t>, etc.) to accommodate code changes for GNSS</a:t>
            </a:r>
          </a:p>
          <a:p>
            <a:r>
              <a:rPr lang="en-US" dirty="0" smtClean="0"/>
              <a:t>GAMIT/GLOBK 10.61 now builds upon the new file structures to deliver the data processing capability</a:t>
            </a:r>
          </a:p>
          <a:p>
            <a:r>
              <a:rPr lang="en-US" dirty="0" smtClean="0"/>
              <a:t>Given these major changes, many tables used in GAMIT/GLOBK 10.6 and 10.61 are </a:t>
            </a:r>
            <a:r>
              <a:rPr lang="en-US" i="1" dirty="0" smtClean="0"/>
              <a:t>not</a:t>
            </a:r>
            <a:r>
              <a:rPr lang="en-US" dirty="0" smtClean="0"/>
              <a:t> backwards compatible with GAMIT/GLOBK 10.5 and prior releases</a:t>
            </a:r>
          </a:p>
          <a:p>
            <a:r>
              <a:rPr lang="en-US" dirty="0" smtClean="0"/>
              <a:t>You </a:t>
            </a:r>
            <a:r>
              <a:rPr lang="en-US" i="1" dirty="0" smtClean="0"/>
              <a:t>cannot</a:t>
            </a:r>
            <a:r>
              <a:rPr lang="en-US" dirty="0" smtClean="0"/>
              <a:t> use many tables that came with GAMIT/GLOBK 10.5 and prior to process (GPS-only or GNSS) data using GAMIT/GLOBK 10.6 and later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8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Suggestions for processing strategies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If you wish to combine data from different GNSS, process each system in a separate experiment directory, e.g. /2017g and /2017e for GPS and Galileo</a:t>
            </a:r>
          </a:p>
          <a:p>
            <a:r>
              <a:rPr lang="en-US" dirty="0" smtClean="0"/>
              <a:t>Download the RINEX files in advance to check for availability of GNSS signals </a:t>
            </a:r>
          </a:p>
          <a:p>
            <a:r>
              <a:rPr lang="en-US" dirty="0" smtClean="0"/>
              <a:t>For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sh_gamit</a:t>
            </a:r>
            <a:r>
              <a:rPr lang="en-US" dirty="0" smtClean="0"/>
              <a:t> use the “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-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gnss</a:t>
            </a:r>
            <a:r>
              <a:rPr lang="en-US" dirty="0" smtClean="0"/>
              <a:t>” option to specify the GNSS; and </a:t>
            </a:r>
            <a:r>
              <a:rPr lang="en-US" sz="2400" dirty="0" smtClean="0"/>
              <a:t>COM1</a:t>
            </a:r>
            <a:r>
              <a:rPr lang="en-US" dirty="0" smtClean="0"/>
              <a:t> for “-orbit” (</a:t>
            </a:r>
            <a:r>
              <a:rPr lang="en-US" sz="2400" dirty="0" smtClean="0"/>
              <a:t>IGSF</a:t>
            </a:r>
            <a:r>
              <a:rPr lang="en-US" dirty="0" smtClean="0"/>
              <a:t> ok for GPS)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Check the orbit-fit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rms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files in the /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igs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directory to assess the orbit quality</a:t>
            </a:r>
          </a:p>
          <a:p>
            <a:r>
              <a:rPr lang="en-US" dirty="0" smtClean="0"/>
              <a:t>Combine the resulting h-files in GLOBK to produce a single result (time series or velocities)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RINEX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5693"/>
            <a:ext cx="78867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RINEX 2, which is still by far the most common format of RINEX file, was designed in an era when only GPS was viable for observation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Since the redesign of GPS to broadcast a second code on L2 (“L2C”) specifically for civilian use, the restoration of GLONASS and the introduction of other navigation satellite systems, RINEX 2 no longer suffices to track all available observations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Be very careful with how you translate and use other people’s RINEX 2 files with L2C (see Berglund </a:t>
            </a:r>
            <a:r>
              <a:rPr lang="en-US" dirty="0"/>
              <a:t>et </a:t>
            </a:r>
            <a:r>
              <a:rPr lang="en-US" dirty="0" smtClean="0"/>
              <a:t>al., 2010; </a:t>
            </a:r>
            <a:r>
              <a:rPr lang="en-US" dirty="0"/>
              <a:t>Blume et </a:t>
            </a:r>
            <a:r>
              <a:rPr lang="en-US" dirty="0" smtClean="0"/>
              <a:t>al., 2012; </a:t>
            </a:r>
            <a:r>
              <a:rPr lang="en-US" dirty="0"/>
              <a:t>and http://</a:t>
            </a:r>
            <a:r>
              <a:rPr lang="en-US" dirty="0" smtClean="0"/>
              <a:t>kb.unavco.org/kb/article/the-effects-of-l2c-signal-tracking-on-high-precision-carrier-phase-gps-postioning-689.html)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Several scripts now have an additional option</a:t>
            </a:r>
            <a:br>
              <a:rPr lang="en-US" dirty="0" smtClean="0"/>
            </a:br>
            <a:r>
              <a:rPr lang="en-US" dirty="0" smtClean="0"/>
              <a:t>(“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-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gnss</a:t>
            </a:r>
            <a:r>
              <a:rPr lang="en-US" dirty="0" smtClean="0"/>
              <a:t>”) that sets the type of GNSS</a:t>
            </a:r>
          </a:p>
          <a:p>
            <a:pPr lvl="1"/>
            <a:r>
              <a:rPr lang="en-US" dirty="0" smtClean="0"/>
              <a:t>Most likely to use directly: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sh_gamit</a:t>
            </a:r>
            <a:r>
              <a:rPr lang="en-US" dirty="0" smtClean="0"/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sh_get_orbits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sh_sp3fit</a:t>
            </a:r>
          </a:p>
          <a:p>
            <a:pPr lvl="1"/>
            <a:r>
              <a:rPr lang="en-US" dirty="0" smtClean="0"/>
              <a:t>Less likely to use directly:</a:t>
            </a:r>
            <a:r>
              <a:rPr lang="en-US" dirty="0"/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sh_preproc</a:t>
            </a:r>
            <a:r>
              <a:rPr lang="en-US" dirty="0" smtClean="0"/>
              <a:t>,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sh_bcfit</a:t>
            </a:r>
            <a:r>
              <a:rPr lang="en-US" sz="2400" dirty="0" smtClean="0"/>
              <a:t>,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sh_rxscan</a:t>
            </a:r>
            <a:r>
              <a:rPr lang="en-US" dirty="0" smtClean="0"/>
              <a:t>,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sh_get_times</a:t>
            </a:r>
            <a:r>
              <a:rPr lang="en-US" dirty="0" smtClean="0"/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sh_makexp</a:t>
            </a:r>
            <a:endParaRPr lang="en-US" sz="2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/>
              <a:t>Valid arguments are (only one of)</a:t>
            </a:r>
          </a:p>
          <a:p>
            <a:pPr lvl="1"/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dirty="0"/>
              <a:t> (GPS)</a:t>
            </a:r>
          </a:p>
          <a:p>
            <a:pPr lvl="1"/>
            <a:r>
              <a:rPr lang="en-US" dirty="0"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en-US" dirty="0"/>
              <a:t> (GLONASS; not yet coded or </a:t>
            </a:r>
            <a:r>
              <a:rPr lang="en-US" dirty="0" smtClean="0"/>
              <a:t>available to use)</a:t>
            </a:r>
          </a:p>
          <a:p>
            <a:pPr lvl="1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</a:t>
            </a:r>
            <a:r>
              <a:rPr lang="en-US" dirty="0" smtClean="0"/>
              <a:t> (BeiDou-2/COMPASS)</a:t>
            </a:r>
          </a:p>
          <a:p>
            <a:pPr lvl="1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</a:t>
            </a:r>
            <a:r>
              <a:rPr lang="en-US" dirty="0" smtClean="0"/>
              <a:t> (Galileo)</a:t>
            </a:r>
          </a:p>
          <a:p>
            <a:pPr lvl="1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J</a:t>
            </a:r>
            <a:r>
              <a:rPr lang="en-US" dirty="0" smtClean="0"/>
              <a:t> (QZSS; not yet coded or available to use)</a:t>
            </a:r>
          </a:p>
          <a:p>
            <a:pPr lvl="1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 smtClean="0"/>
              <a:t> (IRNSS)</a:t>
            </a:r>
          </a:p>
          <a:p>
            <a:r>
              <a:rPr lang="en-US" dirty="0" smtClean="0"/>
              <a:t>The default is still “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dirty="0" smtClean="0"/>
              <a:t>” (GPS)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GLOBK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GLOBK should work in the normal manner except that you cannot include orbits in the h-file (use </a:t>
            </a:r>
            <a:r>
              <a:rPr lang="en-US" sz="2400" dirty="0" smtClean="0"/>
              <a:t>BASELINE</a:t>
            </a:r>
            <a:r>
              <a:rPr lang="en-US" dirty="0" smtClean="0"/>
              <a:t> in GAMIT </a:t>
            </a:r>
            <a:r>
              <a:rPr lang="en-US" dirty="0" err="1" smtClean="0"/>
              <a:t>sestbl</a:t>
            </a:r>
            <a:r>
              <a:rPr lang="en-US" dirty="0" smtClean="0"/>
              <a:t>.) </a:t>
            </a:r>
          </a:p>
          <a:p>
            <a:r>
              <a:rPr lang="en-US" dirty="0" smtClean="0"/>
              <a:t>See GLOBK lectures, including those on creating time series using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glred</a:t>
            </a:r>
            <a:r>
              <a:rPr lang="en-US" dirty="0" smtClean="0"/>
              <a:t> and combination or velocity solutions using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track</a:t>
            </a:r>
            <a:r>
              <a:rPr lang="en-US" dirty="0" smtClean="0"/>
              <a:t>, the kinematic processing module, is not yet capable of reading RINEX 3 files or using GNSS data other than GPS</a:t>
            </a:r>
          </a:p>
          <a:p>
            <a:r>
              <a:rPr lang="en-US" dirty="0" smtClean="0"/>
              <a:t>Development to incorporate</a:t>
            </a:r>
          </a:p>
          <a:p>
            <a:pPr lvl="1"/>
            <a:r>
              <a:rPr lang="en-US" dirty="0" smtClean="0"/>
              <a:t>However, the same inter-system bias, memory and computing time limitations exist for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track</a:t>
            </a:r>
            <a:r>
              <a:rPr lang="en-US" dirty="0" smtClean="0"/>
              <a:t> as for GAMIT, so be aware of this one the capabilities are coded and released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6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promise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GPS, </a:t>
            </a:r>
            <a:r>
              <a:rPr lang="en-US" dirty="0" err="1" smtClean="0"/>
              <a:t>Glonass</a:t>
            </a:r>
            <a:r>
              <a:rPr lang="en-US" dirty="0" smtClean="0"/>
              <a:t>, </a:t>
            </a:r>
            <a:r>
              <a:rPr lang="en-US" dirty="0" err="1" smtClean="0"/>
              <a:t>Beidou</a:t>
            </a:r>
            <a:r>
              <a:rPr lang="en-US" dirty="0" smtClean="0"/>
              <a:t>, and Galileo are deployed and modernized, there will be &gt; 100 satellites and 12 distinct frequencies available for tracking</a:t>
            </a:r>
          </a:p>
          <a:p>
            <a:r>
              <a:rPr lang="en-US" dirty="0" smtClean="0"/>
              <a:t>Obvious advantages for kinematic positioning and atmospheric studies, but also a means to separate periodic signals due to aliasing in the GPS orbits </a:t>
            </a:r>
          </a:p>
          <a:p>
            <a:r>
              <a:rPr lang="en-US" dirty="0"/>
              <a:t>F</a:t>
            </a:r>
            <a:r>
              <a:rPr lang="en-US" dirty="0" smtClean="0"/>
              <a:t>ull deployment expected by 2020, but constellations &gt; 20 SVs by mid-2018 should provide highly useful results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of initial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19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98641"/>
            <a:ext cx="7886700" cy="3953946"/>
          </a:xfrm>
        </p:spPr>
      </p:pic>
      <p:sp>
        <p:nvSpPr>
          <p:cNvPr id="17" name="TextBox 16"/>
          <p:cNvSpPr txBox="1"/>
          <p:nvPr/>
        </p:nvSpPr>
        <p:spPr>
          <a:xfrm>
            <a:off x="347472" y="1480735"/>
            <a:ext cx="19992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Systems processed:</a:t>
            </a:r>
          </a:p>
          <a:p>
            <a:r>
              <a:rPr lang="en-US" dirty="0" smtClean="0"/>
              <a:t>GPS (L1 and L2)</a:t>
            </a:r>
          </a:p>
          <a:p>
            <a:r>
              <a:rPr lang="en-US" dirty="0" smtClean="0"/>
              <a:t>Galileo (E1 and E5)</a:t>
            </a:r>
          </a:p>
          <a:p>
            <a:r>
              <a:rPr lang="en-US" dirty="0" err="1" smtClean="0"/>
              <a:t>BeiDou</a:t>
            </a:r>
            <a:r>
              <a:rPr lang="en-US" dirty="0" smtClean="0"/>
              <a:t> (C2 and C7)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16962" y="1727319"/>
            <a:ext cx="240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  <a:r>
              <a:rPr lang="en-US" smtClean="0"/>
              <a:t> days processed</a:t>
            </a:r>
            <a:br>
              <a:rPr lang="en-US" smtClean="0"/>
            </a:br>
            <a:r>
              <a:rPr lang="en-US" smtClean="0"/>
              <a:t>(2017-121 to 2017-125)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8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16" y="266124"/>
            <a:ext cx="6986238" cy="95775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Sky tracks Day 121 at Spanish </a:t>
            </a:r>
            <a:r>
              <a:rPr lang="en-US" sz="2800" smtClean="0"/>
              <a:t>site VILL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Each circle covers a 4-hr window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997" y="1223878"/>
            <a:ext cx="3675722" cy="1322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412" y="1268059"/>
            <a:ext cx="3679901" cy="1173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49" y="2693957"/>
            <a:ext cx="3657600" cy="1204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412" y="2680306"/>
            <a:ext cx="3679901" cy="12180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14" y="4132754"/>
            <a:ext cx="3512634" cy="1129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773" y="4092353"/>
            <a:ext cx="3479180" cy="11447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72761" y="1583811"/>
            <a:ext cx="642589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72761" y="2996299"/>
            <a:ext cx="101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Galileo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2761" y="4408786"/>
            <a:ext cx="89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0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RMS (for 2017-121)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sh_gamit_121[</a:t>
            </a:r>
            <a:r>
              <a:rPr lang="en-US" dirty="0" err="1" smtClean="0"/>
              <a:t>gec</a:t>
            </a:r>
            <a:r>
              <a:rPr lang="en-US" dirty="0" smtClean="0"/>
              <a:t>].summary (mm):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48301"/>
              </p:ext>
            </p:extLst>
          </p:nvPr>
        </p:nvGraphicFramePr>
        <p:xfrm>
          <a:off x="793751" y="2457704"/>
          <a:ext cx="3348000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6000"/>
                <a:gridCol w="864000"/>
                <a:gridCol w="864000"/>
                <a:gridCol w="8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Galileo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BeiDou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ASCG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BOR1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BRST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BRUX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DJIG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GANP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6.6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KIRU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6.8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KOUR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10.6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86578"/>
              </p:ext>
            </p:extLst>
          </p:nvPr>
        </p:nvGraphicFramePr>
        <p:xfrm>
          <a:off x="4976114" y="2457704"/>
          <a:ext cx="3348000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6000"/>
                <a:gridCol w="864000"/>
                <a:gridCol w="864000"/>
                <a:gridCol w="8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Galileo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BeiDou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LAMP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12.7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MAS1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NICO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REYK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STJ3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VILL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9.6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ALL</a:t>
                      </a:r>
                      <a:endParaRPr lang="en-US" b="0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1" dirty="0" smtClean="0"/>
                        <a:t>7.1</a:t>
                      </a:r>
                      <a:endParaRPr lang="en-US" b="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1" dirty="0" smtClean="0"/>
                        <a:t>8.6</a:t>
                      </a:r>
                      <a:endParaRPr lang="en-US" b="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1" dirty="0" smtClean="0"/>
                        <a:t>11.3</a:t>
                      </a:r>
                      <a:endParaRPr lang="en-US" b="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623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Ambiguity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Best from </a:t>
            </a:r>
            <a:r>
              <a:rPr lang="en-US" dirty="0" err="1" smtClean="0"/>
              <a:t>sh_gamit</a:t>
            </a:r>
            <a:r>
              <a:rPr lang="en-US" dirty="0" smtClean="0"/>
              <a:t>_&lt;DDD&gt;[</a:t>
            </a:r>
            <a:r>
              <a:rPr lang="en-US" dirty="0" err="1" smtClean="0"/>
              <a:t>gec</a:t>
            </a:r>
            <a:r>
              <a:rPr lang="en-US" dirty="0"/>
              <a:t>].summary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10765"/>
              </p:ext>
            </p:extLst>
          </p:nvPr>
        </p:nvGraphicFramePr>
        <p:xfrm>
          <a:off x="2327910" y="2677160"/>
          <a:ext cx="448818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3732"/>
                <a:gridCol w="1792224"/>
                <a:gridCol w="1792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Wide lane (WL)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Narrow</a:t>
                      </a:r>
                      <a:r>
                        <a:rPr lang="en-US" baseline="0" dirty="0" smtClean="0"/>
                        <a:t> lane (NL)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98%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91%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Galileo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BeiDou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45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Time series stabilization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From “POS STAT” lines in .org-file(s)  (mm: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236725"/>
              </p:ext>
            </p:extLst>
          </p:nvPr>
        </p:nvGraphicFramePr>
        <p:xfrm>
          <a:off x="2556000" y="2558270"/>
          <a:ext cx="4032000" cy="147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00"/>
                <a:gridCol w="792000"/>
                <a:gridCol w="792000"/>
                <a:gridCol w="792000"/>
                <a:gridCol w="792000"/>
              </a:tblGrid>
              <a:tr h="3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900">
                <a:tc>
                  <a:txBody>
                    <a:bodyPr/>
                    <a:lstStyle/>
                    <a:p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1–2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6–10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9900">
                <a:tc>
                  <a:txBody>
                    <a:bodyPr/>
                    <a:lstStyle/>
                    <a:p>
                      <a:r>
                        <a:rPr lang="en-US" dirty="0" smtClean="0"/>
                        <a:t>Galileo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2–4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11-16</a:t>
                      </a:r>
                      <a:endParaRPr lang="en-US" dirty="0"/>
                    </a:p>
                  </a:txBody>
                  <a:tcPr/>
                </a:tc>
              </a:tr>
              <a:tr h="3699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BeiDou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6–9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1–7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3–9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6–18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7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6" y="2054294"/>
            <a:ext cx="2880000" cy="416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6449"/>
            <a:ext cx="2880000" cy="41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6" y="2054290"/>
            <a:ext cx="2880000" cy="4165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6" y="2054289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4288"/>
            <a:ext cx="2880000" cy="416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87"/>
            <a:ext cx="2880000" cy="4165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28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" y="2054286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4285"/>
            <a:ext cx="2880000" cy="41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84"/>
            <a:ext cx="2880000" cy="4165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" y="2054283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4282"/>
            <a:ext cx="2880000" cy="416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81"/>
            <a:ext cx="2880000" cy="4165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7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" y="2054280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4279"/>
            <a:ext cx="2880000" cy="41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78"/>
            <a:ext cx="2880000" cy="4165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</a:t>
            </a:r>
            <a:r>
              <a:rPr lang="en-US" dirty="0" smtClean="0"/>
              <a:t>ew Global Navigation Satellite System (GNSS) processing capabilities in GAMIT/GLOBK 10.61</a:t>
            </a:r>
          </a:p>
          <a:p>
            <a:r>
              <a:rPr lang="en-US" dirty="0" smtClean="0"/>
              <a:t>Overview and brief description of current GNSS</a:t>
            </a:r>
          </a:p>
          <a:p>
            <a:r>
              <a:rPr lang="en-US" dirty="0"/>
              <a:t>Basics of how to process GNSS data in GAMIT/GLOBK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/>
              <a:t>New script </a:t>
            </a:r>
            <a:r>
              <a:rPr lang="en-US" dirty="0" smtClean="0"/>
              <a:t> options (e.g</a:t>
            </a:r>
            <a:r>
              <a:rPr lang="en-US" dirty="0"/>
              <a:t>.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sh_gamit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Importance of not mixing code releases and updating tables to latest versions</a:t>
            </a:r>
          </a:p>
          <a:p>
            <a:r>
              <a:rPr lang="en-US" dirty="0" smtClean="0"/>
              <a:t>Results of initial tests</a:t>
            </a:r>
          </a:p>
          <a:p>
            <a:r>
              <a:rPr lang="en-US" dirty="0" smtClean="0"/>
              <a:t>Some thoughts on GNSS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" y="2054277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6" y="2054276"/>
            <a:ext cx="2880000" cy="416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75"/>
            <a:ext cx="2880000" cy="4165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271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273"/>
            <a:ext cx="2880000" cy="41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70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269"/>
            <a:ext cx="2880000" cy="416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268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67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267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266"/>
            <a:ext cx="2880000" cy="416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265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" y="2054265"/>
            <a:ext cx="2880000" cy="4165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33"/>
            <a:ext cx="2880000" cy="416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32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031"/>
            <a:ext cx="2880000" cy="4165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30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29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028"/>
            <a:ext cx="2880000" cy="416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27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26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" y="2054025"/>
            <a:ext cx="2880000" cy="4165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24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23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" y="2054019"/>
            <a:ext cx="2880000" cy="416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21"/>
            <a:ext cx="2880000" cy="4165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19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9870" y="15743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GPS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3451" y="15743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Galileo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9826" y="15743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BeiDou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2054018"/>
            <a:ext cx="2880000" cy="4165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95" y="2054017"/>
            <a:ext cx="2880000" cy="4165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2054016"/>
            <a:ext cx="2880000" cy="4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7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GNSS available in GAMIT/GLOBK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As of GAMIT/GLOBK release 10.61 (2017-04-01), the following Global Navigation Satellite Systems (GNSSs) may be processed</a:t>
            </a:r>
          </a:p>
          <a:p>
            <a:pPr lvl="1">
              <a:buClr>
                <a:srgbClr val="00B050"/>
              </a:buClr>
              <a:buFont typeface="ZapfDingbatsITC" charset="0"/>
              <a:buChar char="✔︎"/>
            </a:pPr>
            <a:r>
              <a:rPr lang="en-US" dirty="0"/>
              <a:t> GPS (</a:t>
            </a:r>
            <a:r>
              <a:rPr lang="en-US" dirty="0" smtClean="0"/>
              <a:t>USA), </a:t>
            </a:r>
            <a:r>
              <a:rPr lang="en-US" dirty="0" err="1" smtClean="0"/>
              <a:t>BeiDou</a:t>
            </a:r>
            <a:r>
              <a:rPr lang="en-US" dirty="0" smtClean="0"/>
              <a:t> (China), Galileo (Europe), IRNSS (India)</a:t>
            </a:r>
            <a:endParaRPr lang="en-US" dirty="0"/>
          </a:p>
          <a:p>
            <a:pPr lvl="1">
              <a:buClr>
                <a:srgbClr val="FF0000"/>
              </a:buClr>
              <a:buFont typeface="ZapfDingbatsITC" charset="0"/>
              <a:buChar char="✘"/>
            </a:pPr>
            <a:r>
              <a:rPr lang="en-US" dirty="0"/>
              <a:t> GLONASS (</a:t>
            </a:r>
            <a:r>
              <a:rPr lang="en-US" dirty="0" smtClean="0"/>
              <a:t>Russia), QZSS (Japan)</a:t>
            </a:r>
            <a:endParaRPr lang="en-US" dirty="0"/>
          </a:p>
          <a:p>
            <a:r>
              <a:rPr lang="en-US" dirty="0" smtClean="0"/>
              <a:t>GNSS code is in trial and we need testers</a:t>
            </a:r>
          </a:p>
          <a:p>
            <a:pPr lvl="1"/>
            <a:r>
              <a:rPr lang="en-US" dirty="0" smtClean="0"/>
              <a:t>Bug-fixed and alpha-tested code is in the updates/source directory as gnss_170616.tar.gz, to be untarred at the </a:t>
            </a:r>
            <a:r>
              <a:rPr lang="en-US" dirty="0" err="1" smtClean="0"/>
              <a:t>gg</a:t>
            </a:r>
            <a:r>
              <a:rPr lang="en-US" dirty="0" smtClean="0"/>
              <a:t> level </a:t>
            </a:r>
            <a:r>
              <a:rPr lang="en-US" b="1" i="1" dirty="0" smtClean="0"/>
              <a:t>after</a:t>
            </a:r>
            <a:r>
              <a:rPr lang="en-US" i="1" dirty="0" smtClean="0"/>
              <a:t> </a:t>
            </a:r>
            <a:r>
              <a:rPr lang="en-US" dirty="0" smtClean="0"/>
              <a:t>the current </a:t>
            </a:r>
            <a:r>
              <a:rPr lang="en-US" dirty="0" err="1" smtClean="0"/>
              <a:t>incremental_updates</a:t>
            </a:r>
            <a:r>
              <a:rPr lang="en-US" dirty="0" smtClean="0"/>
              <a:t>. </a:t>
            </a:r>
          </a:p>
          <a:p>
            <a:pPr marL="457200" lvl="1" indent="0">
              <a:buNone/>
            </a:pPr>
            <a:r>
              <a:rPr lang="en-US" dirty="0" smtClean="0"/>
              <a:t>GNSS data must be processed </a:t>
            </a:r>
            <a:r>
              <a:rPr lang="en-US" i="1" dirty="0" smtClean="0"/>
              <a:t>separately</a:t>
            </a:r>
            <a:r>
              <a:rPr lang="en-US" dirty="0" smtClean="0"/>
              <a:t> for each system in GAMIT, i.e. one cannot process GPS data and Galileo data simultaneously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Position differences</a:t>
            </a:r>
            <a:br>
              <a:rPr lang="en-US" dirty="0" smtClean="0"/>
            </a:br>
            <a:r>
              <a:rPr lang="en-US" dirty="0" smtClean="0"/>
              <a:t>(GPS versus Galileo)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39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25" y="1825625"/>
            <a:ext cx="6117750" cy="4351338"/>
          </a:xfrm>
        </p:spPr>
      </p:pic>
    </p:spTree>
    <p:extLst>
      <p:ext uri="{BB962C8B-B14F-4D97-AF65-F5344CB8AC3E}">
        <p14:creationId xmlns:p14="http://schemas.microsoft.com/office/powerpoint/2010/main" val="269088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Initial impressions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Galileo has robust phase tracking and could, for small regional networks with good satellite coverage, now produce nearly GPS-quality results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Beidou</a:t>
            </a:r>
            <a:r>
              <a:rPr lang="en-US" dirty="0" smtClean="0"/>
              <a:t> </a:t>
            </a:r>
            <a:r>
              <a:rPr lang="en-US" dirty="0" err="1" smtClean="0"/>
              <a:t>constelletion</a:t>
            </a:r>
            <a:r>
              <a:rPr lang="en-US" dirty="0" smtClean="0"/>
              <a:t> will need to be filled out significantly, expected by mid-2018</a:t>
            </a:r>
          </a:p>
          <a:p>
            <a:r>
              <a:rPr lang="en-US" dirty="0" err="1" smtClean="0"/>
              <a:t>BeiDou</a:t>
            </a:r>
            <a:r>
              <a:rPr lang="en-US" dirty="0" smtClean="0"/>
              <a:t> also appears to be prone to single cycle slips, resulting in poor detection and cleaning of tracked phase</a:t>
            </a:r>
          </a:p>
          <a:p>
            <a:pPr lvl="1"/>
            <a:r>
              <a:rPr lang="en-US" dirty="0" smtClean="0"/>
              <a:t>This may be improved by tuning </a:t>
            </a:r>
            <a:r>
              <a:rPr lang="en-US" dirty="0" err="1" smtClean="0"/>
              <a:t>autcln.cmd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current limitations to GNSS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Antenna phase center offsets (PCOs) and variations (PCVs) for frequencies other than GPS’s L1 and L2 do not have calibrations yet and are not well known</a:t>
            </a:r>
          </a:p>
          <a:p>
            <a:pPr lvl="1"/>
            <a:r>
              <a:rPr lang="en-US" dirty="0" smtClean="0"/>
              <a:t>Affects accuracy of position and may increase phase misfit as a function of elevation and azimuth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4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multi-GNSS data, the GPS system (and Galileo) now has many satellites that broadcast on three frequencies (L1, L2 and L5)</a:t>
            </a:r>
          </a:p>
          <a:p>
            <a:r>
              <a:rPr lang="en-US" dirty="0" smtClean="0"/>
              <a:t>This creates the possibility of forming two additional types of linear combination (L1/L5</a:t>
            </a:r>
            <a:r>
              <a:rPr lang="en-US" dirty="0"/>
              <a:t> </a:t>
            </a:r>
            <a:r>
              <a:rPr lang="en-US" dirty="0" smtClean="0"/>
              <a:t>and L2/L5) beyond the usual LC (L1/L2)</a:t>
            </a:r>
          </a:p>
          <a:p>
            <a:r>
              <a:rPr lang="en-US" dirty="0" smtClean="0"/>
              <a:t>Since the formation of the linear combination is a way to minimize the effect of the ionosphere,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limitations of GAMIT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Although GAMIT does have the ability to read RINEX 3 files, they must be named according to the RINEX 2 file naming convention in the </a:t>
            </a:r>
            <a:r>
              <a:rPr lang="en-US" dirty="0" err="1"/>
              <a:t>rinex</a:t>
            </a:r>
            <a:r>
              <a:rPr lang="en-US" dirty="0"/>
              <a:t>/ directory to be included in processing (see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sh_rename_rinex3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i.e. </a:t>
            </a:r>
            <a:r>
              <a:rPr lang="en-US" dirty="0" err="1" smtClean="0"/>
              <a:t>ssssdddi.yyo</a:t>
            </a:r>
            <a:r>
              <a:rPr lang="en-US" dirty="0" smtClean="0"/>
              <a:t> </a:t>
            </a:r>
            <a:r>
              <a:rPr lang="en-US" dirty="0"/>
              <a:t>where </a:t>
            </a:r>
            <a:r>
              <a:rPr lang="en-US" dirty="0" smtClean="0"/>
              <a:t>“</a:t>
            </a:r>
            <a:r>
              <a:rPr lang="en-US" dirty="0" err="1" smtClean="0"/>
              <a:t>ssss</a:t>
            </a:r>
            <a:r>
              <a:rPr lang="en-US" dirty="0" smtClean="0"/>
              <a:t>” </a:t>
            </a:r>
            <a:r>
              <a:rPr lang="en-US" dirty="0"/>
              <a:t>is four-character site ID, </a:t>
            </a:r>
            <a:r>
              <a:rPr lang="en-US" dirty="0" smtClean="0"/>
              <a:t>“</a:t>
            </a:r>
            <a:r>
              <a:rPr lang="en-US" dirty="0" err="1" smtClean="0"/>
              <a:t>ddd</a:t>
            </a:r>
            <a:r>
              <a:rPr lang="en-US" dirty="0" smtClean="0"/>
              <a:t>” </a:t>
            </a:r>
            <a:r>
              <a:rPr lang="en-US" dirty="0"/>
              <a:t>is ordinal date (day-of-year), </a:t>
            </a:r>
            <a:r>
              <a:rPr lang="en-US" dirty="0" smtClean="0"/>
              <a:t>“</a:t>
            </a:r>
            <a:r>
              <a:rPr lang="en-US" dirty="0" err="1" smtClean="0"/>
              <a:t>i</a:t>
            </a:r>
            <a:r>
              <a:rPr lang="en-US" dirty="0" smtClean="0"/>
              <a:t>” </a:t>
            </a:r>
            <a:r>
              <a:rPr lang="en-US" dirty="0"/>
              <a:t>is session index and </a:t>
            </a:r>
            <a:r>
              <a:rPr lang="en-US" dirty="0" smtClean="0"/>
              <a:t>“</a:t>
            </a:r>
            <a:r>
              <a:rPr lang="en-US" dirty="0" err="1" smtClean="0"/>
              <a:t>yy</a:t>
            </a:r>
            <a:r>
              <a:rPr lang="en-US" dirty="0" smtClean="0"/>
              <a:t>” </a:t>
            </a:r>
            <a:r>
              <a:rPr lang="en-US" dirty="0"/>
              <a:t>is two-digit </a:t>
            </a:r>
            <a:r>
              <a:rPr lang="en-US" dirty="0" smtClean="0"/>
              <a:t>year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ea typeface="Courier" charset="0"/>
                <a:cs typeface="Courier" charset="0"/>
              </a:rPr>
              <a:t>Only dual (constant) frequency observations may be processed at any one time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track</a:t>
            </a:r>
            <a:r>
              <a:rPr lang="en-US" dirty="0" smtClean="0"/>
              <a:t> does not yet have the ability to read non-GPS data or RINEX 3 format files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GAMIT/GLOBK is now (as of 10.61) capable of processing almost all GNSS data, except</a:t>
            </a:r>
          </a:p>
          <a:p>
            <a:pPr lvl="1"/>
            <a:r>
              <a:rPr lang="en-US" dirty="0" smtClean="0"/>
              <a:t>GLONASS, which </a:t>
            </a:r>
            <a:r>
              <a:rPr lang="en-US" dirty="0"/>
              <a:t>has variable frequencies and, as such, requires a redesign of the software’s structure and flow</a:t>
            </a:r>
          </a:p>
          <a:p>
            <a:pPr lvl="1"/>
            <a:r>
              <a:rPr lang="en-US" dirty="0" smtClean="0"/>
              <a:t>QZSS, which is a small, </a:t>
            </a:r>
            <a:r>
              <a:rPr lang="en-US" dirty="0"/>
              <a:t>regional, high-altitude </a:t>
            </a:r>
            <a:r>
              <a:rPr lang="en-US" dirty="0" smtClean="0"/>
              <a:t>system </a:t>
            </a:r>
            <a:r>
              <a:rPr lang="en-US" dirty="0"/>
              <a:t>of little use beyond the </a:t>
            </a:r>
            <a:r>
              <a:rPr lang="en-US" dirty="0" smtClean="0"/>
              <a:t>narrow design </a:t>
            </a:r>
            <a:r>
              <a:rPr lang="en-US" dirty="0"/>
              <a:t>region or on a global scale (same is true of IRNSS, although this is coded)</a:t>
            </a:r>
            <a:endParaRPr lang="en-US" dirty="0" smtClean="0"/>
          </a:p>
          <a:p>
            <a:r>
              <a:rPr lang="en-US" dirty="0" smtClean="0"/>
              <a:t>GNSS data are available but few users are actually collecting or processing such data </a:t>
            </a:r>
          </a:p>
          <a:p>
            <a:r>
              <a:rPr lang="en-US" dirty="0" smtClean="0"/>
              <a:t>As </a:t>
            </a:r>
            <a:r>
              <a:rPr lang="en-US" dirty="0"/>
              <a:t>a result, global orbits are poorly constrained by ground stations with accurate coordinates in the terrestrial reference frame</a:t>
            </a:r>
          </a:p>
          <a:p>
            <a:pPr lvl="1"/>
            <a:r>
              <a:rPr lang="en-US" dirty="0"/>
              <a:t>Satellite orbital models and antenna designs are less well known than GPS</a:t>
            </a:r>
          </a:p>
          <a:p>
            <a:pPr lvl="1"/>
            <a:r>
              <a:rPr lang="en-US" dirty="0"/>
              <a:t>Many GNSSs other than GPS are in a similar “weak” state to where GPS was in the early 1990s before the advent of the IGS</a:t>
            </a:r>
            <a:endParaRPr lang="en-US" dirty="0" smtClean="0"/>
          </a:p>
          <a:p>
            <a:r>
              <a:rPr lang="en-US" dirty="0" smtClean="0"/>
              <a:t>It is difficult to predict at what time the other systems will enhance rather than degrade GPS </a:t>
            </a:r>
            <a:r>
              <a:rPr lang="en-US" dirty="0" smtClean="0"/>
              <a:t>results but we should see rapid improvement with the launch of more satellites and the expansion of the tracking network in the next 18 months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Some suggested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26" y="1847851"/>
            <a:ext cx="7886700" cy="4351338"/>
          </a:xfrm>
        </p:spPr>
        <p:txBody>
          <a:bodyPr/>
          <a:lstStyle/>
          <a:p>
            <a:pPr marL="457200" indent="-457200">
              <a:buNone/>
            </a:pPr>
            <a:r>
              <a:rPr lang="en-US" dirty="0" err="1" smtClean="0"/>
              <a:t>Montenbruck</a:t>
            </a:r>
            <a:r>
              <a:rPr lang="en-US" dirty="0" smtClean="0"/>
              <a:t>, </a:t>
            </a:r>
            <a:r>
              <a:rPr lang="en-US" dirty="0"/>
              <a:t>O., R. </a:t>
            </a:r>
            <a:r>
              <a:rPr lang="en-US" dirty="0" err="1" smtClean="0"/>
              <a:t>Schmid</a:t>
            </a:r>
            <a:r>
              <a:rPr lang="en-US" dirty="0" smtClean="0"/>
              <a:t>, </a:t>
            </a:r>
            <a:r>
              <a:rPr lang="en-US" dirty="0"/>
              <a:t>F. </a:t>
            </a:r>
            <a:r>
              <a:rPr lang="en-US" dirty="0" smtClean="0"/>
              <a:t>Mercier, P. </a:t>
            </a:r>
            <a:r>
              <a:rPr lang="en-US" dirty="0" err="1" smtClean="0"/>
              <a:t>Steigenberger</a:t>
            </a:r>
            <a:r>
              <a:rPr lang="en-US" dirty="0" smtClean="0"/>
              <a:t>, </a:t>
            </a:r>
            <a:r>
              <a:rPr lang="en-US" dirty="0"/>
              <a:t>C. </a:t>
            </a:r>
            <a:r>
              <a:rPr lang="en-US" dirty="0" smtClean="0"/>
              <a:t>Noll, </a:t>
            </a:r>
            <a:r>
              <a:rPr lang="en-US" dirty="0"/>
              <a:t>R. </a:t>
            </a:r>
            <a:r>
              <a:rPr lang="en-US" dirty="0" err="1" smtClean="0"/>
              <a:t>Fatkulin</a:t>
            </a:r>
            <a:r>
              <a:rPr lang="en-US" dirty="0" smtClean="0"/>
              <a:t>, S</a:t>
            </a:r>
            <a:r>
              <a:rPr lang="en-US" dirty="0"/>
              <a:t>. </a:t>
            </a:r>
            <a:r>
              <a:rPr lang="en-US" dirty="0" err="1" smtClean="0"/>
              <a:t>Kogure</a:t>
            </a:r>
            <a:r>
              <a:rPr lang="en-US" dirty="0" smtClean="0"/>
              <a:t>, and A. S. </a:t>
            </a:r>
            <a:r>
              <a:rPr lang="en-US" dirty="0" err="1" smtClean="0"/>
              <a:t>Ganeshan</a:t>
            </a:r>
            <a:r>
              <a:rPr lang="en-US" dirty="0" smtClean="0"/>
              <a:t> (2015), </a:t>
            </a:r>
            <a:r>
              <a:rPr lang="en-US" i="1" dirty="0" smtClean="0"/>
              <a:t>Adv. Space Res.</a:t>
            </a:r>
            <a:r>
              <a:rPr lang="en-US" dirty="0" smtClean="0"/>
              <a:t>, 56, 1015–1029, </a:t>
            </a:r>
            <a:r>
              <a:rPr lang="en-US" dirty="0" err="1" smtClean="0"/>
              <a:t>doi</a:t>
            </a:r>
            <a:r>
              <a:rPr lang="en-US" dirty="0" smtClean="0"/>
              <a:t>:</a:t>
            </a:r>
            <a:r>
              <a:rPr lang="hr-HR" dirty="0" smtClean="0"/>
              <a:t>10.1016/j.asr.2015.06.019.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9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0503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References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6191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457200" lvl="1" indent="-457200">
              <a:buNone/>
            </a:pPr>
            <a:r>
              <a:rPr lang="en-US" dirty="0"/>
              <a:t>Berglund, H</a:t>
            </a:r>
            <a:r>
              <a:rPr lang="en-US" dirty="0" smtClean="0"/>
              <a:t>., F. Blume, L. H. </a:t>
            </a:r>
            <a:r>
              <a:rPr lang="en-US" dirty="0" err="1" smtClean="0"/>
              <a:t>Estey</a:t>
            </a:r>
            <a:r>
              <a:rPr lang="en-US" dirty="0"/>
              <a:t>, </a:t>
            </a:r>
            <a:r>
              <a:rPr lang="en-US" dirty="0" smtClean="0"/>
              <a:t>and A. A. </a:t>
            </a:r>
            <a:r>
              <a:rPr lang="en-US" dirty="0" err="1" smtClean="0"/>
              <a:t>Borsa</a:t>
            </a:r>
            <a:r>
              <a:rPr lang="en-US" dirty="0" smtClean="0"/>
              <a:t> (2010), The </a:t>
            </a:r>
            <a:r>
              <a:rPr lang="en-US" dirty="0"/>
              <a:t>Effects of L2C Signal Tracking on High-Precision Carrier Phase GPS Positioning, Abstract </a:t>
            </a:r>
            <a:r>
              <a:rPr lang="mr-IN" dirty="0"/>
              <a:t>G11B-0640</a:t>
            </a:r>
            <a:r>
              <a:rPr lang="en-US" dirty="0" smtClean="0"/>
              <a:t> </a:t>
            </a:r>
            <a:r>
              <a:rPr lang="en-US" dirty="0"/>
              <a:t>presented at 2010 Fall Meeting, AGU, San Francisco, Calif., 13-17 </a:t>
            </a:r>
            <a:r>
              <a:rPr lang="en-US" dirty="0" smtClean="0"/>
              <a:t>Dec.</a:t>
            </a:r>
          </a:p>
          <a:p>
            <a:pPr marL="457200" lvl="1" indent="-457200">
              <a:buNone/>
            </a:pPr>
            <a:r>
              <a:rPr lang="en-US" dirty="0" smtClean="0"/>
              <a:t>Blume</a:t>
            </a:r>
            <a:r>
              <a:rPr lang="en-US" dirty="0"/>
              <a:t>, </a:t>
            </a:r>
            <a:r>
              <a:rPr lang="en-US" dirty="0" smtClean="0"/>
              <a:t>F., H. Berglund, and L. </a:t>
            </a:r>
            <a:r>
              <a:rPr lang="en-US" dirty="0" err="1" smtClean="0"/>
              <a:t>Estey</a:t>
            </a:r>
            <a:r>
              <a:rPr lang="en-US" dirty="0"/>
              <a:t> (2012), The Effects of L2C Signal Tracking on High-Precision Carrier Phase GPS Positioning: Implications for the Next Generation of GNSS Systems, Abstract G52B-07 presented at 2012 Fall Meeting, AGU, San Francisco, Calif., 3-7 Dec. </a:t>
            </a:r>
            <a:r>
              <a:rPr lang="en-US" dirty="0" smtClean="0"/>
              <a:t>[http</a:t>
            </a:r>
            <a:r>
              <a:rPr lang="en-US" dirty="0"/>
              <a:t>://</a:t>
            </a:r>
            <a:r>
              <a:rPr lang="en-US" dirty="0" smtClean="0"/>
              <a:t>acc.igs.org/trf/agu12_blume_l2c.pdf]</a:t>
            </a:r>
          </a:p>
          <a:p>
            <a:pPr marL="457200" lvl="1" indent="-45720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kb.unavco.org/kb/article/the-effects-of-l2c-signal-tracking-on-high-precision-carrier-phase-gps-postioning-689.html</a:t>
            </a:r>
            <a:endParaRPr lang="en-US" dirty="0" smtClean="0"/>
          </a:p>
          <a:p>
            <a:pPr marL="457200" lvl="1" indent="-457200">
              <a:buNone/>
            </a:pPr>
            <a:r>
              <a:rPr lang="en-US" dirty="0" err="1"/>
              <a:t>Montenbruck</a:t>
            </a:r>
            <a:r>
              <a:rPr lang="en-US" dirty="0"/>
              <a:t>, O., R. </a:t>
            </a:r>
            <a:r>
              <a:rPr lang="en-US" dirty="0" err="1"/>
              <a:t>Schmid</a:t>
            </a:r>
            <a:r>
              <a:rPr lang="en-US" dirty="0"/>
              <a:t>, F. Mercier, P. </a:t>
            </a:r>
            <a:r>
              <a:rPr lang="en-US" dirty="0" err="1"/>
              <a:t>Steigenberger</a:t>
            </a:r>
            <a:r>
              <a:rPr lang="en-US" dirty="0"/>
              <a:t>, C. Noll, R. </a:t>
            </a:r>
            <a:r>
              <a:rPr lang="en-US" dirty="0" err="1"/>
              <a:t>Fatkulin</a:t>
            </a:r>
            <a:r>
              <a:rPr lang="en-US" dirty="0"/>
              <a:t>, S. </a:t>
            </a:r>
            <a:r>
              <a:rPr lang="en-US" dirty="0" err="1"/>
              <a:t>Kogure</a:t>
            </a:r>
            <a:r>
              <a:rPr lang="en-US" dirty="0"/>
              <a:t>, and A. S. </a:t>
            </a:r>
            <a:r>
              <a:rPr lang="en-US" dirty="0" err="1"/>
              <a:t>Ganeshan</a:t>
            </a:r>
            <a:r>
              <a:rPr lang="en-US" dirty="0"/>
              <a:t> (2015), </a:t>
            </a:r>
            <a:r>
              <a:rPr lang="en-US" i="1" dirty="0"/>
              <a:t>Adv. Space Res.</a:t>
            </a:r>
            <a:r>
              <a:rPr lang="en-US" dirty="0"/>
              <a:t>, 56, 1015–1029, </a:t>
            </a:r>
            <a:r>
              <a:rPr lang="en-US" dirty="0" err="1"/>
              <a:t>doi</a:t>
            </a:r>
            <a:r>
              <a:rPr lang="en-US" dirty="0"/>
              <a:t>:</a:t>
            </a:r>
            <a:r>
              <a:rPr lang="hr-HR" dirty="0"/>
              <a:t>10.1016/j.asr.2015.06.019.</a:t>
            </a:r>
            <a:endParaRPr lang="en-US" dirty="0"/>
          </a:p>
          <a:p>
            <a:pPr marL="457200" lvl="1" indent="-45720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process separately?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lvl="1">
              <a:spcBef>
                <a:spcPts val="1000"/>
              </a:spcBef>
            </a:pPr>
            <a:r>
              <a:rPr lang="en-US" dirty="0"/>
              <a:t>Dual-frequency observations </a:t>
            </a:r>
            <a:r>
              <a:rPr lang="en-US" dirty="0" smtClean="0"/>
              <a:t>are fundamental for GNSS to remove the ionosphere and are easily </a:t>
            </a:r>
            <a:r>
              <a:rPr lang="en-US" dirty="0"/>
              <a:t>implemented under the current structure of </a:t>
            </a:r>
            <a:r>
              <a:rPr lang="en-US" dirty="0" smtClean="0"/>
              <a:t>GAMIT, </a:t>
            </a:r>
            <a:r>
              <a:rPr lang="en-US" dirty="0"/>
              <a:t>but processing different systems across </a:t>
            </a:r>
            <a:r>
              <a:rPr lang="en-US" dirty="0" smtClean="0"/>
              <a:t>more than two frequencies </a:t>
            </a:r>
            <a:r>
              <a:rPr lang="en-US" dirty="0"/>
              <a:t>simultaneously requires a different </a:t>
            </a:r>
            <a:r>
              <a:rPr lang="en-US" dirty="0" smtClean="0"/>
              <a:t>algorithmic approach and will take some time to implement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Solution (h-) files from multiple systems (as with multiple sub-nets) can be rigorously combined in GLOBK to estimate site coordinates and velocities for static observations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Based on research thus far, it is not clear that joint processing will Improve results for the long-sessions used for mm-level measurements, though that may change as the systems mature (improved orbits and knowledge of inter-system signal biases 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Summary of GNSSs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0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GPS?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Global Positioning System is the U.S. global navigation satellite system</a:t>
            </a:r>
            <a:endParaRPr lang="en-US" dirty="0"/>
          </a:p>
          <a:p>
            <a:r>
              <a:rPr lang="en-US" dirty="0" smtClean="0"/>
              <a:t>Orbital </a:t>
            </a:r>
            <a:r>
              <a:rPr lang="en-US" dirty="0"/>
              <a:t>design is medium Earth orbit (approximately </a:t>
            </a:r>
            <a:r>
              <a:rPr lang="en-US" dirty="0" smtClean="0"/>
              <a:t>20,200 </a:t>
            </a:r>
            <a:r>
              <a:rPr lang="en-US" dirty="0"/>
              <a:t>km) inclined at 55° to equatorial </a:t>
            </a:r>
            <a:r>
              <a:rPr lang="en-US" dirty="0" smtClean="0"/>
              <a:t>plane</a:t>
            </a:r>
          </a:p>
          <a:p>
            <a:r>
              <a:rPr lang="en-US" dirty="0" smtClean="0"/>
              <a:t>Dual L-band </a:t>
            </a:r>
            <a:r>
              <a:rPr lang="en-US" dirty="0"/>
              <a:t>frequencies of </a:t>
            </a:r>
            <a:r>
              <a:rPr lang="fi-FI" dirty="0" smtClean="0"/>
              <a:t>1575.42</a:t>
            </a:r>
            <a:r>
              <a:rPr lang="fi-FI" dirty="0"/>
              <a:t> </a:t>
            </a:r>
            <a:r>
              <a:rPr lang="fi-FI" dirty="0" smtClean="0"/>
              <a:t>MHz (L1) </a:t>
            </a:r>
            <a:r>
              <a:rPr lang="fi-FI" dirty="0"/>
              <a:t>and 1227.60 MHz </a:t>
            </a:r>
            <a:r>
              <a:rPr lang="fi-FI" dirty="0" smtClean="0"/>
              <a:t>(L2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Modernization has introduced a third L-band frequency of </a:t>
            </a:r>
            <a:r>
              <a:rPr lang="fi-FI" dirty="0"/>
              <a:t>1176.45 MHz</a:t>
            </a:r>
            <a:r>
              <a:rPr lang="en-US" dirty="0" smtClean="0"/>
              <a:t> (L5) as well as “civilian” implementations of the original frequencies (L1C and L2C)</a:t>
            </a:r>
            <a:endParaRPr lang="en-US" dirty="0"/>
          </a:p>
          <a:p>
            <a:r>
              <a:rPr lang="en-US" dirty="0"/>
              <a:t>http://www.gps.gov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GLONASS?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GLONASS is </a:t>
            </a:r>
            <a:r>
              <a:rPr lang="en-US" dirty="0"/>
              <a:t>the </a:t>
            </a:r>
            <a:r>
              <a:rPr lang="en-US" dirty="0" smtClean="0"/>
              <a:t>Russian global </a:t>
            </a:r>
            <a:r>
              <a:rPr lang="en-US" dirty="0"/>
              <a:t>navigation satellite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Global constellation launched from 1982 and nominally but never realistically operational from 1993; revamped with new satellites from 2003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imilar</a:t>
            </a:r>
            <a:r>
              <a:rPr lang="cs-CZ" dirty="0" smtClean="0"/>
              <a:t> to GPS (and Galileo and BeiDou-2) in orbit geometry</a:t>
            </a:r>
          </a:p>
          <a:p>
            <a:pPr lvl="1"/>
            <a:r>
              <a:rPr lang="en-US" dirty="0"/>
              <a:t>Main orbital design is </a:t>
            </a:r>
            <a:r>
              <a:rPr lang="en-US" dirty="0" smtClean="0"/>
              <a:t>3 medium </a:t>
            </a:r>
            <a:r>
              <a:rPr lang="en-US" dirty="0"/>
              <a:t>Earth </a:t>
            </a:r>
            <a:r>
              <a:rPr lang="en-US" dirty="0" smtClean="0"/>
              <a:t>orbital planes </a:t>
            </a:r>
            <a:r>
              <a:rPr lang="en-US" dirty="0"/>
              <a:t>(approximately </a:t>
            </a:r>
            <a:r>
              <a:rPr lang="cs-CZ" dirty="0" smtClean="0"/>
              <a:t>19,100</a:t>
            </a:r>
            <a:r>
              <a:rPr lang="en-US" dirty="0" smtClean="0"/>
              <a:t> </a:t>
            </a:r>
            <a:r>
              <a:rPr lang="en-US" dirty="0"/>
              <a:t>km) inclined at </a:t>
            </a:r>
            <a:r>
              <a:rPr lang="en-US" dirty="0" smtClean="0"/>
              <a:t>64.8° </a:t>
            </a:r>
            <a:r>
              <a:rPr lang="en-US" dirty="0"/>
              <a:t>to equatorial plane (</a:t>
            </a:r>
            <a:r>
              <a:rPr lang="en-US" dirty="0" smtClean="0"/>
              <a:t>24 satellites)</a:t>
            </a:r>
          </a:p>
          <a:p>
            <a:r>
              <a:rPr lang="en-US" dirty="0" smtClean="0"/>
              <a:t>Differs primarily in using different frequencies rather than different codes to distinguish satellites – complicating the observation equations and making ambiguity resolution more difficult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www.glonass-iac.ru</a:t>
            </a:r>
            <a:r>
              <a:rPr lang="en-US" dirty="0"/>
              <a:t>/en/</a:t>
            </a:r>
            <a:endParaRPr lang="en-US" dirty="0" smtClean="0"/>
          </a:p>
          <a:p>
            <a:r>
              <a:rPr lang="en-US" b="1" dirty="0" smtClean="0"/>
              <a:t>Currently not coded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9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Galileo?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Galileo is the European navigation satellite system</a:t>
            </a:r>
            <a:endParaRPr lang="en-US" dirty="0"/>
          </a:p>
          <a:p>
            <a:r>
              <a:rPr lang="en-US" dirty="0" smtClean="0"/>
              <a:t>Global constellation launched from 2007, currently operational and due to be fully completed by 2020</a:t>
            </a:r>
          </a:p>
          <a:p>
            <a:r>
              <a:rPr lang="en-US" dirty="0"/>
              <a:t>Mostly similar to </a:t>
            </a:r>
            <a:r>
              <a:rPr lang="en-US" dirty="0" smtClean="0"/>
              <a:t>GPS (and GLONASS and BeiDou-2)</a:t>
            </a:r>
            <a:endParaRPr lang="en-US" dirty="0"/>
          </a:p>
          <a:p>
            <a:pPr lvl="1"/>
            <a:r>
              <a:rPr lang="en-US" dirty="0" smtClean="0"/>
              <a:t>Orbital </a:t>
            </a:r>
            <a:r>
              <a:rPr lang="en-US" dirty="0"/>
              <a:t>design is </a:t>
            </a:r>
            <a:r>
              <a:rPr lang="en-US" dirty="0" smtClean="0"/>
              <a:t>3 medium </a:t>
            </a:r>
            <a:r>
              <a:rPr lang="en-US" dirty="0"/>
              <a:t>Earth </a:t>
            </a:r>
            <a:r>
              <a:rPr lang="en-US" dirty="0" smtClean="0"/>
              <a:t>orbital planes (approximately 23,222 </a:t>
            </a:r>
            <a:r>
              <a:rPr lang="en-US" dirty="0"/>
              <a:t>km) inclined at </a:t>
            </a:r>
            <a:r>
              <a:rPr lang="en-US" dirty="0" smtClean="0"/>
              <a:t>56° </a:t>
            </a:r>
            <a:r>
              <a:rPr lang="en-US" dirty="0"/>
              <a:t>to equatorial plane</a:t>
            </a:r>
          </a:p>
          <a:p>
            <a:pPr lvl="1"/>
            <a:r>
              <a:rPr lang="en-US" dirty="0" smtClean="0"/>
              <a:t>Triple </a:t>
            </a:r>
            <a:r>
              <a:rPr lang="en-US" dirty="0"/>
              <a:t>frequencies of </a:t>
            </a:r>
            <a:r>
              <a:rPr lang="fi-FI" dirty="0"/>
              <a:t>1575.42 </a:t>
            </a:r>
            <a:r>
              <a:rPr lang="fi-FI" dirty="0" smtClean="0"/>
              <a:t>MHz (E1), 1191.795 MHz (E5) and 1287.75 MHz (E6) </a:t>
            </a:r>
            <a:r>
              <a:rPr lang="fi-FI" dirty="0"/>
              <a:t>(cf. 1575.42 MHz and 1227.60 MHz for GPS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smtClean="0"/>
              <a:t>www.esa.int/Our_Activities/Navigation/Galileo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GAMIT/GLOBK for GNSS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088E-872E-5B4C-AB7C-B1BDDC441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3626</TotalTime>
  <Words>2891</Words>
  <Application>Microsoft Macintosh PowerPoint</Application>
  <PresentationFormat>On-screen Show (4:3)</PresentationFormat>
  <Paragraphs>519</Paragraphs>
  <Slides>47</Slides>
  <Notes>16</Notes>
  <HiddenSlides>27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</vt:lpstr>
      <vt:lpstr>Calibri Light</vt:lpstr>
      <vt:lpstr>Courier</vt:lpstr>
      <vt:lpstr>Mangal</vt:lpstr>
      <vt:lpstr>ZapfDingbatsITC</vt:lpstr>
      <vt:lpstr>Arial</vt:lpstr>
      <vt:lpstr>Office Theme</vt:lpstr>
      <vt:lpstr>GAMIT/GLOBK for GNSS</vt:lpstr>
      <vt:lpstr>The promise …</vt:lpstr>
      <vt:lpstr>Outline</vt:lpstr>
      <vt:lpstr>GNSS available in GAMIT/GLOBK</vt:lpstr>
      <vt:lpstr>Why process separately?</vt:lpstr>
      <vt:lpstr>Summary of GNSSs</vt:lpstr>
      <vt:lpstr>What is GPS?</vt:lpstr>
      <vt:lpstr>What is GLONASS?</vt:lpstr>
      <vt:lpstr>What is Galileo?</vt:lpstr>
      <vt:lpstr>What is BeiDou?</vt:lpstr>
      <vt:lpstr>What is IRNSS (or NavIC)?</vt:lpstr>
      <vt:lpstr>What is QZSS?</vt:lpstr>
      <vt:lpstr>Processing GNSS in GAMIT/GLOBK</vt:lpstr>
      <vt:lpstr>Version awareness and warnings</vt:lpstr>
      <vt:lpstr>Suggestions for processing strategies</vt:lpstr>
      <vt:lpstr>RINEX files</vt:lpstr>
      <vt:lpstr>GAMIT</vt:lpstr>
      <vt:lpstr>GLOBK</vt:lpstr>
      <vt:lpstr>track</vt:lpstr>
      <vt:lpstr>Results of initial tests</vt:lpstr>
      <vt:lpstr>Sky tracks Day 121 at Spanish site VILL Each circle covers a 4-hr window</vt:lpstr>
      <vt:lpstr>Phase RMS (for 2017-121)</vt:lpstr>
      <vt:lpstr>Ambiguity resolution</vt:lpstr>
      <vt:lpstr>Time series stabilization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Example time series</vt:lpstr>
      <vt:lpstr>Position differences (GPS versus Galileo)</vt:lpstr>
      <vt:lpstr>Initial impressions</vt:lpstr>
      <vt:lpstr>Other current limitations to GNSS</vt:lpstr>
      <vt:lpstr>Future developments</vt:lpstr>
      <vt:lpstr>Current limitations of GAMIT</vt:lpstr>
      <vt:lpstr>Summary</vt:lpstr>
      <vt:lpstr>Some suggested reading</vt:lpstr>
      <vt:lpstr>References</vt:lpstr>
    </vt:vector>
  </TitlesOfParts>
  <Manager/>
  <Company>MIT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GAMIT/GLOBK for GNSS</dc:title>
  <dc:subject/>
  <dc:creator>M. Floyd</dc:creator>
  <cp:keywords/>
  <dc:description/>
  <cp:lastModifiedBy>Microsoft Office User</cp:lastModifiedBy>
  <cp:revision>146</cp:revision>
  <cp:lastPrinted>2017-06-14T19:01:06Z</cp:lastPrinted>
  <dcterms:created xsi:type="dcterms:W3CDTF">2017-05-15T16:35:19Z</dcterms:created>
  <dcterms:modified xsi:type="dcterms:W3CDTF">2017-06-19T11:27:08Z</dcterms:modified>
  <cp:category/>
</cp:coreProperties>
</file>