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Lst>
  <p:notesMasterIdLst>
    <p:notesMasterId r:id="rId40"/>
  </p:notesMasterIdLst>
  <p:handoutMasterIdLst>
    <p:handoutMasterId r:id="rId41"/>
  </p:handoutMasterIdLst>
  <p:sldIdLst>
    <p:sldId id="307" r:id="rId2"/>
    <p:sldId id="302" r:id="rId3"/>
    <p:sldId id="303" r:id="rId4"/>
    <p:sldId id="304" r:id="rId5"/>
    <p:sldId id="305" r:id="rId6"/>
    <p:sldId id="306" r:id="rId7"/>
    <p:sldId id="280" r:id="rId8"/>
    <p:sldId id="286" r:id="rId9"/>
    <p:sldId id="259" r:id="rId10"/>
    <p:sldId id="281" r:id="rId11"/>
    <p:sldId id="282" r:id="rId12"/>
    <p:sldId id="283" r:id="rId13"/>
    <p:sldId id="284" r:id="rId14"/>
    <p:sldId id="285" r:id="rId15"/>
    <p:sldId id="287" r:id="rId16"/>
    <p:sldId id="260" r:id="rId17"/>
    <p:sldId id="261" r:id="rId18"/>
    <p:sldId id="262" r:id="rId19"/>
    <p:sldId id="279" r:id="rId20"/>
    <p:sldId id="263" r:id="rId21"/>
    <p:sldId id="267" r:id="rId22"/>
    <p:sldId id="264" r:id="rId23"/>
    <p:sldId id="265" r:id="rId24"/>
    <p:sldId id="266" r:id="rId25"/>
    <p:sldId id="308" r:id="rId26"/>
    <p:sldId id="310" r:id="rId27"/>
    <p:sldId id="277" r:id="rId28"/>
    <p:sldId id="299" r:id="rId29"/>
    <p:sldId id="300" r:id="rId30"/>
    <p:sldId id="301" r:id="rId31"/>
    <p:sldId id="269" r:id="rId32"/>
    <p:sldId id="270" r:id="rId33"/>
    <p:sldId id="271" r:id="rId34"/>
    <p:sldId id="272" r:id="rId35"/>
    <p:sldId id="273" r:id="rId36"/>
    <p:sldId id="274" r:id="rId37"/>
    <p:sldId id="275" r:id="rId38"/>
    <p:sldId id="27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4" autoAdjust="0"/>
    <p:restoredTop sz="93972"/>
  </p:normalViewPr>
  <p:slideViewPr>
    <p:cSldViewPr snapToGrid="0" snapToObjects="1">
      <p:cViewPr>
        <p:scale>
          <a:sx n="100" d="100"/>
          <a:sy n="100" d="100"/>
        </p:scale>
        <p:origin x="180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2017/06/20</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2017/06/20</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Fundamentals of GPS for geodesy</a:t>
            </a:r>
            <a:endParaRPr lang="en-US"/>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summary guide</a:t>
            </a:r>
            <a:r>
              <a:rPr lang="en-US" baseline="0" dirty="0" smtClean="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4267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and Blue lines merge to make purple.  </a:t>
            </a:r>
            <a:r>
              <a:rPr lang="en-US" baseline="0" dirty="0" err="1" smtClean="0"/>
              <a:t>Apr_scale</a:t>
            </a:r>
            <a:r>
              <a:rPr lang="en-US" baseline="0" dirty="0" smtClean="0"/>
              <a:t> in global command file and scale in </a:t>
            </a:r>
            <a:r>
              <a:rPr lang="en-US" baseline="0" dirty="0" err="1" smtClean="0"/>
              <a:t>pos_org</a:t>
            </a:r>
            <a:r>
              <a:rPr lang="en-US" baseline="0" dirty="0" smtClean="0"/>
              <a:t> command.  Results generated with </a:t>
            </a:r>
            <a:r>
              <a:rPr lang="en-US" baseline="0" dirty="0" err="1" smtClean="0"/>
              <a:t>tscon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29</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9257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smtClean="0"/>
              <a:t>When defining the frame for a time series, you have to work to be sure that it’s being done consistently for each epoch.</a:t>
            </a:r>
          </a:p>
          <a:p>
            <a:r>
              <a:rPr lang="en-US" baseline="0" dirty="0" smtClean="0"/>
              <a:t>In the next few slides, </a:t>
            </a:r>
            <a:r>
              <a:rPr lang="en-US" baseline="0" dirty="0" err="1" smtClean="0"/>
              <a:t>we’lll</a:t>
            </a:r>
            <a:r>
              <a:rPr lang="en-US" baseline="0" dirty="0" smtClean="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461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way of expressing your solution relative to a major plate by specifying these </a:t>
            </a:r>
            <a:r>
              <a:rPr lang="en-US" baseline="0" dirty="0" err="1" smtClean="0"/>
              <a:t>apr</a:t>
            </a:r>
            <a:r>
              <a:rPr lang="en-US" baseline="0" dirty="0" smtClean="0"/>
              <a:t>-file in the </a:t>
            </a:r>
            <a:r>
              <a:rPr lang="en-US" baseline="0" dirty="0" err="1" smtClean="0"/>
              <a:t>apr_file</a:t>
            </a:r>
            <a:r>
              <a:rPr lang="en-US" baseline="0" dirty="0" smtClean="0"/>
              <a:t> commands of </a:t>
            </a:r>
            <a:r>
              <a:rPr lang="en-US" baseline="0" dirty="0" err="1" smtClean="0"/>
              <a:t>glorg</a:t>
            </a:r>
            <a:r>
              <a:rPr lang="en-US" baseline="0" dirty="0" smtClean="0"/>
              <a:t>. But still be sure </a:t>
            </a:r>
            <a:r>
              <a:rPr lang="en-US" baseline="0" dirty="0" err="1" smtClean="0"/>
              <a:t>globk</a:t>
            </a:r>
            <a:r>
              <a:rPr lang="en-US" baseline="0" dirty="0" smtClean="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1097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32</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an example of representation of velocity-solution stabilization for visualization</a:t>
            </a:r>
            <a:r>
              <a:rPr lang="en-US" baseline="0" dirty="0" smtClean="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33</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major velocity gradients are still</a:t>
            </a:r>
            <a:r>
              <a:rPr lang="en-US" baseline="0" dirty="0" smtClean="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2731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35</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3833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series plots show</a:t>
            </a:r>
            <a:r>
              <a:rPr lang="en-US" baseline="0" dirty="0" smtClean="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36</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404625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however, the 6-site</a:t>
            </a:r>
            <a:r>
              <a:rPr lang="en-US" baseline="0" dirty="0" smtClean="0"/>
              <a:t> network is adequate for the core of the network (DRAO, but not for the edge (BRMU).  On days when BRMU is in the stabilization, it </a:t>
            </a:r>
            <a:r>
              <a:rPr lang="en-US" baseline="0" dirty="0" err="1" smtClean="0"/>
              <a:t>aborbs</a:t>
            </a:r>
            <a:r>
              <a:rPr lang="en-US" baseline="0" dirty="0" smtClean="0"/>
              <a:t> all the </a:t>
            </a:r>
            <a:r>
              <a:rPr lang="en-US" baseline="0" dirty="0" err="1" smtClean="0"/>
              <a:t>rotatioin</a:t>
            </a:r>
            <a:r>
              <a:rPr lang="en-US" baseline="0" dirty="0" smtClean="0"/>
              <a:t> and have a tiny </a:t>
            </a:r>
            <a:r>
              <a:rPr lang="en-US" baseline="0" dirty="0" err="1" smtClean="0"/>
              <a:t>gimas</a:t>
            </a:r>
            <a:r>
              <a:rPr lang="en-US" baseline="0" dirty="0" smtClean="0"/>
              <a:t>, and on other days, it gets removed and has outliers with large </a:t>
            </a:r>
            <a:r>
              <a:rPr lang="en-US" baseline="0" dirty="0" err="1" smtClean="0"/>
              <a:t>sigmas</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37</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70283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203976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C4DFF480-85F6-C44C-BAC1-3BFF6B7034C5}" type="slidenum">
              <a:rPr lang="en-US" smtClean="0"/>
              <a:t>2</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smtClean="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8</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883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maintaining</a:t>
            </a:r>
            <a:r>
              <a:rPr lang="en-US" baseline="0" dirty="0" smtClean="0"/>
              <a:t> a </a:t>
            </a:r>
            <a:r>
              <a:rPr lang="en-US" b="1" baseline="0" dirty="0" smtClean="0"/>
              <a:t>consistent </a:t>
            </a:r>
            <a:r>
              <a:rPr lang="en-US" baseline="0" dirty="0" smtClean="0"/>
              <a:t>frame in your velocity solution but particularly in your time series, is important for getting a geodetic robust result, the manner by which this done and the frame in which it is realized need not be the frame of primary </a:t>
            </a:r>
            <a:r>
              <a:rPr lang="en-US" b="1" baseline="0" dirty="0" smtClean="0"/>
              <a:t>physical </a:t>
            </a:r>
            <a:r>
              <a:rPr lang="en-US" baseline="0" dirty="0" smtClean="0"/>
              <a:t>interest. The maintenance of a consistent frame is what we accomplish through “stabilization” in </a:t>
            </a:r>
            <a:r>
              <a:rPr lang="en-US" baseline="0" dirty="0" err="1" smtClean="0"/>
              <a:t>glorg</a:t>
            </a:r>
            <a:r>
              <a:rPr lang="en-US" baseline="0" dirty="0" smtClean="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69570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preferred method</a:t>
            </a:r>
            <a:r>
              <a:rPr lang="en-US" baseline="0" dirty="0" smtClean="0"/>
              <a:t>. Must be careful due to </a:t>
            </a:r>
            <a:r>
              <a:rPr lang="en-US" baseline="0" dirty="0" err="1" smtClean="0"/>
              <a:t>glorg’s</a:t>
            </a:r>
            <a:r>
              <a:rPr lang="en-US" baseline="0" dirty="0" smtClean="0"/>
              <a:t> iterative removal or poorly fitting sites that the ultimate solution still has enough redundancy and stabilization power. Look through first hundred lines or so of . Can change statistics in </a:t>
            </a:r>
            <a:r>
              <a:rPr lang="en-US" baseline="0" dirty="0" err="1" smtClean="0"/>
              <a:t>cnd_hgtv</a:t>
            </a:r>
            <a:r>
              <a:rPr lang="en-US" baseline="0" dirty="0" smtClean="0"/>
              <a:t> and </a:t>
            </a:r>
            <a:r>
              <a:rPr lang="en-US" baseline="0" dirty="0" err="1" smtClean="0"/>
              <a:t>stab_it</a:t>
            </a:r>
            <a:r>
              <a:rPr lang="en-US" baseline="0" dirty="0" smtClean="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feature of the </a:t>
            </a:r>
            <a:r>
              <a:rPr lang="en-US" dirty="0" err="1" smtClean="0"/>
              <a:t>stab_site</a:t>
            </a:r>
            <a:r>
              <a:rPr lang="en-US" dirty="0" smtClean="0"/>
              <a:t> list</a:t>
            </a:r>
            <a:r>
              <a:rPr lang="en-US" baseline="0" dirty="0" smtClean="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19</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2413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0184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IGS core network sites are not available, too sparse or do not</a:t>
            </a:r>
            <a:r>
              <a:rPr lang="en-US" baseline="0" dirty="0" smtClean="0"/>
              <a:t> exist at the epoch of your measurements, try </a:t>
            </a:r>
            <a:r>
              <a:rPr lang="en-US" baseline="0" dirty="0" err="1" smtClean="0"/>
              <a:t>densifying</a:t>
            </a:r>
            <a:r>
              <a:rPr lang="en-US" baseline="0" dirty="0" smtClean="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smtClean="0"/>
              <a:t>2017/06/20</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0788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GB" smtClean="0"/>
              <a:t>2017/06/20</a:t>
            </a:r>
            <a:endParaRPr lang="en-US" dirty="0"/>
          </a:p>
        </p:txBody>
      </p:sp>
      <p:sp>
        <p:nvSpPr>
          <p:cNvPr id="3" name="Footer Placeholder 2"/>
          <p:cNvSpPr>
            <a:spLocks noGrp="1"/>
          </p:cNvSpPr>
          <p:nvPr>
            <p:ph type="ftr" sz="quarter" idx="11"/>
          </p:nvPr>
        </p:nvSpPr>
        <p:spPr/>
        <p:txBody>
          <a:bodyPr/>
          <a:lstStyle>
            <a:lvl1pPr>
              <a:defRPr sz="900"/>
            </a:lvl1p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223815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2017/06/20</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2017/06/20</a:t>
            </a:r>
            <a:endParaRPr lang="en-US"/>
          </a:p>
        </p:txBody>
      </p:sp>
      <p:sp>
        <p:nvSpPr>
          <p:cNvPr id="8" name="Footer Placeholder 7"/>
          <p:cNvSpPr>
            <a:spLocks noGrp="1"/>
          </p:cNvSpPr>
          <p:nvPr>
            <p:ph type="ftr" sz="quarter" idx="11"/>
          </p:nvPr>
        </p:nvSpPr>
        <p:spPr/>
        <p:txBody>
          <a:bodyPr/>
          <a:lstStyle/>
          <a:p>
            <a:r>
              <a:rPr lang="en-US" smtClean="0"/>
              <a:t>Reference frames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2017/06/20</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2017/06/20</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2017/06/20</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2017/06/20</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Reference frames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41166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sp>
        <p:nvSpPr>
          <p:cNvPr id="15" name="Subtitle 15"/>
          <p:cNvSpPr txBox="1">
            <a:spLocks/>
          </p:cNvSpPr>
          <p:nvPr/>
        </p:nvSpPr>
        <p:spPr>
          <a:xfrm>
            <a:off x="1143000" y="3602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smtClean="0">
                <a:ln>
                  <a:noFill/>
                </a:ln>
                <a:solidFill>
                  <a:srgbClr val="A5A5A5"/>
                </a:solidFill>
                <a:effectLst/>
                <a:uLnTx/>
                <a:uFillTx/>
                <a:latin typeface="Calibri" panose="020F0502020204030204"/>
                <a:ea typeface=""/>
                <a:cs typeface=""/>
              </a:rPr>
              <a:t>T. A. Herring     M. A. Floyd</a:t>
            </a:r>
            <a:r>
              <a:rPr kumimoji="0" lang="en-US" sz="2800" b="0" i="0" u="none" strike="noStrike" kern="1200" cap="none" spc="0" normalizeH="0" noProof="0" dirty="0" smtClean="0">
                <a:ln>
                  <a:noFill/>
                </a:ln>
                <a:solidFill>
                  <a:srgbClr val="A5A5A5"/>
                </a:solidFill>
                <a:effectLst/>
                <a:uLnTx/>
                <a:uFillTx/>
                <a:latin typeface="Calibri" panose="020F0502020204030204"/>
                <a:ea typeface=""/>
                <a:cs typeface=""/>
              </a:rPr>
              <a:t> </a:t>
            </a:r>
            <a:r>
              <a:rPr kumimoji="0" lang="en-US" sz="2800" b="0" i="0" u="none" strike="noStrike" kern="1200" cap="none" spc="0" normalizeH="0" baseline="0" noProof="0" dirty="0" smtClean="0">
                <a:ln>
                  <a:noFill/>
                </a:ln>
                <a:solidFill>
                  <a:srgbClr val="A5A5A5"/>
                </a:solidFill>
                <a:effectLst/>
                <a:uLnTx/>
                <a:uFillTx/>
                <a:latin typeface="Calibri" panose="020F0502020204030204"/>
                <a:ea typeface=""/>
                <a:cs typeface=""/>
              </a:rPr>
              <a:t>    R.</a:t>
            </a:r>
            <a:r>
              <a:rPr kumimoji="0" lang="en-US" sz="2800" b="0" i="0" u="none" strike="noStrike" kern="1200" cap="none" spc="0" normalizeH="0" noProof="0" dirty="0" smtClean="0">
                <a:ln>
                  <a:noFill/>
                </a:ln>
                <a:solidFill>
                  <a:srgbClr val="A5A5A5"/>
                </a:solidFill>
                <a:effectLst/>
                <a:uLnTx/>
                <a:uFillTx/>
                <a:latin typeface="Calibri" panose="020F0502020204030204"/>
                <a:ea typeface=""/>
                <a:cs typeface=""/>
              </a:rPr>
              <a:t> W. King</a:t>
            </a:r>
            <a: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t/>
            </a:r>
            <a:b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1" u="none" strike="noStrike" kern="1200" cap="none" spc="0" normalizeH="0" baseline="0" noProof="0" dirty="0" smtClean="0">
                <a:ln>
                  <a:noFill/>
                </a:ln>
                <a:solidFill>
                  <a:srgbClr val="A5A5A5"/>
                </a:solidFill>
                <a:effectLst/>
                <a:uLnTx/>
                <a:uFillTx/>
                <a:latin typeface="Calibri" panose="020F0502020204030204"/>
                <a:ea typeface=""/>
                <a:cs typeface=""/>
              </a:rPr>
              <a:t>Massachusetts Institute of Technology, Cambridge, MA, USA</a:t>
            </a:r>
            <a:endParaRPr kumimoji="0" lang="en-US" sz="2000" b="0" i="1" u="none" strike="noStrike" kern="1200" cap="none" spc="0" normalizeH="0" baseline="0" noProof="0" dirty="0" smtClean="0">
              <a:ln>
                <a:noFill/>
              </a:ln>
              <a:solidFill>
                <a:srgbClr val="A5A5A5"/>
              </a:solidFill>
              <a:effectLst/>
              <a:uLnTx/>
              <a:uFillTx/>
              <a:latin typeface="Calibri" panose="020F0502020204030204"/>
              <a:ea typeface=""/>
              <a:cs typeface=""/>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UNAVCO Headquarters, Boulder, Colorado, USA</a:t>
            </a:r>
            <a:b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19–23 June 2017</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http://</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web.mit.edu</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mfloyd</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/www/courses/gg/201706_UNAVCO/</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Material from R. W. King, T. A. Herring, M. A. Floyd (MIT) and S. C. </a:t>
            </a:r>
            <a:r>
              <a:rPr kumimoji="0" lang="en-US" sz="1200" b="0" i="0" u="none" strike="noStrike" kern="1200" cap="none" spc="0" normalizeH="0" baseline="0" noProof="0" dirty="0" err="1" smtClean="0">
                <a:ln>
                  <a:noFill/>
                </a:ln>
                <a:solidFill>
                  <a:srgbClr val="A5A5A5"/>
                </a:solidFill>
                <a:effectLst/>
                <a:uLnTx/>
                <a:uFillTx/>
                <a:latin typeface="Calibri" panose="020F0502020204030204"/>
                <a:ea typeface=""/>
                <a:cs typeface=""/>
              </a:rPr>
              <a:t>McClusky</a:t>
            </a: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
              <a:cs typeface=""/>
            </a:endParaRPr>
          </a:p>
        </p:txBody>
      </p:sp>
      <p:pic>
        <p:nvPicPr>
          <p:cNvPr id="16" name="Picture 15"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pic>
        <p:nvPicPr>
          <p:cNvPr id="17" name="Picture 16" descr="unavco-logo-red-black-shad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812" y="274201"/>
            <a:ext cx="2085328" cy="521332"/>
          </a:xfrm>
          <a:prstGeom prst="rect">
            <a:avLst/>
          </a:prstGeom>
        </p:spPr>
      </p:pic>
    </p:spTree>
    <p:extLst>
      <p:ext uri="{BB962C8B-B14F-4D97-AF65-F5344CB8AC3E}">
        <p14:creationId xmlns:p14="http://schemas.microsoft.com/office/powerpoint/2010/main" val="40878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lgn="ctr"/>
            <a:r>
              <a:rPr lang="en-US" sz="3300" dirty="0" smtClean="0">
                <a:solidFill>
                  <a:schemeClr val="tx1"/>
                </a:solidFill>
              </a:rPr>
              <a:t>Reference frame implementation</a:t>
            </a:r>
            <a:endParaRPr lang="en-US" sz="3300" dirty="0">
              <a:solidFill>
                <a:schemeClr val="tx1"/>
              </a:solidFill>
            </a:endParaRPr>
          </a:p>
        </p:txBody>
      </p:sp>
      <p:sp>
        <p:nvSpPr>
          <p:cNvPr id="228" name="Shape 228"/>
          <p:cNvSpPr>
            <a:spLocks noGrp="1"/>
          </p:cNvSpPr>
          <p:nvPr>
            <p:ph idx="1"/>
          </p:nvPr>
        </p:nvSpPr>
        <p:spPr/>
        <p:txBody>
          <a:bodyPr/>
          <a:lstStyle/>
          <a:p>
            <a:r>
              <a:rPr lang="en-US" dirty="0" smtClean="0"/>
              <a:t>Any vector may be mapped from one </a:t>
            </a:r>
            <a:r>
              <a:rPr lang="en-US" dirty="0" smtClean="0"/>
              <a:t>coordinate </a:t>
            </a:r>
            <a:r>
              <a:rPr lang="en-US" dirty="0" smtClean="0"/>
              <a:t>system to another by the application of</a:t>
            </a:r>
          </a:p>
          <a:p>
            <a:pPr lvl="1"/>
            <a:r>
              <a:rPr lang="en-US" dirty="0" smtClean="0"/>
              <a:t>Translation (affects position of co-ordinate origin)</a:t>
            </a:r>
          </a:p>
          <a:p>
            <a:pPr lvl="1"/>
            <a:r>
              <a:rPr lang="en-US" dirty="0" smtClean="0"/>
              <a:t>Rotation (affects orientation of co-ordinate axes)</a:t>
            </a:r>
          </a:p>
          <a:p>
            <a:pPr lvl="1"/>
            <a:r>
              <a:rPr lang="en-US" dirty="0" smtClean="0"/>
              <a:t>Scale (affects length of co-ordinate axes and maps into heights in the network)</a:t>
            </a:r>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89671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1: Translation</a:t>
            </a:r>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2: Rotation</a:t>
            </a:r>
            <a:endParaRPr lang="en-US" dirty="0">
              <a:solidFill>
                <a:srgbClr val="000000"/>
              </a:solidFill>
            </a:endParaRPr>
          </a:p>
        </p:txBody>
      </p:sp>
      <p:sp>
        <p:nvSpPr>
          <p:cNvPr id="285" name="Shape 285"/>
          <p:cNvSpPr>
            <a:spLocks noGrp="1"/>
          </p:cNvSpPr>
          <p:nvPr>
            <p:ph idx="1"/>
          </p:nvPr>
        </p:nvSpPr>
        <p:spPr/>
        <p:txBody>
          <a:bodyPr>
            <a:normAutofit/>
          </a:bodyPr>
          <a:lstStyle/>
          <a:p>
            <a:pPr lvl="0"/>
            <a:r>
              <a:rPr lang="en-US" sz="2000" dirty="0" smtClean="0"/>
              <a:t>Rotation vector, </a:t>
            </a:r>
            <a:r>
              <a:rPr lang="en-US" sz="2000" b="1" i="1" dirty="0" err="1" smtClean="0">
                <a:sym typeface="Gill Sans SemiBold"/>
              </a:rPr>
              <a:t>ω</a:t>
            </a:r>
            <a:r>
              <a:rPr lang="en-US" sz="2000" dirty="0" smtClean="0"/>
              <a:t>, is defined as in the direction of the rotation axis with length equal to the magnitude of angular rotation</a:t>
            </a:r>
          </a:p>
          <a:p>
            <a:pPr lvl="0"/>
            <a:r>
              <a:rPr lang="en-US" sz="2000" dirty="0" smtClean="0"/>
              <a:t>Displacement (or velocity) vector then makes a right-handed triplet with the rotation vector, </a:t>
            </a:r>
            <a:r>
              <a:rPr lang="en-US" sz="2000" b="1" i="1" dirty="0" err="1" smtClean="0">
                <a:sym typeface="Gill Sans SemiBold"/>
              </a:rPr>
              <a:t>ω</a:t>
            </a:r>
            <a:r>
              <a:rPr lang="en-US" sz="2000" dirty="0" smtClean="0"/>
              <a:t>, and radial vector, </a:t>
            </a:r>
            <a:r>
              <a:rPr lang="en-US" sz="2000" b="1" i="1" dirty="0" smtClean="0">
                <a:sym typeface="Gill Sans SemiBold"/>
              </a:rPr>
              <a:t>p</a:t>
            </a:r>
            <a:r>
              <a:rPr lang="en-US" sz="2000" dirty="0" smtClean="0"/>
              <a:t>.</a:t>
            </a:r>
            <a:endParaRPr lang="en-US" sz="2000"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lgn="ctr"/>
            <a:r>
              <a:rPr lang="en-US" smtClean="0">
                <a:solidFill>
                  <a:srgbClr val="000000"/>
                </a:solidFill>
              </a:rPr>
              <a:t>3: Scale</a:t>
            </a:r>
            <a:endParaRPr lang="en-US">
              <a:solidFill>
                <a:srgbClr val="000000"/>
              </a:solidFill>
            </a:endParaRP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5" name="TextBox 4"/>
          <p:cNvSpPr txBox="1"/>
          <p:nvPr/>
        </p:nvSpPr>
        <p:spPr>
          <a:xfrm>
            <a:off x="4025900" y="4699000"/>
            <a:ext cx="4356100" cy="1477328"/>
          </a:xfrm>
          <a:prstGeom prst="rect">
            <a:avLst/>
          </a:prstGeom>
          <a:noFill/>
        </p:spPr>
        <p:txBody>
          <a:bodyPr wrap="square" rtlCol="0">
            <a:spAutoFit/>
          </a:bodyPr>
          <a:lstStyle/>
          <a:p>
            <a:r>
              <a:rPr lang="en-US" dirty="0" smtClean="0"/>
              <a:t>Scale estimation has a direct effect on the average height adjustments in the network so be cautious if your interested in height changes over the region of your reference frame definition.</a:t>
            </a:r>
            <a:endParaRPr lang="en-US" dirty="0"/>
          </a:p>
        </p:txBody>
      </p:sp>
    </p:spTree>
    <p:extLst>
      <p:ext uri="{BB962C8B-B14F-4D97-AF65-F5344CB8AC3E}">
        <p14:creationId xmlns:p14="http://schemas.microsoft.com/office/powerpoint/2010/main" val="52736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lgn="ctr"/>
            <a:r>
              <a:rPr lang="en-US" sz="3300" dirty="0" err="1" smtClean="0">
                <a:solidFill>
                  <a:srgbClr val="000000"/>
                </a:solidFill>
              </a:rPr>
              <a:t>Helmert</a:t>
            </a:r>
            <a:r>
              <a:rPr lang="en-US" sz="3300" dirty="0" smtClean="0">
                <a:solidFill>
                  <a:srgbClr val="000000"/>
                </a:solidFill>
              </a:rPr>
              <a:t> transformation</a:t>
            </a:r>
            <a:endParaRPr lang="en-US" sz="3300" dirty="0">
              <a:solidFill>
                <a:srgbClr val="000000"/>
              </a:solidFill>
            </a:endParaRPr>
          </a:p>
        </p:txBody>
      </p:sp>
      <p:sp>
        <p:nvSpPr>
          <p:cNvPr id="327" name="Shape 327"/>
          <p:cNvSpPr>
            <a:spLocks noGrp="1"/>
          </p:cNvSpPr>
          <p:nvPr>
            <p:ph idx="1"/>
          </p:nvPr>
        </p:nvSpPr>
        <p:spPr/>
        <p:txBody>
          <a:bodyPr>
            <a:normAutofit/>
          </a:bodyPr>
          <a:lstStyle/>
          <a:p>
            <a:r>
              <a:rPr lang="en-US" dirty="0" smtClean="0"/>
              <a:t>Position</a:t>
            </a:r>
          </a:p>
          <a:p>
            <a:endParaRPr lang="en-US" dirty="0" smtClean="0"/>
          </a:p>
          <a:p>
            <a:endParaRPr lang="en-US" dirty="0" smtClean="0"/>
          </a:p>
          <a:p>
            <a:endParaRPr lang="en-US" dirty="0"/>
          </a:p>
          <a:p>
            <a:r>
              <a:rPr lang="en-US" dirty="0" smtClean="0"/>
              <a:t>Velocity</a:t>
            </a:r>
          </a:p>
          <a:p>
            <a:endParaRPr lang="en-US" dirty="0" smtClean="0"/>
          </a:p>
          <a:p>
            <a:endParaRPr lang="en-US" dirty="0" smtClean="0"/>
          </a:p>
          <a:p>
            <a:endParaRPr lang="en-US" dirty="0" smtClean="0"/>
          </a:p>
          <a:p>
            <a:r>
              <a:rPr lang="en-US" dirty="0" smtClean="0"/>
              <a:t>Usually, the terms </a:t>
            </a:r>
            <a:r>
              <a:rPr lang="en-US" b="1" dirty="0" err="1" smtClean="0">
                <a:sym typeface="Gill Sans SemiBold"/>
              </a:rPr>
              <a:t>Rv</a:t>
            </a:r>
            <a:r>
              <a:rPr lang="en-US" dirty="0" smtClean="0"/>
              <a:t> and </a:t>
            </a:r>
            <a:r>
              <a:rPr lang="en-US" i="1" dirty="0" err="1" smtClean="0"/>
              <a:t>s</a:t>
            </a:r>
            <a:r>
              <a:rPr lang="en-US" b="1" dirty="0" err="1" smtClean="0">
                <a:sym typeface="Gill Sans SemiBold"/>
              </a:rPr>
              <a:t>v</a:t>
            </a:r>
            <a:r>
              <a:rPr lang="en-US" dirty="0" smtClean="0"/>
              <a:t> are very small and can be neglected (&lt; 10</a:t>
            </a:r>
            <a:r>
              <a:rPr lang="en-US" baseline="30000" dirty="0" smtClean="0"/>
              <a:t>-6</a:t>
            </a:r>
            <a:r>
              <a:rPr lang="en-US" dirty="0" smtClean="0"/>
              <a:t> rad × &lt; 0.1 m/</a:t>
            </a:r>
            <a:r>
              <a:rPr lang="en-US" dirty="0" err="1" smtClean="0"/>
              <a:t>yr</a:t>
            </a:r>
            <a:r>
              <a:rPr lang="en-US" dirty="0" smtClean="0"/>
              <a:t> and &lt; 0.1 ppb × &lt; 0.1 m/</a:t>
            </a:r>
            <a:r>
              <a:rPr lang="en-US" dirty="0" err="1" smtClean="0"/>
              <a:t>yr</a:t>
            </a:r>
            <a:r>
              <a:rPr lang="en-US" dirty="0" smtClean="0"/>
              <a:t>, respectively)</a:t>
            </a:r>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pic>
        <p:nvPicPr>
          <p:cNvPr id="328" name="droppedImage.pdf"/>
          <p:cNvPicPr/>
          <p:nvPr/>
        </p:nvPicPr>
        <p:blipFill>
          <a:blip r:embed="rId2">
            <a:extLst/>
          </a:blip>
          <a:stretch>
            <a:fillRect/>
          </a:stretch>
        </p:blipFill>
        <p:spPr>
          <a:xfrm>
            <a:off x="926067" y="2165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80296"/>
            <a:ext cx="7557865" cy="1089423"/>
          </a:xfrm>
          <a:prstGeom prst="rect">
            <a:avLst/>
          </a:prstGeom>
          <a:ln w="12700">
            <a:miter lim="400000"/>
          </a:ln>
        </p:spPr>
      </p:pic>
      <p:sp>
        <p:nvSpPr>
          <p:cNvPr id="330" name="Shape 330"/>
          <p:cNvSpPr/>
          <p:nvPr/>
        </p:nvSpPr>
        <p:spPr>
          <a:xfrm flipV="1">
            <a:off x="3491527" y="38089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985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02009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lgn="ctr"/>
            <a:r>
              <a:rPr lang="en-US" sz="3300" dirty="0" smtClean="0">
                <a:solidFill>
                  <a:srgbClr val="000000"/>
                </a:solidFill>
              </a:rPr>
              <a:t>What does “with respect to” mean?</a:t>
            </a:r>
            <a:endParaRPr lang="en-US" sz="3300" dirty="0">
              <a:solidFill>
                <a:srgbClr val="000000"/>
              </a:solidFill>
            </a:endParaRPr>
          </a:p>
        </p:txBody>
      </p:sp>
      <p:sp>
        <p:nvSpPr>
          <p:cNvPr id="362" name="Shape 362"/>
          <p:cNvSpPr>
            <a:spLocks noGrp="1"/>
          </p:cNvSpPr>
          <p:nvPr>
            <p:ph idx="1"/>
          </p:nvPr>
        </p:nvSpPr>
        <p:spPr/>
        <p:txBody>
          <a:bodyPr>
            <a:normAutofit fontScale="92500" lnSpcReduction="20000"/>
          </a:bodyPr>
          <a:lstStyle/>
          <a:p>
            <a:r>
              <a:rPr lang="en-US" dirty="0" smtClean="0"/>
              <a:t>Horizontal motions are restricted to the surface of the Earth, therefore the </a:t>
            </a:r>
            <a:r>
              <a:rPr lang="en-US" dirty="0" err="1" smtClean="0"/>
              <a:t>Helmert</a:t>
            </a:r>
            <a:r>
              <a:rPr lang="en-US" dirty="0" smtClean="0"/>
              <a:t> transformation may not contain translation or scaling of position terms</a:t>
            </a:r>
          </a:p>
          <a:p>
            <a:endParaRPr lang="en-US" dirty="0" smtClean="0"/>
          </a:p>
          <a:p>
            <a:endParaRPr lang="en-US" dirty="0" smtClean="0"/>
          </a:p>
          <a:p>
            <a:endParaRPr lang="en-US" dirty="0" smtClean="0"/>
          </a:p>
          <a:p>
            <a:endParaRPr lang="en-US" dirty="0" smtClean="0"/>
          </a:p>
          <a:p>
            <a:pPr marL="514350" indent="-514350">
              <a:buFont typeface="+mj-lt"/>
              <a:buAutoNum type="arabicPeriod"/>
            </a:pPr>
            <a:r>
              <a:rPr lang="en-US" dirty="0" smtClean="0"/>
              <a:t>Set </a:t>
            </a:r>
            <a:r>
              <a:rPr lang="en-US" b="1" dirty="0" smtClean="0">
                <a:sym typeface="Gill Sans SemiBold"/>
              </a:rPr>
              <a:t>v’</a:t>
            </a:r>
            <a:r>
              <a:rPr lang="en-US" dirty="0" smtClean="0"/>
              <a:t> to zero for all sites that you wish to estimate all other velocities with respect to</a:t>
            </a:r>
          </a:p>
          <a:p>
            <a:pPr marL="514350" indent="-514350">
              <a:buFont typeface="+mj-lt"/>
              <a:buAutoNum type="arabicPeriod"/>
            </a:pPr>
            <a:r>
              <a:rPr lang="en-US" dirty="0" smtClean="0"/>
              <a:t>Estimate the best-fit transformation parameters, e.g. by least squares estimation, to achieve this minimization of velocities in a region</a:t>
            </a:r>
          </a:p>
          <a:p>
            <a:pPr marL="514350" indent="-514350">
              <a:buFont typeface="+mj-lt"/>
              <a:buAutoNum type="arabicPeriod"/>
            </a:pPr>
            <a:r>
              <a:rPr lang="en-US" dirty="0" smtClean="0"/>
              <a:t>Apply the estimated transformation to all velocities</a:t>
            </a:r>
          </a:p>
          <a:p>
            <a:pPr marL="514350" indent="-514350">
              <a:buFont typeface="+mj-lt"/>
              <a:buAutoNum type="arabicPeriod"/>
            </a:pPr>
            <a:r>
              <a:rPr lang="en-US" dirty="0" smtClean="0"/>
              <a:t>All velocities are now “with respect to” or “relative to” chosen subset</a:t>
            </a:r>
          </a:p>
          <a:p>
            <a:pPr marL="514350" indent="-514350">
              <a:buFont typeface="+mj-lt"/>
              <a:buAutoNum type="arabicPeriod"/>
            </a:pPr>
            <a:r>
              <a:rPr lang="en-US" dirty="0" smtClean="0"/>
              <a:t>The subset could be, for instance, all on one tectonic plate, or any given region from which you wish to see the deformation</a:t>
            </a:r>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14</a:t>
            </a:fld>
            <a:endParaRPr lang="en-US"/>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1718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Reference frames in geodetic analyses</a:t>
            </a:r>
            <a:endParaRPr lang="en-US" dirty="0"/>
          </a:p>
        </p:txBody>
      </p:sp>
      <p:sp>
        <p:nvSpPr>
          <p:cNvPr id="29698" name="Rectangle 3"/>
          <p:cNvSpPr>
            <a:spLocks noGrp="1" noChangeArrowheads="1"/>
          </p:cNvSpPr>
          <p:nvPr>
            <p:ph idx="1"/>
          </p:nvPr>
        </p:nvSpPr>
        <p:spPr/>
        <p:txBody>
          <a:bodyPr>
            <a:normAutofit lnSpcReduction="1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“Finite constraints”: a priori </a:t>
            </a:r>
            <a:r>
              <a:rPr lang="en-US" dirty="0" err="1" smtClean="0"/>
              <a:t>sigmas</a:t>
            </a:r>
            <a:r>
              <a:rPr lang="en-US" dirty="0" smtClean="0"/>
              <a:t> on site coordinates</a:t>
            </a:r>
          </a:p>
          <a:p>
            <a:pPr lvl="2"/>
            <a:r>
              <a:rPr lang="en-US" dirty="0" smtClean="0"/>
              <a:t>“Generalized constraints”: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1061968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smtClean="0"/>
              <a:t>Frame definition with finite constraints</a:t>
            </a:r>
            <a:endParaRPr lang="en-US" dirty="0"/>
          </a:p>
        </p:txBody>
      </p:sp>
      <p:sp>
        <p:nvSpPr>
          <p:cNvPr id="35843" name="Rectangle 3"/>
          <p:cNvSpPr>
            <a:spLocks noGrp="1" noChangeArrowheads="1"/>
          </p:cNvSpPr>
          <p:nvPr>
            <p:ph idx="1"/>
          </p:nvPr>
        </p:nvSpPr>
        <p:spPr/>
        <p:txBody>
          <a:bodyPr>
            <a:normAutofit/>
          </a:bodyPr>
          <a:lstStyle/>
          <a:p>
            <a:r>
              <a:rPr lang="en-US" dirty="0" smtClean="0"/>
              <a:t>Applied in </a:t>
            </a:r>
            <a:r>
              <a:rPr lang="en-US" dirty="0" err="1" smtClean="0">
                <a:latin typeface="Courier" charset="0"/>
                <a:ea typeface="Courier" charset="0"/>
                <a:cs typeface="Courier" charset="0"/>
              </a:rPr>
              <a:t>globk</a:t>
            </a:r>
            <a:r>
              <a:rPr lang="en-US" dirty="0" smtClean="0"/>
              <a:t> (</a:t>
            </a:r>
            <a:r>
              <a:rPr lang="en-US" dirty="0" err="1" smtClean="0">
                <a:latin typeface="Courier" charset="0"/>
                <a:ea typeface="Courier" charset="0"/>
                <a:cs typeface="Courier" charset="0"/>
              </a:rPr>
              <a:t>glorg</a:t>
            </a:r>
            <a:r>
              <a:rPr lang="en-US" dirty="0" smtClean="0"/>
              <a:t> not called)</a:t>
            </a:r>
          </a:p>
          <a:p>
            <a:r>
              <a:rPr lang="en-US" dirty="0" smtClean="0"/>
              <a:t>We do not recommend this approach since it is sensitive to over-constraints that can distort velocities and positions</a:t>
            </a:r>
          </a:p>
          <a:p>
            <a:r>
              <a:rPr lang="en-US" dirty="0" smtClean="0"/>
              <a:t>Example:</a:t>
            </a:r>
          </a:p>
          <a:p>
            <a:pPr marL="342900" lvl="1" indent="0">
              <a:buNone/>
            </a:pPr>
            <a:r>
              <a:rPr lang="en-US" dirty="0" err="1" smtClean="0">
                <a:latin typeface="Courier" charset="0"/>
                <a:ea typeface="Courier" charset="0"/>
                <a:cs typeface="Courier" charset="0"/>
              </a:rPr>
              <a:t>apr_file</a:t>
            </a:r>
            <a:r>
              <a:rPr lang="en-US" dirty="0" smtClean="0">
                <a:latin typeface="Courier" charset="0"/>
                <a:ea typeface="Courier" charset="0"/>
                <a:cs typeface="Courier" charset="0"/>
              </a:rPr>
              <a:t> itrf08.apr</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all 10 10 10 1 1 1 </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.005  005  .010  .001 .001 .003</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pie1  .002  005  .010  .001 .001 .003</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drao</a:t>
            </a:r>
            <a:r>
              <a:rPr lang="en-US" dirty="0" smtClean="0">
                <a:latin typeface="Courier" charset="0"/>
                <a:ea typeface="Courier" charset="0"/>
                <a:cs typeface="Courier" charset="0"/>
              </a:rPr>
              <a:t>  .005  005  .010  .002 .002 .005</a:t>
            </a:r>
          </a:p>
          <a:p>
            <a:pPr marL="342900" lvl="1" indent="0">
              <a:buNone/>
            </a:pPr>
            <a:r>
              <a:rPr lang="en-US" dirty="0">
                <a:latin typeface="Courier" charset="0"/>
                <a:ea typeface="Courier" charset="0"/>
                <a:cs typeface="Courier" charset="0"/>
              </a:rPr>
              <a:t> </a:t>
            </a:r>
            <a:r>
              <a:rPr lang="en-GB" dirty="0" smtClean="0">
                <a:latin typeface="Courier" charset="0"/>
                <a:ea typeface="Courier" charset="0"/>
                <a:cs typeface="Courier" charset="0"/>
              </a:rPr>
              <a:t>...</a:t>
            </a:r>
            <a:endParaRPr lang="en-US" dirty="0" smtClean="0"/>
          </a:p>
          <a:p>
            <a:r>
              <a:rPr lang="en-US" dirty="0" smtClean="0"/>
              <a:t>Most useful when only one or two reference sites or very local area</a:t>
            </a:r>
          </a:p>
          <a:p>
            <a:r>
              <a:rPr lang="en-US" dirty="0" smtClean="0"/>
              <a:t>Disadvantage for large networks is that bad a priori coordinates or bad data from a reference site can distort the network </a:t>
            </a:r>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32568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smtClean="0"/>
              <a:t>Frame definition with generalized constraints</a:t>
            </a:r>
            <a:endParaRPr lang="en-US" dirty="0"/>
          </a:p>
        </p:txBody>
      </p:sp>
      <p:sp>
        <p:nvSpPr>
          <p:cNvPr id="36867" name="Rectangle 3"/>
          <p:cNvSpPr>
            <a:spLocks noGrp="1" noChangeArrowheads="1"/>
          </p:cNvSpPr>
          <p:nvPr>
            <p:ph idx="1"/>
          </p:nvPr>
        </p:nvSpPr>
        <p:spPr/>
        <p:txBody>
          <a:bodyPr>
            <a:normAutofit/>
          </a:bodyPr>
          <a:lstStyle/>
          <a:p>
            <a:r>
              <a:rPr lang="en-US" dirty="0" smtClean="0"/>
              <a:t>Applied in </a:t>
            </a:r>
            <a:r>
              <a:rPr lang="en-US" dirty="0" err="1" smtClean="0">
                <a:latin typeface="Courier" charset="0"/>
                <a:ea typeface="Courier" charset="0"/>
                <a:cs typeface="Courier" charset="0"/>
              </a:rPr>
              <a:t>glorg</a:t>
            </a:r>
            <a:r>
              <a:rPr lang="en-US" dirty="0" smtClean="0"/>
              <a:t>:  minimize residuals of</a:t>
            </a:r>
            <a:br>
              <a:rPr lang="en-US" dirty="0" smtClean="0"/>
            </a:br>
            <a:r>
              <a:rPr lang="en-US" dirty="0" smtClean="0"/>
              <a:t>reference sites while estimating</a:t>
            </a:r>
            <a:br>
              <a:rPr lang="en-US" dirty="0" smtClean="0"/>
            </a:br>
            <a:r>
              <a:rPr lang="en-US" dirty="0" smtClean="0"/>
              <a:t>translation, rotation, and/or scale (3–7</a:t>
            </a:r>
            <a:br>
              <a:rPr lang="en-US" dirty="0" smtClean="0"/>
            </a:br>
            <a:r>
              <a:rPr lang="en-US" dirty="0" smtClean="0"/>
              <a:t>parameters)</a:t>
            </a:r>
          </a:p>
          <a:p>
            <a:pPr marL="342900" lvl="1" indent="0">
              <a:buNone/>
            </a:pPr>
            <a:r>
              <a:rPr lang="en-US" sz="1400" dirty="0" err="1" smtClean="0">
                <a:latin typeface="Courier" charset="0"/>
                <a:ea typeface="Courier" charset="0"/>
                <a:cs typeface="Courier" charset="0"/>
              </a:rPr>
              <a:t>apr_file</a:t>
            </a:r>
            <a:r>
              <a:rPr lang="en-US" sz="1400" dirty="0" smtClean="0">
                <a:latin typeface="Courier" charset="0"/>
                <a:ea typeface="Courier" charset="0"/>
                <a:cs typeface="Courier" charset="0"/>
              </a:rPr>
              <a:t> itrf08.apr</a:t>
            </a:r>
          </a:p>
          <a:p>
            <a:pPr marL="342900" lvl="1" indent="0">
              <a:buNone/>
            </a:pPr>
            <a:r>
              <a:rPr lang="en-US" sz="1400" dirty="0" err="1" smtClean="0">
                <a:latin typeface="Courier" charset="0"/>
                <a:ea typeface="Courier" charset="0"/>
                <a:cs typeface="Courier" charset="0"/>
              </a:rPr>
              <a:t>pos_org</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xtran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ytran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ztran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xrot</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yrot</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zrot</a:t>
            </a:r>
            <a:r>
              <a:rPr lang="en-US" sz="1400" dirty="0" smtClean="0">
                <a:latin typeface="Courier" charset="0"/>
                <a:ea typeface="Courier" charset="0"/>
                <a:cs typeface="Courier" charset="0"/>
              </a:rPr>
              <a:t> </a:t>
            </a:r>
          </a:p>
          <a:p>
            <a:pPr marL="342900" lvl="1" indent="0">
              <a:buNone/>
            </a:pPr>
            <a:r>
              <a:rPr lang="en-US" sz="1400" dirty="0" err="1" smtClean="0">
                <a:latin typeface="Courier" charset="0"/>
                <a:ea typeface="Courier" charset="0"/>
                <a:cs typeface="Courier" charset="0"/>
              </a:rPr>
              <a:t>stab_site</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algo</a:t>
            </a:r>
            <a:r>
              <a:rPr lang="en-US" sz="1400" dirty="0" smtClean="0">
                <a:latin typeface="Courier" charset="0"/>
                <a:ea typeface="Courier" charset="0"/>
                <a:cs typeface="Courier" charset="0"/>
              </a:rPr>
              <a:t> pie1 </a:t>
            </a:r>
            <a:r>
              <a:rPr lang="en-US" sz="1400" dirty="0" err="1" smtClean="0">
                <a:latin typeface="Courier" charset="0"/>
                <a:ea typeface="Courier" charset="0"/>
                <a:cs typeface="Courier" charset="0"/>
              </a:rPr>
              <a:t>drao</a:t>
            </a:r>
            <a:r>
              <a:rPr lang="en-US" sz="1400" dirty="0" smtClean="0">
                <a:latin typeface="Courier" charset="0"/>
                <a:ea typeface="Courier" charset="0"/>
                <a:cs typeface="Courier" charset="0"/>
              </a:rPr>
              <a:t> </a:t>
            </a:r>
            <a:r>
              <a:rPr lang="en-GB"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pPr marL="342900" lvl="1" indent="0">
              <a:buNone/>
            </a:pPr>
            <a:r>
              <a:rPr lang="en-US" sz="1400" dirty="0" err="1" smtClean="0">
                <a:latin typeface="Courier" charset="0"/>
                <a:ea typeface="Courier" charset="0"/>
                <a:cs typeface="Courier" charset="0"/>
              </a:rPr>
              <a:t>cnd_hgtv</a:t>
            </a:r>
            <a:r>
              <a:rPr lang="en-US" sz="1400" dirty="0" smtClean="0">
                <a:latin typeface="Courier" charset="0"/>
                <a:ea typeface="Courier" charset="0"/>
                <a:cs typeface="Courier" charset="0"/>
              </a:rPr>
              <a:t>  10  10  0.8  3.</a:t>
            </a:r>
          </a:p>
          <a:p>
            <a:pPr marL="342900" lvl="1" indent="0">
              <a:buNone/>
            </a:pPr>
            <a:r>
              <a:rPr lang="en-US" sz="1400" dirty="0" err="1" smtClean="0">
                <a:latin typeface="Courier" charset="0"/>
                <a:ea typeface="Courier" charset="0"/>
                <a:cs typeface="Courier" charset="0"/>
              </a:rPr>
              <a:t>stab_it</a:t>
            </a:r>
            <a:r>
              <a:rPr lang="en-US" sz="1400" dirty="0" smtClean="0">
                <a:latin typeface="Courier" charset="0"/>
                <a:ea typeface="Courier" charset="0"/>
                <a:cs typeface="Courier" charset="0"/>
              </a:rPr>
              <a:t>  4  0.5  2.5</a:t>
            </a:r>
            <a:endParaRPr lang="en-US" dirty="0" smtClean="0">
              <a:latin typeface="Courier" charset="0"/>
              <a:ea typeface="Courier" charset="0"/>
              <a:cs typeface="Courier" charset="0"/>
            </a:endParaRPr>
          </a:p>
          <a:p>
            <a:r>
              <a:rPr lang="en-US" dirty="0" smtClean="0"/>
              <a:t>All reference coordinates free to adjust (anomalies more apparent), outliers are iteratively removed by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r>
              <a:rPr lang="en-US" dirty="0" smtClean="0"/>
              <a:t>Network can translate and rotate but not distort</a:t>
            </a:r>
          </a:p>
          <a:p>
            <a:r>
              <a:rPr lang="en-US" dirty="0" smtClean="0"/>
              <a:t>Works best with strong redundancy (number and [if rotation] geometry of coordinates exceeds number of parameters)</a:t>
            </a:r>
          </a:p>
          <a:p>
            <a:endParaRPr lang="en-US" dirty="0" smtClean="0"/>
          </a:p>
          <a:p>
            <a:endParaRPr lang="en-US" dirty="0" smtClean="0">
              <a:ea typeface="Courier" charset="0"/>
              <a:cs typeface="Courier" charset="0"/>
            </a:endParaRP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
            </a:r>
            <a:r>
              <a:rPr lang="en-US" dirty="0" smtClean="0"/>
              <a:t>efining a </a:t>
            </a:r>
            <a:r>
              <a:rPr lang="en-US" dirty="0" smtClean="0"/>
              <a:t>reference </a:t>
            </a:r>
            <a:r>
              <a:rPr lang="en-US" dirty="0" smtClean="0"/>
              <a:t>frame with </a:t>
            </a:r>
            <a:r>
              <a:rPr lang="en-US" dirty="0" err="1" smtClean="0">
                <a:latin typeface="Courier New" charset="0"/>
                <a:ea typeface="Courier New" charset="0"/>
                <a:cs typeface="Courier New" charset="0"/>
              </a:rPr>
              <a:t>glorg</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a:bodyPr>
          <a:lstStyle/>
          <a:p>
            <a:r>
              <a:rPr lang="en-US" dirty="0" smtClean="0"/>
              <a:t>Create </a:t>
            </a:r>
            <a:r>
              <a:rPr lang="en-US" dirty="0"/>
              <a:t>an </a:t>
            </a:r>
            <a:r>
              <a:rPr lang="en-US" dirty="0" err="1"/>
              <a:t>apr</a:t>
            </a:r>
            <a:r>
              <a:rPr lang="en-US" dirty="0"/>
              <a:t>-file for use by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pPr marL="971550" lvl="1" indent="-514350">
              <a:buFont typeface="+mj-lt"/>
              <a:buAutoNum type="arabicPeriod"/>
            </a:pPr>
            <a:r>
              <a:rPr lang="en-US" dirty="0" smtClean="0"/>
              <a:t>Apply known rotation rate to </a:t>
            </a:r>
            <a:r>
              <a:rPr lang="en-US" dirty="0" err="1" smtClean="0"/>
              <a:t>apr</a:t>
            </a:r>
            <a:r>
              <a:rPr lang="en-US" dirty="0" smtClean="0"/>
              <a:t>-file (e.g. itrf08_comb.apr → itrf08_comb_eura.apr)</a:t>
            </a:r>
          </a:p>
          <a:p>
            <a:pPr marL="971550" lvl="1" indent="-514350">
              <a:buFont typeface="+mj-lt"/>
              <a:buAutoNum type="arabicPeriod"/>
            </a:pPr>
            <a:r>
              <a:rPr lang="en-US" dirty="0" smtClean="0"/>
              <a:t>Zero </a:t>
            </a:r>
            <a:r>
              <a:rPr lang="en-US" dirty="0"/>
              <a:t>velocity </a:t>
            </a:r>
            <a:r>
              <a:rPr lang="en-US" dirty="0" err="1"/>
              <a:t>apr</a:t>
            </a:r>
            <a:r>
              <a:rPr lang="en-US" dirty="0"/>
              <a:t>-file </a:t>
            </a:r>
            <a:r>
              <a:rPr lang="en-US" dirty="0" smtClean="0"/>
              <a:t>records (and iterate using </a:t>
            </a:r>
            <a:r>
              <a:rPr lang="en-US" dirty="0" err="1" smtClean="0">
                <a:latin typeface="Courier" charset="0"/>
                <a:ea typeface="Courier" charset="0"/>
                <a:cs typeface="Courier" charset="0"/>
              </a:rPr>
              <a:t>sh_exglk</a:t>
            </a:r>
            <a:r>
              <a:rPr lang="en-US" dirty="0" smtClean="0"/>
              <a:t> to create updated </a:t>
            </a:r>
            <a:r>
              <a:rPr lang="en-US" dirty="0" err="1" smtClean="0"/>
              <a:t>apr</a:t>
            </a:r>
            <a:r>
              <a:rPr lang="en-US" dirty="0" smtClean="0"/>
              <a:t>-file)</a:t>
            </a:r>
            <a:endParaRPr lang="en-US" dirty="0" smtClean="0">
              <a:latin typeface="Courier"/>
              <a:cs typeface="Courier"/>
            </a:endParaRPr>
          </a:p>
          <a:p>
            <a:r>
              <a:rPr lang="en-US" dirty="0" smtClean="0"/>
              <a:t>Define set of sites (must be included in GAMIT processing or other H-file input to GLOBK) which define stable region</a:t>
            </a:r>
          </a:p>
          <a:p>
            <a:pPr marL="971550" lvl="1" indent="-514350">
              <a:buFont typeface="+mj-lt"/>
              <a:buAutoNum type="arabicPeriod" startAt="3"/>
            </a:pPr>
            <a:r>
              <a:rPr lang="en-US" dirty="0" smtClean="0">
                <a:latin typeface="Courier"/>
                <a:cs typeface="Courier"/>
              </a:rPr>
              <a:t>plate</a:t>
            </a:r>
            <a:r>
              <a:rPr lang="en-US" dirty="0" smtClean="0"/>
              <a:t> </a:t>
            </a:r>
            <a:r>
              <a:rPr lang="en-US" dirty="0"/>
              <a:t>in </a:t>
            </a:r>
            <a:r>
              <a:rPr lang="en-US" dirty="0" err="1" smtClean="0">
                <a:latin typeface="Courier" charset="0"/>
                <a:ea typeface="Courier" charset="0"/>
                <a:cs typeface="Courier" charset="0"/>
              </a:rPr>
              <a:t>glorg</a:t>
            </a:r>
            <a:r>
              <a:rPr lang="en-US" dirty="0" smtClean="0"/>
              <a:t> </a:t>
            </a:r>
            <a:r>
              <a:rPr lang="en-US" dirty="0"/>
              <a:t>command </a:t>
            </a:r>
            <a:r>
              <a:rPr lang="en-US" dirty="0" smtClean="0"/>
              <a:t>file</a:t>
            </a:r>
            <a:endParaRPr lang="en-US" dirty="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427682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ference systems"/>
          <p:cNvSpPr>
            <a:spLocks noGrp="1"/>
          </p:cNvSpPr>
          <p:nvPr>
            <p:ph type="title"/>
          </p:nvPr>
        </p:nvSpPr>
        <p:spPr/>
        <p:txBody>
          <a:bodyPr>
            <a:normAutofit/>
          </a:bodyPr>
          <a:lstStyle/>
          <a:p>
            <a:pPr algn="ctr"/>
            <a:r>
              <a:rPr lang="en-US" sz="3300" dirty="0" smtClean="0"/>
              <a:t>Reference systems</a:t>
            </a:r>
            <a:endParaRPr lang="en-US" sz="3300" dirty="0"/>
          </a:p>
        </p:txBody>
      </p:sp>
      <p:sp>
        <p:nvSpPr>
          <p:cNvPr id="196" name="Mathematic idealization of geometry:…"/>
          <p:cNvSpPr>
            <a:spLocks noGrp="1"/>
          </p:cNvSpPr>
          <p:nvPr>
            <p:ph type="body" idx="1"/>
          </p:nvPr>
        </p:nvSpPr>
        <p:spPr/>
        <p:txBody>
          <a:bodyPr>
            <a:normAutofit/>
          </a:bodyPr>
          <a:lstStyle/>
          <a:p>
            <a:r>
              <a:rPr lang="en-US" dirty="0" smtClean="0"/>
              <a:t>Mathematic idealization of </a:t>
            </a:r>
            <a:r>
              <a:rPr lang="en-US" dirty="0" smtClean="0"/>
              <a:t>geometry</a:t>
            </a:r>
            <a:endParaRPr lang="en-US" dirty="0" smtClean="0"/>
          </a:p>
          <a:p>
            <a:r>
              <a:rPr lang="en-US" dirty="0" smtClean="0"/>
              <a:t>Often what one refers to as a “datum”, e.g. for the whole Earth, WGS84</a:t>
            </a:r>
          </a:p>
          <a:p>
            <a:pPr lvl="1"/>
            <a:r>
              <a:rPr lang="en-US" dirty="0" smtClean="0"/>
              <a:t>Ellipsoid with</a:t>
            </a:r>
          </a:p>
          <a:p>
            <a:pPr lvl="2"/>
            <a:r>
              <a:rPr lang="en-US" dirty="0" smtClean="0"/>
              <a:t>Semi-major axis</a:t>
            </a:r>
            <a:br>
              <a:rPr lang="en-US" dirty="0" smtClean="0"/>
            </a:br>
            <a:r>
              <a:rPr lang="en-US" dirty="0" smtClean="0"/>
              <a:t>   = 6,378,137.0 m</a:t>
            </a:r>
          </a:p>
          <a:p>
            <a:pPr lvl="2"/>
            <a:r>
              <a:rPr lang="en-US" dirty="0" smtClean="0"/>
              <a:t>Semi-minor axis</a:t>
            </a:r>
            <a:br>
              <a:rPr lang="en-US" dirty="0" smtClean="0"/>
            </a:br>
            <a:r>
              <a:rPr lang="en-US" dirty="0" smtClean="0"/>
              <a:t>   = 6,356,752.314 245 m</a:t>
            </a:r>
          </a:p>
          <a:p>
            <a:pPr lvl="2"/>
            <a:r>
              <a:rPr lang="en-US" dirty="0" smtClean="0"/>
              <a:t>Inverse flattening</a:t>
            </a:r>
            <a:br>
              <a:rPr lang="en-US" dirty="0" smtClean="0"/>
            </a:br>
            <a:r>
              <a:rPr lang="en-US" dirty="0" smtClean="0"/>
              <a:t>   = 298.257 223 563</a:t>
            </a:r>
            <a:endParaRPr lang="en-US" dirty="0"/>
          </a:p>
        </p:txBody>
      </p:sp>
      <p:grpSp>
        <p:nvGrpSpPr>
          <p:cNvPr id="201" name="Group"/>
          <p:cNvGrpSpPr/>
          <p:nvPr/>
        </p:nvGrpSpPr>
        <p:grpSpPr>
          <a:xfrm>
            <a:off x="5408144" y="3827582"/>
            <a:ext cx="3255510" cy="2870824"/>
            <a:chOff x="0" y="0"/>
            <a:chExt cx="4630057" cy="4082949"/>
          </a:xfrm>
        </p:grpSpPr>
        <p:sp>
          <p:nvSpPr>
            <p:cNvPr id="197" name="Oval"/>
            <p:cNvSpPr/>
            <p:nvPr/>
          </p:nvSpPr>
          <p:spPr>
            <a:xfrm rot="20700000">
              <a:off x="314778" y="656561"/>
              <a:ext cx="4000501" cy="2959101"/>
            </a:xfrm>
            <a:prstGeom prst="ellipse">
              <a:avLst/>
            </a:prstGeom>
            <a:gradFill flip="none" rotWithShape="1">
              <a:gsLst>
                <a:gs pos="0">
                  <a:srgbClr val="FFFFFF"/>
                </a:gs>
                <a:gs pos="100000">
                  <a:srgbClr val="007754"/>
                </a:gs>
              </a:gsLst>
              <a:path path="shape">
                <a:fillToRect l="59924" t="53817" r="40075" b="46182"/>
              </a:path>
            </a:gradFill>
            <a:ln w="25400" cap="flat">
              <a:solidFill>
                <a:srgbClr val="007754"/>
              </a:solidFill>
              <a:prstDash val="solid"/>
              <a:miter lim="400000"/>
            </a:ln>
            <a:effectLst/>
          </p:spPr>
          <p:txBody>
            <a:bodyPr wrap="square" lIns="35719" tIns="35719" rIns="35719" bIns="35719" numCol="1" anchor="ctr">
              <a:noAutofit/>
            </a:bodyP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98" name="Line"/>
            <p:cNvSpPr/>
            <p:nvPr/>
          </p:nvSpPr>
          <p:spPr>
            <a:xfrm flipH="1">
              <a:off x="2312387" y="0"/>
              <a:ext cx="1" cy="2136770"/>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199" name="Line"/>
            <p:cNvSpPr/>
            <p:nvPr/>
          </p:nvSpPr>
          <p:spPr>
            <a:xfrm flipH="1">
              <a:off x="2330489" y="1063753"/>
              <a:ext cx="1850498" cy="1068385"/>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200" name="Line"/>
            <p:cNvSpPr/>
            <p:nvPr/>
          </p:nvSpPr>
          <p:spPr>
            <a:xfrm flipH="1" flipV="1">
              <a:off x="2336341" y="2155161"/>
              <a:ext cx="1850498" cy="1068386"/>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grpSp>
      <p:sp>
        <p:nvSpPr>
          <p:cNvPr id="2" name="Date Placeholder 1"/>
          <p:cNvSpPr>
            <a:spLocks noGrp="1"/>
          </p:cNvSpPr>
          <p:nvPr>
            <p:ph type="dt" sz="half" idx="10"/>
          </p:nvPr>
        </p:nvSpPr>
        <p:spPr/>
        <p:txBody>
          <a:bodyPr/>
          <a:lstStyle/>
          <a:p>
            <a:r>
              <a:rPr lang="en-GB" smtClean="0"/>
              <a:t>2017/06/20</a:t>
            </a:r>
            <a:endParaRPr lang="en-US" dirty="0"/>
          </a:p>
        </p:txBody>
      </p:sp>
      <p:sp>
        <p:nvSpPr>
          <p:cNvPr id="3" name="Footer Placeholder 2"/>
          <p:cNvSpPr>
            <a:spLocks noGrp="1"/>
          </p:cNvSpPr>
          <p:nvPr>
            <p:ph type="ftr" sz="quarter" idx="11"/>
          </p:nvPr>
        </p:nvSpPr>
        <p:spPr/>
        <p:txBody>
          <a:body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spTree>
    <p:extLst>
      <p:ext uri="{BB962C8B-B14F-4D97-AF65-F5344CB8AC3E}">
        <p14:creationId xmlns:p14="http://schemas.microsoft.com/office/powerpoint/2010/main" val="20269465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9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P spid="20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Stabilization using a global </a:t>
            </a:r>
            <a:r>
              <a:rPr lang="en-US" smtClean="0"/>
              <a:t>s</a:t>
            </a:r>
            <a:r>
              <a:rPr lang="en-US" smtClean="0"/>
              <a:t>et of sites</a:t>
            </a:r>
            <a:endParaRPr lang="en-US" dirty="0"/>
          </a:p>
        </p:txBody>
      </p:sp>
      <p:sp>
        <p:nvSpPr>
          <p:cNvPr id="7" name="Content Placeholder 6"/>
          <p:cNvSpPr>
            <a:spLocks noGrp="1"/>
          </p:cNvSpPr>
          <p:nvPr>
            <p:ph idx="1"/>
          </p:nvPr>
        </p:nvSpPr>
        <p:spPr/>
        <p:txBody>
          <a:bodyPr>
            <a:normAutofit lnSpcReduction="10000"/>
          </a:bodyPr>
          <a:lstStyle/>
          <a:p>
            <a:r>
              <a:rPr lang="en-US" dirty="0" smtClean="0"/>
              <a:t>Use 40 or more sites with good velocities determined in the ITRF frame</a:t>
            </a:r>
          </a:p>
          <a:p>
            <a:r>
              <a:rPr lang="en-US" dirty="0" smtClean="0"/>
              <a:t>The itrf08_comb.apr file, when used together with itrf08_comb.eq to account consistently for instrumental changes over time, provides the widest choice of sites, 1992–2013</a:t>
            </a:r>
          </a:p>
          <a:p>
            <a:r>
              <a:rPr lang="en-US" dirty="0" smtClean="0"/>
              <a:t>Combining your solution with the MIT or SOPAC global h-files offer access to over 100 sites without having to include them in your GAMIT processing.</a:t>
            </a:r>
          </a:p>
          <a:p>
            <a:pPr lvl="1"/>
            <a:r>
              <a:rPr lang="en-US" dirty="0" smtClean="0"/>
              <a:t>You need just 4–6 common sites, which should be of high quality but need not be well know in ITRF2008 since these “tie” sites do not need to be in your frame-realization list</a:t>
            </a:r>
          </a:p>
          <a:p>
            <a:r>
              <a:rPr lang="en-US" dirty="0" smtClean="0"/>
              <a:t>For global ITRF stabilization, you can use the hierarchical list igb08_hierarchy.stab_site in gg/tables</a:t>
            </a:r>
          </a:p>
          <a:p>
            <a:r>
              <a:rPr lang="en-US" dirty="0" smtClean="0"/>
              <a:t>Although a global frame may be a convenient way to do the stabilization, it is usually not necessary for regional studies.</a:t>
            </a:r>
            <a:endParaRPr lang="en-US" dirty="0" smtClean="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648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Use of global binary h-files</a:t>
            </a:r>
            <a:endParaRPr lang="en-US" dirty="0"/>
          </a:p>
        </p:txBody>
      </p:sp>
      <p:sp>
        <p:nvSpPr>
          <p:cNvPr id="45058" name="Rectangle 3"/>
          <p:cNvSpPr>
            <a:spLocks noGrp="1" noChangeArrowheads="1"/>
          </p:cNvSpPr>
          <p:nvPr>
            <p:ph idx="1"/>
          </p:nvPr>
        </p:nvSpPr>
        <p:spPr/>
        <p:txBody>
          <a:bodyPr>
            <a:normAutofit fontScale="92500" lnSpcReduction="10000"/>
          </a:bodyPr>
          <a:lstStyle/>
          <a:p>
            <a:r>
              <a:rPr lang="en-US" dirty="0" smtClean="0"/>
              <a:t>Include global h-files … or not?</a:t>
            </a:r>
          </a:p>
          <a:p>
            <a:pPr lvl="1"/>
            <a:r>
              <a:rPr lang="en-US" dirty="0" smtClean="0"/>
              <a:t>For post-2000 data, not needed for orbits</a:t>
            </a:r>
          </a:p>
          <a:p>
            <a:r>
              <a:rPr lang="en-US" dirty="0" smtClean="0"/>
              <a:t>Advantages </a:t>
            </a:r>
          </a:p>
          <a:p>
            <a:pPr lvl="1"/>
            <a:r>
              <a:rPr lang="en-US" dirty="0" smtClean="0"/>
              <a:t>Access to a large number of sites for frame definition </a:t>
            </a:r>
          </a:p>
          <a:p>
            <a:pPr lvl="1"/>
            <a:r>
              <a:rPr lang="en-US" dirty="0" smtClean="0"/>
              <a:t>Can (should) allow adjustment to orbits and EOP </a:t>
            </a:r>
          </a:p>
          <a:p>
            <a:pPr lvl="1"/>
            <a:r>
              <a:rPr lang="en-US" dirty="0" smtClean="0"/>
              <a:t>Eases computational burden </a:t>
            </a:r>
          </a:p>
          <a:p>
            <a:r>
              <a:rPr lang="en-US" dirty="0" smtClean="0"/>
              <a:t>Disadvantages </a:t>
            </a:r>
          </a:p>
          <a:p>
            <a:pPr lvl="1"/>
            <a:r>
              <a:rPr lang="en-US" dirty="0" smtClean="0"/>
              <a:t>Must use (mostly) the same models as the global processing</a:t>
            </a:r>
          </a:p>
          <a:p>
            <a:pPr lvl="1"/>
            <a:r>
              <a:rPr lang="en-US" dirty="0" smtClean="0"/>
              <a:t>Orbits implied by the global data worse than IGSF.  Once-per-revolution radiation model parameters (loose in global h-files) should be treated carefully.</a:t>
            </a:r>
          </a:p>
          <a:p>
            <a:pPr lvl="1"/>
            <a:r>
              <a:rPr lang="en-US" dirty="0" smtClean="0"/>
              <a:t>Some bad data may be included in global h-files (can remove)</a:t>
            </a:r>
          </a:p>
          <a:p>
            <a:pPr lvl="1"/>
            <a:r>
              <a:rPr lang="en-US" dirty="0" smtClean="0"/>
              <a:t>Greater data storage burden </a:t>
            </a:r>
          </a:p>
          <a:p>
            <a:r>
              <a:rPr lang="en-US" dirty="0" smtClean="0"/>
              <a:t>MIT </a:t>
            </a:r>
            <a:r>
              <a:rPr lang="en-US" dirty="0" err="1" smtClean="0"/>
              <a:t>hfiles</a:t>
            </a:r>
            <a:r>
              <a:rPr lang="en-US" dirty="0" smtClean="0"/>
              <a:t> available at ftp://everest.mit.edu/pub/MIT_GLL/HYY</a:t>
            </a:r>
            <a:br>
              <a:rPr lang="en-US" dirty="0" smtClean="0"/>
            </a:br>
            <a:r>
              <a:rPr lang="en-US" dirty="0" smtClean="0"/>
              <a:t>When using MIT files, add “</a:t>
            </a:r>
            <a:r>
              <a:rPr lang="en-US" dirty="0" err="1" smtClean="0"/>
              <a:t>apr_svant</a:t>
            </a:r>
            <a:r>
              <a:rPr lang="en-US" dirty="0" smtClean="0"/>
              <a:t> all F F F” to </a:t>
            </a:r>
            <a:r>
              <a:rPr lang="en-US" dirty="0" err="1" smtClean="0">
                <a:latin typeface="Courier" charset="0"/>
                <a:ea typeface="Courier" charset="0"/>
                <a:cs typeface="Courier" charset="0"/>
              </a:rPr>
              <a:t>globk</a:t>
            </a:r>
            <a:r>
              <a:rPr lang="en-US" dirty="0" smtClean="0"/>
              <a:t> command file to fix the satellite antenna offsets </a:t>
            </a:r>
          </a:p>
          <a:p>
            <a:pPr lvl="1"/>
            <a:endParaRPr lang="en-US" dirty="0" smtClean="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1127271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Stabilization using regional or local sites</a:t>
            </a:r>
            <a:endParaRPr lang="en-US" dirty="0"/>
          </a:p>
        </p:txBody>
      </p:sp>
      <p:sp>
        <p:nvSpPr>
          <p:cNvPr id="7" name="Content Placeholder 6"/>
          <p:cNvSpPr>
            <a:spLocks noGrp="1"/>
          </p:cNvSpPr>
          <p:nvPr>
            <p:ph idx="1"/>
          </p:nvPr>
        </p:nvSpPr>
        <p:spPr/>
        <p:txBody>
          <a:bodyPr/>
          <a:lstStyle/>
          <a:p>
            <a:r>
              <a:rPr lang="en-US" dirty="0" smtClean="0"/>
              <a:t>If your area of study has a robust </a:t>
            </a:r>
            <a:r>
              <a:rPr lang="en-US" dirty="0" err="1" smtClean="0"/>
              <a:t>cGPS</a:t>
            </a:r>
            <a:r>
              <a:rPr lang="en-US" dirty="0" smtClean="0"/>
              <a:t> network (10 or more well-distributed sites) with accurate a priori velocities, then </a:t>
            </a:r>
            <a:r>
              <a:rPr lang="en-US" dirty="0" err="1" smtClean="0">
                <a:latin typeface="Courier" charset="0"/>
                <a:ea typeface="Courier" charset="0"/>
                <a:cs typeface="Courier" charset="0"/>
              </a:rPr>
              <a:t>glorg</a:t>
            </a:r>
            <a:r>
              <a:rPr lang="en-US" dirty="0" smtClean="0"/>
              <a:t> stabilization is robust and little thought is involved (</a:t>
            </a:r>
            <a:r>
              <a:rPr lang="en-US" dirty="0" err="1" smtClean="0">
                <a:latin typeface="Courier" charset="0"/>
                <a:ea typeface="Courier" charset="0"/>
                <a:cs typeface="Courier" charset="0"/>
              </a:rPr>
              <a:t>glorg</a:t>
            </a:r>
            <a:r>
              <a:rPr lang="en-US" dirty="0" smtClean="0"/>
              <a:t> will  automatically discard the one or two sites which may be weak or inconsistent) </a:t>
            </a:r>
          </a:p>
          <a:p>
            <a:r>
              <a:rPr lang="en-US" dirty="0" smtClean="0"/>
              <a:t>If your region is short on </a:t>
            </a:r>
            <a:r>
              <a:rPr lang="en-US" dirty="0" err="1" smtClean="0"/>
              <a:t>cGPS</a:t>
            </a:r>
            <a:r>
              <a:rPr lang="en-US" dirty="0" smtClean="0"/>
              <a:t> stations with well-known coordinates, you will need to think carefully about the choice of sites to include in your solution and use the initial stabilization. A stabilization site should have</a:t>
            </a:r>
          </a:p>
          <a:p>
            <a:pPr lvl="1"/>
            <a:r>
              <a:rPr lang="en-US" dirty="0"/>
              <a:t>H</a:t>
            </a:r>
            <a:r>
              <a:rPr lang="en-US" dirty="0" smtClean="0"/>
              <a:t>igh quality data over the full span of your study</a:t>
            </a:r>
          </a:p>
          <a:p>
            <a:pPr lvl="1"/>
            <a:r>
              <a:rPr lang="en-US" dirty="0"/>
              <a:t>C</a:t>
            </a:r>
            <a:r>
              <a:rPr lang="en-US" dirty="0" smtClean="0"/>
              <a:t>oordinates well-known in ITRF</a:t>
            </a:r>
          </a:p>
          <a:p>
            <a:pPr lvl="1"/>
            <a:r>
              <a:rPr lang="en-US" dirty="0" smtClean="0"/>
              <a:t>Provide symmetric coverage around your study area (except that if the region is small enough, a translation-only stabilization may be possible and distribution is less important)</a:t>
            </a:r>
          </a:p>
          <a:p>
            <a:endParaRPr lang="en-US" dirty="0" smtClean="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25747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IGS (IGb08) reference frame core network</a:t>
            </a:r>
            <a:endParaRPr lang="en-US" dirty="0"/>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smtClean="0"/>
              <a:t>2017/06/20</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refframe_core.html</a:t>
            </a:r>
            <a:endParaRPr lang="en-US" dirty="0"/>
          </a:p>
        </p:txBody>
      </p:sp>
      <p:sp>
        <p:nvSpPr>
          <p:cNvPr id="6" name="Oval 5"/>
          <p:cNvSpPr/>
          <p:nvPr/>
        </p:nvSpPr>
        <p:spPr>
          <a:xfrm rot="20236068">
            <a:off x="539429" y="2020692"/>
            <a:ext cx="2749014" cy="15171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9942320">
            <a:off x="6570255" y="735408"/>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8191443" y="1838335"/>
            <a:ext cx="793807" cy="3970318"/>
          </a:xfrm>
          <a:prstGeom prst="rect">
            <a:avLst/>
          </a:prstGeom>
          <a:noFill/>
        </p:spPr>
        <p:txBody>
          <a:bodyPr wrap="none" rtlCol="0">
            <a:spAutoFit/>
          </a:bodyPr>
          <a:lstStyle/>
          <a:p>
            <a:r>
              <a:rPr lang="en-US" dirty="0" smtClean="0"/>
              <a:t>CHUR</a:t>
            </a:r>
          </a:p>
          <a:p>
            <a:r>
              <a:rPr lang="en-US" dirty="0" smtClean="0"/>
              <a:t>DRAO</a:t>
            </a:r>
          </a:p>
          <a:p>
            <a:r>
              <a:rPr lang="en-US" dirty="0" smtClean="0"/>
              <a:t>GOLD</a:t>
            </a:r>
          </a:p>
          <a:p>
            <a:r>
              <a:rPr lang="en-US" dirty="0" smtClean="0"/>
              <a:t>GUAT</a:t>
            </a:r>
            <a:br>
              <a:rPr lang="en-US" dirty="0" smtClean="0"/>
            </a:br>
            <a:r>
              <a:rPr lang="en-US" dirty="0" smtClean="0"/>
              <a:t>KOKB</a:t>
            </a:r>
          </a:p>
          <a:p>
            <a:r>
              <a:rPr lang="en-US" dirty="0" smtClean="0"/>
              <a:t>MDO1</a:t>
            </a:r>
          </a:p>
          <a:p>
            <a:r>
              <a:rPr lang="en-US" dirty="0" smtClean="0"/>
              <a:t>MKEA</a:t>
            </a:r>
          </a:p>
          <a:p>
            <a:r>
              <a:rPr lang="en-US" dirty="0" smtClean="0"/>
              <a:t>NLIB</a:t>
            </a:r>
          </a:p>
          <a:p>
            <a:r>
              <a:rPr lang="en-US" dirty="0" smtClean="0"/>
              <a:t>PETP</a:t>
            </a:r>
          </a:p>
          <a:p>
            <a:r>
              <a:rPr lang="en-US" dirty="0" smtClean="0"/>
              <a:t>SCH2</a:t>
            </a:r>
          </a:p>
          <a:p>
            <a:r>
              <a:rPr lang="en-US" dirty="0" smtClean="0"/>
              <a:t>SCUB</a:t>
            </a:r>
          </a:p>
          <a:p>
            <a:r>
              <a:rPr lang="en-US" dirty="0" smtClean="0"/>
              <a:t>STJO</a:t>
            </a:r>
          </a:p>
          <a:p>
            <a:r>
              <a:rPr lang="en-US" dirty="0" smtClean="0"/>
              <a:t>USNO</a:t>
            </a:r>
          </a:p>
          <a:p>
            <a:r>
              <a:rPr lang="en-US" dirty="0" smtClean="0"/>
              <a:t>WHIT</a:t>
            </a:r>
          </a:p>
        </p:txBody>
      </p:sp>
    </p:spTree>
    <p:extLst>
      <p:ext uri="{BB962C8B-B14F-4D97-AF65-F5344CB8AC3E}">
        <p14:creationId xmlns:p14="http://schemas.microsoft.com/office/powerpoint/2010/main" val="35158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IGS (IGb08) reference frame network</a:t>
            </a:r>
            <a:endParaRPr lang="en-US" dirty="0"/>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smtClean="0"/>
              <a:t>2017/06/20</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23</a:t>
            </a:fld>
            <a:endParaRPr lang="en-US"/>
          </a:p>
        </p:txBody>
      </p:sp>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refframe.html</a:t>
            </a:r>
            <a:endParaRPr lang="en-US" dirty="0"/>
          </a:p>
        </p:txBody>
      </p:sp>
      <p:sp>
        <p:nvSpPr>
          <p:cNvPr id="10" name="Oval 9"/>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91443" y="1838335"/>
            <a:ext cx="726481" cy="1200329"/>
          </a:xfrm>
          <a:prstGeom prst="rect">
            <a:avLst/>
          </a:prstGeom>
          <a:noFill/>
        </p:spPr>
        <p:txBody>
          <a:bodyPr wrap="none" rtlCol="0">
            <a:spAutoFit/>
          </a:bodyPr>
          <a:lstStyle/>
          <a:p>
            <a:r>
              <a:rPr lang="en-US" dirty="0" smtClean="0"/>
              <a:t>JPLM</a:t>
            </a:r>
          </a:p>
          <a:p>
            <a:r>
              <a:rPr lang="en-US" dirty="0" smtClean="0"/>
              <a:t>PIE1</a:t>
            </a:r>
          </a:p>
          <a:p>
            <a:r>
              <a:rPr lang="en-US" dirty="0" smtClean="0"/>
              <a:t>QUIN</a:t>
            </a:r>
          </a:p>
          <a:p>
            <a:r>
              <a:rPr lang="en-US" dirty="0" smtClean="0"/>
              <a:t>VNDP</a:t>
            </a:r>
          </a:p>
        </p:txBody>
      </p:sp>
      <p:sp>
        <p:nvSpPr>
          <p:cNvPr id="6" name="Oval 5"/>
          <p:cNvSpPr/>
          <p:nvPr/>
        </p:nvSpPr>
        <p:spPr>
          <a:xfrm rot="18214807">
            <a:off x="1397000" y="2501900"/>
            <a:ext cx="52070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14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Translation and/or rotation?</a:t>
            </a:r>
            <a:endParaRPr lang="en-US" dirty="0"/>
          </a:p>
        </p:txBody>
      </p:sp>
      <p:sp>
        <p:nvSpPr>
          <p:cNvPr id="3" name="Content Placeholder 2"/>
          <p:cNvSpPr>
            <a:spLocks noGrp="1"/>
          </p:cNvSpPr>
          <p:nvPr>
            <p:ph idx="1"/>
          </p:nvPr>
        </p:nvSpPr>
        <p:spPr/>
        <p:txBody>
          <a:bodyPr/>
          <a:lstStyle/>
          <a:p>
            <a:r>
              <a:rPr lang="en-US" dirty="0" smtClean="0"/>
              <a:t>In the example, the instructions said to comment out the line</a:t>
            </a:r>
            <a:br>
              <a:rPr lang="en-US" dirty="0" smtClean="0"/>
            </a:b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zrot</a:t>
            </a:r>
            <a:r>
              <a:rPr lang="en-US" dirty="0"/>
              <a:t/>
            </a:r>
            <a:br>
              <a:rPr lang="en-US" dirty="0"/>
            </a:br>
            <a:r>
              <a:rPr lang="en-US" dirty="0"/>
              <a:t>a</a:t>
            </a:r>
            <a:r>
              <a:rPr lang="en-US" dirty="0" smtClean="0"/>
              <a:t>nd uncomment the line</a:t>
            </a:r>
            <a:br>
              <a:rPr lang="en-US" dirty="0" smtClean="0"/>
            </a:b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endParaRPr lang="en-US" dirty="0" smtClean="0">
              <a:latin typeface="Courier" charset="0"/>
              <a:ea typeface="Courier" charset="0"/>
              <a:cs typeface="Courier" charset="0"/>
            </a:endParaRPr>
          </a:p>
          <a:p>
            <a:pPr lvl="1"/>
            <a:r>
              <a:rPr lang="en-US" dirty="0" smtClean="0"/>
              <a:t>Why?</a:t>
            </a:r>
          </a:p>
          <a:p>
            <a:r>
              <a:rPr lang="en-US" dirty="0" smtClean="0"/>
              <a:t>The example had a very small network aperture (spatial extent) over an area of southern California</a:t>
            </a:r>
          </a:p>
          <a:p>
            <a:r>
              <a:rPr lang="en-US" dirty="0" smtClean="0"/>
              <a:t>With a larger aperture network, the curvature of the Earth is significant and there is more need to allow the network to rotate</a:t>
            </a:r>
          </a:p>
          <a:p>
            <a:pPr lvl="1"/>
            <a:r>
              <a:rPr lang="en-US" dirty="0" smtClean="0"/>
              <a:t>Therefore we need to estimate both translation and rotation</a:t>
            </a:r>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045843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 frame implementation</a:t>
            </a:r>
            <a:endParaRPr lang="en-US" dirty="0"/>
          </a:p>
        </p:txBody>
      </p:sp>
      <p:sp>
        <p:nvSpPr>
          <p:cNvPr id="3" name="Content Placeholder 2"/>
          <p:cNvSpPr>
            <a:spLocks noGrp="1"/>
          </p:cNvSpPr>
          <p:nvPr>
            <p:ph idx="1"/>
          </p:nvPr>
        </p:nvSpPr>
        <p:spPr/>
        <p:txBody>
          <a:bodyPr/>
          <a:lstStyle/>
          <a:p>
            <a:r>
              <a:rPr lang="en-US" dirty="0" smtClean="0"/>
              <a:t>The main point of reference frame definition is to use sites with well known coordinates to stabilize your processed network</a:t>
            </a:r>
          </a:p>
          <a:p>
            <a:pPr lvl="1"/>
            <a:r>
              <a:rPr lang="en-US" dirty="0" smtClean="0"/>
              <a:t>If your processed network already contains sites with known accurate coordinates, e.g. in ~/gg/tables/itrf08_comb.apr, then there is no need to add additional sites to your processing</a:t>
            </a:r>
          </a:p>
          <a:p>
            <a:pPr lvl="1"/>
            <a:r>
              <a:rPr lang="en-US" dirty="0" smtClean="0"/>
              <a:t>Your “</a:t>
            </a:r>
            <a:r>
              <a:rPr lang="en-US" dirty="0" err="1" smtClean="0"/>
              <a:t>stab_site</a:t>
            </a:r>
            <a:r>
              <a:rPr lang="en-US" dirty="0" smtClean="0"/>
              <a:t>” list in </a:t>
            </a:r>
            <a:r>
              <a:rPr lang="en-US" dirty="0" err="1" smtClean="0">
                <a:latin typeface="Courier" charset="0"/>
                <a:ea typeface="Courier" charset="0"/>
                <a:cs typeface="Courier" charset="0"/>
              </a:rPr>
              <a:t>glorg</a:t>
            </a:r>
            <a:r>
              <a:rPr lang="en-US" dirty="0" smtClean="0"/>
              <a:t> command file should be guided by and closely associated with the contents of an accurate </a:t>
            </a:r>
            <a:r>
              <a:rPr lang="en-US" dirty="0" err="1" smtClean="0"/>
              <a:t>apr</a:t>
            </a:r>
            <a:r>
              <a:rPr lang="en-US" dirty="0" smtClean="0"/>
              <a:t>-file, e.g. itrf08_comb.apr by default but could be any accurate </a:t>
            </a:r>
            <a:r>
              <a:rPr lang="en-US" dirty="0" err="1" smtClean="0"/>
              <a:t>apr</a:t>
            </a:r>
            <a:r>
              <a:rPr lang="en-US" dirty="0" smtClean="0"/>
              <a:t>-file you choose include in </a:t>
            </a:r>
            <a:r>
              <a:rPr lang="en-US" dirty="0" err="1" smtClean="0">
                <a:latin typeface="Courier" charset="0"/>
                <a:ea typeface="Courier" charset="0"/>
                <a:cs typeface="Courier" charset="0"/>
              </a:rPr>
              <a:t>globk</a:t>
            </a:r>
            <a:r>
              <a:rPr lang="en-US" dirty="0" smtClean="0"/>
              <a:t> and </a:t>
            </a:r>
            <a:r>
              <a:rPr lang="en-US" dirty="0" err="1" smtClean="0">
                <a:latin typeface="Courier" charset="0"/>
                <a:ea typeface="Courier" charset="0"/>
                <a:cs typeface="Courier" charset="0"/>
              </a:rPr>
              <a:t>glorg</a:t>
            </a:r>
            <a:r>
              <a:rPr lang="en-US" dirty="0" smtClean="0"/>
              <a:t> command files</a:t>
            </a:r>
          </a:p>
          <a:p>
            <a:pPr lvl="2"/>
            <a:r>
              <a:rPr lang="en-US" dirty="0" smtClean="0"/>
              <a:t>~/gg/tables/igb08_hierarchy.stab_site relates to ~/gg/itrf08_comb.apr</a:t>
            </a:r>
          </a:p>
          <a:p>
            <a:r>
              <a:rPr lang="en-US" dirty="0" smtClean="0"/>
              <a:t>Decide early in your processing whether or not you will need to include additional, e.g. IGS, sites in your GAMIT processing to use ultimately to realize your preferred reference frame</a:t>
            </a:r>
          </a:p>
          <a:p>
            <a:pPr lvl="1"/>
            <a:r>
              <a:rPr lang="en-US" dirty="0" smtClean="0"/>
              <a:t>The first decision you must make (choosing sites to process) is greatly influenced by the ultimate processing step (reference frame realization)!</a:t>
            </a:r>
            <a:endParaRPr lang="en-US" dirty="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67972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mtClean="0"/>
              <a:t>Rules for stabilization of time </a:t>
            </a:r>
            <a:r>
              <a:rPr lang="en-US" smtClean="0"/>
              <a:t>s</a:t>
            </a:r>
            <a:r>
              <a:rPr lang="en-US" smtClean="0"/>
              <a:t>eries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Small-extent network: translation-only in </a:t>
            </a:r>
            <a:r>
              <a:rPr lang="en-US" dirty="0" err="1" smtClean="0">
                <a:latin typeface="Courier" charset="0"/>
                <a:ea typeface="Courier" charset="0"/>
                <a:cs typeface="Courier" charset="0"/>
              </a:rPr>
              <a:t>glorg</a:t>
            </a:r>
            <a:r>
              <a:rPr lang="en-US" dirty="0" smtClean="0"/>
              <a:t>, must constrain EOP in </a:t>
            </a:r>
            <a:r>
              <a:rPr lang="en-US" dirty="0" err="1" smtClean="0">
                <a:latin typeface="Courier" charset="0"/>
                <a:ea typeface="Courier" charset="0"/>
                <a:cs typeface="Courier" charset="0"/>
              </a:rPr>
              <a:t>globk</a:t>
            </a:r>
            <a:r>
              <a:rPr lang="en-US" dirty="0" smtClean="0"/>
              <a:t> </a:t>
            </a:r>
          </a:p>
          <a:p>
            <a:r>
              <a:rPr lang="en-US" dirty="0" smtClean="0"/>
              <a:t>Large-extent network: translation and rotation, must keep EOP loose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r>
              <a:rPr lang="en-US" dirty="0"/>
              <a:t>I</a:t>
            </a:r>
            <a:r>
              <a:rPr lang="en-US" dirty="0" smtClean="0"/>
              <a:t>f scale estimated in </a:t>
            </a:r>
            <a:r>
              <a:rPr lang="en-US" dirty="0" err="1" smtClean="0">
                <a:latin typeface="Courier" charset="0"/>
                <a:ea typeface="Courier" charset="0"/>
                <a:cs typeface="Courier" charset="0"/>
              </a:rPr>
              <a:t>glorg</a:t>
            </a:r>
            <a:r>
              <a:rPr lang="en-US" dirty="0" smtClean="0"/>
              <a:t>, must estimate scale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r>
              <a:rPr lang="en-US" dirty="0" smtClean="0"/>
              <a:t>First</a:t>
            </a:r>
            <a:r>
              <a:rPr lang="en-US" dirty="0" smtClean="0"/>
              <a:t> pass for editing:</a:t>
            </a:r>
          </a:p>
          <a:p>
            <a:pPr lvl="1"/>
            <a:r>
              <a:rPr lang="en-US" dirty="0" smtClean="0"/>
              <a:t>Adequate </a:t>
            </a:r>
            <a:r>
              <a:rPr lang="en-US" dirty="0" smtClean="0"/>
              <a:t>“</a:t>
            </a:r>
            <a:r>
              <a:rPr lang="en-US" dirty="0" err="1" smtClean="0"/>
              <a:t>stab_site</a:t>
            </a:r>
            <a:r>
              <a:rPr lang="en-US" dirty="0" smtClean="0"/>
              <a:t>” list of stations with accurate a priori coordinates and velocities and available most days </a:t>
            </a:r>
          </a:p>
          <a:p>
            <a:pPr lvl="1"/>
            <a:r>
              <a:rPr lang="en-US" dirty="0" smtClean="0"/>
              <a:t>Keep in mind deficiencies in the list</a:t>
            </a:r>
          </a:p>
          <a:p>
            <a:r>
              <a:rPr lang="en-US" dirty="0" smtClean="0"/>
              <a:t>Final pass for presentation / assessment / statistics</a:t>
            </a:r>
          </a:p>
          <a:p>
            <a:pPr lvl="1"/>
            <a:r>
              <a:rPr lang="en-US" dirty="0" smtClean="0"/>
              <a:t>Robust “</a:t>
            </a:r>
            <a:r>
              <a:rPr lang="en-US" dirty="0" err="1" smtClean="0"/>
              <a:t>stab_site</a:t>
            </a:r>
            <a:r>
              <a:rPr lang="en-US" dirty="0" smtClean="0"/>
              <a:t>” list of all/most stations in network, with coordinates and velocities determined from the final velocity solution </a:t>
            </a:r>
          </a:p>
          <a:p>
            <a:r>
              <a:rPr lang="en-US" dirty="0" smtClean="0"/>
              <a:t>System is often iterated (velocity field solution, generate time series, editing and statistics of time series; re-generate velocity field)</a:t>
            </a:r>
          </a:p>
          <a:p>
            <a:r>
              <a:rPr lang="en-US" dirty="0" smtClean="0"/>
              <a:t>If you have time series, you can test options using </a:t>
            </a:r>
            <a:r>
              <a:rPr lang="en-US" dirty="0" err="1" smtClean="0">
                <a:latin typeface="Courier" charset="0"/>
                <a:ea typeface="Courier" charset="0"/>
                <a:cs typeface="Courier" charset="0"/>
              </a:rPr>
              <a:t>tscon</a:t>
            </a:r>
            <a:endParaRPr lang="en-US" dirty="0" smtClean="0"/>
          </a:p>
          <a:p>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159388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Frame realization sites for PBO</a:t>
            </a:r>
            <a:endParaRPr lang="en-US" dirty="0"/>
          </a:p>
        </p:txBody>
      </p:sp>
      <p:sp>
        <p:nvSpPr>
          <p:cNvPr id="3" name="Content Placeholder 2"/>
          <p:cNvSpPr>
            <a:spLocks noGrp="1"/>
          </p:cNvSpPr>
          <p:nvPr>
            <p:ph idx="1"/>
          </p:nvPr>
        </p:nvSpPr>
        <p:spPr/>
        <p:txBody>
          <a:bodyPr/>
          <a:lstStyle/>
          <a:p>
            <a:r>
              <a:rPr lang="en-US" dirty="0" smtClean="0"/>
              <a:t>PBO uses a hierarchical list based on 500 km site spacing (</a:t>
            </a:r>
            <a:r>
              <a:rPr lang="en-US" dirty="0" err="1" smtClean="0">
                <a:latin typeface="Courier" charset="0"/>
                <a:ea typeface="Courier" charset="0"/>
                <a:cs typeface="Courier" charset="0"/>
              </a:rPr>
              <a:t>sh_gen_stat</a:t>
            </a:r>
            <a:r>
              <a:rPr lang="en-US" dirty="0" smtClean="0"/>
              <a:t> “</a:t>
            </a:r>
            <a:r>
              <a:rPr lang="en-US" dirty="0" err="1" smtClean="0"/>
              <a:t>stabrad</a:t>
            </a:r>
            <a:r>
              <a:rPr lang="en-US" dirty="0" smtClean="0"/>
              <a:t>” option) (blue dots)</a:t>
            </a:r>
            <a:endParaRPr lang="en-US" dirty="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 y="2282222"/>
            <a:ext cx="7883787" cy="4358291"/>
          </a:xfrm>
          <a:prstGeom prst="rect">
            <a:avLst/>
          </a:prstGeom>
        </p:spPr>
      </p:pic>
    </p:spTree>
    <p:extLst>
      <p:ext uri="{BB962C8B-B14F-4D97-AF65-F5344CB8AC3E}">
        <p14:creationId xmlns:p14="http://schemas.microsoft.com/office/powerpoint/2010/main" val="1272684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Issues with estimating </a:t>
            </a:r>
            <a:r>
              <a:rPr lang="en-US" smtClean="0"/>
              <a:t>s</a:t>
            </a:r>
            <a:r>
              <a:rPr lang="en-US" smtClean="0"/>
              <a:t>cale</a:t>
            </a:r>
            <a:endParaRPr lang="en-US" dirty="0"/>
          </a:p>
        </p:txBody>
      </p:sp>
      <p:sp>
        <p:nvSpPr>
          <p:cNvPr id="3" name="Content Placeholder 2"/>
          <p:cNvSpPr>
            <a:spLocks noGrp="1"/>
          </p:cNvSpPr>
          <p:nvPr>
            <p:ph idx="1"/>
          </p:nvPr>
        </p:nvSpPr>
        <p:spPr/>
        <p:txBody>
          <a:bodyPr/>
          <a:lstStyle/>
          <a:p>
            <a:r>
              <a:rPr lang="en-US" dirty="0" smtClean="0"/>
              <a:t>Many GPS analyses, automatically include scale when aligning reference frames</a:t>
            </a:r>
          </a:p>
          <a:p>
            <a:pPr lvl="1"/>
            <a:r>
              <a:rPr lang="en-US" dirty="0" smtClean="0"/>
              <a:t>Since the Earth is almost spherical, scale changes are directly proportional to the average height difference between the reference site coordinates and their a priori values</a:t>
            </a:r>
          </a:p>
          <a:p>
            <a:r>
              <a:rPr lang="en-US" dirty="0" smtClean="0"/>
              <a:t>When comparing and analyzing height changes, how scale is treated directly effects the results</a:t>
            </a:r>
          </a:p>
          <a:p>
            <a:pPr lvl="1"/>
            <a:r>
              <a:rPr lang="en-US" dirty="0" smtClean="0"/>
              <a:t>Aspects of this issue are discussed in a white paper that is available from the GAGE analysis documentation at UNAVCO and in Herring et al. (2016)</a:t>
            </a:r>
          </a:p>
          <a:p>
            <a:r>
              <a:rPr lang="en-US" dirty="0" smtClean="0"/>
              <a:t>Scale estimates are related the mean height differences over the reference sites</a:t>
            </a:r>
          </a:p>
          <a:p>
            <a:pPr lvl="1"/>
            <a:r>
              <a:rPr lang="en-US" dirty="0" smtClean="0"/>
              <a:t>Should this be removed or not is an open question</a:t>
            </a:r>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245146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pPr algn="ctr"/>
            <a:r>
              <a:rPr lang="en-US" sz="3300" dirty="0" smtClean="0"/>
              <a:t>Reference frames</a:t>
            </a:r>
            <a:endParaRPr lang="en-US" sz="3300" dirty="0"/>
          </a:p>
        </p:txBody>
      </p:sp>
      <p:sp>
        <p:nvSpPr>
          <p:cNvPr id="209" name="Physical realization of reference system…"/>
          <p:cNvSpPr>
            <a:spLocks noGrp="1"/>
          </p:cNvSpPr>
          <p:nvPr>
            <p:ph type="body" idx="1"/>
          </p:nvPr>
        </p:nvSpPr>
        <p:spPr/>
        <p:txBody>
          <a:bodyPr/>
          <a:lstStyle/>
          <a:p>
            <a:r>
              <a:rPr lang="en-US" smtClean="0"/>
              <a:t>Physical realization of reference system</a:t>
            </a:r>
          </a:p>
          <a:p>
            <a:r>
              <a:rPr lang="en-US" smtClean="0"/>
              <a:t>Requires fixed measurement sites which are defined by position and velocity in the reference frame and thus constitute realizing the system</a:t>
            </a:r>
          </a:p>
          <a:p>
            <a:pPr lvl="1"/>
            <a:r>
              <a:rPr lang="en-US" smtClean="0"/>
              <a:t>VLBI</a:t>
            </a:r>
          </a:p>
          <a:p>
            <a:pPr lvl="1"/>
            <a:r>
              <a:rPr lang="en-US" smtClean="0"/>
              <a:t>SLR</a:t>
            </a:r>
          </a:p>
          <a:p>
            <a:pPr lvl="1"/>
            <a:r>
              <a:rPr lang="en-US" smtClean="0"/>
              <a:t>GPS</a:t>
            </a:r>
            <a:endParaRPr lang="en-US"/>
          </a:p>
        </p:txBody>
      </p:sp>
      <p:sp>
        <p:nvSpPr>
          <p:cNvPr id="210" name="Oval"/>
          <p:cNvSpPr/>
          <p:nvPr/>
        </p:nvSpPr>
        <p:spPr>
          <a:xfrm rot="20700000">
            <a:off x="5620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6370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6709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7147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7629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7763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8228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7513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5852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6843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7034041"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7037840"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7041955" y="5343921"/>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8049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6377762"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5901288"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6147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7647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8094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7513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6567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7165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6754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6397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6854586" y="5048403"/>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5869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6401172" y="4445464"/>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6723743" y="4461693"/>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7044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6747627" y="4446043"/>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6873834"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5861645" y="4910717"/>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6379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 name="Date Placeholder 1"/>
          <p:cNvSpPr>
            <a:spLocks noGrp="1"/>
          </p:cNvSpPr>
          <p:nvPr>
            <p:ph type="dt" sz="half" idx="10"/>
          </p:nvPr>
        </p:nvSpPr>
        <p:spPr/>
        <p:txBody>
          <a:bodyPr/>
          <a:lstStyle/>
          <a:p>
            <a:r>
              <a:rPr lang="en-GB" smtClean="0"/>
              <a:t>2017/06/20</a:t>
            </a:r>
            <a:endParaRPr lang="en-US" dirty="0"/>
          </a:p>
        </p:txBody>
      </p:sp>
      <p:sp>
        <p:nvSpPr>
          <p:cNvPr id="3" name="Footer Placeholder 2"/>
          <p:cNvSpPr>
            <a:spLocks noGrp="1"/>
          </p:cNvSpPr>
          <p:nvPr>
            <p:ph type="ftr" sz="quarter" idx="11"/>
          </p:nvPr>
        </p:nvSpPr>
        <p:spPr/>
        <p:txBody>
          <a:body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dirty="0"/>
          </a:p>
        </p:txBody>
      </p:sp>
    </p:spTree>
    <p:extLst>
      <p:ext uri="{BB962C8B-B14F-4D97-AF65-F5344CB8AC3E}">
        <p14:creationId xmlns:p14="http://schemas.microsoft.com/office/powerpoint/2010/main" val="13583634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0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PBO network scale estimates</a:t>
            </a:r>
            <a:endParaRPr lang="en-US" dirty="0"/>
          </a:p>
        </p:txBody>
      </p:sp>
      <p:sp>
        <p:nvSpPr>
          <p:cNvPr id="3" name="Content Placeholder 2"/>
          <p:cNvSpPr>
            <a:spLocks noGrp="1"/>
          </p:cNvSpPr>
          <p:nvPr>
            <p:ph idx="1"/>
          </p:nvPr>
        </p:nvSpPr>
        <p:spPr>
          <a:xfrm>
            <a:off x="330200" y="5436130"/>
            <a:ext cx="8648700" cy="923660"/>
          </a:xfrm>
        </p:spPr>
        <p:txBody>
          <a:bodyPr>
            <a:normAutofit lnSpcReduction="10000"/>
          </a:bodyPr>
          <a:lstStyle/>
          <a:p>
            <a:pPr marL="0" indent="0">
              <a:buNone/>
            </a:pPr>
            <a:r>
              <a:rPr lang="en-US" dirty="0" smtClean="0"/>
              <a:t>PBO network estimates compared to global estimates converted to average height differences (6317 km Earth).  Spikes in winter are often due to Alaskan sites.</a:t>
            </a:r>
            <a:endParaRPr lang="en-US" dirty="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29</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Tree>
    <p:extLst>
      <p:ext uri="{BB962C8B-B14F-4D97-AF65-F5344CB8AC3E}">
        <p14:creationId xmlns:p14="http://schemas.microsoft.com/office/powerpoint/2010/main" val="2803698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Velocities and time </a:t>
            </a:r>
            <a:r>
              <a:rPr lang="en-US" dirty="0" smtClean="0"/>
              <a:t>s</a:t>
            </a:r>
            <a:r>
              <a:rPr lang="en-US" dirty="0" smtClean="0"/>
              <a:t>eries</a:t>
            </a:r>
            <a:endParaRPr lang="en-US" dirty="0"/>
          </a:p>
        </p:txBody>
      </p:sp>
      <p:sp>
        <p:nvSpPr>
          <p:cNvPr id="3" name="Content Placeholder 2"/>
          <p:cNvSpPr>
            <a:spLocks noGrp="1"/>
          </p:cNvSpPr>
          <p:nvPr>
            <p:ph idx="1"/>
          </p:nvPr>
        </p:nvSpPr>
        <p:spPr/>
        <p:txBody>
          <a:bodyPr/>
          <a:lstStyle/>
          <a:p>
            <a:r>
              <a:rPr lang="en-US" smtClean="0"/>
              <a:t>The criteria for stabilization are different for velocity solutions and time series</a:t>
            </a:r>
          </a:p>
          <a:p>
            <a:r>
              <a:rPr lang="en-US" smtClean="0"/>
              <a:t>Velocity solutions:</a:t>
            </a:r>
          </a:p>
          <a:p>
            <a:pPr lvl="1"/>
            <a:r>
              <a:rPr lang="en-US" smtClean="0"/>
              <a:t>Physical reference is important</a:t>
            </a:r>
          </a:p>
          <a:p>
            <a:pPr lvl="1"/>
            <a:r>
              <a:rPr lang="en-US" smtClean="0"/>
              <a:t>Not so sensitive to station dropout (solution holds the frame together)</a:t>
            </a:r>
          </a:p>
          <a:p>
            <a:r>
              <a:rPr lang="en-US" smtClean="0"/>
              <a:t>Time series:</a:t>
            </a:r>
          </a:p>
          <a:p>
            <a:pPr lvl="1"/>
            <a:r>
              <a:rPr lang="en-US" smtClean="0"/>
              <a:t>Physical reference is not important </a:t>
            </a:r>
          </a:p>
          <a:p>
            <a:pPr lvl="1"/>
            <a:r>
              <a:rPr lang="en-US" smtClean="0"/>
              <a:t>Sensitive to station dropout</a:t>
            </a:r>
          </a:p>
          <a:p>
            <a:pPr lvl="1"/>
            <a:r>
              <a:rPr lang="en-US" smtClean="0"/>
              <a:t>Best representation of the statistics of the velocity solution is stabilization using ALL the well-determined sites from the velocity solution, now in a common frame</a:t>
            </a:r>
          </a:p>
          <a:p>
            <a:endParaRPr lang="en-US" dirty="0" smtClean="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1062253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t>
            </a:r>
            <a:r>
              <a:rPr lang="en-US" dirty="0" smtClean="0"/>
              <a:t> priori coordinate files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now distribute, and encourage </a:t>
            </a:r>
            <a:r>
              <a:rPr lang="en-US" dirty="0" err="1" smtClean="0"/>
              <a:t>GAMITeers</a:t>
            </a:r>
            <a:r>
              <a:rPr lang="en-US" dirty="0" smtClean="0"/>
              <a:t> to use, a set of </a:t>
            </a:r>
            <a:r>
              <a:rPr lang="en-US" dirty="0" err="1" smtClean="0"/>
              <a:t>apr</a:t>
            </a:r>
            <a:r>
              <a:rPr lang="en-US" dirty="0" smtClean="0"/>
              <a:t>-files that are a concatenated set of coordinates for all sites that are, in some present or past version, formally defined in the ITRF (531 sites or 891 including those in IGS cumulative solution)</a:t>
            </a:r>
          </a:p>
          <a:p>
            <a:r>
              <a:rPr lang="en-US" dirty="0" smtClean="0"/>
              <a:t>Found in ~/gg/tables/ and use in </a:t>
            </a:r>
            <a:r>
              <a:rPr lang="en-US" dirty="0" smtClean="0"/>
              <a:t>“</a:t>
            </a:r>
            <a:r>
              <a:rPr lang="en-US" dirty="0" err="1" smtClean="0"/>
              <a:t>apr_file</a:t>
            </a:r>
            <a:r>
              <a:rPr lang="en-US" dirty="0" smtClean="0"/>
              <a:t>” </a:t>
            </a:r>
            <a:r>
              <a:rPr lang="en-US" dirty="0" smtClean="0"/>
              <a:t>command </a:t>
            </a:r>
            <a:r>
              <a:rPr lang="en-US" dirty="0" smtClean="0"/>
              <a:t>in</a:t>
            </a:r>
            <a:r>
              <a:rPr lang="en-US" dirty="0" smtClean="0"/>
              <a:t> </a:t>
            </a:r>
            <a:r>
              <a:rPr lang="en-US" dirty="0" err="1" smtClean="0">
                <a:latin typeface="Courier" charset="0"/>
                <a:ea typeface="Courier" charset="0"/>
                <a:cs typeface="Courier" charset="0"/>
              </a:rPr>
              <a:t>glorg</a:t>
            </a:r>
            <a:r>
              <a:rPr lang="en-US" dirty="0" smtClean="0"/>
              <a:t> command file</a:t>
            </a:r>
          </a:p>
          <a:p>
            <a:r>
              <a:rPr lang="en-US" dirty="0" smtClean="0"/>
              <a:t>These are also rotated to major plates using the Euler poles of ITRF2008-PMM (</a:t>
            </a:r>
            <a:r>
              <a:rPr lang="en-US" dirty="0" err="1" smtClean="0"/>
              <a:t>Altamimi</a:t>
            </a:r>
            <a:r>
              <a:rPr lang="en-US" dirty="0" smtClean="0"/>
              <a:t> et al., 2012</a:t>
            </a:r>
            <a:r>
              <a:rPr lang="en-US" dirty="0" smtClean="0"/>
              <a:t>) or ITRF2014-PMM</a:t>
            </a:r>
            <a:endParaRPr lang="en-US" dirty="0" smtClean="0"/>
          </a:p>
          <a:p>
            <a:pPr lvl="1"/>
            <a:r>
              <a:rPr lang="en-US" dirty="0" smtClean="0"/>
              <a:t>itrf08_comb_amur.apr (relative to </a:t>
            </a:r>
            <a:r>
              <a:rPr lang="en-US" dirty="0" err="1" smtClean="0"/>
              <a:t>Amurian</a:t>
            </a:r>
            <a:r>
              <a:rPr lang="en-US" dirty="0" smtClean="0"/>
              <a:t> plate)</a:t>
            </a:r>
          </a:p>
          <a:p>
            <a:pPr lvl="1"/>
            <a:r>
              <a:rPr lang="en-US" dirty="0"/>
              <a:t>i</a:t>
            </a:r>
            <a:r>
              <a:rPr lang="en-US" dirty="0" smtClean="0"/>
              <a:t>trf08_comb_anta.apr (Antarctica)</a:t>
            </a:r>
          </a:p>
          <a:p>
            <a:pPr lvl="1"/>
            <a:r>
              <a:rPr lang="en-US" dirty="0"/>
              <a:t>i</a:t>
            </a:r>
            <a:r>
              <a:rPr lang="en-US" dirty="0" smtClean="0"/>
              <a:t>trf08_comb_arab.apr (Arabia)</a:t>
            </a:r>
          </a:p>
          <a:p>
            <a:pPr lvl="1"/>
            <a:r>
              <a:rPr lang="en-US" dirty="0"/>
              <a:t>i</a:t>
            </a:r>
            <a:r>
              <a:rPr lang="en-US" dirty="0" smtClean="0"/>
              <a:t>trf08_comb_aust.apr (Australia)</a:t>
            </a:r>
          </a:p>
          <a:p>
            <a:pPr lvl="1"/>
            <a:r>
              <a:rPr lang="en-US" dirty="0"/>
              <a:t>i</a:t>
            </a:r>
            <a:r>
              <a:rPr lang="en-US" dirty="0" smtClean="0"/>
              <a:t>trf08_comb_carb.apr (Caribbean)</a:t>
            </a:r>
          </a:p>
          <a:p>
            <a:pPr lvl="1"/>
            <a:r>
              <a:rPr lang="en-US" dirty="0" smtClean="0"/>
              <a:t>itrf08_comb_eura.apr (Eurasia)</a:t>
            </a:r>
          </a:p>
          <a:p>
            <a:pPr lvl="1"/>
            <a:r>
              <a:rPr lang="en-US" dirty="0"/>
              <a:t>i</a:t>
            </a:r>
            <a:r>
              <a:rPr lang="en-US" dirty="0" smtClean="0"/>
              <a:t>trf08_comb_indi.apr (India)</a:t>
            </a:r>
          </a:p>
          <a:p>
            <a:pPr lvl="1"/>
            <a:r>
              <a:rPr lang="en-US" dirty="0" smtClean="0"/>
              <a:t>Itrf08_comb_na12.apr (North America, after </a:t>
            </a:r>
            <a:r>
              <a:rPr lang="en-US" dirty="0" err="1" smtClean="0"/>
              <a:t>Blewitt</a:t>
            </a:r>
            <a:r>
              <a:rPr lang="en-US" dirty="0" smtClean="0"/>
              <a:t> et al., 2013)</a:t>
            </a:r>
          </a:p>
          <a:p>
            <a:pPr lvl="1"/>
            <a:r>
              <a:rPr lang="en-US" dirty="0"/>
              <a:t>i</a:t>
            </a:r>
            <a:r>
              <a:rPr lang="en-US" dirty="0" smtClean="0"/>
              <a:t>trf08_comb_nazc.apr (Nazca)</a:t>
            </a:r>
          </a:p>
          <a:p>
            <a:pPr lvl="1"/>
            <a:r>
              <a:rPr lang="en-US" dirty="0"/>
              <a:t>i</a:t>
            </a:r>
            <a:r>
              <a:rPr lang="en-US" dirty="0" smtClean="0"/>
              <a:t>trf08_comb_noam.apr (North America)</a:t>
            </a:r>
          </a:p>
          <a:p>
            <a:pPr lvl="1"/>
            <a:r>
              <a:rPr lang="en-US" dirty="0"/>
              <a:t>i</a:t>
            </a:r>
            <a:r>
              <a:rPr lang="en-US" dirty="0" smtClean="0"/>
              <a:t>trf08_comb_nubi.apr (Nubia)</a:t>
            </a:r>
          </a:p>
          <a:p>
            <a:pPr lvl="1"/>
            <a:r>
              <a:rPr lang="en-US" dirty="0" smtClean="0"/>
              <a:t>Itrf08_comb_nu13.apr (Nubia, after </a:t>
            </a:r>
            <a:r>
              <a:rPr lang="en-US" dirty="0" err="1" smtClean="0"/>
              <a:t>Saria</a:t>
            </a:r>
            <a:r>
              <a:rPr lang="en-US" dirty="0" smtClean="0"/>
              <a:t> et al., 2013)</a:t>
            </a:r>
          </a:p>
          <a:p>
            <a:pPr lvl="1"/>
            <a:r>
              <a:rPr lang="en-US" dirty="0"/>
              <a:t>i</a:t>
            </a:r>
            <a:r>
              <a:rPr lang="en-US" dirty="0" smtClean="0"/>
              <a:t>trf08_comb_pcfc.apr (Pacific)</a:t>
            </a:r>
          </a:p>
          <a:p>
            <a:pPr lvl="1"/>
            <a:r>
              <a:rPr lang="en-US" dirty="0"/>
              <a:t>i</a:t>
            </a:r>
            <a:r>
              <a:rPr lang="en-US" dirty="0" smtClean="0"/>
              <a:t>trf08_comb_soam.apr (South America)</a:t>
            </a:r>
          </a:p>
          <a:p>
            <a:pPr lvl="1"/>
            <a:r>
              <a:rPr lang="en-US" dirty="0"/>
              <a:t>i</a:t>
            </a:r>
            <a:r>
              <a:rPr lang="en-US" dirty="0" smtClean="0"/>
              <a:t>trf08_comb_soma.apr (Somalia)</a:t>
            </a:r>
          </a:p>
          <a:p>
            <a:pPr lvl="1"/>
            <a:r>
              <a:rPr lang="en-US" dirty="0"/>
              <a:t>i</a:t>
            </a:r>
            <a:r>
              <a:rPr lang="en-US" dirty="0" smtClean="0"/>
              <a:t>trf08_comb_sund.apr (</a:t>
            </a:r>
            <a:r>
              <a:rPr lang="en-US" dirty="0" err="1" smtClean="0"/>
              <a:t>Sunda</a:t>
            </a:r>
            <a:r>
              <a:rPr lang="en-US" dirty="0" smtClean="0"/>
              <a:t>)</a:t>
            </a:r>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23667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dirty="0" smtClean="0"/>
              <a:t>Referencing to a horizontal block (“plate”)</a:t>
            </a:r>
            <a:endParaRPr lang="en-US" dirty="0"/>
          </a:p>
        </p:txBody>
      </p:sp>
      <p:sp>
        <p:nvSpPr>
          <p:cNvPr id="37891" name="Rectangle 3"/>
          <p:cNvSpPr>
            <a:spLocks noGrp="1" noChangeArrowheads="1"/>
          </p:cNvSpPr>
          <p:nvPr>
            <p:ph idx="1"/>
          </p:nvPr>
        </p:nvSpPr>
        <p:spPr/>
        <p:txBody>
          <a:bodyPr>
            <a:normAutofit lnSpcReduction="10000"/>
          </a:bodyPr>
          <a:lstStyle/>
          <a:p>
            <a:r>
              <a:rPr lang="en-US" dirty="0" smtClean="0"/>
              <a:t>Applied in </a:t>
            </a:r>
            <a:r>
              <a:rPr lang="en-US" dirty="0" err="1" smtClean="0">
                <a:latin typeface="Courier" charset="0"/>
                <a:ea typeface="Courier" charset="0"/>
                <a:cs typeface="Courier" charset="0"/>
              </a:rPr>
              <a:t>glorg</a:t>
            </a:r>
            <a:endParaRPr lang="en-US" dirty="0">
              <a:latin typeface="Courier" charset="0"/>
              <a:ea typeface="Courier" charset="0"/>
              <a:cs typeface="Courier" charset="0"/>
            </a:endParaRPr>
          </a:p>
          <a:p>
            <a:r>
              <a:rPr lang="en-US" dirty="0" smtClean="0"/>
              <a:t>F</a:t>
            </a:r>
            <a:r>
              <a:rPr lang="en-US" dirty="0" smtClean="0"/>
              <a:t>irst stabilize in the usual way with respect to a reference set of coordinates and velocities (e.g. ITRF-NNR), then define one or more “rigid</a:t>
            </a:r>
            <a:r>
              <a:rPr lang="en-US" dirty="0" smtClean="0"/>
              <a:t>”</a:t>
            </a:r>
            <a:r>
              <a:rPr lang="en-US" dirty="0" smtClean="0"/>
              <a:t> blocks</a:t>
            </a:r>
          </a:p>
          <a:p>
            <a:pPr marL="342900" lvl="1" indent="0">
              <a:buNone/>
            </a:pPr>
            <a:r>
              <a:rPr lang="en-US" dirty="0" err="1" smtClean="0">
                <a:latin typeface="Courier" charset="0"/>
                <a:ea typeface="Courier" charset="0"/>
                <a:cs typeface="Courier" charset="0"/>
              </a:rPr>
              <a:t>apr_file</a:t>
            </a:r>
            <a:r>
              <a:rPr lang="en-US" dirty="0" smtClean="0">
                <a:latin typeface="Courier" charset="0"/>
                <a:ea typeface="Courier" charset="0"/>
                <a:cs typeface="Courier" charset="0"/>
              </a:rPr>
              <a:t> itrf08_comb.apr</a:t>
            </a:r>
          </a:p>
          <a:p>
            <a:pPr marL="342900" lvl="1" indent="0">
              <a:buNone/>
            </a:pP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zrot</a:t>
            </a:r>
            <a:r>
              <a:rPr lang="en-US" dirty="0" smtClean="0">
                <a:latin typeface="Courier" charset="0"/>
                <a:ea typeface="Courier" charset="0"/>
                <a:cs typeface="Courier" charset="0"/>
              </a:rPr>
              <a:t> </a:t>
            </a:r>
          </a:p>
          <a:p>
            <a:pPr marL="342900" lvl="1" indent="0">
              <a:buNone/>
            </a:pPr>
            <a:r>
              <a:rPr lang="en-US" dirty="0" err="1" smtClean="0">
                <a:latin typeface="Courier" charset="0"/>
                <a:ea typeface="Courier" charset="0"/>
                <a:cs typeface="Courier" charset="0"/>
              </a:rPr>
              <a:t>stab_site</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pie1 </a:t>
            </a:r>
            <a:r>
              <a:rPr lang="en-US" dirty="0" err="1" smtClean="0">
                <a:latin typeface="Courier" charset="0"/>
                <a:ea typeface="Courier" charset="0"/>
                <a:cs typeface="Courier" charset="0"/>
              </a:rPr>
              <a:t>nlib</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drao</a:t>
            </a:r>
            <a:r>
              <a:rPr lang="en-US" dirty="0" smtClean="0">
                <a:latin typeface="Courier" charset="0"/>
                <a:ea typeface="Courier" charset="0"/>
                <a:cs typeface="Courier" charset="0"/>
              </a:rPr>
              <a:t> gold sni1 </a:t>
            </a:r>
            <a:r>
              <a:rPr lang="en-US" dirty="0" err="1" smtClean="0">
                <a:latin typeface="Courier" charset="0"/>
                <a:ea typeface="Courier" charset="0"/>
                <a:cs typeface="Courier" charset="0"/>
              </a:rPr>
              <a:t>mkea</a:t>
            </a:r>
            <a:r>
              <a:rPr lang="en-US" dirty="0" smtClean="0">
                <a:latin typeface="Courier" charset="0"/>
                <a:ea typeface="Courier" charset="0"/>
                <a:cs typeface="Courier" charset="0"/>
              </a:rPr>
              <a:t> chat </a:t>
            </a:r>
          </a:p>
          <a:p>
            <a:pPr marL="342900" lvl="1" indent="0">
              <a:buNone/>
            </a:pPr>
            <a:r>
              <a:rPr lang="en-US" dirty="0" err="1" smtClean="0">
                <a:latin typeface="Courier" charset="0"/>
                <a:ea typeface="Courier" charset="0"/>
                <a:cs typeface="Courier" charset="0"/>
              </a:rPr>
              <a:t>cnd_hgtv</a:t>
            </a:r>
            <a:r>
              <a:rPr lang="en-US" dirty="0" smtClean="0">
                <a:latin typeface="Courier" charset="0"/>
                <a:ea typeface="Courier" charset="0"/>
                <a:cs typeface="Courier" charset="0"/>
              </a:rPr>
              <a:t>  10  10  0.8  3.</a:t>
            </a:r>
          </a:p>
          <a:p>
            <a:pPr marL="342900" lvl="1" indent="0">
              <a:buNone/>
            </a:pPr>
            <a:r>
              <a:rPr lang="en-US" dirty="0" smtClean="0">
                <a:latin typeface="Courier" charset="0"/>
                <a:ea typeface="Courier" charset="0"/>
                <a:cs typeface="Courier" charset="0"/>
              </a:rPr>
              <a:t>plate </a:t>
            </a:r>
            <a:r>
              <a:rPr lang="en-US" dirty="0" err="1" smtClean="0">
                <a:latin typeface="Courier" charset="0"/>
                <a:ea typeface="Courier" charset="0"/>
                <a:cs typeface="Courier" charset="0"/>
              </a:rPr>
              <a:t>noam</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pie1 </a:t>
            </a:r>
            <a:r>
              <a:rPr lang="en-US" dirty="0" err="1" smtClean="0">
                <a:latin typeface="Courier" charset="0"/>
                <a:ea typeface="Courier" charset="0"/>
                <a:cs typeface="Courier" charset="0"/>
              </a:rPr>
              <a:t>nlib</a:t>
            </a:r>
            <a:r>
              <a:rPr lang="en-US" dirty="0" smtClean="0">
                <a:latin typeface="Courier" charset="0"/>
                <a:ea typeface="Courier" charset="0"/>
                <a:cs typeface="Courier" charset="0"/>
              </a:rPr>
              <a:t> </a:t>
            </a:r>
          </a:p>
          <a:p>
            <a:pPr marL="342900" lvl="1" indent="0">
              <a:buNone/>
            </a:pPr>
            <a:r>
              <a:rPr lang="en-US" dirty="0" smtClean="0">
                <a:latin typeface="Courier" charset="0"/>
                <a:ea typeface="Courier" charset="0"/>
                <a:cs typeface="Courier" charset="0"/>
              </a:rPr>
              <a:t>plate </a:t>
            </a:r>
            <a:r>
              <a:rPr lang="en-US" dirty="0" err="1" smtClean="0">
                <a:latin typeface="Courier" charset="0"/>
                <a:ea typeface="Courier" charset="0"/>
                <a:cs typeface="Courier" charset="0"/>
              </a:rPr>
              <a:t>pcfc</a:t>
            </a:r>
            <a:r>
              <a:rPr lang="en-US" dirty="0" smtClean="0">
                <a:latin typeface="Courier" charset="0"/>
                <a:ea typeface="Courier" charset="0"/>
                <a:cs typeface="Courier" charset="0"/>
              </a:rPr>
              <a:t> sni1 </a:t>
            </a:r>
            <a:r>
              <a:rPr lang="en-US" dirty="0" err="1" smtClean="0">
                <a:latin typeface="Courier" charset="0"/>
                <a:ea typeface="Courier" charset="0"/>
                <a:cs typeface="Courier" charset="0"/>
              </a:rPr>
              <a:t>mkea</a:t>
            </a:r>
            <a:r>
              <a:rPr lang="en-US" dirty="0" smtClean="0">
                <a:latin typeface="Courier" charset="0"/>
                <a:ea typeface="Courier" charset="0"/>
                <a:cs typeface="Courier" charset="0"/>
              </a:rPr>
              <a:t> chat</a:t>
            </a:r>
            <a:endParaRPr lang="en-US" dirty="0" smtClean="0"/>
          </a:p>
          <a:p>
            <a:r>
              <a:rPr lang="en-US" dirty="0" smtClean="0"/>
              <a:t>After stabilization, </a:t>
            </a:r>
            <a:r>
              <a:rPr lang="en-US" dirty="0" err="1" smtClean="0">
                <a:latin typeface="Courier" charset="0"/>
                <a:ea typeface="Courier" charset="0"/>
                <a:cs typeface="Courier" charset="0"/>
              </a:rPr>
              <a:t>glorg</a:t>
            </a:r>
            <a:r>
              <a:rPr lang="en-US" dirty="0" smtClean="0"/>
              <a:t> will estimate a rotation rate vector (“Euler pole”) for each plate with respect to the frame of the full stabilization set and print the relative poles between each set of plates </a:t>
            </a:r>
          </a:p>
          <a:p>
            <a:r>
              <a:rPr lang="en-US" dirty="0" smtClean="0"/>
              <a:t>Use </a:t>
            </a:r>
            <a:r>
              <a:rPr lang="en-US" dirty="0" smtClean="0">
                <a:latin typeface="Courier" charset="0"/>
                <a:ea typeface="Courier" charset="0"/>
                <a:cs typeface="Courier" charset="0"/>
              </a:rPr>
              <a:t>sh_org2vel</a:t>
            </a:r>
            <a:r>
              <a:rPr lang="en-US" dirty="0" smtClean="0"/>
              <a:t> to extract the velocities of all sites with respect to each plate</a:t>
            </a: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Tree>
    <p:extLst>
      <p:ext uri="{BB962C8B-B14F-4D97-AF65-F5344CB8AC3E}">
        <p14:creationId xmlns:p14="http://schemas.microsoft.com/office/powerpoint/2010/main" val="3080030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smtClean="0"/>
              <a:t>Velocities of Anatolia and the Aegean in a </a:t>
            </a:r>
            <a:r>
              <a:rPr lang="en-US" sz="2800" dirty="0" smtClean="0"/>
              <a:t>Eurasia reference frame</a:t>
            </a:r>
            <a:endParaRPr lang="en-US" sz="2800" dirty="0"/>
          </a:p>
        </p:txBody>
      </p:sp>
      <p:sp>
        <p:nvSpPr>
          <p:cNvPr id="30723" name="Rectangle 3"/>
          <p:cNvSpPr>
            <a:spLocks noGrp="1" noChangeArrowheads="1"/>
          </p:cNvSpPr>
          <p:nvPr>
            <p:ph idx="1"/>
          </p:nvPr>
        </p:nvSpPr>
        <p:spPr>
          <a:xfrm>
            <a:off x="5473700" y="2832100"/>
            <a:ext cx="3213100" cy="3294063"/>
          </a:xfrm>
        </p:spPr>
        <p:txBody>
          <a:bodyPr>
            <a:normAutofit/>
          </a:bodyPr>
          <a:lstStyle/>
          <a:p>
            <a:r>
              <a:rPr lang="en-US" sz="2300" dirty="0" smtClean="0"/>
              <a:t>Realized by minimizing the velocities of 12 sites over the whole of Eurasia</a:t>
            </a:r>
          </a:p>
          <a:p>
            <a:endParaRPr lang="en-US" dirty="0" smtClean="0"/>
          </a:p>
          <a:p>
            <a:endParaRPr lang="en-US" dirty="0" smtClean="0"/>
          </a:p>
          <a:p>
            <a:pPr marL="0" indent="0">
              <a:buNone/>
            </a:pPr>
            <a:r>
              <a:rPr lang="en-US" dirty="0" smtClean="0"/>
              <a:t> </a:t>
            </a:r>
            <a:r>
              <a:rPr lang="en-US" sz="1500" dirty="0" err="1" smtClean="0"/>
              <a:t>McClusky</a:t>
            </a:r>
            <a:r>
              <a:rPr lang="en-US" sz="1500" dirty="0" smtClean="0"/>
              <a:t> et al. </a:t>
            </a:r>
            <a:r>
              <a:rPr lang="en-US" sz="1500" dirty="0" smtClean="0"/>
              <a:t>(2000</a:t>
            </a:r>
            <a:r>
              <a:rPr lang="en-US" sz="1500" dirty="0"/>
              <a:t>)</a:t>
            </a:r>
            <a:endParaRPr lang="en-US" sz="1500"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pic>
        <p:nvPicPr>
          <p:cNvPr id="10" name="Picture 4" descr="88_02_eurasia_west"/>
          <p:cNvPicPr>
            <a:picLocks noChangeAspect="1" noChangeArrowheads="1"/>
          </p:cNvPicPr>
          <p:nvPr/>
        </p:nvPicPr>
        <p:blipFill>
          <a:blip r:embed="rId3"/>
          <a:srcRect/>
          <a:stretch>
            <a:fillRect/>
          </a:stretch>
        </p:blipFill>
        <p:spPr bwMode="auto">
          <a:xfrm>
            <a:off x="228600" y="396875"/>
            <a:ext cx="5245100" cy="6019800"/>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fontScale="90000"/>
          </a:bodyPr>
          <a:lstStyle/>
          <a:p>
            <a:r>
              <a:rPr lang="en-US" sz="2800" dirty="0" smtClean="0">
                <a:solidFill>
                  <a:srgbClr val="000000"/>
                </a:solidFill>
              </a:rPr>
              <a:t>Velocities in an  Anatolian </a:t>
            </a:r>
            <a:r>
              <a:rPr lang="en-US" sz="2800" dirty="0" smtClean="0">
                <a:solidFill>
                  <a:srgbClr val="000000"/>
                </a:solidFill>
              </a:rPr>
              <a:t>reference frame</a:t>
            </a:r>
            <a:r>
              <a:rPr lang="en-US" sz="2800" dirty="0" smtClean="0">
                <a:solidFill>
                  <a:srgbClr val="000000"/>
                </a:solidFill>
              </a:rPr>
              <a:t/>
            </a:r>
            <a:br>
              <a:rPr lang="en-US" sz="2800" dirty="0" smtClean="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smtClean="0">
                <a:solidFill>
                  <a:srgbClr val="000000"/>
                </a:solidFill>
              </a:rPr>
              <a:t>Better visualization of Anatolian and Aegean deformation</a:t>
            </a:r>
          </a:p>
          <a:p>
            <a:r>
              <a:rPr lang="en-US" sz="1800" dirty="0" smtClean="0">
                <a:solidFill>
                  <a:srgbClr val="000000"/>
                </a:solidFill>
              </a:rPr>
              <a:t>Here stations in Western/Central are used to align the reference frame (</a:t>
            </a:r>
            <a:r>
              <a:rPr lang="en-US" sz="1800" dirty="0" smtClean="0">
                <a:solidFill>
                  <a:srgbClr val="000000"/>
                </a:solidFill>
              </a:rPr>
              <a:t>a priori </a:t>
            </a:r>
            <a:r>
              <a:rPr lang="en-US" sz="1800" dirty="0" smtClean="0">
                <a:solidFill>
                  <a:srgbClr val="000000"/>
                </a:solidFill>
              </a:rPr>
              <a:t>velocity set to zero</a:t>
            </a:r>
            <a:r>
              <a:rPr lang="en-US" sz="1800" dirty="0" smtClean="0">
                <a:solidFill>
                  <a:srgbClr val="000000"/>
                </a:solidFill>
              </a:rPr>
              <a:t>)</a:t>
            </a:r>
            <a:endParaRPr lang="en-US" sz="1800" dirty="0" smtClean="0">
              <a:solidFill>
                <a:srgbClr val="000000"/>
              </a:solidFill>
            </a:endParaRPr>
          </a:p>
          <a:p>
            <a:endParaRPr lang="en-US" sz="2400" dirty="0" smtClean="0">
              <a:solidFill>
                <a:srgbClr val="000000"/>
              </a:solidFill>
            </a:endParaRPr>
          </a:p>
          <a:p>
            <a:pPr>
              <a:buNone/>
            </a:pPr>
            <a:endParaRPr lang="en-US" sz="2400" dirty="0" smtClean="0">
              <a:solidFill>
                <a:srgbClr val="000000"/>
              </a:solidFill>
            </a:endParaRPr>
          </a:p>
          <a:p>
            <a:pPr>
              <a:buNone/>
            </a:pPr>
            <a:r>
              <a:rPr lang="en-US" sz="2400" dirty="0" smtClean="0">
                <a:solidFill>
                  <a:srgbClr val="000000"/>
                </a:solidFill>
              </a:rPr>
              <a:t> </a:t>
            </a:r>
            <a:endParaRPr lang="en-US" sz="2400" i="1" dirty="0" smtClean="0">
              <a:solidFill>
                <a:srgbClr val="000000"/>
              </a:solidFill>
            </a:endParaRPr>
          </a:p>
          <a:p>
            <a:pPr eaLnBrk="1" hangingPunct="1"/>
            <a:r>
              <a:rPr lang="en-US" sz="1400" dirty="0" err="1" smtClean="0">
                <a:solidFill>
                  <a:srgbClr val="000000"/>
                </a:solidFill>
              </a:rPr>
              <a:t>McClusky</a:t>
            </a:r>
            <a:r>
              <a:rPr lang="en-US" sz="1400" dirty="0" smtClean="0">
                <a:solidFill>
                  <a:srgbClr val="000000"/>
                </a:solidFill>
              </a:rPr>
              <a:t> </a:t>
            </a:r>
            <a:r>
              <a:rPr lang="en-US" sz="1400" dirty="0">
                <a:solidFill>
                  <a:srgbClr val="000000"/>
                </a:solidFill>
              </a:rPr>
              <a:t>et al. </a:t>
            </a:r>
            <a:r>
              <a:rPr lang="en-US" sz="1400" dirty="0" smtClean="0">
                <a:solidFill>
                  <a:srgbClr val="000000"/>
                </a:solidFill>
              </a:rPr>
              <a:t>(2000</a:t>
            </a:r>
            <a:r>
              <a:rPr lang="en-US" sz="1400" dirty="0">
                <a:solidFill>
                  <a:srgbClr val="000000"/>
                </a:solidFill>
              </a:rPr>
              <a:t>)</a:t>
            </a:r>
            <a:endParaRPr lang="en-US" sz="1400" dirty="0">
              <a:solidFill>
                <a:srgbClr val="000000"/>
              </a:solidFill>
            </a:endParaRP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pic>
        <p:nvPicPr>
          <p:cNvPr id="31748" name="Picture 5" descr="88_02_anotolia_west"/>
          <p:cNvPicPr>
            <a:picLocks noChangeAspect="1" noChangeArrowheads="1"/>
          </p:cNvPicPr>
          <p:nvPr/>
        </p:nvPicPr>
        <p:blipFill>
          <a:blip r:embed="rId3"/>
          <a:srcRect/>
          <a:stretch>
            <a:fillRect/>
          </a:stretch>
        </p:blipFill>
        <p:spPr bwMode="auto">
          <a:xfrm>
            <a:off x="228600" y="419608"/>
            <a:ext cx="5135563" cy="5867400"/>
          </a:xfrm>
          <a:prstGeom prst="rect">
            <a:avLst/>
          </a:prstGeom>
          <a:noFill/>
          <a:ln w="9525">
            <a:noFill/>
            <a:miter lim="800000"/>
            <a:headEnd/>
            <a:tailEnd/>
          </a:ln>
        </p:spPr>
      </p:pic>
    </p:spTree>
    <p:extLst>
      <p:ext uri="{BB962C8B-B14F-4D97-AF65-F5344CB8AC3E}">
        <p14:creationId xmlns:p14="http://schemas.microsoft.com/office/powerpoint/2010/main" val="67143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87098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smtClean="0"/>
              <a:t>Stable reference frame</a:t>
            </a:r>
            <a:endParaRPr lang="en-US" sz="2800"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309865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NOTE: Distant frame definition sites can have very small error bars when used and large error bars when not used.</a:t>
            </a:r>
            <a:endParaRPr lang="en-US" sz="1600" dirty="0" smtClean="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smtClean="0">
              <a:solidFill>
                <a:srgbClr val="000000"/>
              </a:solidFill>
            </a:endParaRPr>
          </a:p>
          <a:p>
            <a:pPr>
              <a:defRPr/>
            </a:pPr>
            <a:endParaRPr lang="en-US" sz="1600" dirty="0" smtClean="0">
              <a:solidFill>
                <a:srgbClr val="000000"/>
              </a:solidFill>
            </a:endParaRPr>
          </a:p>
          <a:p>
            <a:pPr>
              <a:defRPr/>
            </a:pPr>
            <a:r>
              <a:rPr lang="en-US" sz="1600" dirty="0" smtClean="0">
                <a:solidFill>
                  <a:srgbClr val="000000"/>
                </a:solidFill>
              </a:rPr>
              <a:t>Day </a:t>
            </a:r>
            <a:r>
              <a:rPr lang="en-US" sz="1600" dirty="0">
                <a:solidFill>
                  <a:srgbClr val="000000"/>
                </a:solidFill>
              </a:rPr>
              <a:t>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smtClean="0"/>
              <a:t>Unstable case</a:t>
            </a:r>
            <a:endParaRPr lang="en-US" sz="2800"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3009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pPr algn="ctr"/>
            <a:r>
              <a:rPr lang="en-US" dirty="0" smtClean="0"/>
              <a:t>Ultimately, everything is relative</a:t>
            </a:r>
            <a:endParaRPr lang="en-US" dirty="0"/>
          </a:p>
        </p:txBody>
      </p:sp>
      <p:sp>
        <p:nvSpPr>
          <p:cNvPr id="250" name="Although we spoke about “absolute positioning” earlier, what we really meant was “global positioning”…"/>
          <p:cNvSpPr>
            <a:spLocks noGrp="1"/>
          </p:cNvSpPr>
          <p:nvPr>
            <p:ph idx="1"/>
          </p:nvPr>
        </p:nvSpPr>
        <p:spPr/>
        <p:txBody>
          <a:bodyPr>
            <a:normAutofit/>
          </a:bodyPr>
          <a:lstStyle>
            <a:lvl1pPr>
              <a:defRPr>
                <a:solidFill>
                  <a:srgbClr val="007754"/>
                </a:solidFill>
              </a:defRPr>
            </a:lvl1pPr>
            <a:lvl2pPr>
              <a:defRPr>
                <a:solidFill>
                  <a:srgbClr val="007754"/>
                </a:solidFill>
              </a:defRPr>
            </a:lvl2pPr>
          </a:lstStyle>
          <a:p>
            <a:r>
              <a:rPr lang="en-US" dirty="0" smtClean="0">
                <a:solidFill>
                  <a:schemeClr val="tx1"/>
                </a:solidFill>
              </a:rPr>
              <a:t>Even “absolute positioning” is relative to some coordinate origin, orientation and scale</a:t>
            </a:r>
          </a:p>
          <a:p>
            <a:r>
              <a:rPr lang="en-US" dirty="0" smtClean="0">
                <a:solidFill>
                  <a:schemeClr val="tx1"/>
                </a:solidFill>
              </a:rPr>
              <a:t>So what is “global positioning”?</a:t>
            </a:r>
            <a:endParaRPr lang="en-US" dirty="0">
              <a:solidFill>
                <a:schemeClr val="tx1"/>
              </a:solidFill>
            </a:endParaRPr>
          </a:p>
          <a:p>
            <a:r>
              <a:rPr lang="en-US" dirty="0" smtClean="0">
                <a:solidFill>
                  <a:schemeClr val="tx1"/>
                </a:solidFill>
              </a:rPr>
              <a:t>The center and rotation pole of Earth </a:t>
            </a:r>
            <a:r>
              <a:rPr lang="en-US" dirty="0" smtClean="0">
                <a:solidFill>
                  <a:schemeClr val="tx1"/>
                </a:solidFill>
              </a:rPr>
              <a:t>define </a:t>
            </a:r>
            <a:r>
              <a:rPr lang="en-US" dirty="0" smtClean="0">
                <a:solidFill>
                  <a:schemeClr val="tx1"/>
                </a:solidFill>
              </a:rPr>
              <a:t>our </a:t>
            </a:r>
            <a:r>
              <a:rPr lang="en-US" dirty="0" smtClean="0">
                <a:solidFill>
                  <a:schemeClr val="tx1"/>
                </a:solidFill>
              </a:rPr>
              <a:t>coordinate axes</a:t>
            </a:r>
            <a:endParaRPr lang="en-US" dirty="0" smtClean="0">
              <a:solidFill>
                <a:schemeClr val="tx1"/>
              </a:solidFill>
            </a:endParaRPr>
          </a:p>
          <a:p>
            <a:pPr lvl="1"/>
            <a:r>
              <a:rPr lang="en-US" dirty="0" smtClean="0">
                <a:solidFill>
                  <a:schemeClr val="tx1"/>
                </a:solidFill>
              </a:rPr>
              <a:t>But how to we know where the center of the Earth is?</a:t>
            </a:r>
          </a:p>
          <a:p>
            <a:pPr lvl="1"/>
            <a:r>
              <a:rPr lang="en-US" dirty="0" smtClean="0">
                <a:solidFill>
                  <a:schemeClr val="tx1"/>
                </a:solidFill>
              </a:rPr>
              <a:t>Do we really care?</a:t>
            </a:r>
          </a:p>
          <a:p>
            <a:pPr lvl="2"/>
            <a:r>
              <a:rPr lang="en-US" dirty="0" smtClean="0">
                <a:solidFill>
                  <a:schemeClr val="tx1"/>
                </a:solidFill>
              </a:rPr>
              <a:t>It depends on your </a:t>
            </a:r>
            <a:r>
              <a:rPr lang="en-US" dirty="0" smtClean="0">
                <a:solidFill>
                  <a:schemeClr val="tx1"/>
                </a:solidFill>
              </a:rPr>
              <a:t>goals</a:t>
            </a:r>
          </a:p>
          <a:p>
            <a:r>
              <a:rPr lang="en-US" dirty="0" smtClean="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57341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ITRF2014</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186" y="1825625"/>
            <a:ext cx="6719627" cy="4351338"/>
          </a:xfrm>
        </p:spPr>
      </p:pic>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11934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ITRF2014</a:t>
            </a:r>
            <a:endParaRPr lang="en-US" dirty="0"/>
          </a:p>
        </p:txBody>
      </p:sp>
      <p:sp>
        <p:nvSpPr>
          <p:cNvPr id="3" name="Content Placeholder 2"/>
          <p:cNvSpPr>
            <a:spLocks noGrp="1"/>
          </p:cNvSpPr>
          <p:nvPr>
            <p:ph idx="1"/>
          </p:nvPr>
        </p:nvSpPr>
        <p:spPr/>
        <p:txBody>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a:t>
            </a:r>
            <a:r>
              <a:rPr lang="en-US" dirty="0" smtClean="0"/>
              <a:t>little</a:t>
            </a:r>
            <a:endParaRPr lang="en-US" dirty="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Choices of reference frame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Choose your reference frame based on your geophysical objectives</a:t>
            </a:r>
          </a:p>
          <a:p>
            <a:pPr lvl="1"/>
            <a:r>
              <a:rPr lang="en-US" dirty="0" smtClean="0"/>
              <a:t>Velocities in ITRF are difficult to interpret visually from a geophysical perspective</a:t>
            </a:r>
          </a:p>
          <a:p>
            <a:pPr lvl="2"/>
            <a:r>
              <a:rPr lang="en-US" dirty="0" smtClean="0"/>
              <a:t>Local surroundings of a volcano</a:t>
            </a:r>
          </a:p>
          <a:p>
            <a:pPr lvl="2"/>
            <a:r>
              <a:rPr lang="en-US" dirty="0" smtClean="0"/>
              <a:t>One side of a fault</a:t>
            </a:r>
          </a:p>
          <a:p>
            <a:pPr lvl="2"/>
            <a:r>
              <a:rPr lang="en-US" dirty="0" smtClean="0"/>
              <a:t>Upper plate of a subduction zone</a:t>
            </a:r>
          </a:p>
          <a:p>
            <a:r>
              <a:rPr lang="en-US" dirty="0" smtClean="0"/>
              <a:t>Major plate reference frame</a:t>
            </a:r>
          </a:p>
          <a:p>
            <a:pPr lvl="1"/>
            <a:r>
              <a:rPr lang="en-US" dirty="0" smtClean="0"/>
              <a:t>Major plates are often chosen to conform with conventional perspectives of velocity solutions</a:t>
            </a:r>
          </a:p>
          <a:p>
            <a:pPr lvl="1"/>
            <a:r>
              <a:rPr lang="en-US" dirty="0" smtClean="0"/>
              <a:t>Relative to Eurasia, Nubia, North America, South America, etc.</a:t>
            </a:r>
          </a:p>
          <a:p>
            <a:pPr lvl="1"/>
            <a:r>
              <a:rPr lang="en-US" dirty="0" smtClean="0"/>
              <a:t>But don’t feel restricted by this. Sometimes your geophysical discussion is best visualized relative to any stable boundary of a deforming region</a:t>
            </a:r>
          </a:p>
          <a:p>
            <a:r>
              <a:rPr lang="en-US" dirty="0" smtClean="0"/>
              <a:t>Regional reference frame</a:t>
            </a:r>
          </a:p>
          <a:p>
            <a:pPr lvl="1"/>
            <a:r>
              <a:rPr lang="en-US" dirty="0" smtClean="0"/>
              <a:t>Central Valley of California, non-deforming part of Anatolia, smaller coherent regions, etc.</a:t>
            </a:r>
          </a:p>
          <a:p>
            <a:r>
              <a:rPr lang="en-US" dirty="0" smtClean="0"/>
              <a:t>Local reference frame</a:t>
            </a:r>
          </a:p>
          <a:p>
            <a:pPr lvl="1"/>
            <a:r>
              <a:rPr lang="en-US" dirty="0" smtClean="0"/>
              <a:t>Sites near but outside the influence of a volcano, geothermal field, etc.</a:t>
            </a:r>
            <a:endParaRPr lang="en-US" dirty="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394670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Examples</a:t>
            </a:r>
            <a:endParaRPr lang="en-US" dirty="0">
              <a:solidFill>
                <a:srgbClr val="000000"/>
              </a:solidFill>
            </a:endParaRPr>
          </a:p>
        </p:txBody>
      </p:sp>
      <p:sp>
        <p:nvSpPr>
          <p:cNvPr id="339" name="Shape 339"/>
          <p:cNvSpPr>
            <a:spLocks noGrp="1"/>
          </p:cNvSpPr>
          <p:nvPr>
            <p:ph sz="half" idx="1"/>
          </p:nvPr>
        </p:nvSpPr>
        <p:spPr/>
        <p:txBody>
          <a:bodyPr>
            <a:normAutofit/>
          </a:bodyPr>
          <a:lstStyle/>
          <a:p>
            <a:r>
              <a:rPr lang="en-US" dirty="0" smtClean="0"/>
              <a:t>Expressing velocities in ITRF is not very meaningful or useful when we want to look at the deformation at a plate boundary, e.g. the San Andreas Fault system</a:t>
            </a:r>
          </a:p>
          <a:p>
            <a:r>
              <a:rPr lang="en-US" dirty="0" smtClean="0"/>
              <a:t>Better to look at velocities with one side “fixed” so we can see what the other side is doing relative to it</a:t>
            </a:r>
            <a:endParaRPr lang="en-US" dirty="0"/>
          </a:p>
        </p:txBody>
      </p:sp>
      <p:sp>
        <p:nvSpPr>
          <p:cNvPr id="2" name="Date Placeholder 1"/>
          <p:cNvSpPr>
            <a:spLocks noGrp="1"/>
          </p:cNvSpPr>
          <p:nvPr>
            <p:ph type="dt" sz="half" idx="10"/>
          </p:nvPr>
        </p:nvSpPr>
        <p:spPr/>
        <p:txBody>
          <a:bodyPr/>
          <a:lstStyle/>
          <a:p>
            <a:r>
              <a:rPr lang="en-GB" smtClean="0"/>
              <a:t>2017/06/20</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Tree>
    <p:extLst>
      <p:ext uri="{BB962C8B-B14F-4D97-AF65-F5344CB8AC3E}">
        <p14:creationId xmlns:p14="http://schemas.microsoft.com/office/powerpoint/2010/main" val="3765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Basic issues in reference frame realization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 is to align the estimated site positions and possibly velocity to a set of well defined locations that have physical significance for the analysis being performed (e.g., PBO aligns to a realization of the North America plate based on ITRF2008)</a:t>
            </a:r>
          </a:p>
          <a:p>
            <a:r>
              <a:rPr lang="en-US" dirty="0" err="1">
                <a:latin typeface="Courier" charset="0"/>
                <a:ea typeface="Courier" charset="0"/>
                <a:cs typeface="Courier" charset="0"/>
              </a:rPr>
              <a:t>g</a:t>
            </a:r>
            <a:r>
              <a:rPr lang="en-US" dirty="0" err="1" smtClean="0">
                <a:latin typeface="Courier" charset="0"/>
                <a:ea typeface="Courier" charset="0"/>
                <a:cs typeface="Courier" charset="0"/>
              </a:rPr>
              <a:t>lorg</a:t>
            </a:r>
            <a:r>
              <a:rPr lang="en-US" dirty="0" smtClean="0"/>
              <a:t> is the module which does this and computes the covariance matrix of the aligned solution in the reference frame chosen.</a:t>
            </a:r>
          </a:p>
          <a:p>
            <a:r>
              <a:rPr lang="en-US" dirty="0" smtClean="0"/>
              <a:t>Transformation is often called an </a:t>
            </a:r>
            <a:r>
              <a:rPr lang="en-US" i="1" dirty="0" smtClean="0"/>
              <a:t>N</a:t>
            </a:r>
            <a:r>
              <a:rPr lang="en-US" dirty="0" smtClean="0"/>
              <a:t>-parameter </a:t>
            </a:r>
            <a:r>
              <a:rPr lang="en-US" dirty="0" err="1" smtClean="0"/>
              <a:t>Helmert</a:t>
            </a:r>
            <a:r>
              <a:rPr lang="en-US" dirty="0" smtClean="0"/>
              <a:t> transformation</a:t>
            </a:r>
          </a:p>
          <a:p>
            <a:pPr lvl="1"/>
            <a:r>
              <a:rPr lang="en-US" i="1" dirty="0" smtClean="0"/>
              <a:t>N </a:t>
            </a:r>
            <a:r>
              <a:rPr lang="en-US" dirty="0" smtClean="0"/>
              <a:t>= 3: translation only (could also be just rotation)</a:t>
            </a:r>
          </a:p>
          <a:p>
            <a:pPr lvl="1"/>
            <a:r>
              <a:rPr lang="en-US" i="1" dirty="0" smtClean="0"/>
              <a:t>N </a:t>
            </a:r>
            <a:r>
              <a:rPr lang="en-US" dirty="0" smtClean="0"/>
              <a:t>= 6: translation and rotation</a:t>
            </a:r>
          </a:p>
          <a:p>
            <a:pPr lvl="1"/>
            <a:r>
              <a:rPr lang="en-US" i="1" dirty="0" smtClean="0"/>
              <a:t>N </a:t>
            </a:r>
            <a:r>
              <a:rPr lang="en-US" dirty="0" smtClean="0"/>
              <a:t>= 7: translation, rotation and scale</a:t>
            </a:r>
          </a:p>
          <a:p>
            <a:r>
              <a:rPr lang="en-US" dirty="0" smtClean="0"/>
              <a:t>In GLOBK analyses, you need to decide </a:t>
            </a:r>
          </a:p>
          <a:p>
            <a:pPr lvl="1"/>
            <a:r>
              <a:rPr lang="en-US" dirty="0" smtClean="0"/>
              <a:t>How many parameters (3/6/7)</a:t>
            </a:r>
          </a:p>
          <a:p>
            <a:pPr lvl="1"/>
            <a:r>
              <a:rPr lang="en-US" dirty="0" smtClean="0"/>
              <a:t>Sites to use to determine the parameters (</a:t>
            </a:r>
            <a:r>
              <a:rPr lang="en-US" dirty="0" err="1" smtClean="0">
                <a:latin typeface="Courier" charset="0"/>
                <a:ea typeface="Courier" charset="0"/>
                <a:cs typeface="Courier" charset="0"/>
              </a:rPr>
              <a:t>sh_gen_stats</a:t>
            </a:r>
            <a:r>
              <a:rPr lang="en-US" dirty="0" smtClean="0"/>
              <a:t>)</a:t>
            </a:r>
          </a:p>
          <a:p>
            <a:pPr lvl="1"/>
            <a:r>
              <a:rPr lang="en-US" dirty="0" smtClean="0"/>
              <a:t>Values of the positions/velocities of the reference frame sites</a:t>
            </a:r>
          </a:p>
          <a:p>
            <a:pPr lvl="1"/>
            <a:r>
              <a:rPr lang="en-US" dirty="0" smtClean="0"/>
              <a:t>Weight to be given to heights in computing the transformation parameters (“</a:t>
            </a:r>
            <a:r>
              <a:rPr lang="en-US" dirty="0" err="1" smtClean="0"/>
              <a:t>cnd</a:t>
            </a:r>
            <a:r>
              <a:rPr lang="en-US" dirty="0" err="1" smtClean="0"/>
              <a:t>_hgtv</a:t>
            </a:r>
            <a:r>
              <a:rPr lang="en-US" dirty="0" smtClean="0"/>
              <a:t>” command; first two arguments for position and velocity)</a:t>
            </a:r>
          </a:p>
          <a:p>
            <a:pPr lvl="1"/>
            <a:endParaRPr lang="en-US" dirty="0" smtClean="0"/>
          </a:p>
        </p:txBody>
      </p:sp>
      <p:sp>
        <p:nvSpPr>
          <p:cNvPr id="4" name="Date Placeholder 3"/>
          <p:cNvSpPr>
            <a:spLocks noGrp="1"/>
          </p:cNvSpPr>
          <p:nvPr>
            <p:ph type="dt" sz="half" idx="10"/>
          </p:nvPr>
        </p:nvSpPr>
        <p:spPr/>
        <p:txBody>
          <a:bodyPr/>
          <a:lstStyle/>
          <a:p>
            <a:r>
              <a:rPr lang="en-GB" smtClean="0"/>
              <a:t>2017/06/20</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72088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5202</TotalTime>
  <Words>3569</Words>
  <Application>Microsoft Macintosh PowerPoint</Application>
  <PresentationFormat>On-screen Show (4:3)</PresentationFormat>
  <Paragraphs>512</Paragraphs>
  <Slides>38</Slides>
  <Notes>19</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Calibri Light</vt:lpstr>
      <vt:lpstr>Courier</vt:lpstr>
      <vt:lpstr>Courier New</vt:lpstr>
      <vt:lpstr>Gill Sans SemiBold</vt:lpstr>
      <vt:lpstr>Helvetica</vt:lpstr>
      <vt:lpstr>Arial</vt:lpstr>
      <vt:lpstr>Office Theme</vt:lpstr>
      <vt:lpstr>Reference frames</vt:lpstr>
      <vt:lpstr>Reference systems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What does “with respect to” mean?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binary h-files</vt:lpstr>
      <vt:lpstr>Stabilization using regional or local sites</vt:lpstr>
      <vt:lpstr>IGS (IGb08) reference frame core network</vt:lpstr>
      <vt:lpstr>IGS (IGb08) reference frame network</vt:lpstr>
      <vt:lpstr>Translation and/or rotation?</vt:lpstr>
      <vt:lpstr>Reference frame implementation</vt:lpstr>
      <vt:lpstr>Rules for stabilization of time series</vt:lpstr>
      <vt:lpstr>Frame realization sites for PBO</vt:lpstr>
      <vt:lpstr>Issues with estimating scale</vt:lpstr>
      <vt:lpstr>PBO network scale estimates</vt:lpstr>
      <vt:lpstr>Velocities and time series</vt:lpstr>
      <vt:lpstr>a priori coordinate files</vt:lpstr>
      <vt:lpstr>Referencing to a horizontal block (“plate”)</vt:lpstr>
      <vt:lpstr>Velocities of Anatolia and the Aegean in a Eurasia reference frame</vt:lpstr>
      <vt:lpstr>Velocities in an  Anatolian reference frame </vt:lpstr>
      <vt:lpstr>PowerPoint Presentation</vt:lpstr>
      <vt:lpstr>Stable reference frame</vt:lpstr>
      <vt:lpstr>Unstable case</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Michael Floyd</cp:lastModifiedBy>
  <cp:revision>79</cp:revision>
  <cp:lastPrinted>2017-06-20T15:17:13Z</cp:lastPrinted>
  <dcterms:created xsi:type="dcterms:W3CDTF">2014-11-13T20:18:27Z</dcterms:created>
  <dcterms:modified xsi:type="dcterms:W3CDTF">2017-06-20T17:14:43Z</dcterms:modified>
  <cp:category/>
</cp:coreProperties>
</file>