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5" r:id="rId2"/>
    <p:sldId id="289" r:id="rId3"/>
    <p:sldId id="290" r:id="rId4"/>
    <p:sldId id="257" r:id="rId5"/>
    <p:sldId id="294" r:id="rId6"/>
    <p:sldId id="296" r:id="rId7"/>
    <p:sldId id="258" r:id="rId8"/>
    <p:sldId id="293" r:id="rId9"/>
    <p:sldId id="291" r:id="rId10"/>
    <p:sldId id="259" r:id="rId11"/>
    <p:sldId id="260" r:id="rId12"/>
    <p:sldId id="261" r:id="rId13"/>
    <p:sldId id="262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7" r:id="rId24"/>
    <p:sldId id="278" r:id="rId25"/>
    <p:sldId id="279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56" autoAdjust="0"/>
    <p:restoredTop sz="94012"/>
  </p:normalViewPr>
  <p:slideViewPr>
    <p:cSldViewPr snapToGrid="0" snapToObjects="1" showGuides="1">
      <p:cViewPr>
        <p:scale>
          <a:sx n="130" d="100"/>
          <a:sy n="130" d="100"/>
        </p:scale>
        <p:origin x="1056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24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program names are lower</a:t>
            </a:r>
            <a:r>
              <a:rPr lang="en-US" baseline="0" dirty="0" smtClean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 smtClean="0">
                <a:effectLst/>
              </a:rPr>
              <a:t> </a:t>
            </a:r>
            <a:br>
              <a:rPr lang="en-US" dirty="0" smtClean="0">
                <a:effectLst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9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</a:t>
            </a:r>
            <a:r>
              <a:rPr lang="en-US" dirty="0" smtClean="0"/>
              <a:t>processing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GLOBK</a:t>
            </a:r>
            <a:endParaRPr lang="en-US" sz="4000" dirty="0">
              <a:latin typeface="Courier"/>
              <a:cs typeface="Courier"/>
            </a:endParaRPr>
          </a:p>
        </p:txBody>
      </p:sp>
      <p:sp>
        <p:nvSpPr>
          <p:cNvPr id="15" name="Subtitle 15"/>
          <p:cNvSpPr txBox="1">
            <a:spLocks/>
          </p:cNvSpPr>
          <p:nvPr/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spcBef>
                <a:spcPts val="1000"/>
              </a:spcBef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T. A. Herring     M. A. </a:t>
            </a:r>
            <a:r>
              <a:rPr lang="en-US" sz="2800" dirty="0" smtClean="0">
                <a:solidFill>
                  <a:srgbClr val="A5A5A5"/>
                </a:solidFill>
              </a:rPr>
              <a:t>Floyd     R</a:t>
            </a:r>
            <a:r>
              <a:rPr lang="en-US" sz="2800" dirty="0">
                <a:solidFill>
                  <a:srgbClr val="A5A5A5"/>
                </a:solidFill>
              </a:rPr>
              <a:t>. W. King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</a:b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Massachusetts Institute of Technology, Cambridge, MA, USA</a:t>
            </a: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UNAVCO Headquarters, Boulder, Colorado, USA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19–23 June 2017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http://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web.mit.edu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/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mfloyd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/www/courses/gg/201706_UNAVCO/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Material from R. W. King, T. A. Herring, M. A. Floyd (MIT) and S. C.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McClusky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 (now at ANU)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pic>
        <p:nvPicPr>
          <p:cNvPr id="16" name="Picture 15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0" y="315619"/>
            <a:ext cx="1599993" cy="362429"/>
          </a:xfrm>
          <a:prstGeom prst="rect">
            <a:avLst/>
          </a:prstGeom>
        </p:spPr>
      </p:pic>
      <p:pic>
        <p:nvPicPr>
          <p:cNvPr id="17" name="Picture 16" descr="unavco-logo-red-black-shadow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812" y="274201"/>
            <a:ext cx="2085328" cy="52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Kalman</a:t>
            </a:r>
            <a:r>
              <a:rPr lang="en-GB" dirty="0" smtClean="0"/>
              <a:t>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Equivalent to sequential least-squares estimation but allowing for stochastic processes, usually a 1st-order Gauss-Markov process </a:t>
            </a:r>
          </a:p>
          <a:p>
            <a:r>
              <a:rPr lang="en-GB" dirty="0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 smtClean="0"/>
          </a:p>
          <a:p>
            <a:r>
              <a:rPr lang="en-GB" dirty="0" smtClean="0"/>
              <a:t>See Herring et al. (1990</a:t>
            </a:r>
            <a:r>
              <a:rPr lang="en-GB" dirty="0"/>
              <a:t>)</a:t>
            </a:r>
            <a:r>
              <a:rPr lang="en-GB" dirty="0" smtClean="0"/>
              <a:t> and Dong et al. (1998</a:t>
            </a:r>
            <a:r>
              <a:rPr lang="en-GB" dirty="0"/>
              <a:t>)</a:t>
            </a:r>
            <a:r>
              <a:rPr lang="en-GB" dirty="0" smtClean="0"/>
              <a:t> for a more thorough description as applied to geodetic analysis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GLOBK structural </a:t>
            </a:r>
            <a:r>
              <a:rPr lang="en-GB"/>
              <a:t>c</a:t>
            </a:r>
            <a:r>
              <a:rPr lang="en-GB" smtClean="0"/>
              <a:t>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and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are the same program with (slightly) different ways of treating the h-file (.</a:t>
            </a:r>
            <a:r>
              <a:rPr lang="en-GB" dirty="0" err="1" smtClean="0"/>
              <a:t>gdl</a:t>
            </a:r>
            <a:r>
              <a:rPr lang="en-GB" dirty="0" smtClean="0"/>
              <a:t>) list:</a:t>
            </a:r>
          </a:p>
          <a:p>
            <a:pPr lvl="1"/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: all h-files in combined in a single solution</a:t>
            </a:r>
          </a:p>
          <a:p>
            <a:pPr lvl="1"/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: each h-file generates a separate solution (unless followed by a “+” in .</a:t>
            </a:r>
            <a:r>
              <a:rPr lang="en-GB" dirty="0" err="1" smtClean="0"/>
              <a:t>gdl</a:t>
            </a:r>
            <a:r>
              <a:rPr lang="en-GB" dirty="0" smtClean="0"/>
              <a:t>-file)‏.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/>
              <a:t>-</a:t>
            </a:r>
            <a:r>
              <a:rPr lang="en-GB" dirty="0" smtClean="0"/>
              <a:t>files and runs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h-files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called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/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or run separately to apply</a:t>
            </a:r>
            <a:r>
              <a:rPr lang="en-GB" dirty="0"/>
              <a:t> </a:t>
            </a:r>
            <a:r>
              <a:rPr lang="en-GB" dirty="0" smtClean="0"/>
              <a:t>generalized constraints to solution and estimate plate rotations. “</a:t>
            </a:r>
            <a:r>
              <a:rPr lang="en-GB" dirty="0" err="1" smtClean="0"/>
              <a:t>com_file</a:t>
            </a:r>
            <a:r>
              <a:rPr lang="en-GB" dirty="0" smtClean="0"/>
              <a:t>” command must be used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command file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run by itself.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command files (may include “source” files)‏</a:t>
            </a: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binary h-files (created from SINEX or GAMIT h-files)‏</a:t>
            </a: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apr</a:t>
            </a:r>
            <a:r>
              <a:rPr lang="en-GB" dirty="0" smtClean="0"/>
              <a:t>-file(s) (optional but recommended)‏</a:t>
            </a:r>
          </a:p>
          <a:p>
            <a:pPr lvl="1"/>
            <a:r>
              <a:rPr lang="en-GB" dirty="0" smtClean="0"/>
              <a:t>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srt</a:t>
            </a:r>
            <a:r>
              <a:rPr lang="en-GB" dirty="0" smtClean="0"/>
              <a:t>, .com, .sol , .</a:t>
            </a:r>
            <a:r>
              <a:rPr lang="en-GB" dirty="0" err="1" smtClean="0"/>
              <a:t>svs</a:t>
            </a:r>
            <a:r>
              <a:rPr lang="en-GB" dirty="0" smtClean="0"/>
              <a:t>  (all except .sol must be named and commands need to be top of GLOBK command file)‏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log-, </a:t>
            </a:r>
            <a:r>
              <a:rPr lang="en-GB" dirty="0" err="1" smtClean="0"/>
              <a:t>prt</a:t>
            </a:r>
            <a:r>
              <a:rPr lang="en-GB" dirty="0" smtClean="0"/>
              <a:t>-, org-files are concatenated, so should be removed or renamed unless you want them together (e.g.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)‏. The “eras” option can be used in the “</a:t>
            </a:r>
            <a:r>
              <a:rPr lang="en-GB" dirty="0" err="1" smtClean="0"/>
              <a:t>prt_opt</a:t>
            </a:r>
            <a:r>
              <a:rPr lang="en-GB" dirty="0" smtClean="0"/>
              <a:t>” and “</a:t>
            </a:r>
            <a:r>
              <a:rPr lang="en-GB" dirty="0" err="1" smtClean="0"/>
              <a:t>org_opt</a:t>
            </a:r>
            <a:r>
              <a:rPr lang="en-GB" dirty="0" smtClean="0"/>
              <a:t>” command in the  GLOBK command file to erase these files (should not be used with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com-, </a:t>
            </a:r>
            <a:r>
              <a:rPr lang="en-GB" dirty="0" err="1" smtClean="0"/>
              <a:t>srt</a:t>
            </a:r>
            <a:r>
              <a:rPr lang="en-GB" dirty="0" smtClean="0"/>
              <a:t>-, sol-files are overwritten; com/sol should not be renamed since the original sol-file name is imbedded in the com-file.  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h-files (i.e., name used depends on name of </a:t>
            </a:r>
            <a:r>
              <a:rPr lang="en-GB" dirty="0" err="1" smtClean="0"/>
              <a:t>gdl</a:t>
            </a:r>
            <a:r>
              <a:rPr lang="en-GB" dirty="0" smtClean="0"/>
              <a:t>-file;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smtClean="0"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h-file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GLOBK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its a priori value, use “F”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must be kept loose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mtClean="0"/>
              <a:t>Earth orientation </a:t>
            </a:r>
            <a:r>
              <a:rPr lang="en-GB"/>
              <a:t>p</a:t>
            </a:r>
            <a:r>
              <a:rPr lang="en-GB" smtClean="0"/>
              <a:t>arameters (EOPs)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“</a:t>
            </a:r>
            <a:r>
              <a:rPr lang="en-GB" dirty="0" err="1" smtClean="0"/>
              <a:t>pos_org</a:t>
            </a:r>
            <a:r>
              <a:rPr lang="en-GB" dirty="0" smtClean="0"/>
              <a:t>” command (see “</a:t>
            </a:r>
            <a:r>
              <a:rPr lang="en-GB" dirty="0" err="1" smtClean="0"/>
              <a:t>pos_org</a:t>
            </a:r>
            <a:r>
              <a:rPr lang="en-GB" dirty="0" smtClean="0"/>
              <a:t>”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/>
          </a:p>
          <a:p>
            <a:pPr lvl="1"/>
            <a:r>
              <a:rPr lang="en-GB" dirty="0" smtClean="0"/>
              <a:t>Care is needed if network is not surrounded by stations with well defined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account for temporal correlations in time series we typically use random-walk (RW) process noise with the “</a:t>
            </a:r>
            <a:r>
              <a:rPr lang="en-GB" dirty="0" err="1" smtClean="0"/>
              <a:t>mar_neu</a:t>
            </a:r>
            <a:r>
              <a:rPr lang="en-GB" dirty="0" smtClean="0"/>
              <a:t>”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 × 10</a:t>
            </a:r>
            <a:r>
              <a:rPr lang="en-GB" baseline="30000" dirty="0" smtClean="0"/>
              <a:t>−8</a:t>
            </a:r>
            <a:r>
              <a:rPr lang="en-GB" dirty="0" smtClean="0"/>
              <a:t>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(0.5 mm in 1 </a:t>
            </a:r>
            <a:r>
              <a:rPr lang="en-GB" dirty="0" err="1" smtClean="0"/>
              <a:t>yr</a:t>
            </a:r>
            <a:r>
              <a:rPr lang="en-GB" dirty="0" smtClean="0"/>
              <a:t>) to 4 × 10</a:t>
            </a:r>
            <a:r>
              <a:rPr lang="en-GB" baseline="30000" dirty="0" smtClean="0"/>
              <a:t>−6</a:t>
            </a:r>
            <a:r>
              <a:rPr lang="en-GB" dirty="0" smtClean="0"/>
              <a:t>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marL="342900" lvl="1" indent="0">
              <a:buNone/>
            </a:pP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all   2.5e−8 2.5e−8 2.5e−8  0 0 0</a:t>
            </a:r>
          </a:p>
          <a:p>
            <a:pPr marL="342900" lvl="1" indent="0">
              <a:buNone/>
            </a:pP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chdu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 4e−6   4e−6   4e−6    0 0 0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sh_gen_stats</a:t>
            </a:r>
            <a:r>
              <a:rPr lang="en-GB" dirty="0" smtClean="0"/>
              <a:t> can used to generate process noise estimates provided sufficiently large number of position estimates are available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all  .001 .001 .003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.005 .005 .020  2002 10 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1 00 00 2002 11 30 24 00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  EMED0504   .010 .010 .1</a:t>
            </a:r>
          </a:p>
          <a:p>
            <a:r>
              <a:rPr lang="en-GB" dirty="0" smtClean="0"/>
              <a:t>To remove an outlier, can down-weight severely or rename (in </a:t>
            </a:r>
            <a:r>
              <a:rPr lang="en-GB" dirty="0" err="1" smtClean="0"/>
              <a:t>eq_file</a:t>
            </a:r>
            <a:r>
              <a:rPr lang="en-GB" dirty="0" smtClean="0"/>
              <a:t>)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 .1 .1 .1  2002 10 01 00 00 2002 10 01 24 00</a:t>
            </a:r>
          </a:p>
          <a:p>
            <a:pPr marL="342900" lvl="1" indent="0">
              <a:buNone/>
            </a:pP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rename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ankr_gps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ankr_xcl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2002 10 01 00 00 2002 10 01 24 00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endParaRPr lang="en-GB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789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to apply generalized constraints after h-files are stacked and loose solution performed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an be run as a separate program using the com/sol files from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must be kept loose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/>
          </a:p>
          <a:p>
            <a:pPr lvl="1"/>
            <a:r>
              <a:rPr lang="en-GB" dirty="0" smtClean="0"/>
              <a:t>Site </a:t>
            </a:r>
            <a:r>
              <a:rPr lang="en-GB" dirty="0" err="1" smtClean="0"/>
              <a:t>coodinates</a:t>
            </a:r>
            <a:endParaRPr lang="en-GB" dirty="0" smtClean="0"/>
          </a:p>
          <a:p>
            <a:pPr lvl="1"/>
            <a:r>
              <a:rPr lang="en-GB" dirty="0" smtClean="0"/>
              <a:t>EOPs (for estimation of rotation)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cale‏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is used to define and refine the reference frame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solutions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Invoking </a:t>
            </a:r>
            <a:r>
              <a:rPr lang="en-GB" sz="3600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sz="3600" dirty="0" smtClean="0"/>
              <a:t> from</a:t>
            </a:r>
            <a:br>
              <a:rPr lang="en-GB" sz="3600" dirty="0" smtClean="0"/>
            </a:br>
            <a:r>
              <a:rPr lang="en-GB" sz="3600" dirty="0" err="1" smtClean="0">
                <a:latin typeface="Courier New" charset="0"/>
                <a:ea typeface="Courier New" charset="0"/>
                <a:cs typeface="Courier New" charset="0"/>
              </a:rPr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run when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endParaRPr lang="en-GB" dirty="0" smtClean="0"/>
          </a:p>
          <a:p>
            <a:r>
              <a:rPr lang="en-GB" dirty="0" smtClean="0"/>
              <a:t>If “</a:t>
            </a:r>
            <a:r>
              <a:rPr lang="en-GB" dirty="0" err="1" smtClean="0"/>
              <a:t>org_out</a:t>
            </a:r>
            <a:r>
              <a:rPr lang="en-GB" dirty="0" smtClean="0"/>
              <a:t>” is not given then the extent on the print file name is replaced with “.org”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dirty="0" smtClean="0"/>
              <a:t> </a:t>
            </a:r>
            <a:r>
              <a:rPr lang="en-GB" dirty="0"/>
              <a:t>c</a:t>
            </a:r>
            <a:r>
              <a:rPr lang="en-GB" dirty="0" smtClean="0"/>
              <a:t>ommands</a:t>
            </a:r>
            <a:endParaRPr lang="en-GB" dirty="0"/>
          </a:p>
        </p:txBody>
      </p:sp>
      <p:sp>
        <p:nvSpPr>
          <p:cNvPr id="419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 (</a:t>
            </a:r>
            <a:r>
              <a:rPr lang="en-GB" dirty="0" err="1" smtClean="0"/>
              <a:t>apr_tran</a:t>
            </a:r>
            <a:r>
              <a:rPr lang="en-GB" dirty="0" smtClean="0"/>
              <a:t> in </a:t>
            </a:r>
            <a:r>
              <a:rPr lang="en-GB" dirty="0" err="1" smtClean="0"/>
              <a:t>globk</a:t>
            </a:r>
            <a:r>
              <a:rPr lang="en-GB" dirty="0" smtClean="0"/>
              <a:t> if GAMIT “BASELINE” choice of experiment)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endParaRPr lang="en-US" dirty="0" smtClean="0"/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smtClean="0"/>
              <a:t>GLOBK files and estimation rules</a:t>
            </a:r>
          </a:p>
          <a:p>
            <a:pPr lvl="1"/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program/function: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Controlling print </a:t>
            </a:r>
            <a:r>
              <a:rPr lang="en-GB"/>
              <a:t>o</a:t>
            </a:r>
            <a:r>
              <a:rPr lang="en-GB" smtClean="0"/>
              <a:t>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crt_opt</a:t>
            </a:r>
            <a:r>
              <a:rPr lang="en-GB" dirty="0" smtClean="0"/>
              <a:t>, </a:t>
            </a:r>
            <a:r>
              <a:rPr lang="en-GB" dirty="0" err="1" smtClean="0"/>
              <a:t>prt_opt</a:t>
            </a:r>
            <a:r>
              <a:rPr lang="en-GB" dirty="0" smtClean="0"/>
              <a:t>, </a:t>
            </a:r>
            <a:r>
              <a:rPr lang="en-GB" dirty="0" err="1" smtClean="0"/>
              <a:t>org_opt</a:t>
            </a:r>
            <a:r>
              <a:rPr lang="en-GB" dirty="0" smtClean="0"/>
              <a:t> specify output options for screen, print and org 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/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help gives all options, main ones are:</a:t>
            </a:r>
          </a:p>
          <a:p>
            <a:pPr lvl="1"/>
            <a:r>
              <a:rPr lang="en-GB" dirty="0" smtClean="0"/>
              <a:t>ERAS -- erase file before writing (normally files appended)‏</a:t>
            </a:r>
          </a:p>
          <a:p>
            <a:pPr lvl="1"/>
            <a:r>
              <a:rPr lang="en-GB" dirty="0" smtClean="0"/>
              <a:t>NOPR -- Do not write output ( e.g., for </a:t>
            </a:r>
            <a:r>
              <a:rPr lang="en-GB" dirty="0" err="1" smtClean="0"/>
              <a:t>globk</a:t>
            </a:r>
            <a:r>
              <a:rPr lang="en-GB" dirty="0" smtClean="0"/>
              <a:t> when invoking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BLEN -- Baseline lengths</a:t>
            </a:r>
          </a:p>
          <a:p>
            <a:pPr lvl="1"/>
            <a:r>
              <a:rPr lang="en-GB" dirty="0" smtClean="0"/>
              <a:t>BRAT -- baseline rates when velocities estimated</a:t>
            </a:r>
          </a:p>
          <a:p>
            <a:pPr lvl="1"/>
            <a:r>
              <a:rPr lang="en-GB" dirty="0" smtClean="0"/>
              <a:t>RNRP -- generates reports on differences in parameter estimates after renames.</a:t>
            </a:r>
          </a:p>
          <a:p>
            <a:pPr lvl="1"/>
            <a:r>
              <a:rPr lang="en-GB" dirty="0" smtClean="0"/>
              <a:t>FIXA -- makes </a:t>
            </a:r>
            <a:r>
              <a:rPr lang="en-GB" dirty="0" err="1" smtClean="0"/>
              <a:t>apriori</a:t>
            </a:r>
            <a:r>
              <a:rPr lang="en-GB" dirty="0" smtClean="0"/>
              <a:t> coordinates and velocities consistent when equates are used in </a:t>
            </a:r>
            <a:r>
              <a:rPr lang="en-GB" dirty="0" err="1" smtClean="0"/>
              <a:t>glorg</a:t>
            </a:r>
            <a:r>
              <a:rPr lang="en-GB" dirty="0" smtClean="0"/>
              <a:t> (can sometimes fail in complicated rename scenarios--best if </a:t>
            </a:r>
            <a:r>
              <a:rPr lang="en-GB" dirty="0" err="1" smtClean="0"/>
              <a:t>apr_file</a:t>
            </a:r>
            <a:r>
              <a:rPr lang="en-GB" dirty="0" smtClean="0"/>
              <a:t> is provided with consistent values)‏</a:t>
            </a:r>
          </a:p>
          <a:p>
            <a:pPr lvl="1"/>
            <a:r>
              <a:rPr lang="en-GB" dirty="0" smtClean="0"/>
              <a:t>VSUM -- </a:t>
            </a:r>
            <a:r>
              <a:rPr lang="en-GB" dirty="0" err="1" smtClean="0"/>
              <a:t>Lat</a:t>
            </a:r>
            <a:r>
              <a:rPr lang="en-GB" dirty="0" smtClean="0"/>
              <a:t>/long summary of velocity (needed to plot velocities)‏</a:t>
            </a:r>
          </a:p>
          <a:p>
            <a:pPr lvl="1"/>
            <a:r>
              <a:rPr lang="en-GB" dirty="0" smtClean="0"/>
              <a:t>PSUM -- </a:t>
            </a:r>
            <a:r>
              <a:rPr lang="en-GB" dirty="0" err="1" smtClean="0"/>
              <a:t>Lat</a:t>
            </a:r>
            <a:r>
              <a:rPr lang="en-GB" dirty="0" smtClean="0"/>
              <a:t>/long position summary</a:t>
            </a:r>
          </a:p>
          <a:p>
            <a:pPr lvl="1"/>
            <a:r>
              <a:rPr lang="en-GB" dirty="0" smtClean="0"/>
              <a:t>GDLF --Include list of </a:t>
            </a:r>
            <a:r>
              <a:rPr lang="en-GB" dirty="0" err="1" smtClean="0"/>
              <a:t>hfiles</a:t>
            </a:r>
            <a:r>
              <a:rPr lang="en-GB" dirty="0" smtClean="0"/>
              <a:t> and chi**2 increments from run</a:t>
            </a:r>
          </a:p>
          <a:p>
            <a:pPr lvl="1"/>
            <a:r>
              <a:rPr lang="en-GB" dirty="0" smtClean="0"/>
              <a:t>CMDS -- </a:t>
            </a:r>
            <a:r>
              <a:rPr lang="en-GB" dirty="0" err="1" smtClean="0"/>
              <a:t>Echos</a:t>
            </a:r>
            <a:r>
              <a:rPr lang="en-GB" dirty="0" smtClean="0"/>
              <a:t> </a:t>
            </a:r>
            <a:r>
              <a:rPr lang="en-GB" dirty="0" err="1" smtClean="0"/>
              <a:t>globk</a:t>
            </a:r>
            <a:r>
              <a:rPr lang="en-GB" dirty="0" smtClean="0"/>
              <a:t> command file into output file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Read all the h-file headers to determine their contents (sites,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h-file list  forward or backward in time (</a:t>
            </a:r>
            <a:r>
              <a:rPr lang="en-GB" dirty="0" err="1" smtClean="0"/>
              <a:t>srt_dir</a:t>
            </a:r>
            <a:r>
              <a:rPr lang="en-GB" dirty="0" smtClean="0"/>
              <a:t>) </a:t>
            </a:r>
          </a:p>
          <a:p>
            <a:r>
              <a:rPr lang="en-GB" dirty="0" smtClean="0"/>
              <a:t>Initialize the </a:t>
            </a:r>
            <a:r>
              <a:rPr lang="en-GB" dirty="0" err="1" smtClean="0"/>
              <a:t>Kalman</a:t>
            </a:r>
            <a:r>
              <a:rPr lang="en-GB" dirty="0" smtClean="0"/>
              <a:t> filter with the a priori constraints (</a:t>
            </a:r>
            <a:r>
              <a:rPr lang="en-GB" dirty="0" err="1" smtClean="0"/>
              <a:t>apr_xxx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Read in the h-files, one at a time, a run sequential </a:t>
            </a:r>
            <a:r>
              <a:rPr lang="en-GB" dirty="0" err="1" smtClean="0"/>
              <a:t>Kalman</a:t>
            </a:r>
            <a:r>
              <a:rPr lang="en-GB" dirty="0" smtClean="0"/>
              <a:t> Filter. 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), update the solution and write the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h-file)‏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(iterative “stabilization”)‏</a:t>
            </a:r>
          </a:p>
          <a:p>
            <a:pPr lvl="1"/>
            <a:r>
              <a:rPr lang="en-GB" dirty="0" smtClean="0"/>
              <a:t>Apply linkage of parameters (equate, constrain, force), computing the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 for each</a:t>
            </a:r>
          </a:p>
          <a:p>
            <a:pPr lvl="1"/>
            <a:r>
              <a:rPr lang="en-GB" dirty="0" smtClean="0"/>
              <a:t>Estimate plate rotations (“plate” command) </a:t>
            </a:r>
          </a:p>
          <a:p>
            <a:pPr lvl="1"/>
            <a:r>
              <a:rPr lang="en-GB" dirty="0" smtClean="0"/>
              <a:t>Write the solution to the org file (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Repair mistakes in original analysis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ycle slips</a:t>
            </a:r>
          </a:p>
          <a:p>
            <a:pPr lvl="1"/>
            <a:r>
              <a:rPr lang="en-GB" dirty="0" smtClean="0"/>
              <a:t>Wrong antenna phase </a:t>
            </a:r>
            <a:r>
              <a:rPr lang="en-GB" dirty="0" err="1" smtClean="0"/>
              <a:t>center</a:t>
            </a:r>
            <a:r>
              <a:rPr lang="en-GB" dirty="0" smtClean="0"/>
              <a:t> models</a:t>
            </a:r>
          </a:p>
          <a:p>
            <a:r>
              <a:rPr lang="en-GB" dirty="0" smtClean="0"/>
              <a:t>Resolve ambiguities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W</a:t>
            </a:r>
            <a:r>
              <a:rPr lang="en-GB" dirty="0" smtClean="0"/>
              <a:t>ould make files too large</a:t>
            </a:r>
          </a:p>
          <a:p>
            <a:r>
              <a:rPr lang="en-GB" dirty="0" smtClean="0"/>
              <a:t>Overcome non-linear effects</a:t>
            </a:r>
          </a:p>
          <a:p>
            <a:pPr lvl="1"/>
            <a:r>
              <a:rPr lang="en-GB" dirty="0" smtClean="0"/>
              <a:t>As in GAMIT, adjustments must be less than  ~ 30 cm </a:t>
            </a:r>
          </a:p>
          <a:p>
            <a:r>
              <a:rPr lang="en-GB" dirty="0" smtClean="0"/>
              <a:t>But GLOBK can delete stations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an help avoid contaminating solution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a</a:t>
            </a:r>
            <a:r>
              <a:rPr lang="en-GB" dirty="0" err="1" smtClean="0"/>
              <a:t>pr</a:t>
            </a:r>
            <a:r>
              <a:rPr lang="en-GB" dirty="0" smtClean="0"/>
              <a:t> </a:t>
            </a:r>
            <a:r>
              <a:rPr lang="en-GB" dirty="0"/>
              <a:t>f</a:t>
            </a:r>
            <a:r>
              <a:rPr lang="en-GB" dirty="0" smtClean="0"/>
              <a:t>iles in GLOBK processing</a:t>
            </a:r>
            <a:endParaRPr lang="en-GB" dirty="0"/>
          </a:p>
        </p:txBody>
      </p:sp>
      <p:sp>
        <p:nvSpPr>
          <p:cNvPr id="5632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GAMIT</a:t>
            </a:r>
          </a:p>
          <a:p>
            <a:pPr lvl="1"/>
            <a:r>
              <a:rPr lang="en-GB" dirty="0" smtClean="0"/>
              <a:t>10 m accuracy for all sites for cycle-slip repair</a:t>
            </a:r>
          </a:p>
          <a:p>
            <a:pPr lvl="1"/>
            <a:r>
              <a:rPr lang="en-GB" dirty="0" smtClean="0"/>
              <a:t>&lt; 30 cm final adjustment for linearity (1st solution guarantees)‏</a:t>
            </a:r>
          </a:p>
          <a:p>
            <a:pPr lvl="1"/>
            <a:r>
              <a:rPr lang="en-GB" dirty="0" smtClean="0"/>
              <a:t>~5  cm accuracy in constrained site(s) for ambiguity resolution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If invoking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for reference frame, </a:t>
            </a:r>
            <a:r>
              <a:rPr lang="en-GB" dirty="0" err="1" smtClean="0"/>
              <a:t>apr_file</a:t>
            </a:r>
            <a:r>
              <a:rPr lang="en-GB" dirty="0" smtClean="0"/>
              <a:t> usually optional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If not invoking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, need accurate </a:t>
            </a:r>
            <a:r>
              <a:rPr lang="en-GB" dirty="0" err="1" smtClean="0"/>
              <a:t>apr_file</a:t>
            </a:r>
            <a:r>
              <a:rPr lang="en-GB" dirty="0" smtClean="0"/>
              <a:t> entries for constrained sites</a:t>
            </a:r>
          </a:p>
          <a:p>
            <a:pPr lvl="1"/>
            <a:r>
              <a:rPr lang="en-GB" dirty="0" smtClean="0"/>
              <a:t>For complicated renames and equates, </a:t>
            </a:r>
            <a:r>
              <a:rPr lang="en-GB" dirty="0" err="1" smtClean="0"/>
              <a:t>apr_file</a:t>
            </a:r>
            <a:r>
              <a:rPr lang="en-GB" dirty="0" smtClean="0"/>
              <a:t> may be needed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err="1"/>
              <a:t>a</a:t>
            </a:r>
            <a:r>
              <a:rPr lang="en-GB" dirty="0" err="1" smtClean="0"/>
              <a:t>pr_file</a:t>
            </a:r>
            <a:r>
              <a:rPr lang="en-GB" dirty="0" smtClean="0"/>
              <a:t> needs coordinates only for reference sites and equates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What can go wrong?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h-files not used:  removed automatically for 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, coordinate adjustment, or rotation (</a:t>
            </a:r>
            <a:r>
              <a:rPr lang="en-GB" dirty="0" err="1" smtClean="0"/>
              <a:t>max_chii</a:t>
            </a:r>
            <a:r>
              <a:rPr lang="en-GB" dirty="0" smtClean="0"/>
              <a:t>  command)‏</a:t>
            </a:r>
          </a:p>
          <a:p>
            <a:pPr lvl="1"/>
            <a:r>
              <a:rPr lang="en-GB" dirty="0" smtClean="0"/>
              <a:t>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increment: inconsistent data. Can be an issue when estimating orbits (“RELAX” mode) if MIT GLX file use different modelling (e.g. albedo, gravity field)</a:t>
            </a:r>
          </a:p>
          <a:p>
            <a:pPr lvl="1"/>
            <a:r>
              <a:rPr lang="en-GB" dirty="0" smtClean="0"/>
              <a:t>Station “missing”: not present in h-file or renamed out (use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 smtClean="0"/>
              <a:t>)‏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Stabilization fails: too few sites in stabilization</a:t>
            </a:r>
          </a:p>
          <a:p>
            <a:pPr lvl="1"/>
            <a:r>
              <a:rPr lang="en-GB" dirty="0" smtClean="0"/>
              <a:t>Large uncertainties: poor stabilization</a:t>
            </a:r>
          </a:p>
          <a:p>
            <a:pPr lvl="1"/>
            <a:r>
              <a:rPr lang="en-GB" dirty="0" smtClean="0"/>
              <a:t>Uncertainties too small for some stabilization sites: rotation parameters absorbing coordinate adjustment</a:t>
            </a:r>
          </a:p>
          <a:p>
            <a:pPr lvl="1"/>
            <a:r>
              <a:rPr lang="en-GB" dirty="0" smtClean="0"/>
              <a:t>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 equate: inconsistent data </a:t>
            </a:r>
          </a:p>
          <a:p>
            <a:pPr lvl="1"/>
            <a:r>
              <a:rPr lang="en-GB" dirty="0" smtClean="0"/>
              <a:t>Wrong velocity for equated sites: unmatched a 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GB" dirty="0" smtClean="0"/>
              <a:t>: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h-files (GAMIT h-files, SINEX)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glbtosnx</a:t>
            </a:r>
            <a:r>
              <a:rPr lang="en-GB" dirty="0" smtClean="0"/>
              <a:t>: Generates SINEX files from binary h-files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 smtClean="0"/>
              <a:t>: Lists the contents of a series of h-files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hfupd</a:t>
            </a:r>
            <a:r>
              <a:rPr lang="en-GB" dirty="0" smtClean="0"/>
              <a:t>: Updates binary h-files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tssum</a:t>
            </a:r>
            <a:r>
              <a:rPr lang="en-GB" dirty="0" smtClean="0"/>
              <a:t>,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tsfit</a:t>
            </a:r>
            <a:r>
              <a:rPr lang="en-GB" dirty="0" smtClean="0"/>
              <a:t>,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tscon</a:t>
            </a:r>
            <a:r>
              <a:rPr lang="en-GB" dirty="0" smtClean="0"/>
              <a:t>: Time series analysis (batch)</a:t>
            </a:r>
          </a:p>
          <a:p>
            <a:r>
              <a:rPr lang="en-GB" dirty="0" err="1" smtClean="0"/>
              <a:t>Matlab</a:t>
            </a:r>
            <a:r>
              <a:rPr lang="en-GB" dirty="0"/>
              <a:t>-</a:t>
            </a:r>
            <a:r>
              <a:rPr lang="en-GB" dirty="0" smtClean="0"/>
              <a:t>derived programs (interactive):</a:t>
            </a:r>
          </a:p>
          <a:p>
            <a:pPr lvl="1"/>
            <a:r>
              <a:rPr lang="en-GB" dirty="0" err="1"/>
              <a:t>v</a:t>
            </a:r>
            <a:r>
              <a:rPr lang="en-GB" dirty="0" err="1" smtClean="0"/>
              <a:t>elview</a:t>
            </a:r>
            <a:r>
              <a:rPr lang="en-GB" dirty="0" smtClean="0"/>
              <a:t>: displays and analyzes velocity fields </a:t>
            </a:r>
          </a:p>
          <a:p>
            <a:pPr lvl="1"/>
            <a:r>
              <a:rPr lang="en-GB" dirty="0" err="1"/>
              <a:t>t</a:t>
            </a:r>
            <a:r>
              <a:rPr lang="en-GB" dirty="0" err="1" smtClean="0"/>
              <a:t>sview</a:t>
            </a:r>
            <a:r>
              <a:rPr lang="en-GB" dirty="0" smtClean="0"/>
              <a:t>: displays and analyses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GLOBK has many features and due to its evolution, there are often multiple ways of doing the same or similar things</a:t>
            </a:r>
          </a:p>
          <a:p>
            <a:r>
              <a:rPr lang="en-US" dirty="0" smtClean="0"/>
              <a:t>There is extensive help in the ~/gg/help/ directory and discussion in the documentation</a:t>
            </a:r>
          </a:p>
          <a:p>
            <a:r>
              <a:rPr lang="en-US" dirty="0" smtClean="0"/>
              <a:t>GLOBK is where all the major analysis decisions are made and hence can be quite complex for large analyses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software, e.g.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happens to position/velocity estimates if the “</a:t>
            </a:r>
            <a:r>
              <a:rPr lang="en-US" dirty="0" err="1" smtClean="0"/>
              <a:t>apr_tran</a:t>
            </a:r>
            <a:r>
              <a:rPr lang="en-US" dirty="0" smtClean="0"/>
              <a:t>” command is added to the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command file?</a:t>
            </a:r>
          </a:p>
          <a:p>
            <a:pPr lvl="1"/>
            <a:r>
              <a:rPr lang="en-US" dirty="0" smtClean="0"/>
              <a:t>How do my estimates and uncertainties change if the “</a:t>
            </a:r>
            <a:r>
              <a:rPr lang="en-US" dirty="0" err="1" smtClean="0"/>
              <a:t>apr_neu</a:t>
            </a:r>
            <a:r>
              <a:rPr lang="en-US" dirty="0" smtClean="0"/>
              <a:t>” and “</a:t>
            </a:r>
            <a:r>
              <a:rPr lang="en-US" dirty="0" err="1" smtClean="0"/>
              <a:t>mar_neu</a:t>
            </a:r>
            <a:r>
              <a:rPr lang="en-US" dirty="0" smtClean="0"/>
              <a:t>”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GAMIT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applications of GLOBK</a:t>
            </a:r>
            <a:endParaRPr lang="en-GB" dirty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Repeatability analysis (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Processing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generates input binary h-files.</a:t>
            </a:r>
          </a:p>
          <a:p>
            <a:r>
              <a:rPr lang="en-US" dirty="0" smtClean="0"/>
              <a:t>GLOBK has distinct modules that are used:</a:t>
            </a:r>
          </a:p>
          <a:p>
            <a:pPr lvl="1"/>
            <a:r>
              <a:rPr lang="en-US" dirty="0" smtClean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 smtClean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 smtClean="0"/>
              <a:t>Possible backwards smoothing filter (not that common)</a:t>
            </a:r>
          </a:p>
          <a:p>
            <a:pPr lvl="1"/>
            <a:r>
              <a:rPr lang="en-US" dirty="0" smtClean="0"/>
              <a:t>Simple output of the solution (program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glout</a:t>
            </a:r>
            <a:r>
              <a:rPr lang="en-US" dirty="0" smtClean="0"/>
              <a:t>: generates .</a:t>
            </a:r>
            <a:r>
              <a:rPr lang="en-US" dirty="0" err="1" smtClean="0"/>
              <a:t>prt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Reference frame realized solution and post-solution constraints.  Generates .org file. Program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can be used separately for multiple realizations and constraints.</a:t>
            </a:r>
          </a:p>
          <a:p>
            <a:pPr lvl="1"/>
            <a:r>
              <a:rPr lang="en-US" dirty="0" smtClean="0"/>
              <a:t>Saving binary version of solution for additional processing (“</a:t>
            </a:r>
            <a:r>
              <a:rPr lang="en-US" dirty="0" err="1" smtClean="0"/>
              <a:t>out_glb</a:t>
            </a:r>
            <a:r>
              <a:rPr lang="en-US" dirty="0" smtClean="0"/>
              <a:t>” option in command file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glsave</a:t>
            </a:r>
            <a:r>
              <a:rPr lang="en-US" dirty="0" smtClean="0"/>
              <a:t> program).</a:t>
            </a:r>
          </a:p>
          <a:p>
            <a:r>
              <a:rPr lang="en-US" dirty="0" smtClean="0"/>
              <a:t>Modules in GLOBK can be called within GLOBK as subroutines or run externally as stand-alone programs (program names are lower case)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non-GAMIT files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can convert other types of solution/covariance matrix files into GLOBK binary h-files.</a:t>
            </a:r>
          </a:p>
          <a:p>
            <a:r>
              <a:rPr lang="en-US" dirty="0" smtClean="0"/>
              <a:t>There are caveats when this is done because these other file formats don’t contain the same meta data as the GAMIT h-files.</a:t>
            </a:r>
          </a:p>
          <a:p>
            <a:r>
              <a:rPr lang="en-US" dirty="0" smtClean="0"/>
              <a:t>For GAGE/PBO Frame resolved SINEX files:</a:t>
            </a:r>
          </a:p>
          <a:p>
            <a:pPr lvl="1"/>
            <a:r>
              <a:rPr lang="en-US" dirty="0" smtClean="0"/>
              <a:t>Use the -d=TR option to apply rotation and translation loosening</a:t>
            </a:r>
          </a:p>
          <a:p>
            <a:pPr lvl="1"/>
            <a:r>
              <a:rPr lang="en-US" dirty="0" smtClean="0"/>
              <a:t>-m=512 (allocate 512 Mb memory) is needed from more recent files</a:t>
            </a:r>
          </a:p>
          <a:p>
            <a:pPr lvl="1"/>
            <a:r>
              <a:rPr lang="en-US" dirty="0" smtClean="0"/>
              <a:t>There are ”loose” SINEX files for which -d=TR is not needed except for CWU files which are not loose (these are the submitted AC files)</a:t>
            </a:r>
          </a:p>
          <a:p>
            <a:r>
              <a:rPr lang="en-US" dirty="0" smtClean="0"/>
              <a:t>IGS SINEX files</a:t>
            </a:r>
          </a:p>
          <a:p>
            <a:pPr lvl="1"/>
            <a:r>
              <a:rPr lang="en-US" dirty="0" smtClean="0"/>
              <a:t>Use -s option for name translation with point codes</a:t>
            </a:r>
          </a:p>
          <a:p>
            <a:pPr lvl="1"/>
            <a:r>
              <a:rPr lang="en-US" dirty="0" smtClean="0"/>
              <a:t>Variance-covariance matrix will need scaling depending on AC (scaling value supplied in .</a:t>
            </a:r>
            <a:r>
              <a:rPr lang="en-US" dirty="0" err="1" smtClean="0"/>
              <a:t>gdl</a:t>
            </a:r>
            <a:r>
              <a:rPr lang="en-US" dirty="0" smtClean="0"/>
              <a:t> file).  COD solution of more difference from unity (~10</a:t>
            </a:r>
            <a:r>
              <a:rPr lang="en-US" baseline="30000" dirty="0" smtClean="0"/>
              <a:t>-4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543-2F45-7E47-8ACE-5F16A985861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smtClean="0"/>
              <a:t>GLOBK function and file </a:t>
            </a:r>
            <a:r>
              <a:rPr lang="en-GB" sz="3200" dirty="0" smtClean="0"/>
              <a:t>f</a:t>
            </a:r>
            <a:r>
              <a:rPr lang="en-GB" sz="3200" smtClean="0"/>
              <a:t>low</a:t>
            </a:r>
            <a:endParaRPr lang="en-GB" sz="3200" dirty="0" smtClean="0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:   Translate GAMIT h-files to (e.g., hemeda.10256 ) to </a:t>
            </a:r>
            <a:r>
              <a:rPr lang="en-US" dirty="0" smtClean="0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smtClean="0"/>
              <a:t>    h-files </a:t>
            </a:r>
            <a:r>
              <a:rPr lang="en-US" dirty="0"/>
              <a:t>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GLOBK is controlled by a command file that “instructs” the program what to do.</a:t>
            </a:r>
          </a:p>
          <a:p>
            <a:r>
              <a:rPr lang="en-US" dirty="0" smtClean="0"/>
              <a:t>The command file contain the following classes of commands:</a:t>
            </a:r>
          </a:p>
          <a:p>
            <a:pPr lvl="1"/>
            <a:r>
              <a:rPr lang="en-US" dirty="0" smtClean="0"/>
              <a:t>Estimation command: Tells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what to estimate and constraints on apriori values and temporal behavior of the parameters. “</a:t>
            </a:r>
            <a:r>
              <a:rPr lang="en-US" dirty="0" err="1" smtClean="0"/>
              <a:t>apr_xxx</a:t>
            </a:r>
            <a:r>
              <a:rPr lang="en-US" dirty="0" smtClean="0"/>
              <a:t>” and “</a:t>
            </a:r>
            <a:r>
              <a:rPr lang="en-US" dirty="0" err="1" smtClean="0"/>
              <a:t>mar_xxx</a:t>
            </a:r>
            <a:r>
              <a:rPr lang="en-US" dirty="0" smtClean="0"/>
              <a:t>” commands.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priori information commands: Coordinates, discontinuity times, selection of sites </a:t>
            </a:r>
          </a:p>
          <a:p>
            <a:pPr lvl="1"/>
            <a:r>
              <a:rPr lang="en-US" dirty="0" smtClean="0"/>
              <a:t>Output (types and files),  and control commands (e.g., to 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GLORG (post-processing program/module) also has its own command file.</a:t>
            </a:r>
          </a:p>
          <a:p>
            <a:r>
              <a:rPr lang="en-US" dirty="0" smtClean="0"/>
              <a:t>The simplest </a:t>
            </a:r>
            <a:r>
              <a:rPr lang="en-US" dirty="0" err="1" smtClean="0"/>
              <a:t>globk</a:t>
            </a:r>
            <a:r>
              <a:rPr lang="en-US" dirty="0" smtClean="0"/>
              <a:t> command can have one line: </a:t>
            </a:r>
            <a:br>
              <a:rPr lang="en-US" dirty="0" smtClean="0"/>
            </a:br>
            <a:r>
              <a:rPr lang="en-US" dirty="0" err="1" smtClean="0"/>
              <a:t>apr_neu</a:t>
            </a:r>
            <a:r>
              <a:rPr lang="en-US" dirty="0" smtClean="0"/>
              <a:t> all 10 10 10 0 0 0</a:t>
            </a:r>
            <a:br>
              <a:rPr lang="en-US" dirty="0" smtClean="0"/>
            </a:br>
            <a:r>
              <a:rPr lang="en-US" dirty="0" smtClean="0"/>
              <a:t>but in general have several other commons commands (see examples in ~/</a:t>
            </a:r>
            <a:r>
              <a:rPr lang="en-US" dirty="0" err="1" smtClean="0"/>
              <a:t>gg</a:t>
            </a:r>
            <a:r>
              <a:rPr lang="en-US" dirty="0" smtClean="0"/>
              <a:t>/tables/</a:t>
            </a:r>
            <a:r>
              <a:rPr lang="en-US" dirty="0" err="1" smtClean="0"/>
              <a:t>globk_xxxx.cmd</a:t>
            </a:r>
            <a:r>
              <a:rPr lang="en-US" dirty="0" smtClean="0"/>
              <a:t>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 smtClean="0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24827</TotalTime>
  <Words>3496</Words>
  <Application>Microsoft Macintosh PowerPoint</Application>
  <PresentationFormat>On-screen Show (4:3)</PresentationFormat>
  <Paragraphs>409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Calibri</vt:lpstr>
      <vt:lpstr>Calibri Light</vt:lpstr>
      <vt:lpstr>Courier</vt:lpstr>
      <vt:lpstr>Courier New</vt:lpstr>
      <vt:lpstr>DejaVu Sans</vt:lpstr>
      <vt:lpstr>Wingdings</vt:lpstr>
      <vt:lpstr>Arial</vt:lpstr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Using non-GAMIT files in htoglb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(EOPs)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wrong?</vt:lpstr>
      <vt:lpstr>Associated programs</vt:lpstr>
      <vt:lpstr>Summary</vt:lpstr>
    </vt:vector>
  </TitlesOfParts>
  <Manager/>
  <Company>MIT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post-processing with GLOBK</dc:title>
  <dc:subject/>
  <dc:creator>T. Herring</dc:creator>
  <cp:keywords/>
  <dc:description/>
  <cp:lastModifiedBy>Thomas A Herring</cp:lastModifiedBy>
  <cp:revision>43</cp:revision>
  <cp:lastPrinted>2011-08-06T13:38:01Z</cp:lastPrinted>
  <dcterms:created xsi:type="dcterms:W3CDTF">2011-08-03T17:21:15Z</dcterms:created>
  <dcterms:modified xsi:type="dcterms:W3CDTF">2017-06-17T20:25:03Z</dcterms:modified>
  <cp:category/>
</cp:coreProperties>
</file>