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24"/>
  </p:notesMasterIdLst>
  <p:handoutMasterIdLst>
    <p:handoutMasterId r:id="rId25"/>
  </p:handoutMasterIdLst>
  <p:sldIdLst>
    <p:sldId id="257" r:id="rId2"/>
    <p:sldId id="259" r:id="rId3"/>
    <p:sldId id="260" r:id="rId4"/>
    <p:sldId id="261" r:id="rId5"/>
    <p:sldId id="262" r:id="rId6"/>
    <p:sldId id="271" r:id="rId7"/>
    <p:sldId id="272" r:id="rId8"/>
    <p:sldId id="273" r:id="rId9"/>
    <p:sldId id="280" r:id="rId10"/>
    <p:sldId id="276" r:id="rId11"/>
    <p:sldId id="277" r:id="rId12"/>
    <p:sldId id="278" r:id="rId13"/>
    <p:sldId id="279" r:id="rId14"/>
    <p:sldId id="274" r:id="rId15"/>
    <p:sldId id="275" r:id="rId16"/>
    <p:sldId id="263" r:id="rId17"/>
    <p:sldId id="264" r:id="rId18"/>
    <p:sldId id="265" r:id="rId19"/>
    <p:sldId id="266" r:id="rId20"/>
    <p:sldId id="267" r:id="rId21"/>
    <p:sldId id="268" r:id="rId22"/>
    <p:sldId id="27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5"/>
    <p:restoredTop sz="85357"/>
  </p:normalViewPr>
  <p:slideViewPr>
    <p:cSldViewPr snapToGrid="0" snapToObjects="1">
      <p:cViewPr>
        <p:scale>
          <a:sx n="95" d="100"/>
          <a:sy n="95" d="100"/>
        </p:scale>
        <p:origin x="1088" y="-4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2017/06/21</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Survey-mode measurements and analysis</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44AECA-F49B-954A-8736-BB2B00F68A10}" type="slidenum">
              <a:rPr lang="en-US" smtClean="0"/>
              <a:t>‹#›</a:t>
            </a:fld>
            <a:endParaRPr lang="en-US"/>
          </a:p>
        </p:txBody>
      </p:sp>
    </p:spTree>
    <p:extLst>
      <p:ext uri="{BB962C8B-B14F-4D97-AF65-F5344CB8AC3E}">
        <p14:creationId xmlns:p14="http://schemas.microsoft.com/office/powerpoint/2010/main" val="1464866207"/>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2017/06/21</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Survey-mode measurements and analysis</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91620F-9B8D-1243-8306-6EB477E5BA60}" type="slidenum">
              <a:rPr lang="en-US" smtClean="0"/>
              <a:t>‹#›</a:t>
            </a:fld>
            <a:endParaRPr lang="en-US"/>
          </a:p>
        </p:txBody>
      </p:sp>
    </p:spTree>
    <p:extLst>
      <p:ext uri="{BB962C8B-B14F-4D97-AF65-F5344CB8AC3E}">
        <p14:creationId xmlns:p14="http://schemas.microsoft.com/office/powerpoint/2010/main" val="268359665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a:t>
            </a:r>
            <a:r>
              <a:rPr lang="en-US" dirty="0" smtClean="0"/>
              <a:t>scientific</a:t>
            </a:r>
            <a:r>
              <a:rPr lang="en-US" baseline="0" dirty="0" smtClean="0"/>
              <a:t> </a:t>
            </a:r>
            <a:r>
              <a:rPr lang="en-US" baseline="0" dirty="0" smtClean="0"/>
              <a:t>goals require  a spatially dense network , then you may chose to rely on having two or more sites whose motions are expected to be the same and use this spatial redundancy as s substitute for temporal redundancy in identifying outliers.  The spatial redundancy would be more important than the temporal if the error in a position determination is correlated over the occupation time (e.g. a single flawed setup continued for several days).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23004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prstGeom prst="rect">
            <a:avLst/>
          </a:prstGeom>
        </p:spPr>
        <p:txBody>
          <a:bodyPr/>
          <a:lstStyle/>
          <a:p>
            <a:pPr lvl="0"/>
            <a:endParaRPr/>
          </a:p>
        </p:txBody>
      </p:sp>
      <p:sp>
        <p:nvSpPr>
          <p:cNvPr id="91" name="Shape 91"/>
          <p:cNvSpPr>
            <a:spLocks noGrp="1"/>
          </p:cNvSpPr>
          <p:nvPr>
            <p:ph type="body" sz="quarter" idx="1"/>
          </p:nvPr>
        </p:nvSpPr>
        <p:spPr>
          <a:prstGeom prst="rect">
            <a:avLst/>
          </a:prstGeom>
        </p:spPr>
        <p:txBody>
          <a:bodyPr/>
          <a:lstStyle/>
          <a:p>
            <a:pPr lvl="0">
              <a:defRPr sz="1800"/>
            </a:pPr>
            <a:r>
              <a:rPr lang="en-GB" sz="2200" dirty="0" smtClean="0"/>
              <a:t>The similarity of the stamp</a:t>
            </a:r>
            <a:r>
              <a:rPr lang="en-GB" sz="2200" baseline="0" dirty="0" smtClean="0"/>
              <a:t> of the central mark at one of its witness marks combined with a</a:t>
            </a:r>
            <a:r>
              <a:rPr lang="en-GB" sz="2200" dirty="0" smtClean="0"/>
              <a:t> lack of photographs or sketches</a:t>
            </a:r>
            <a:r>
              <a:rPr lang="en-GB" sz="2200" baseline="0" dirty="0" smtClean="0"/>
              <a:t> on log sheets from previous occupations meant that the incorrect mark was occupied when measured by a new group. This was m</a:t>
            </a:r>
            <a:r>
              <a:rPr sz="2200" dirty="0" smtClean="0"/>
              <a:t>ade </a:t>
            </a:r>
            <a:r>
              <a:rPr sz="2200" dirty="0"/>
              <a:t>especially difficult by the head-high grass</a:t>
            </a:r>
            <a:r>
              <a:rPr sz="2200" dirty="0" smtClean="0"/>
              <a:t>!</a:t>
            </a:r>
            <a:r>
              <a:rPr lang="en-GB" sz="2200" dirty="0" smtClean="0"/>
              <a:t> Once</a:t>
            </a:r>
            <a:r>
              <a:rPr lang="en-GB" sz="2200" baseline="0" dirty="0" smtClean="0"/>
              <a:t> the data from the incorrect mark was processed and identified as such, proceeding occupations measured both marks simultaneously, with better log sheet records!, and the velocities were equated.</a:t>
            </a:r>
            <a:endParaRPr sz="2200" dirty="0"/>
          </a:p>
        </p:txBody>
      </p:sp>
      <p:sp>
        <p:nvSpPr>
          <p:cNvPr id="2" name="Date Placeholder 1"/>
          <p:cNvSpPr>
            <a:spLocks noGrp="1"/>
          </p:cNvSpPr>
          <p:nvPr>
            <p:ph type="dt" idx="10"/>
          </p:nvPr>
        </p:nvSpPr>
        <p:spPr/>
        <p:txBody>
          <a:bodyPr/>
          <a:lstStyle/>
          <a:p>
            <a:r>
              <a:rPr lang="en-GB" smtClean="0"/>
              <a:t>2017/06/21</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655321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very clear in the log what</a:t>
            </a:r>
            <a:r>
              <a:rPr lang="en-US" baseline="0" dirty="0" smtClean="0"/>
              <a:t> antenna was used (type, serial number), how the height was measured, and what is </a:t>
            </a:r>
            <a:r>
              <a:rPr lang="en-US" baseline="0" smtClean="0"/>
              <a:t>the inscription on the monument.</a:t>
            </a:r>
            <a:endParaRPr lang="en-US" dirty="0"/>
          </a:p>
        </p:txBody>
      </p:sp>
      <p:sp>
        <p:nvSpPr>
          <p:cNvPr id="4" name="Date Placeholder 3"/>
          <p:cNvSpPr>
            <a:spLocks noGrp="1"/>
          </p:cNvSpPr>
          <p:nvPr>
            <p:ph type="dt"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12</a:t>
            </a:fld>
            <a:endParaRPr lang="en-US"/>
          </a:p>
        </p:txBody>
      </p:sp>
    </p:spTree>
    <p:extLst>
      <p:ext uri="{BB962C8B-B14F-4D97-AF65-F5344CB8AC3E}">
        <p14:creationId xmlns:p14="http://schemas.microsoft.com/office/powerpoint/2010/main" val="2057097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Synthetic time</a:t>
            </a:r>
            <a:r>
              <a:rPr lang="en-US" baseline="0" dirty="0" smtClean="0"/>
              <a:t> series</a:t>
            </a:r>
            <a:r>
              <a:rPr lang="en-US" dirty="0" smtClean="0"/>
              <a:t> showing continuous data with linear trend, periodic signals and (3 mm) white noise error.</a:t>
            </a:r>
            <a:r>
              <a:rPr lang="en-US" baseline="0" dirty="0" smtClean="0"/>
              <a:t> “Survey” 1 picks only data points from continuous time series in June in four of the five years of synthetic data. “Survey” 2 picks data points from continuous time series in June for first two years and September for second two years. Table shows the results of time series analysis compared to the synthetic input values. “Survey” 1 recovers the input (and continuous) velocity within reasonable associated uncertainty whereas “survey” 2 has a significant velocity bias due to the influence of survey timing relative to the seasonal signal’s peaks and troughs.</a:t>
            </a:r>
            <a:endParaRPr lang="en-US" dirty="0"/>
          </a:p>
        </p:txBody>
      </p:sp>
      <p:sp>
        <p:nvSpPr>
          <p:cNvPr id="4" name="Slide Number Placeholder 3"/>
          <p:cNvSpPr>
            <a:spLocks noGrp="1"/>
          </p:cNvSpPr>
          <p:nvPr>
            <p:ph type="sldNum" sz="quarter" idx="10"/>
          </p:nvPr>
        </p:nvSpPr>
        <p:spPr/>
        <p:txBody>
          <a:bodyPr/>
          <a:lstStyle/>
          <a:p>
            <a:fld id="{C491620F-9B8D-1243-8306-6EB477E5BA60}" type="slidenum">
              <a:rPr lang="en-US" smtClean="0"/>
              <a:t>13</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827226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a good </a:t>
            </a:r>
            <a:r>
              <a:rPr lang="en-US" baseline="0" dirty="0" err="1" smtClean="0"/>
              <a:t>sGPS</a:t>
            </a:r>
            <a:r>
              <a:rPr lang="en-US" baseline="0" dirty="0" smtClean="0"/>
              <a:t> site observed with a low-mounted antenna. The ground drops off in a 270-degree arc, trees block the view and generate reflections in a 90-degree arc, mostly in the north-polar “hole” of SV visibility.   This site has two occupations, 11 years apart, one with a 1-m tripod, the second one with the spike mount as shown. The velocity uncertainty and residual from a block model are each ~0.6 mm/yr.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15</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330250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16</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610392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17</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107765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yet to determined the</a:t>
            </a:r>
            <a:r>
              <a:rPr lang="en-US" baseline="0" dirty="0" smtClean="0"/>
              <a:t> relationship between the height of the spike mount and the effect on long-period multipath. Is there a critically bad resonance height (remember that L1 has a wavelength of 19 cm, and L2 24 cm)?  We’ve seen some evidence of this with pillars.  Is there an optimal height that minimizes the long-period multipath?  Possibly, but the curve may be shallow. </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18</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1230183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effects</a:t>
            </a:r>
            <a:r>
              <a:rPr lang="en-US" baseline="0" dirty="0" smtClean="0"/>
              <a:t> of annual and semi-annual errors on velocity estimates, s</a:t>
            </a:r>
            <a:r>
              <a:rPr lang="en-US" dirty="0" smtClean="0"/>
              <a:t>ee </a:t>
            </a:r>
            <a:r>
              <a:rPr lang="en-US" dirty="0" err="1" smtClean="0"/>
              <a:t>Blewitt</a:t>
            </a:r>
            <a:r>
              <a:rPr lang="en-US" dirty="0" smtClean="0"/>
              <a:t> and </a:t>
            </a:r>
            <a:r>
              <a:rPr lang="en-US" dirty="0" err="1" smtClean="0"/>
              <a:t>Lavallee</a:t>
            </a:r>
            <a:r>
              <a:rPr lang="en-US" dirty="0" smtClean="0"/>
              <a:t>,</a:t>
            </a:r>
            <a:r>
              <a:rPr lang="en-US" baseline="0" dirty="0" smtClean="0"/>
              <a:t> J. </a:t>
            </a:r>
            <a:r>
              <a:rPr lang="en-US" baseline="0" dirty="0" err="1" smtClean="0"/>
              <a:t>Geophys</a:t>
            </a:r>
            <a:r>
              <a:rPr lang="en-US" baseline="0" dirty="0" smtClean="0"/>
              <a:t>. Res., 107, 10.1029/2001JB000570, 2002.</a:t>
            </a:r>
            <a:endParaRPr lang="en-US" dirty="0"/>
          </a:p>
        </p:txBody>
      </p:sp>
      <p:sp>
        <p:nvSpPr>
          <p:cNvPr id="4" name="Date Placeholder 3"/>
          <p:cNvSpPr>
            <a:spLocks noGrp="1"/>
          </p:cNvSpPr>
          <p:nvPr>
            <p:ph type="dt"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19</a:t>
            </a:fld>
            <a:endParaRPr lang="en-US"/>
          </a:p>
        </p:txBody>
      </p:sp>
    </p:spTree>
    <p:extLst>
      <p:ext uri="{BB962C8B-B14F-4D97-AF65-F5344CB8AC3E}">
        <p14:creationId xmlns:p14="http://schemas.microsoft.com/office/powerpoint/2010/main" val="152850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aggregation</a:t>
            </a:r>
            <a:r>
              <a:rPr lang="en-US" baseline="0" dirty="0" smtClean="0"/>
              <a:t> time should be short enough that errors in the a priori velocity will not cause changes in the a priori position sufficient to bias the adjustments, but long enough to average the short-term noise so that the time series represent the long-term statistics.   A practical consideration is how you want to perform the daily editing---only many 5- </a:t>
            </a:r>
            <a:r>
              <a:rPr lang="en-US" baseline="0" smtClean="0"/>
              <a:t>to 20-day </a:t>
            </a:r>
            <a:r>
              <a:rPr lang="en-US" baseline="0" dirty="0" smtClean="0"/>
              <a:t>spans where the slope should be nearly zero and the epoch of the point clear, or a few longer spans where daily values may be harder to identify. </a:t>
            </a:r>
          </a:p>
          <a:p>
            <a:endParaRPr lang="en-US" baseline="0" dirty="0" smtClean="0"/>
          </a:p>
          <a:p>
            <a:r>
              <a:rPr lang="en-US" dirty="0" smtClean="0"/>
              <a:t>The short-course</a:t>
            </a:r>
            <a:r>
              <a:rPr lang="en-US" baseline="0" dirty="0" smtClean="0"/>
              <a:t> folder also includes the GLOBK command files to be used in the recipe.</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20</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2489301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the N and E components here have apparent</a:t>
            </a:r>
            <a:r>
              <a:rPr lang="en-US" baseline="0" dirty="0" smtClean="0"/>
              <a:t> outliers.  If we accept that an </a:t>
            </a:r>
            <a:r>
              <a:rPr lang="en-US" baseline="0" dirty="0" err="1" smtClean="0"/>
              <a:t>nrms</a:t>
            </a:r>
            <a:r>
              <a:rPr lang="en-US" baseline="0" dirty="0" smtClean="0"/>
              <a:t> of 0.7 is statistically normal for the GAMIT weighting, then the scatter in the N is 2 sigma (95 %,) and the E, 4-sigma.   Since the 1</a:t>
            </a:r>
            <a:r>
              <a:rPr lang="en-US" baseline="30000" dirty="0" smtClean="0"/>
              <a:t>st</a:t>
            </a:r>
            <a:r>
              <a:rPr lang="en-US" baseline="0" dirty="0" smtClean="0"/>
              <a:t> and 3</a:t>
            </a:r>
            <a:r>
              <a:rPr lang="en-US" baseline="30000" dirty="0" smtClean="0"/>
              <a:t>rd</a:t>
            </a:r>
            <a:r>
              <a:rPr lang="en-US" baseline="0" dirty="0" smtClean="0"/>
              <a:t> pts agree within their uncertainties, it’s probable that the middle point is the outlier. The first thing to do is to examine the log sheets, sky plots, and the time series of other sites occupied on the same day to see if you can confirm that the middle point is indeed the outlier.  With this assumption, we would remove ( rename </a:t>
            </a:r>
            <a:r>
              <a:rPr lang="en-US" baseline="0" dirty="0" err="1" smtClean="0"/>
              <a:t>rphy</a:t>
            </a:r>
            <a:r>
              <a:rPr lang="en-US" baseline="0" dirty="0" smtClean="0"/>
              <a:t> </a:t>
            </a:r>
            <a:r>
              <a:rPr lang="en-US" baseline="0" dirty="0" err="1" smtClean="0"/>
              <a:t>rphy_xps</a:t>
            </a:r>
            <a:r>
              <a:rPr lang="en-US" baseline="0" dirty="0" smtClean="0"/>
              <a:t>  2008 7 24 0 0 2008 7 24 24 0, in </a:t>
            </a:r>
            <a:r>
              <a:rPr lang="en-US" baseline="0" dirty="0" err="1" smtClean="0"/>
              <a:t>eq_file</a:t>
            </a:r>
            <a:r>
              <a:rPr lang="en-US" baseline="0" dirty="0" smtClean="0"/>
              <a:t>) or </a:t>
            </a:r>
            <a:r>
              <a:rPr lang="en-US" baseline="0" dirty="0" err="1" smtClean="0"/>
              <a:t>downweight</a:t>
            </a:r>
            <a:r>
              <a:rPr lang="en-US" baseline="0" dirty="0" smtClean="0"/>
              <a:t> it (e.g. </a:t>
            </a:r>
            <a:r>
              <a:rPr lang="en-US" baseline="0" dirty="0" err="1" smtClean="0"/>
              <a:t>sig_neu</a:t>
            </a:r>
            <a:r>
              <a:rPr lang="en-US" baseline="0" dirty="0" smtClean="0"/>
              <a:t> </a:t>
            </a:r>
            <a:r>
              <a:rPr lang="en-US" baseline="0" dirty="0" err="1" smtClean="0"/>
              <a:t>rphy</a:t>
            </a:r>
            <a:r>
              <a:rPr lang="en-US" baseline="0" dirty="0" smtClean="0"/>
              <a:t> .01 .01 0 2008 7 24 0 0 2008 7 24 24 0,  in </a:t>
            </a:r>
            <a:r>
              <a:rPr lang="en-US" baseline="0" dirty="0" err="1" smtClean="0"/>
              <a:t>globk_comb.cmd</a:t>
            </a:r>
            <a:r>
              <a:rPr lang="en-US" baseline="0" dirty="0" smtClean="0"/>
              <a:t> ).  Alternatively, and especially if you had only two discordant points and cannot determine which one is bad, you can </a:t>
            </a:r>
            <a:r>
              <a:rPr lang="en-US" baseline="0" dirty="0" err="1" smtClean="0"/>
              <a:t>downweight</a:t>
            </a:r>
            <a:r>
              <a:rPr lang="en-US" baseline="0" dirty="0" smtClean="0"/>
              <a:t> all of the points (e.g. </a:t>
            </a:r>
            <a:r>
              <a:rPr lang="en-US" baseline="0" dirty="0" err="1" smtClean="0"/>
              <a:t>sig_neu</a:t>
            </a:r>
            <a:r>
              <a:rPr lang="en-US" baseline="0" dirty="0" smtClean="0"/>
              <a:t> </a:t>
            </a:r>
            <a:r>
              <a:rPr lang="en-US" baseline="0" dirty="0" err="1" smtClean="0"/>
              <a:t>rphy</a:t>
            </a:r>
            <a:r>
              <a:rPr lang="en-US" baseline="0" dirty="0" smtClean="0"/>
              <a:t>  .007 .007 0 2008 7 23 0 0 2008 7 25 24 0).  You can also make a note to reexamine these days after you’ve gotten a multi-year time series and can identify whether the N and E estimate for this 2008 survey are too high or two low. </a:t>
            </a:r>
            <a:endParaRPr lang="en-US" dirty="0"/>
          </a:p>
        </p:txBody>
      </p:sp>
      <p:sp>
        <p:nvSpPr>
          <p:cNvPr id="4" name="Slide Number Placeholder 3"/>
          <p:cNvSpPr>
            <a:spLocks noGrp="1"/>
          </p:cNvSpPr>
          <p:nvPr>
            <p:ph type="sldNum" sz="quarter" idx="10"/>
          </p:nvPr>
        </p:nvSpPr>
        <p:spPr/>
        <p:txBody>
          <a:bodyPr/>
          <a:lstStyle/>
          <a:p>
            <a:fld id="{C491620F-9B8D-1243-8306-6EB477E5BA60}" type="slidenum">
              <a:rPr lang="en-US" smtClean="0"/>
              <a:t>21</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399888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solidFill>
                  <a:schemeClr val="bg1"/>
                </a:solidFill>
              </a:rPr>
              <a:t>This slide shows repeatability in position over 31 days as a function session</a:t>
            </a:r>
            <a:r>
              <a:rPr lang="en-US" sz="1200" baseline="0" dirty="0" smtClean="0">
                <a:solidFill>
                  <a:schemeClr val="bg1"/>
                </a:solidFill>
              </a:rPr>
              <a:t> length</a:t>
            </a:r>
            <a:r>
              <a:rPr lang="en-US" sz="1200" dirty="0" smtClean="0">
                <a:solidFill>
                  <a:schemeClr val="bg1"/>
                </a:solidFill>
              </a:rPr>
              <a:t> of a test site</a:t>
            </a:r>
            <a:r>
              <a:rPr lang="en-US" sz="1200" baseline="0" dirty="0" smtClean="0">
                <a:solidFill>
                  <a:schemeClr val="bg1"/>
                </a:solidFill>
              </a:rPr>
              <a:t> in central Italy when processed </a:t>
            </a:r>
            <a:r>
              <a:rPr lang="en-US" sz="1200" dirty="0" smtClean="0">
                <a:solidFill>
                  <a:schemeClr val="bg1"/>
                </a:solidFill>
              </a:rPr>
              <a:t>with 2</a:t>
            </a:r>
            <a:r>
              <a:rPr lang="en-US" sz="1200" baseline="0" dirty="0" smtClean="0">
                <a:solidFill>
                  <a:schemeClr val="bg1"/>
                </a:solidFill>
              </a:rPr>
              <a:t> </a:t>
            </a:r>
            <a:r>
              <a:rPr lang="en-US" sz="1200" dirty="0" smtClean="0">
                <a:solidFill>
                  <a:schemeClr val="bg1"/>
                </a:solidFill>
              </a:rPr>
              <a:t>to 16 continuous</a:t>
            </a:r>
            <a:r>
              <a:rPr lang="en-US" sz="1200" baseline="0" dirty="0" smtClean="0">
                <a:solidFill>
                  <a:schemeClr val="bg1"/>
                </a:solidFill>
              </a:rPr>
              <a:t> </a:t>
            </a:r>
            <a:r>
              <a:rPr lang="en-US" sz="1200" dirty="0" smtClean="0">
                <a:solidFill>
                  <a:schemeClr val="bg1"/>
                </a:solidFill>
              </a:rPr>
              <a:t>reference</a:t>
            </a:r>
            <a:r>
              <a:rPr lang="en-US" sz="1200" baseline="0" dirty="0" smtClean="0">
                <a:solidFill>
                  <a:schemeClr val="bg1"/>
                </a:solidFill>
              </a:rPr>
              <a:t> sites</a:t>
            </a:r>
            <a:r>
              <a:rPr lang="en-US" sz="1200" dirty="0" smtClean="0">
                <a:solidFill>
                  <a:schemeClr val="bg1"/>
                </a:solidFill>
              </a:rPr>
              <a:t> spanning 180-600 km.  See </a:t>
            </a:r>
            <a:r>
              <a:rPr lang="en-US" sz="1200" dirty="0" err="1" smtClean="0">
                <a:solidFill>
                  <a:schemeClr val="bg1"/>
                </a:solidFill>
              </a:rPr>
              <a:t>Firuzabadi</a:t>
            </a:r>
            <a:r>
              <a:rPr lang="en-US" sz="1200" baseline="0" dirty="0" smtClean="0">
                <a:solidFill>
                  <a:schemeClr val="bg1"/>
                </a:solidFill>
              </a:rPr>
              <a:t> and King, </a:t>
            </a:r>
            <a:r>
              <a:rPr lang="en-US" sz="1200" i="1" baseline="0" dirty="0" smtClean="0">
                <a:solidFill>
                  <a:schemeClr val="bg1"/>
                </a:solidFill>
              </a:rPr>
              <a:t>GPS Solutions</a:t>
            </a:r>
            <a:r>
              <a:rPr lang="en-US" sz="1200" baseline="0" dirty="0" smtClean="0">
                <a:solidFill>
                  <a:schemeClr val="bg1"/>
                </a:solidFill>
              </a:rPr>
              <a:t>, doi:10/1007/s10291-0110218-8, 2011,  for details of the study.</a:t>
            </a:r>
            <a:endParaRPr lang="en-US" sz="1200" dirty="0" smtClean="0">
              <a:solidFill>
                <a:schemeClr val="bg1"/>
              </a:solidFill>
            </a:endParaRPr>
          </a:p>
          <a:p>
            <a:pPr eaLnBrk="1" hangingPunct="1"/>
            <a:endParaRPr lang="en-US" sz="120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2</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168680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3</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2300473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Spike mount: Light-weight,</a:t>
            </a:r>
            <a:r>
              <a:rPr lang="en-US" baseline="0" dirty="0" smtClean="0"/>
              <a:t> fixed height, l</a:t>
            </a:r>
            <a:r>
              <a:rPr lang="en-US" dirty="0" smtClean="0"/>
              <a:t>ow profile</a:t>
            </a:r>
            <a:r>
              <a:rPr lang="en-US" baseline="0" dirty="0" smtClean="0"/>
              <a:t> and easy to set, but vulnerable to low-ground reflections and long-period multipath.</a:t>
            </a:r>
          </a:p>
          <a:p>
            <a:r>
              <a:rPr lang="en-US" baseline="0" dirty="0" smtClean="0"/>
              <a:t>Tripod:  Avoids low-ground obstructions and long-period multipath, but heavy, high-profile, and vulnerable to setup errors.</a:t>
            </a:r>
          </a:p>
          <a:p>
            <a:r>
              <a:rPr lang="en-US" baseline="0" dirty="0" smtClean="0"/>
              <a:t>Tech 2000 mast:  medium weight, fixed height, avoids low-ground obstructions and long-period multipath, but 1</a:t>
            </a:r>
            <a:r>
              <a:rPr lang="en-US" baseline="30000" dirty="0" smtClean="0"/>
              <a:t>st</a:t>
            </a:r>
            <a:r>
              <a:rPr lang="en-US" baseline="0" dirty="0" smtClean="0"/>
              <a:t>-time setup time-consuming.</a:t>
            </a:r>
            <a:endParaRPr lang="en-US" dirty="0"/>
          </a:p>
        </p:txBody>
      </p:sp>
      <p:sp>
        <p:nvSpPr>
          <p:cNvPr id="4" name="Slide Number Placeholder 3"/>
          <p:cNvSpPr>
            <a:spLocks noGrp="1"/>
          </p:cNvSpPr>
          <p:nvPr>
            <p:ph type="sldNum" sz="quarter" idx="10"/>
          </p:nvPr>
        </p:nvSpPr>
        <p:spPr/>
        <p:txBody>
          <a:bodyPr/>
          <a:lstStyle/>
          <a:p>
            <a:fld id="{B98486A8-BF99-5F44-ABF6-13246C0C2645}" type="slidenum">
              <a:rPr lang="en-US" smtClean="0"/>
              <a:t>4</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305934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Tripod setup instructions may be found at:</a:t>
            </a:r>
            <a:r>
              <a:rPr lang="en-US" baseline="0" dirty="0" smtClean="0"/>
              <a:t> </a:t>
            </a:r>
          </a:p>
          <a:p>
            <a:endParaRPr lang="en-US" baseline="0" dirty="0" smtClean="0"/>
          </a:p>
          <a:p>
            <a:r>
              <a:rPr lang="en-US" dirty="0" smtClean="0"/>
              <a:t>http://</a:t>
            </a:r>
            <a:r>
              <a:rPr lang="en-US" dirty="0" err="1" smtClean="0"/>
              <a:t>kb.unavco.org</a:t>
            </a:r>
            <a:r>
              <a:rPr lang="en-US" dirty="0" smtClean="0"/>
              <a:t>/kb/article/how-to-set-up-a-tripod-and-tribrach-60.html#attachments</a:t>
            </a:r>
            <a:endParaRPr lang="en-US" dirty="0"/>
          </a:p>
        </p:txBody>
      </p:sp>
      <p:sp>
        <p:nvSpPr>
          <p:cNvPr id="4" name="Date Placeholder 3"/>
          <p:cNvSpPr>
            <a:spLocks noGrp="1"/>
          </p:cNvSpPr>
          <p:nvPr>
            <p:ph type="dt"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5</a:t>
            </a:fld>
            <a:endParaRPr lang="en-US"/>
          </a:p>
        </p:txBody>
      </p:sp>
    </p:spTree>
    <p:extLst>
      <p:ext uri="{BB962C8B-B14F-4D97-AF65-F5344CB8AC3E}">
        <p14:creationId xmlns:p14="http://schemas.microsoft.com/office/powerpoint/2010/main" val="158006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facility.unavco.org</a:t>
            </a:r>
            <a:r>
              <a:rPr lang="en-US" dirty="0" smtClean="0"/>
              <a:t>/kb/questions/202/Tech2000+GNSS+Antenna+Mast</a:t>
            </a:r>
          </a:p>
          <a:p>
            <a:endParaRPr lang="en-US" dirty="0" smtClean="0"/>
          </a:p>
          <a:p>
            <a:r>
              <a:rPr lang="en-US" dirty="0" smtClean="0"/>
              <a:t>http://</a:t>
            </a:r>
            <a:r>
              <a:rPr lang="en-US" dirty="0" err="1" smtClean="0"/>
              <a:t>kb.unavco.org</a:t>
            </a:r>
            <a:r>
              <a:rPr lang="en-US" dirty="0" smtClean="0"/>
              <a:t>/kb/article/unavco-resources-gnss-antenna-mounts-394.html</a:t>
            </a:r>
          </a:p>
        </p:txBody>
      </p:sp>
      <p:sp>
        <p:nvSpPr>
          <p:cNvPr id="4" name="Slide Number Placeholder 3"/>
          <p:cNvSpPr>
            <a:spLocks noGrp="1"/>
          </p:cNvSpPr>
          <p:nvPr>
            <p:ph type="sldNum" sz="quarter" idx="10"/>
          </p:nvPr>
        </p:nvSpPr>
        <p:spPr/>
        <p:txBody>
          <a:bodyPr/>
          <a:lstStyle/>
          <a:p>
            <a:fld id="{3339C7CF-E2DF-6B46-B6EB-CE6F0C580908}" type="slidenum">
              <a:rPr lang="en-US" smtClean="0"/>
              <a:t>6</a:t>
            </a:fld>
            <a:endParaRPr lang="en-US"/>
          </a:p>
        </p:txBody>
      </p:sp>
      <p:sp>
        <p:nvSpPr>
          <p:cNvPr id="5" name="Date Placeholder 4"/>
          <p:cNvSpPr>
            <a:spLocks noGrp="1"/>
          </p:cNvSpPr>
          <p:nvPr>
            <p:ph type="dt" idx="11"/>
          </p:nvPr>
        </p:nvSpPr>
        <p:spPr/>
        <p:txBody>
          <a:bodyPr/>
          <a:lstStyle/>
          <a:p>
            <a:r>
              <a:rPr lang="en-GB" smtClean="0"/>
              <a:t>2017/06/21</a:t>
            </a:r>
            <a:endParaRPr lang="en-US"/>
          </a:p>
        </p:txBody>
      </p:sp>
      <p:sp>
        <p:nvSpPr>
          <p:cNvPr id="6" name="Footer Placeholder 5"/>
          <p:cNvSpPr>
            <a:spLocks noGrp="1"/>
          </p:cNvSpPr>
          <p:nvPr>
            <p:ph type="ftr" sz="quarter" idx="12"/>
          </p:nvPr>
        </p:nvSpPr>
        <p:spPr/>
        <p:txBody>
          <a:bodyPr/>
          <a:lstStyle/>
          <a:p>
            <a:r>
              <a:rPr lang="en-US" smtClean="0"/>
              <a:t>Survey-mode measurements and analysis</a:t>
            </a:r>
            <a:endParaRPr lang="en-US"/>
          </a:p>
        </p:txBody>
      </p:sp>
    </p:spTree>
    <p:extLst>
      <p:ext uri="{BB962C8B-B14F-4D97-AF65-F5344CB8AC3E}">
        <p14:creationId xmlns:p14="http://schemas.microsoft.com/office/powerpoint/2010/main" val="121950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kb.unavco.org</a:t>
            </a:r>
            <a:r>
              <a:rPr lang="en-US" dirty="0" smtClean="0"/>
              <a:t>/kb/</a:t>
            </a:r>
            <a:r>
              <a:rPr lang="en-US" dirty="0" err="1" smtClean="0"/>
              <a:t>article.php?id</a:t>
            </a:r>
            <a:r>
              <a:rPr lang="en-US" dirty="0" smtClean="0"/>
              <a:t>=199</a:t>
            </a:r>
            <a:endParaRPr lang="en-US" dirty="0"/>
          </a:p>
        </p:txBody>
      </p:sp>
      <p:sp>
        <p:nvSpPr>
          <p:cNvPr id="4" name="Date Placeholder 3"/>
          <p:cNvSpPr>
            <a:spLocks noGrp="1"/>
          </p:cNvSpPr>
          <p:nvPr>
            <p:ph type="dt"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7</a:t>
            </a:fld>
            <a:endParaRPr lang="en-US"/>
          </a:p>
        </p:txBody>
      </p:sp>
    </p:spTree>
    <p:extLst>
      <p:ext uri="{BB962C8B-B14F-4D97-AF65-F5344CB8AC3E}">
        <p14:creationId xmlns:p14="http://schemas.microsoft.com/office/powerpoint/2010/main" val="172475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8</a:t>
            </a:fld>
            <a:endParaRPr lang="en-US"/>
          </a:p>
        </p:txBody>
      </p:sp>
    </p:spTree>
    <p:extLst>
      <p:ext uri="{BB962C8B-B14F-4D97-AF65-F5344CB8AC3E}">
        <p14:creationId xmlns:p14="http://schemas.microsoft.com/office/powerpoint/2010/main" val="1103816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depressed</a:t>
            </a:r>
            <a:r>
              <a:rPr lang="en-US" baseline="0" dirty="0" smtClean="0"/>
              <a:t> or raised monuments may not be suitable for spike mounts, so be prepared with alternatives. </a:t>
            </a:r>
            <a:endParaRPr lang="en-US" dirty="0"/>
          </a:p>
        </p:txBody>
      </p:sp>
      <p:sp>
        <p:nvSpPr>
          <p:cNvPr id="4" name="Date Placeholder 3"/>
          <p:cNvSpPr>
            <a:spLocks noGrp="1"/>
          </p:cNvSpPr>
          <p:nvPr>
            <p:ph type="dt"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C491620F-9B8D-1243-8306-6EB477E5BA60}" type="slidenum">
              <a:rPr lang="en-US" smtClean="0"/>
              <a:t>9</a:t>
            </a:fld>
            <a:endParaRPr lang="en-US"/>
          </a:p>
        </p:txBody>
      </p:sp>
    </p:spTree>
    <p:extLst>
      <p:ext uri="{BB962C8B-B14F-4D97-AF65-F5344CB8AC3E}">
        <p14:creationId xmlns:p14="http://schemas.microsoft.com/office/powerpoint/2010/main" val="9225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t>2017/06/21</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t>2017/06/21</a:t>
            </a:r>
            <a:endParaRPr lang="en-US"/>
          </a:p>
        </p:txBody>
      </p:sp>
      <p:sp>
        <p:nvSpPr>
          <p:cNvPr id="8" name="Footer Placeholder 7"/>
          <p:cNvSpPr>
            <a:spLocks noGrp="1"/>
          </p:cNvSpPr>
          <p:nvPr>
            <p:ph type="ftr" sz="quarter" idx="11"/>
          </p:nvPr>
        </p:nvSpPr>
        <p:spPr/>
        <p:txBody>
          <a:bodyPr/>
          <a:lstStyle/>
          <a:p>
            <a:r>
              <a:rPr lang="en-US" smtClean="0"/>
              <a:t>Survey-mode measurements and analysis</a:t>
            </a:r>
            <a:endParaRPr lang="en-US"/>
          </a:p>
        </p:txBody>
      </p:sp>
      <p:sp>
        <p:nvSpPr>
          <p:cNvPr id="9" name="Slide Number Placeholder 8"/>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t>2017/06/21</a:t>
            </a:r>
            <a:endParaRPr lang="en-US"/>
          </a:p>
        </p:txBody>
      </p:sp>
      <p:sp>
        <p:nvSpPr>
          <p:cNvPr id="4" name="Footer Placeholder 3"/>
          <p:cNvSpPr>
            <a:spLocks noGrp="1"/>
          </p:cNvSpPr>
          <p:nvPr>
            <p:ph type="ftr" sz="quarter" idx="11"/>
          </p:nvPr>
        </p:nvSpPr>
        <p:spPr/>
        <p:txBody>
          <a:bodyPr/>
          <a:lstStyle/>
          <a:p>
            <a:r>
              <a:rPr lang="en-US" smtClean="0"/>
              <a:t>Survey-mode measurements and analysis</a:t>
            </a:r>
            <a:endParaRPr lang="en-US"/>
          </a:p>
        </p:txBody>
      </p:sp>
      <p:sp>
        <p:nvSpPr>
          <p:cNvPr id="5" name="Slide Number Placeholder 4"/>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2017/06/21</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2017/06/21</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2017/06/21</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2017/06/21</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Survey-mode measurements and analysis</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AA1FA8-B090-4D48-B0EE-5DA1BF2BA795}" type="slidenum">
              <a:rPr lang="en-US" smtClean="0"/>
              <a:t>‹#›</a:t>
            </a:fld>
            <a:endParaRPr lang="en-US"/>
          </a:p>
        </p:txBody>
      </p:sp>
    </p:spTree>
    <p:extLst>
      <p:ext uri="{BB962C8B-B14F-4D97-AF65-F5344CB8AC3E}">
        <p14:creationId xmlns:p14="http://schemas.microsoft.com/office/powerpoint/2010/main" val="1341704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g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emf"/><Relationship Id="rId5"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Survey-</a:t>
            </a:r>
            <a:r>
              <a:rPr lang="en-US" smtClean="0"/>
              <a:t>mode measurements</a:t>
            </a:r>
            <a:br>
              <a:rPr lang="en-US" smtClean="0"/>
            </a:br>
            <a:r>
              <a:rPr lang="en-US" smtClean="0"/>
              <a:t>and </a:t>
            </a:r>
            <a:r>
              <a:rPr lang="en-US" dirty="0" smtClean="0"/>
              <a:t>analysis</a:t>
            </a:r>
            <a:endParaRPr lang="en-US" sz="4000" dirty="0">
              <a:latin typeface="Courier"/>
              <a:cs typeface="Courier"/>
            </a:endParaRPr>
          </a:p>
        </p:txBody>
      </p:sp>
      <p:sp>
        <p:nvSpPr>
          <p:cNvPr id="6" name="Subtitle 15"/>
          <p:cNvSpPr txBox="1">
            <a:spLocks/>
          </p:cNvSpPr>
          <p:nvPr/>
        </p:nvSpPr>
        <p:spPr>
          <a:xfrm>
            <a:off x="1143000" y="3602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lvl="0" defTabSz="914400">
              <a:spcBef>
                <a:spcPts val="1000"/>
              </a:spcBef>
              <a:defRPr/>
            </a:pPr>
            <a:r>
              <a:rPr kumimoji="0" lang="en-US" sz="2800" b="0" i="0" u="none" strike="noStrike" kern="1200" cap="none" spc="0" normalizeH="0" baseline="0" noProof="0" dirty="0" smtClean="0">
                <a:ln>
                  <a:noFill/>
                </a:ln>
                <a:solidFill>
                  <a:srgbClr val="A5A5A5"/>
                </a:solidFill>
                <a:effectLst/>
                <a:uLnTx/>
                <a:uFillTx/>
                <a:latin typeface="Calibri" panose="020F0502020204030204"/>
                <a:ea typeface=""/>
                <a:cs typeface=""/>
              </a:rPr>
              <a:t>T. A. Herring     M. A. </a:t>
            </a:r>
            <a:r>
              <a:rPr lang="en-US" sz="2800" dirty="0" smtClean="0">
                <a:solidFill>
                  <a:srgbClr val="A5A5A5"/>
                </a:solidFill>
              </a:rPr>
              <a:t>Floyd     R</a:t>
            </a:r>
            <a:r>
              <a:rPr lang="en-US" sz="2800" dirty="0">
                <a:solidFill>
                  <a:srgbClr val="A5A5A5"/>
                </a:solidFill>
              </a:rPr>
              <a:t>. W. King</a:t>
            </a:r>
            <a: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t/>
            </a:r>
            <a:b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1" u="none" strike="noStrike" kern="1200" cap="none" spc="0" normalizeH="0" baseline="0" noProof="0" dirty="0" smtClean="0">
                <a:ln>
                  <a:noFill/>
                </a:ln>
                <a:solidFill>
                  <a:srgbClr val="A5A5A5"/>
                </a:solidFill>
                <a:effectLst/>
                <a:uLnTx/>
                <a:uFillTx/>
                <a:latin typeface="Calibri" panose="020F0502020204030204"/>
                <a:ea typeface=""/>
                <a:cs typeface=""/>
              </a:rPr>
              <a:t>Massachusetts Institute of Technology, Cambridge, MA, USA</a:t>
            </a:r>
            <a:endParaRPr kumimoji="0" lang="en-US" sz="2000" b="0" i="1" u="none" strike="noStrike" kern="1200" cap="none" spc="0" normalizeH="0" baseline="0" noProof="0" dirty="0" smtClean="0">
              <a:ln>
                <a:noFill/>
              </a:ln>
              <a:solidFill>
                <a:srgbClr val="A5A5A5"/>
              </a:solidFill>
              <a:effectLst/>
              <a:uLnTx/>
              <a:uFillTx/>
              <a:latin typeface="Calibri" panose="020F0502020204030204"/>
              <a:ea typeface=""/>
              <a:cs typeface=""/>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UNAVCO Headquarters, Boulder, Colorado, USA</a:t>
            </a:r>
            <a:b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19–23 June 2017</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http://</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web.mit.edu</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mfloyd</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/www/courses/gg/201706_UNAVCO/</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Material from R. W. King, T. A. Herring, M. A. Floyd (MIT) and S. C. </a:t>
            </a:r>
            <a:r>
              <a:rPr kumimoji="0" lang="en-US" sz="1200" b="0" i="0" u="none" strike="noStrike" kern="1200" cap="none" spc="0" normalizeH="0" baseline="0" noProof="0" dirty="0" err="1" smtClean="0">
                <a:ln>
                  <a:noFill/>
                </a:ln>
                <a:solidFill>
                  <a:srgbClr val="A5A5A5"/>
                </a:solidFill>
                <a:effectLst/>
                <a:uLnTx/>
                <a:uFillTx/>
                <a:latin typeface="Calibri" panose="020F0502020204030204"/>
                <a:ea typeface=""/>
                <a:cs typeface=""/>
              </a:rPr>
              <a:t>McClusky</a:t>
            </a: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
              <a:cs typeface=""/>
            </a:endParaRPr>
          </a:p>
        </p:txBody>
      </p:sp>
      <p:pic>
        <p:nvPicPr>
          <p:cNvPr id="7" name="Picture 6" descr="MIT-logo-with-spelling-web-red-gray-design1-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00" y="315619"/>
            <a:ext cx="1599993" cy="362429"/>
          </a:xfrm>
          <a:prstGeom prst="rect">
            <a:avLst/>
          </a:prstGeom>
        </p:spPr>
      </p:pic>
      <p:pic>
        <p:nvPicPr>
          <p:cNvPr id="8" name="Picture 7" descr="unavco-logo-red-black-shad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812" y="274201"/>
            <a:ext cx="2085328" cy="521332"/>
          </a:xfrm>
          <a:prstGeom prst="rect">
            <a:avLst/>
          </a:prstGeom>
        </p:spPr>
      </p:pic>
    </p:spTree>
    <p:extLst>
      <p:ext uri="{BB962C8B-B14F-4D97-AF65-F5344CB8AC3E}">
        <p14:creationId xmlns:p14="http://schemas.microsoft.com/office/powerpoint/2010/main" val="1788401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p:txBody>
          <a:bodyPr/>
          <a:lstStyle>
            <a:lvl1pPr>
              <a:defRPr>
                <a:solidFill>
                  <a:srgbClr val="007754"/>
                </a:solidFill>
              </a:defRPr>
            </a:lvl1pPr>
          </a:lstStyle>
          <a:p>
            <a:pPr lvl="0" algn="ctr"/>
            <a:r>
              <a:rPr lang="en-US" dirty="0" smtClean="0">
                <a:solidFill>
                  <a:srgbClr val="000000"/>
                </a:solidFill>
              </a:rPr>
              <a:t>Examples of survey marks</a:t>
            </a:r>
            <a:endParaRPr lang="en-US" dirty="0">
              <a:solidFill>
                <a:srgbClr val="000000"/>
              </a:solidFill>
            </a:endParaRPr>
          </a:p>
        </p:txBody>
      </p:sp>
      <p:sp>
        <p:nvSpPr>
          <p:cNvPr id="2" name="Date Placeholder 1"/>
          <p:cNvSpPr>
            <a:spLocks noGrp="1"/>
          </p:cNvSpPr>
          <p:nvPr>
            <p:ph type="dt" sz="half" idx="10"/>
          </p:nvPr>
        </p:nvSpPr>
        <p:spPr/>
        <p:txBody>
          <a:bodyPr/>
          <a:lstStyle/>
          <a:p>
            <a:r>
              <a:rPr lang="en-GB" smtClean="0"/>
              <a:t>2017/06/21</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9</a:t>
            </a:fld>
            <a:endParaRPr lang="en-US"/>
          </a:p>
        </p:txBody>
      </p:sp>
      <p:pic>
        <p:nvPicPr>
          <p:cNvPr id="127" name="2010_1005_145051AA.jpg"/>
          <p:cNvPicPr/>
          <p:nvPr/>
        </p:nvPicPr>
        <p:blipFill>
          <a:blip r:embed="rId3">
            <a:extLst/>
          </a:blip>
          <a:stretch>
            <a:fillRect/>
          </a:stretch>
        </p:blipFill>
        <p:spPr>
          <a:xfrm>
            <a:off x="4776527" y="1314185"/>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8" name="2010_1005_145323AA.jpg"/>
          <p:cNvPicPr/>
          <p:nvPr/>
        </p:nvPicPr>
        <p:blipFill>
          <a:blip r:embed="rId4">
            <a:extLst/>
          </a:blip>
          <a:stretch>
            <a:fillRect/>
          </a:stretch>
        </p:blipFill>
        <p:spPr>
          <a:xfrm>
            <a:off x="6290776" y="1355603"/>
            <a:ext cx="1928813" cy="1446609"/>
          </a:xfrm>
          <a:prstGeom prst="rect">
            <a:avLst/>
          </a:prstGeom>
          <a:ln w="12700">
            <a:miter lim="400000"/>
          </a:ln>
        </p:spPr>
      </p:pic>
      <p:sp>
        <p:nvSpPr>
          <p:cNvPr id="129" name="Shape 129"/>
          <p:cNvSpPr/>
          <p:nvPr/>
        </p:nvSpPr>
        <p:spPr>
          <a:xfrm>
            <a:off x="5334710" y="3418119"/>
            <a:ext cx="2513643"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Concrete pillars</a:t>
            </a:r>
          </a:p>
        </p:txBody>
      </p:sp>
      <p:pic>
        <p:nvPicPr>
          <p:cNvPr id="130" name="2010_1004_145030AA.jpg"/>
          <p:cNvPicPr/>
          <p:nvPr/>
        </p:nvPicPr>
        <p:blipFill>
          <a:blip r:embed="rId5">
            <a:extLst/>
          </a:blip>
          <a:stretch>
            <a:fillRect/>
          </a:stretch>
        </p:blipFill>
        <p:spPr>
          <a:xfrm>
            <a:off x="880207" y="1315300"/>
            <a:ext cx="3473648" cy="2605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1" name="Shape 131"/>
          <p:cNvSpPr/>
          <p:nvPr/>
        </p:nvSpPr>
        <p:spPr>
          <a:xfrm>
            <a:off x="1727373" y="3400259"/>
            <a:ext cx="1773318"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dirty="0">
                <a:solidFill>
                  <a:schemeClr val="bg1"/>
                </a:solidFill>
                <a:effectLst>
                  <a:outerShdw blurRad="50800" dist="38100" dir="2700000" algn="tl" rotWithShape="0">
                    <a:srgbClr val="000000">
                      <a:alpha val="43000"/>
                    </a:srgbClr>
                  </a:outerShdw>
                </a:effectLst>
              </a:rPr>
              <a:t>Cast plates</a:t>
            </a:r>
          </a:p>
        </p:txBody>
      </p:sp>
      <p:pic>
        <p:nvPicPr>
          <p:cNvPr id="132" name="2010_1003_124620AA.jpg"/>
          <p:cNvPicPr/>
          <p:nvPr/>
        </p:nvPicPr>
        <p:blipFill>
          <a:blip r:embed="rId6">
            <a:extLst/>
          </a:blip>
          <a:stretch>
            <a:fillRect/>
          </a:stretch>
        </p:blipFill>
        <p:spPr>
          <a:xfrm>
            <a:off x="880207" y="4075927"/>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 name="Shape 133"/>
          <p:cNvSpPr/>
          <p:nvPr/>
        </p:nvSpPr>
        <p:spPr>
          <a:xfrm>
            <a:off x="1680252" y="6162001"/>
            <a:ext cx="1875134"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defRPr sz="4200">
                <a:solidFill>
                  <a:srgbClr val="007754"/>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Driven rods</a:t>
            </a:r>
          </a:p>
        </p:txBody>
      </p:sp>
      <p:pic>
        <p:nvPicPr>
          <p:cNvPr id="134" name="2010_1027_093232AA.jpg"/>
          <p:cNvPicPr/>
          <p:nvPr/>
        </p:nvPicPr>
        <p:blipFill>
          <a:blip r:embed="rId7">
            <a:extLst/>
          </a:blip>
          <a:stretch>
            <a:fillRect/>
          </a:stretch>
        </p:blipFill>
        <p:spPr>
          <a:xfrm>
            <a:off x="4770574" y="4075927"/>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5" name="2010_1026_170654AA.jpg"/>
          <p:cNvPicPr/>
          <p:nvPr/>
        </p:nvPicPr>
        <p:blipFill>
          <a:blip r:embed="rId8">
            <a:extLst/>
          </a:blip>
          <a:stretch>
            <a:fillRect/>
          </a:stretch>
        </p:blipFill>
        <p:spPr>
          <a:xfrm>
            <a:off x="2844738" y="2645531"/>
            <a:ext cx="3476625" cy="2607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6" name="Shape 136"/>
          <p:cNvSpPr/>
          <p:nvPr/>
        </p:nvSpPr>
        <p:spPr>
          <a:xfrm>
            <a:off x="3021678" y="4714092"/>
            <a:ext cx="3121347" cy="461665"/>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dirty="0">
                <a:solidFill>
                  <a:schemeClr val="bg1"/>
                </a:solidFill>
                <a:effectLst>
                  <a:outerShdw blurRad="50800" dist="38100" dir="2700000" algn="tl" rotWithShape="0">
                    <a:srgbClr val="000000">
                      <a:alpha val="43000"/>
                    </a:srgbClr>
                  </a:outerShdw>
                </a:effectLst>
              </a:rPr>
              <a:t>Glued punched coin</a:t>
            </a:r>
          </a:p>
        </p:txBody>
      </p:sp>
      <p:sp>
        <p:nvSpPr>
          <p:cNvPr id="137" name="Shape 137"/>
          <p:cNvSpPr/>
          <p:nvPr/>
        </p:nvSpPr>
        <p:spPr>
          <a:xfrm>
            <a:off x="5751084" y="6162001"/>
            <a:ext cx="1680895"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defRPr sz="4200">
                <a:solidFill>
                  <a:srgbClr val="FFFFFF"/>
                </a:solidFill>
                <a:latin typeface="+mj-lt"/>
                <a:ea typeface="+mj-ea"/>
                <a:cs typeface="+mj-cs"/>
                <a:sym typeface="Gill Sans"/>
              </a:defRPr>
            </a:lvl1pPr>
          </a:lstStyle>
          <a:p>
            <a:pPr lvl="0">
              <a:defRPr sz="1800">
                <a:solidFill>
                  <a:srgbClr val="000000"/>
                </a:solidFill>
              </a:defRPr>
            </a:pPr>
            <a:r>
              <a:rPr sz="3000">
                <a:solidFill>
                  <a:schemeClr val="bg1"/>
                </a:solidFill>
                <a:effectLst>
                  <a:outerShdw blurRad="50800" dist="38100" dir="2700000" algn="tl" rotWithShape="0">
                    <a:srgbClr val="000000">
                      <a:alpha val="43000"/>
                    </a:srgbClr>
                  </a:outerShdw>
                </a:effectLst>
              </a:rPr>
              <a:t>Drilled pin</a:t>
            </a:r>
          </a:p>
        </p:txBody>
      </p:sp>
    </p:spTree>
    <p:extLst>
      <p:ext uri="{BB962C8B-B14F-4D97-AF65-F5344CB8AC3E}">
        <p14:creationId xmlns:p14="http://schemas.microsoft.com/office/powerpoint/2010/main" val="1810313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0"/>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iterate>
                                    <p:tmAbs val="0"/>
                                  </p:iterate>
                                  <p:childTnLst>
                                    <p:set>
                                      <p:cBhvr>
                                        <p:cTn id="11" fill="hold"/>
                                        <p:tgtEl>
                                          <p:spTgt spid="127"/>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0"/>
                                  </p:stCondLst>
                                  <p:iterate>
                                    <p:tmAbs val="0"/>
                                  </p:iterate>
                                  <p:childTnLst>
                                    <p:set>
                                      <p:cBhvr>
                                        <p:cTn id="14" fill="hold"/>
                                        <p:tgtEl>
                                          <p:spTgt spid="128"/>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0"/>
                                  </p:stCondLst>
                                  <p:iterate>
                                    <p:tmAbs val="0"/>
                                  </p:iterate>
                                  <p:childTnLst>
                                    <p:set>
                                      <p:cBhvr>
                                        <p:cTn id="17" fill="hold"/>
                                        <p:tgtEl>
                                          <p:spTgt spid="129"/>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2000"/>
                                  </p:stCondLst>
                                  <p:iterate>
                                    <p:tmAbs val="0"/>
                                  </p:iterate>
                                  <p:childTnLst>
                                    <p:set>
                                      <p:cBhvr>
                                        <p:cTn id="20" fill="hold"/>
                                        <p:tgtEl>
                                          <p:spTgt spid="132"/>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0"/>
                                  </p:stCondLst>
                                  <p:iterate>
                                    <p:tmAbs val="0"/>
                                  </p:iterate>
                                  <p:childTnLst>
                                    <p:set>
                                      <p:cBhvr>
                                        <p:cTn id="23" fill="hold"/>
                                        <p:tgtEl>
                                          <p:spTgt spid="133"/>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grpId="0" nodeType="afterEffect">
                                  <p:stCondLst>
                                    <p:cond delay="2000"/>
                                  </p:stCondLst>
                                  <p:iterate>
                                    <p:tmAbs val="0"/>
                                  </p:iterate>
                                  <p:childTnLst>
                                    <p:set>
                                      <p:cBhvr>
                                        <p:cTn id="26" fill="hold"/>
                                        <p:tgtEl>
                                          <p:spTgt spid="134"/>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0"/>
                                  </p:stCondLst>
                                  <p:iterate>
                                    <p:tmAbs val="0"/>
                                  </p:iterate>
                                  <p:childTnLst>
                                    <p:set>
                                      <p:cBhvr>
                                        <p:cTn id="29" fill="hold"/>
                                        <p:tgtEl>
                                          <p:spTgt spid="137"/>
                                        </p:tgtEl>
                                        <p:attrNameLst>
                                          <p:attrName>style.visibility</p:attrName>
                                        </p:attrNameLst>
                                      </p:cBhvr>
                                      <p:to>
                                        <p:strVal val="visible"/>
                                      </p:to>
                                    </p:set>
                                  </p:childTnLst>
                                </p:cTn>
                              </p:par>
                            </p:childTnLst>
                          </p:cTn>
                        </p:par>
                        <p:par>
                          <p:cTn id="30" fill="hold">
                            <p:stCondLst>
                              <p:cond delay="6000"/>
                            </p:stCondLst>
                            <p:childTnLst>
                              <p:par>
                                <p:cTn id="31" presetID="1" presetClass="entr" presetSubtype="0" fill="hold" grpId="0" nodeType="afterEffect">
                                  <p:stCondLst>
                                    <p:cond delay="2000"/>
                                  </p:stCondLst>
                                  <p:iterate>
                                    <p:tmAbs val="0"/>
                                  </p:iterate>
                                  <p:childTnLst>
                                    <p:set>
                                      <p:cBhvr>
                                        <p:cTn id="32" fill="hold"/>
                                        <p:tgtEl>
                                          <p:spTgt spid="135"/>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0"/>
                                  </p:stCondLst>
                                  <p:iterate>
                                    <p:tmAbs val="0"/>
                                  </p:iterate>
                                  <p:childTnLst>
                                    <p:set>
                                      <p:cBhvr>
                                        <p:cTn id="35" fill="hold"/>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advAuto="0"/>
      <p:bldP spid="128" grpId="0" animBg="1" advAuto="0"/>
      <p:bldP spid="129" grpId="0" animBg="1" advAuto="0"/>
      <p:bldP spid="130" grpId="0" animBg="1" advAuto="0"/>
      <p:bldP spid="131" grpId="0" animBg="1" advAuto="0"/>
      <p:bldP spid="132" grpId="0" animBg="1" advAuto="0"/>
      <p:bldP spid="133" grpId="0" animBg="1" advAuto="0"/>
      <p:bldP spid="134" grpId="0" animBg="1" advAuto="0"/>
      <p:bldP spid="135" grpId="0" animBg="1" advAuto="0"/>
      <p:bldP spid="136" grpId="0" animBg="1" advAuto="0"/>
      <p:bldP spid="13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p:txBody>
          <a:bodyPr/>
          <a:lstStyle>
            <a:lvl1pPr>
              <a:defRPr>
                <a:solidFill>
                  <a:srgbClr val="007754"/>
                </a:solidFill>
              </a:defRPr>
            </a:lvl1pPr>
          </a:lstStyle>
          <a:p>
            <a:pPr lvl="0" algn="ctr"/>
            <a:r>
              <a:rPr lang="en-GB" dirty="0" smtClean="0">
                <a:solidFill>
                  <a:schemeClr val="tx1"/>
                </a:solidFill>
              </a:rPr>
              <a:t>Site identification errors</a:t>
            </a:r>
            <a:endParaRPr lang="en-GB" dirty="0">
              <a:solidFill>
                <a:schemeClr val="tx1"/>
              </a:solidFill>
            </a:endParaRPr>
          </a:p>
        </p:txBody>
      </p:sp>
      <p:sp>
        <p:nvSpPr>
          <p:cNvPr id="2" name="Date Placeholder 1"/>
          <p:cNvSpPr>
            <a:spLocks noGrp="1"/>
          </p:cNvSpPr>
          <p:nvPr>
            <p:ph type="dt" sz="half" idx="10"/>
          </p:nvPr>
        </p:nvSpPr>
        <p:spPr/>
        <p:txBody>
          <a:bodyPr/>
          <a:lstStyle/>
          <a:p>
            <a:r>
              <a:rPr lang="en-GB" smtClean="0"/>
              <a:t>2017/06/21</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10</a:t>
            </a:fld>
            <a:endParaRPr lang="en-US"/>
          </a:p>
        </p:txBody>
      </p:sp>
      <p:grpSp>
        <p:nvGrpSpPr>
          <p:cNvPr id="16" name="Group 15"/>
          <p:cNvGrpSpPr/>
          <p:nvPr/>
        </p:nvGrpSpPr>
        <p:grpSpPr>
          <a:xfrm>
            <a:off x="1138643" y="1253046"/>
            <a:ext cx="6941344" cy="5211841"/>
            <a:chOff x="1138643" y="1417638"/>
            <a:chExt cx="6941344" cy="5211841"/>
          </a:xfrm>
        </p:grpSpPr>
        <p:pic>
          <p:nvPicPr>
            <p:cNvPr id="17" name="2010_0717_194037AA.jpg"/>
            <p:cNvPicPr/>
            <p:nvPr/>
          </p:nvPicPr>
          <p:blipFill>
            <a:blip r:embed="rId3">
              <a:extLst/>
            </a:blip>
            <a:stretch>
              <a:fillRect/>
            </a:stretch>
          </p:blipFill>
          <p:spPr>
            <a:xfrm>
              <a:off x="1138643" y="1417638"/>
              <a:ext cx="6941344" cy="5206008"/>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138643" y="6321702"/>
              <a:ext cx="1933129" cy="307777"/>
            </a:xfrm>
            <a:prstGeom prst="rect">
              <a:avLst/>
            </a:prstGeom>
            <a:noFill/>
          </p:spPr>
          <p:txBody>
            <a:bodyPr wrap="none" rtlCol="0">
              <a:spAutoFit/>
            </a:bodyPr>
            <a:lstStyle/>
            <a:p>
              <a:r>
                <a:rPr lang="en-US" sz="1400" dirty="0" smtClean="0">
                  <a:solidFill>
                    <a:schemeClr val="bg1"/>
                  </a:solidFill>
                  <a:effectLst>
                    <a:outerShdw blurRad="50800" dist="38100" dir="2700000" algn="tl" rotWithShape="0">
                      <a:prstClr val="black">
                        <a:alpha val="40000"/>
                      </a:prstClr>
                    </a:outerShdw>
                  </a:effectLst>
                </a:rPr>
                <a:t>Photograph by M. Floyd</a:t>
              </a:r>
              <a:endParaRPr lang="en-US" sz="1400" dirty="0">
                <a:solidFill>
                  <a:schemeClr val="bg1"/>
                </a:solidFill>
                <a:effectLst>
                  <a:outerShdw blurRad="50800" dist="38100" dir="2700000" algn="tl" rotWithShape="0">
                    <a:prstClr val="black">
                      <a:alpha val="40000"/>
                    </a:prstClr>
                  </a:outerShdw>
                </a:effectLst>
              </a:endParaRPr>
            </a:p>
          </p:txBody>
        </p:sp>
      </p:grpSp>
      <p:grpSp>
        <p:nvGrpSpPr>
          <p:cNvPr id="5" name="Group 4"/>
          <p:cNvGrpSpPr/>
          <p:nvPr/>
        </p:nvGrpSpPr>
        <p:grpSpPr>
          <a:xfrm>
            <a:off x="852893" y="3644950"/>
            <a:ext cx="2544961" cy="2482454"/>
            <a:chOff x="852893" y="3809542"/>
            <a:chExt cx="2544961" cy="2482454"/>
          </a:xfrm>
        </p:grpSpPr>
        <p:pic>
          <p:nvPicPr>
            <p:cNvPr id="89" name="2010_0717_194245AA.jpg"/>
            <p:cNvPicPr/>
            <p:nvPr/>
          </p:nvPicPr>
          <p:blipFill>
            <a:blip r:embed="rId4">
              <a:extLst/>
            </a:blip>
            <a:srcRect l="28792" t="19818" r="30201" b="26849"/>
            <a:stretch>
              <a:fillRect/>
            </a:stretch>
          </p:blipFill>
          <p:spPr>
            <a:xfrm>
              <a:off x="852893" y="3809542"/>
              <a:ext cx="2544961" cy="248245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852893" y="5984219"/>
              <a:ext cx="1933129" cy="307777"/>
            </a:xfrm>
            <a:prstGeom prst="rect">
              <a:avLst/>
            </a:prstGeom>
            <a:noFill/>
          </p:spPr>
          <p:txBody>
            <a:bodyPr wrap="none" rtlCol="0">
              <a:spAutoFit/>
            </a:bodyPr>
            <a:lstStyle/>
            <a:p>
              <a:r>
                <a:rPr lang="en-US" sz="1400" dirty="0" smtClean="0">
                  <a:solidFill>
                    <a:schemeClr val="bg1"/>
                  </a:solidFill>
                  <a:effectLst>
                    <a:outerShdw blurRad="50800" dist="38100" dir="2700000" algn="tl" rotWithShape="0">
                      <a:prstClr val="black">
                        <a:alpha val="40000"/>
                      </a:prstClr>
                    </a:outerShdw>
                  </a:effectLst>
                </a:rPr>
                <a:t>Photograph by M. Floyd</a:t>
              </a:r>
              <a:endParaRPr lang="en-US" sz="1400" dirty="0">
                <a:solidFill>
                  <a:schemeClr val="bg1"/>
                </a:solidFill>
                <a:effectLst>
                  <a:outerShdw blurRad="50800" dist="38100" dir="2700000" algn="tl" rotWithShape="0">
                    <a:prstClr val="black">
                      <a:alpha val="40000"/>
                    </a:prstClr>
                  </a:outerShdw>
                </a:effectLst>
              </a:endParaRPr>
            </a:p>
          </p:txBody>
        </p:sp>
      </p:grpSp>
      <p:grpSp>
        <p:nvGrpSpPr>
          <p:cNvPr id="4" name="Group 3"/>
          <p:cNvGrpSpPr/>
          <p:nvPr/>
        </p:nvGrpSpPr>
        <p:grpSpPr>
          <a:xfrm>
            <a:off x="5987464" y="1886010"/>
            <a:ext cx="2544961" cy="2465638"/>
            <a:chOff x="5987464" y="2050602"/>
            <a:chExt cx="2544961" cy="2465638"/>
          </a:xfrm>
        </p:grpSpPr>
        <p:pic>
          <p:nvPicPr>
            <p:cNvPr id="88" name="2010_0717_193710AA.jpg"/>
            <p:cNvPicPr/>
            <p:nvPr/>
          </p:nvPicPr>
          <p:blipFill>
            <a:blip r:embed="rId5">
              <a:extLst/>
            </a:blip>
            <a:srcRect l="33691" t="26432" r="28711" b="25000"/>
            <a:stretch>
              <a:fillRect/>
            </a:stretch>
          </p:blipFill>
          <p:spPr>
            <a:xfrm>
              <a:off x="5987464" y="2050602"/>
              <a:ext cx="2544961" cy="246563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987464" y="4208463"/>
              <a:ext cx="1933129" cy="307777"/>
            </a:xfrm>
            <a:prstGeom prst="rect">
              <a:avLst/>
            </a:prstGeom>
            <a:noFill/>
          </p:spPr>
          <p:txBody>
            <a:bodyPr wrap="none" rtlCol="0">
              <a:spAutoFit/>
            </a:bodyPr>
            <a:lstStyle/>
            <a:p>
              <a:r>
                <a:rPr lang="en-US" sz="1400" dirty="0" smtClean="0">
                  <a:solidFill>
                    <a:schemeClr val="bg1"/>
                  </a:solidFill>
                  <a:effectLst>
                    <a:outerShdw blurRad="50800" dist="38100" dir="2700000" algn="tl" rotWithShape="0">
                      <a:prstClr val="black">
                        <a:alpha val="40000"/>
                      </a:prstClr>
                    </a:outerShdw>
                  </a:effectLst>
                </a:rPr>
                <a:t>Photograph by M. Floyd</a:t>
              </a:r>
              <a:endParaRPr lang="en-US" sz="1400" dirty="0">
                <a:solidFill>
                  <a:schemeClr val="bg1"/>
                </a:solidFill>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1512234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p:txBody>
          <a:bodyPr/>
          <a:lstStyle>
            <a:lvl1pPr>
              <a:defRPr>
                <a:solidFill>
                  <a:srgbClr val="007754"/>
                </a:solidFill>
              </a:defRPr>
            </a:lvl1pPr>
          </a:lstStyle>
          <a:p>
            <a:pPr lvl="0" algn="ctr"/>
            <a:r>
              <a:rPr lang="en-US" dirty="0" smtClean="0">
                <a:solidFill>
                  <a:srgbClr val="000000"/>
                </a:solidFill>
              </a:rPr>
              <a:t>Antenna setup errors</a:t>
            </a:r>
            <a:endParaRPr lang="en-US" dirty="0">
              <a:solidFill>
                <a:srgbClr val="000000"/>
              </a:solidFill>
            </a:endParaRPr>
          </a:p>
        </p:txBody>
      </p:sp>
      <p:sp>
        <p:nvSpPr>
          <p:cNvPr id="100" name="Shape 100"/>
          <p:cNvSpPr>
            <a:spLocks noGrp="1"/>
          </p:cNvSpPr>
          <p:nvPr>
            <p:ph sz="half" idx="1"/>
          </p:nvPr>
        </p:nvSpPr>
        <p:spPr/>
        <p:txBody>
          <a:bodyPr>
            <a:normAutofit/>
          </a:bodyPr>
          <a:lstStyle/>
          <a:p>
            <a:pPr lvl="0"/>
            <a:r>
              <a:rPr lang="en-US" sz="2400" dirty="0" smtClean="0"/>
              <a:t>Episodic survey setups can mean that measurements are not centered perfectly over a mark or the antenna height not measured accurately</a:t>
            </a:r>
          </a:p>
          <a:p>
            <a:pPr lvl="0"/>
            <a:r>
              <a:rPr lang="en-US" sz="2400" dirty="0" smtClean="0"/>
              <a:t>These measurements tend to exhibit an independent and random nature</a:t>
            </a:r>
            <a:endParaRPr lang="en-US" sz="2400" dirty="0"/>
          </a:p>
        </p:txBody>
      </p:sp>
      <p:sp>
        <p:nvSpPr>
          <p:cNvPr id="2" name="Date Placeholder 1"/>
          <p:cNvSpPr>
            <a:spLocks noGrp="1"/>
          </p:cNvSpPr>
          <p:nvPr>
            <p:ph type="dt" sz="half" idx="10"/>
          </p:nvPr>
        </p:nvSpPr>
        <p:spPr/>
        <p:txBody>
          <a:bodyPr/>
          <a:lstStyle/>
          <a:p>
            <a:r>
              <a:rPr lang="en-GB" smtClean="0"/>
              <a:t>2017/06/21</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11</a:t>
            </a:fld>
            <a:endParaRPr lang="en-US"/>
          </a:p>
        </p:txBody>
      </p:sp>
      <p:pic>
        <p:nvPicPr>
          <p:cNvPr id="10" name="2010_1026_122940AA.jpeg"/>
          <p:cNvPicPr>
            <a:picLocks noGrp="1"/>
          </p:cNvPicPr>
          <p:nvPr>
            <p:ph sz="half" idx="2"/>
          </p:nvPr>
        </p:nvPicPr>
        <p:blipFill>
          <a:blip r:embed="rId2">
            <a:extLst/>
          </a:blip>
          <a:stretch>
            <a:fillRect/>
          </a:stretch>
        </p:blipFill>
        <p:spPr>
          <a:xfrm>
            <a:off x="4629150" y="2543969"/>
            <a:ext cx="3886200" cy="29146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568440" y="2563122"/>
            <a:ext cx="1933129" cy="307777"/>
          </a:xfrm>
          <a:prstGeom prst="rect">
            <a:avLst/>
          </a:prstGeom>
          <a:noFill/>
        </p:spPr>
        <p:txBody>
          <a:bodyPr wrap="none" rtlCol="0">
            <a:spAutoFit/>
          </a:bodyPr>
          <a:lstStyle/>
          <a:p>
            <a:r>
              <a:rPr lang="en-US" sz="1400" dirty="0" smtClean="0">
                <a:solidFill>
                  <a:schemeClr val="bg1"/>
                </a:solidFill>
                <a:effectLst>
                  <a:outerShdw blurRad="50800" dist="38100" dir="2700000" algn="tl" rotWithShape="0">
                    <a:prstClr val="black">
                      <a:alpha val="40000"/>
                    </a:prstClr>
                  </a:outerShdw>
                </a:effectLst>
              </a:rPr>
              <a:t>Photograph by M. Floyd</a:t>
            </a:r>
            <a:endParaRPr lang="en-US" sz="1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68820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p:txBody>
          <a:bodyPr/>
          <a:lstStyle>
            <a:lvl1pPr>
              <a:defRPr>
                <a:solidFill>
                  <a:srgbClr val="007754"/>
                </a:solidFill>
              </a:defRPr>
            </a:lvl1pPr>
          </a:lstStyle>
          <a:p>
            <a:pPr lvl="0" algn="ctr"/>
            <a:r>
              <a:rPr lang="en-US" dirty="0" smtClean="0">
                <a:solidFill>
                  <a:srgbClr val="000000"/>
                </a:solidFill>
              </a:rPr>
              <a:t>Log (metadata) and archive errors</a:t>
            </a:r>
            <a:endParaRPr lang="en-US" dirty="0">
              <a:solidFill>
                <a:srgbClr val="000000"/>
              </a:solidFill>
            </a:endParaRPr>
          </a:p>
        </p:txBody>
      </p:sp>
      <p:sp>
        <p:nvSpPr>
          <p:cNvPr id="2" name="Date Placeholder 1"/>
          <p:cNvSpPr>
            <a:spLocks noGrp="1"/>
          </p:cNvSpPr>
          <p:nvPr>
            <p:ph type="dt" sz="half" idx="10"/>
          </p:nvPr>
        </p:nvSpPr>
        <p:spPr/>
        <p:txBody>
          <a:bodyPr/>
          <a:lstStyle/>
          <a:p>
            <a:r>
              <a:rPr lang="en-GB" smtClean="0"/>
              <a:t>2017/06/21</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12</a:t>
            </a:fld>
            <a:endParaRPr lang="en-US"/>
          </a:p>
        </p:txBody>
      </p:sp>
      <p:sp>
        <p:nvSpPr>
          <p:cNvPr id="108" name="Shape 108"/>
          <p:cNvSpPr/>
          <p:nvPr/>
        </p:nvSpPr>
        <p:spPr>
          <a:xfrm>
            <a:off x="629745" y="2513707"/>
            <a:ext cx="5223868" cy="1821656"/>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defTabSz="410751">
              <a:defRPr sz="1800"/>
            </a:pPr>
            <a:r>
              <a:rPr sz="800" dirty="0">
                <a:latin typeface="Courier"/>
                <a:ea typeface="Courier"/>
                <a:cs typeface="Courier"/>
                <a:sym typeface="Courier"/>
              </a:rPr>
              <a:t>     2.10           OBSERVATION DATA    G (GPS)             RINEX VERSION / TYPE</a:t>
            </a:r>
          </a:p>
          <a:p>
            <a:pPr defTabSz="410751">
              <a:defRPr sz="1800"/>
            </a:pPr>
            <a:r>
              <a:rPr sz="800" dirty="0">
                <a:latin typeface="Courier"/>
                <a:ea typeface="Courier"/>
                <a:cs typeface="Courier"/>
                <a:sym typeface="Courier"/>
              </a:rPr>
              <a:t>teqc  2006Jul20     UNAVCO Archive Ops  20060725 16:48:29UTCPGM / RUN BY / DATE</a:t>
            </a:r>
          </a:p>
          <a:p>
            <a:pPr defTabSz="410751">
              <a:defRPr sz="1800"/>
            </a:pPr>
            <a:r>
              <a:rPr sz="800" dirty="0">
                <a:latin typeface="Courier"/>
                <a:ea typeface="Courier"/>
                <a:cs typeface="Courier"/>
                <a:sym typeface="Courier"/>
              </a:rPr>
              <a:t>Solaris 5.9|UltraSparc IIi|cc -xarch=v9 SC5.5|=+-|*Sparc    COMMENT</a:t>
            </a:r>
          </a:p>
          <a:p>
            <a:pPr defTabSz="410751">
              <a:defRPr sz="1800"/>
            </a:pPr>
            <a:r>
              <a:rPr sz="800" dirty="0">
                <a:latin typeface="Courier"/>
                <a:ea typeface="Courier"/>
                <a:cs typeface="Courier"/>
                <a:sym typeface="Courier"/>
              </a:rPr>
              <a:t>BIT 2 OF LLI FLAGS DATA COLLECTED UNDER A/S CONDITION       COMMENT</a:t>
            </a:r>
          </a:p>
          <a:p>
            <a:pPr defTabSz="410751">
              <a:defRPr sz="1800"/>
            </a:pPr>
            <a:r>
              <a:rPr sz="800" dirty="0">
                <a:latin typeface="Courier"/>
                <a:ea typeface="Courier"/>
                <a:cs typeface="Courier"/>
                <a:sym typeface="Courier"/>
              </a:rPr>
              <a:t>U626                                                        MARKER NAME</a:t>
            </a:r>
          </a:p>
          <a:p>
            <a:pPr defTabSz="410751">
              <a:defRPr sz="1800"/>
            </a:pPr>
            <a:r>
              <a:rPr sz="800" dirty="0">
                <a:latin typeface="Courier"/>
                <a:ea typeface="Courier"/>
                <a:cs typeface="Courier"/>
                <a:sym typeface="Courier"/>
              </a:rPr>
              <a:t>U626                                                        MARKER NUMBER</a:t>
            </a:r>
          </a:p>
          <a:p>
            <a:pPr defTabSz="410751">
              <a:defRPr sz="1800"/>
            </a:pPr>
            <a:r>
              <a:rPr sz="800" dirty="0">
                <a:latin typeface="Courier"/>
                <a:ea typeface="Courier"/>
                <a:cs typeface="Courier"/>
                <a:sym typeface="Courier"/>
              </a:rPr>
              <a:t>UNKNOWN             Stanford University                     OBSERVER / AGENCY</a:t>
            </a:r>
          </a:p>
          <a:p>
            <a:pPr defTabSz="410751">
              <a:defRPr sz="1800"/>
            </a:pPr>
            <a:r>
              <a:rPr sz="800" dirty="0">
                <a:latin typeface="Courier"/>
                <a:ea typeface="Courier"/>
                <a:cs typeface="Courier"/>
                <a:sym typeface="Courier"/>
              </a:rPr>
              <a:t>3414A05687          TRIMBLE 4000SSE     NP 5.71 / SP 1.26   REC # / TYPE / VERS</a:t>
            </a:r>
          </a:p>
          <a:p>
            <a:pPr defTabSz="410751">
              <a:defRPr sz="1800"/>
            </a:pPr>
            <a:r>
              <a:rPr sz="800" dirty="0">
                <a:latin typeface="Courier"/>
                <a:ea typeface="Courier"/>
                <a:cs typeface="Courier"/>
                <a:sym typeface="Courier"/>
              </a:rPr>
              <a:t>3015A00136          TRM14532.00                             ANT # / TYPE</a:t>
            </a:r>
          </a:p>
          <a:p>
            <a:pPr defTabSz="410751">
              <a:defRPr sz="1800"/>
            </a:pPr>
            <a:r>
              <a:rPr sz="800" dirty="0">
                <a:latin typeface="Courier"/>
                <a:ea typeface="Courier"/>
                <a:cs typeface="Courier"/>
                <a:sym typeface="Courier"/>
              </a:rPr>
              <a:t> -2683218.3014 -4185018.7102  3983204.9361                  APPROX POSITION XYZ</a:t>
            </a:r>
          </a:p>
          <a:p>
            <a:pPr defTabSz="410751">
              <a:defRPr sz="1800"/>
            </a:pPr>
            <a:r>
              <a:rPr sz="800" dirty="0">
                <a:latin typeface="Courier"/>
                <a:ea typeface="Courier"/>
                <a:cs typeface="Courier"/>
                <a:sym typeface="Courier"/>
              </a:rPr>
              <a:t>        1.4755        0.0000        0.0000                  ANTENNA: DELTA H/E/N</a:t>
            </a:r>
          </a:p>
          <a:p>
            <a:pPr defTabSz="410751">
              <a:defRPr sz="1800"/>
            </a:pPr>
            <a:r>
              <a:rPr sz="800" dirty="0">
                <a:latin typeface="Courier"/>
                <a:ea typeface="Courier"/>
                <a:cs typeface="Courier"/>
                <a:sym typeface="Courier"/>
              </a:rPr>
              <a:t>     1     1                                                WAVELENGTH FACT L1/2</a:t>
            </a:r>
          </a:p>
          <a:p>
            <a:pPr defTabSz="410751">
              <a:defRPr sz="1800"/>
            </a:pPr>
            <a:r>
              <a:rPr sz="800" dirty="0">
                <a:latin typeface="Courier"/>
                <a:ea typeface="Courier"/>
                <a:cs typeface="Courier"/>
                <a:sym typeface="Courier"/>
              </a:rPr>
              <a:t>     5    L1    L2    C1    P1    P2                        # / TYPES OF OBSERV</a:t>
            </a:r>
          </a:p>
          <a:p>
            <a:pPr defTabSz="410751">
              <a:defRPr sz="1800"/>
            </a:pPr>
            <a:r>
              <a:rPr sz="800" dirty="0">
                <a:latin typeface="Courier"/>
                <a:ea typeface="Courier"/>
                <a:cs typeface="Courier"/>
                <a:sym typeface="Courier"/>
              </a:rPr>
              <a:t>    30.0000                                                 INTERVAL</a:t>
            </a:r>
          </a:p>
        </p:txBody>
      </p:sp>
      <p:sp>
        <p:nvSpPr>
          <p:cNvPr id="109" name="Shape 109"/>
          <p:cNvSpPr/>
          <p:nvPr/>
        </p:nvSpPr>
        <p:spPr>
          <a:xfrm>
            <a:off x="1022717" y="3735870"/>
            <a:ext cx="616148" cy="2321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25400">
            <a:solidFill>
              <a:srgbClr val="FF2600"/>
            </a:solidFill>
            <a:miter lim="400000"/>
          </a:ln>
        </p:spPr>
        <p:txBody>
          <a:bodyPr lIns="0" tIns="0" rIns="0" bIns="0" anchor="ct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10" name="Shape 110"/>
          <p:cNvSpPr/>
          <p:nvPr/>
        </p:nvSpPr>
        <p:spPr>
          <a:xfrm>
            <a:off x="628956" y="4686429"/>
            <a:ext cx="5223867" cy="1057017"/>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defTabSz="410751">
              <a:defRPr sz="1800"/>
            </a:pPr>
            <a:r>
              <a:rPr sz="800">
                <a:latin typeface="Courier"/>
                <a:ea typeface="Courier"/>
                <a:cs typeface="Courier"/>
                <a:sym typeface="Courier"/>
              </a:rPr>
              <a:t>  1994     9    28    16     7   30.0000000     GPS         TIME OF FIRST OBS</a:t>
            </a:r>
          </a:p>
          <a:p>
            <a:pPr defTabSz="410751">
              <a:defRPr sz="1800"/>
            </a:pPr>
            <a:r>
              <a:rPr sz="800">
                <a:latin typeface="Courier"/>
                <a:ea typeface="Courier"/>
                <a:cs typeface="Courier"/>
                <a:sym typeface="Courier"/>
              </a:rPr>
              <a:t>                                                            END OF HEADER</a:t>
            </a:r>
          </a:p>
          <a:p>
            <a:pPr defTabSz="410751">
              <a:defRPr sz="1800"/>
            </a:pPr>
            <a:r>
              <a:rPr sz="800">
                <a:latin typeface="Courier"/>
                <a:ea typeface="Courier"/>
                <a:cs typeface="Courier"/>
                <a:sym typeface="Courier"/>
              </a:rPr>
              <a:t> 94  9 28 16  7 30.0000000  0  5G 5G 6G17G20G24</a:t>
            </a:r>
          </a:p>
          <a:p>
            <a:pPr defTabSz="410751">
              <a:defRPr sz="1800"/>
            </a:pPr>
            <a:r>
              <a:rPr sz="800">
                <a:latin typeface="Courier"/>
                <a:ea typeface="Courier"/>
                <a:cs typeface="Courier"/>
                <a:sym typeface="Courier"/>
              </a:rPr>
              <a:t>   2437477.48856   1792564.39355  22428902.4774                   22428904.8324</a:t>
            </a:r>
          </a:p>
          <a:p>
            <a:pPr defTabSz="410751">
              <a:defRPr sz="1800"/>
            </a:pPr>
            <a:r>
              <a:rPr sz="800">
                <a:latin typeface="Courier"/>
                <a:ea typeface="Courier"/>
                <a:cs typeface="Courier"/>
                <a:sym typeface="Courier"/>
              </a:rPr>
              <a:t>   -548226.77657   -402556.82256  20834866.1484                   20834867.2274</a:t>
            </a:r>
          </a:p>
          <a:p>
            <a:pPr defTabSz="410751">
              <a:defRPr sz="1800"/>
            </a:pPr>
            <a:r>
              <a:rPr sz="800">
                <a:latin typeface="Courier"/>
                <a:ea typeface="Courier"/>
                <a:cs typeface="Courier"/>
                <a:sym typeface="Courier"/>
              </a:rPr>
              <a:t>   -567509.56556   -371824.37155  22860949.9614                   22860952.7034</a:t>
            </a:r>
          </a:p>
          <a:p>
            <a:pPr defTabSz="410751">
              <a:defRPr sz="1800"/>
            </a:pPr>
            <a:r>
              <a:rPr sz="800">
                <a:latin typeface="Courier"/>
                <a:ea typeface="Courier"/>
                <a:cs typeface="Courier"/>
                <a:sym typeface="Courier"/>
              </a:rPr>
              <a:t>   1203057.74657    883752.12057  20612879.2734                   20612882.3204</a:t>
            </a:r>
          </a:p>
          <a:p>
            <a:pPr defTabSz="410751">
              <a:defRPr sz="1800"/>
            </a:pPr>
            <a:r>
              <a:rPr sz="800">
                <a:latin typeface="Courier"/>
                <a:ea typeface="Courier"/>
                <a:cs typeface="Courier"/>
                <a:sym typeface="Courier"/>
              </a:rPr>
              <a:t>    793138.12755    501650.82355  22928979.6334                   22928982.6914</a:t>
            </a:r>
          </a:p>
        </p:txBody>
      </p:sp>
      <p:pic>
        <p:nvPicPr>
          <p:cNvPr id="111" name="L_U626_2710_01.jpg"/>
          <p:cNvPicPr>
            <a:picLocks noChangeAspect="1"/>
          </p:cNvPicPr>
          <p:nvPr/>
        </p:nvPicPr>
        <p:blipFill>
          <a:blip r:embed="rId3">
            <a:extLst/>
          </a:blip>
          <a:stretch>
            <a:fillRect/>
          </a:stretch>
        </p:blipFill>
        <p:spPr>
          <a:xfrm>
            <a:off x="4795671" y="1289622"/>
            <a:ext cx="3996000" cy="5170606"/>
          </a:xfrm>
          <a:prstGeom prst="rect">
            <a:avLst/>
          </a:prstGeom>
          <a:noFill/>
          <a:ln w="12700" cmpd="sng">
            <a:solidFill>
              <a:schemeClr val="tx1"/>
            </a:solidFill>
          </a:ln>
        </p:spPr>
      </p:pic>
      <p:sp>
        <p:nvSpPr>
          <p:cNvPr id="112" name="Shape 112"/>
          <p:cNvSpPr>
            <a:spLocks noChangeAspect="1"/>
          </p:cNvSpPr>
          <p:nvPr/>
        </p:nvSpPr>
        <p:spPr>
          <a:xfrm>
            <a:off x="7382709" y="3328420"/>
            <a:ext cx="1143001" cy="607219"/>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6"/>
                </a:cubicBezTo>
                <a:cubicBezTo>
                  <a:pt x="12954" y="20639"/>
                  <a:pt x="6724" y="20639"/>
                  <a:pt x="2882" y="16796"/>
                </a:cubicBezTo>
                <a:cubicBezTo>
                  <a:pt x="-961" y="12954"/>
                  <a:pt x="-961" y="6724"/>
                  <a:pt x="2882" y="2882"/>
                </a:cubicBezTo>
                <a:cubicBezTo>
                  <a:pt x="6724" y="-961"/>
                  <a:pt x="12954" y="-961"/>
                  <a:pt x="16797" y="2882"/>
                </a:cubicBezTo>
              </a:path>
            </a:pathLst>
          </a:custGeom>
          <a:ln w="25400">
            <a:solidFill>
              <a:srgbClr val="FF2600"/>
            </a:solidFill>
            <a:miter lim="400000"/>
          </a:ln>
        </p:spPr>
        <p:txBody>
          <a:bodyPr lIns="0" tIns="0" rIns="0" bIns="0" anchor="ct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5" name="TextBox 4"/>
          <p:cNvSpPr txBox="1"/>
          <p:nvPr/>
        </p:nvSpPr>
        <p:spPr>
          <a:xfrm>
            <a:off x="497541" y="1573306"/>
            <a:ext cx="3724835" cy="646331"/>
          </a:xfrm>
          <a:prstGeom prst="rect">
            <a:avLst/>
          </a:prstGeom>
          <a:noFill/>
        </p:spPr>
        <p:txBody>
          <a:bodyPr wrap="square" rtlCol="0">
            <a:spAutoFit/>
          </a:bodyPr>
          <a:lstStyle/>
          <a:p>
            <a:r>
              <a:rPr lang="en-US" dirty="0" smtClean="0"/>
              <a:t>Critical:  antenna type (serial #); height and type; monument id </a:t>
            </a:r>
            <a:endParaRPr lang="en-US" dirty="0"/>
          </a:p>
        </p:txBody>
      </p:sp>
    </p:spTree>
    <p:extLst>
      <p:ext uri="{BB962C8B-B14F-4D97-AF65-F5344CB8AC3E}">
        <p14:creationId xmlns:p14="http://schemas.microsoft.com/office/powerpoint/2010/main" val="115414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iterate>
                                    <p:tmAbs val="0"/>
                                  </p:iterate>
                                  <p:childTnLst>
                                    <p:set>
                                      <p:cBhvr>
                                        <p:cTn id="17" fill="hold"/>
                                        <p:tgtEl>
                                          <p:spTgt spid="1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advAuto="0"/>
      <p:bldP spid="109" grpId="0" animBg="1" advAuto="0"/>
      <p:bldP spid="110" grpId="0" animBg="1" advAuto="0"/>
      <p:bldP spid="111" grpId="0" animBg="1" advAuto="0"/>
      <p:bldP spid="11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93" name="Group 393"/>
          <p:cNvGrpSpPr/>
          <p:nvPr/>
        </p:nvGrpSpPr>
        <p:grpSpPr>
          <a:xfrm>
            <a:off x="5376564" y="2214076"/>
            <a:ext cx="3143251" cy="1300164"/>
            <a:chOff x="0" y="0"/>
            <a:chExt cx="4470400" cy="1849120"/>
          </a:xfrm>
        </p:grpSpPr>
        <p:pic>
          <p:nvPicPr>
            <p:cNvPr id="391" name="image.jpg"/>
            <p:cNvPicPr/>
            <p:nvPr/>
          </p:nvPicPr>
          <p:blipFill>
            <a:blip r:embed="rId3">
              <a:extLst/>
            </a:blip>
            <a:stretch>
              <a:fillRect/>
            </a:stretch>
          </p:blipFill>
          <p:spPr>
            <a:xfrm>
              <a:off x="0" y="325119"/>
              <a:ext cx="4470400" cy="1524001"/>
            </a:xfrm>
            <a:prstGeom prst="rect">
              <a:avLst/>
            </a:prstGeom>
            <a:ln w="12700" cap="flat">
              <a:noFill/>
              <a:miter lim="400000"/>
            </a:ln>
            <a:effectLst/>
          </p:spPr>
        </p:pic>
        <p:sp>
          <p:nvSpPr>
            <p:cNvPr id="392" name="Shape 392"/>
            <p:cNvSpPr/>
            <p:nvPr/>
          </p:nvSpPr>
          <p:spPr>
            <a:xfrm>
              <a:off x="1336604" y="0"/>
              <a:ext cx="1413367" cy="3939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dirty="0" smtClean="0">
                  <a:solidFill>
                    <a:srgbClr val="000000"/>
                  </a:solidFill>
                  <a:uFill>
                    <a:solidFill/>
                  </a:uFill>
                </a:rPr>
                <a:t>“</a:t>
              </a:r>
              <a:r>
                <a:rPr lang="en-GB" dirty="0" smtClean="0">
                  <a:solidFill>
                    <a:srgbClr val="000000"/>
                  </a:solidFill>
                  <a:uFill>
                    <a:solidFill/>
                  </a:uFill>
                </a:rPr>
                <a:t>Survey</a:t>
              </a:r>
              <a:r>
                <a:rPr dirty="0" smtClean="0">
                  <a:solidFill>
                    <a:srgbClr val="000000"/>
                  </a:solidFill>
                  <a:uFill>
                    <a:solidFill/>
                  </a:uFill>
                </a:rPr>
                <a:t>” </a:t>
              </a:r>
              <a:r>
                <a:rPr dirty="0">
                  <a:solidFill>
                    <a:srgbClr val="000000"/>
                  </a:solidFill>
                  <a:uFill>
                    <a:solidFill/>
                  </a:uFill>
                </a:rPr>
                <a:t>2</a:t>
              </a:r>
            </a:p>
          </p:txBody>
        </p:sp>
      </p:grpSp>
      <p:grpSp>
        <p:nvGrpSpPr>
          <p:cNvPr id="396" name="Group 396"/>
          <p:cNvGrpSpPr/>
          <p:nvPr/>
        </p:nvGrpSpPr>
        <p:grpSpPr>
          <a:xfrm>
            <a:off x="2966541" y="1602889"/>
            <a:ext cx="3152180" cy="1294212"/>
            <a:chOff x="0" y="0"/>
            <a:chExt cx="4483100" cy="1840654"/>
          </a:xfrm>
        </p:grpSpPr>
        <p:pic>
          <p:nvPicPr>
            <p:cNvPr id="394" name="image.jpg"/>
            <p:cNvPicPr/>
            <p:nvPr/>
          </p:nvPicPr>
          <p:blipFill>
            <a:blip r:embed="rId4">
              <a:extLst/>
            </a:blip>
            <a:stretch>
              <a:fillRect/>
            </a:stretch>
          </p:blipFill>
          <p:spPr>
            <a:xfrm>
              <a:off x="0" y="291253"/>
              <a:ext cx="4483100" cy="1549401"/>
            </a:xfrm>
            <a:prstGeom prst="rect">
              <a:avLst/>
            </a:prstGeom>
            <a:ln w="12700" cap="flat">
              <a:noFill/>
              <a:miter lim="400000"/>
            </a:ln>
            <a:effectLst/>
          </p:spPr>
        </p:pic>
        <p:sp>
          <p:nvSpPr>
            <p:cNvPr id="395" name="Shape 395"/>
            <p:cNvSpPr/>
            <p:nvPr/>
          </p:nvSpPr>
          <p:spPr>
            <a:xfrm>
              <a:off x="1343377" y="0"/>
              <a:ext cx="1413367" cy="3939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dirty="0" smtClean="0">
                  <a:solidFill>
                    <a:srgbClr val="000000"/>
                  </a:solidFill>
                  <a:uFill>
                    <a:solidFill/>
                  </a:uFill>
                </a:rPr>
                <a:t>“</a:t>
              </a:r>
              <a:r>
                <a:rPr lang="en-GB" dirty="0" smtClean="0">
                  <a:solidFill>
                    <a:srgbClr val="000000"/>
                  </a:solidFill>
                  <a:uFill>
                    <a:solidFill/>
                  </a:uFill>
                </a:rPr>
                <a:t>Survey</a:t>
              </a:r>
              <a:r>
                <a:rPr dirty="0" smtClean="0">
                  <a:solidFill>
                    <a:srgbClr val="000000"/>
                  </a:solidFill>
                  <a:uFill>
                    <a:solidFill/>
                  </a:uFill>
                </a:rPr>
                <a:t>” </a:t>
              </a:r>
              <a:r>
                <a:rPr dirty="0">
                  <a:solidFill>
                    <a:srgbClr val="000000"/>
                  </a:solidFill>
                  <a:uFill>
                    <a:solidFill/>
                  </a:uFill>
                </a:rPr>
                <a:t>1</a:t>
              </a:r>
            </a:p>
          </p:txBody>
        </p:sp>
      </p:grpSp>
      <p:grpSp>
        <p:nvGrpSpPr>
          <p:cNvPr id="399" name="Group 399"/>
          <p:cNvGrpSpPr/>
          <p:nvPr/>
        </p:nvGrpSpPr>
        <p:grpSpPr>
          <a:xfrm>
            <a:off x="480913" y="1207601"/>
            <a:ext cx="3125391" cy="1232676"/>
            <a:chOff x="0" y="0"/>
            <a:chExt cx="4445000" cy="1753136"/>
          </a:xfrm>
        </p:grpSpPr>
        <p:pic>
          <p:nvPicPr>
            <p:cNvPr id="397" name="image.jpg"/>
            <p:cNvPicPr/>
            <p:nvPr/>
          </p:nvPicPr>
          <p:blipFill>
            <a:blip r:embed="rId5">
              <a:extLst/>
            </a:blip>
            <a:stretch>
              <a:fillRect/>
            </a:stretch>
          </p:blipFill>
          <p:spPr>
            <a:xfrm>
              <a:off x="0" y="0"/>
              <a:ext cx="4445000" cy="1473200"/>
            </a:xfrm>
            <a:prstGeom prst="rect">
              <a:avLst/>
            </a:prstGeom>
            <a:ln w="12700" cap="flat">
              <a:noFill/>
              <a:miter lim="400000"/>
            </a:ln>
            <a:effectLst/>
          </p:spPr>
        </p:pic>
        <p:sp>
          <p:nvSpPr>
            <p:cNvPr id="398" name="Shape 398"/>
            <p:cNvSpPr/>
            <p:nvPr/>
          </p:nvSpPr>
          <p:spPr>
            <a:xfrm>
              <a:off x="1447235" y="1359182"/>
              <a:ext cx="1522531" cy="3939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marL="57799" marR="57799" defTabSz="1295400">
                <a:buClr>
                  <a:srgbClr val="000000"/>
                </a:buClr>
                <a:buFont typeface="Arial"/>
                <a:defRPr sz="1800">
                  <a:uFill>
                    <a:solidFill/>
                  </a:uFill>
                  <a:latin typeface="+mn-lt"/>
                  <a:ea typeface="+mn-ea"/>
                  <a:cs typeface="+mn-cs"/>
                  <a:sym typeface="Arial"/>
                </a:defRPr>
              </a:lvl1pPr>
            </a:lstStyle>
            <a:p>
              <a:pPr lvl="0">
                <a:defRPr>
                  <a:uFillTx/>
                </a:defRPr>
              </a:pPr>
              <a:r>
                <a:rPr>
                  <a:solidFill>
                    <a:srgbClr val="000000"/>
                  </a:solidFill>
                  <a:uFill>
                    <a:solidFill/>
                  </a:uFill>
                </a:rPr>
                <a:t>Continuous</a:t>
              </a:r>
            </a:p>
          </p:txBody>
        </p:sp>
      </p:grpSp>
      <p:sp>
        <p:nvSpPr>
          <p:cNvPr id="400" name="Shape 400"/>
          <p:cNvSpPr>
            <a:spLocks noGrp="1"/>
          </p:cNvSpPr>
          <p:nvPr>
            <p:ph type="title"/>
          </p:nvPr>
        </p:nvSpPr>
        <p:spPr/>
        <p:txBody>
          <a:bodyPr>
            <a:normAutofit/>
          </a:bodyPr>
          <a:lstStyle>
            <a:lvl1pPr>
              <a:defRPr sz="7200">
                <a:solidFill>
                  <a:srgbClr val="007754"/>
                </a:solidFill>
                <a:uFill>
                  <a:solidFill>
                    <a:srgbClr val="007754"/>
                  </a:solidFill>
                </a:uFill>
                <a:latin typeface="+mj-lt"/>
                <a:ea typeface="+mj-ea"/>
                <a:cs typeface="+mj-cs"/>
                <a:sym typeface="Gill Sans"/>
              </a:defRPr>
            </a:lvl1pPr>
          </a:lstStyle>
          <a:p>
            <a:pPr lvl="0" algn="ctr"/>
            <a:r>
              <a:rPr lang="en-US" sz="3300" dirty="0" smtClean="0">
                <a:solidFill>
                  <a:schemeClr val="tx1"/>
                </a:solidFill>
              </a:rPr>
              <a:t>Potential impact of survey timing</a:t>
            </a:r>
            <a:endParaRPr lang="en-US" sz="3300" dirty="0">
              <a:solidFill>
                <a:schemeClr val="tx1"/>
              </a:solidFill>
            </a:endParaRPr>
          </a:p>
        </p:txBody>
      </p:sp>
      <p:sp>
        <p:nvSpPr>
          <p:cNvPr id="2" name="Date Placeholder 1"/>
          <p:cNvSpPr>
            <a:spLocks noGrp="1"/>
          </p:cNvSpPr>
          <p:nvPr>
            <p:ph type="dt" sz="half" idx="10"/>
          </p:nvPr>
        </p:nvSpPr>
        <p:spPr/>
        <p:txBody>
          <a:bodyPr/>
          <a:lstStyle/>
          <a:p>
            <a:r>
              <a:rPr lang="en-GB" smtClean="0"/>
              <a:t>2017/06/21</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13</a:t>
            </a:fld>
            <a:endParaRPr lang="en-US"/>
          </a:p>
        </p:txBody>
      </p:sp>
      <p:graphicFrame>
        <p:nvGraphicFramePr>
          <p:cNvPr id="401" name="Table 401"/>
          <p:cNvGraphicFramePr/>
          <p:nvPr>
            <p:extLst/>
          </p:nvPr>
        </p:nvGraphicFramePr>
        <p:xfrm>
          <a:off x="797223" y="3614251"/>
          <a:ext cx="7556976" cy="2570161"/>
        </p:xfrm>
        <a:graphic>
          <a:graphicData uri="http://schemas.openxmlformats.org/drawingml/2006/table">
            <a:tbl>
              <a:tblPr>
                <a:tableStyleId>{5940675A-B579-460E-94D1-54222C63F5DA}</a:tableStyleId>
              </a:tblPr>
              <a:tblGrid>
                <a:gridCol w="1219200"/>
                <a:gridCol w="1090851"/>
                <a:gridCol w="1090851"/>
                <a:gridCol w="833437"/>
                <a:gridCol w="831850"/>
                <a:gridCol w="841375"/>
                <a:gridCol w="808037"/>
                <a:gridCol w="841375"/>
              </a:tblGrid>
              <a:tr h="496887">
                <a:tc>
                  <a:txBody>
                    <a:bodyPr/>
                    <a:lstStyle/>
                    <a:p>
                      <a:pPr marL="48213" marR="48213" lvl="0" defTabSz="1295400">
                        <a:spcBef>
                          <a:spcPts val="900"/>
                        </a:spcBef>
                        <a:defRPr sz="2200">
                          <a:solidFill>
                            <a:srgbClr val="007754"/>
                          </a:solidFill>
                          <a:latin typeface="+mj-lt"/>
                          <a:ea typeface="+mj-ea"/>
                          <a:cs typeface="+mj-cs"/>
                          <a:sym typeface="Gill Sans"/>
                        </a:defRPr>
                      </a:pPr>
                      <a:endParaRPr sz="1500" dirty="0">
                        <a:solidFill>
                          <a:srgbClr val="000000"/>
                        </a:solidFill>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x</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b="1" i="1" dirty="0">
                          <a:uFill>
                            <a:solidFill/>
                          </a:uFill>
                          <a:sym typeface="Gill Sans SemiBold"/>
                        </a:rPr>
                        <a:t>v</a:t>
                      </a:r>
                      <a:endParaRPr sz="1500" b="1" i="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A</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τ</a:t>
                      </a:r>
                      <a:r>
                        <a:rPr sz="1500" i="1" baseline="-19818" dirty="0">
                          <a:uFill>
                            <a:solidFill/>
                          </a:uFill>
                          <a:sym typeface="Gill Sans"/>
                        </a:rPr>
                        <a:t>0</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A</a:t>
                      </a:r>
                      <a:r>
                        <a:rPr sz="1500" i="1" baseline="-19818" dirty="0">
                          <a:uFill>
                            <a:solidFill/>
                          </a:uFill>
                          <a:sym typeface="Gill Sans"/>
                        </a:rPr>
                        <a:t>1</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τ</a:t>
                      </a:r>
                      <a:r>
                        <a:rPr sz="1500" i="1" baseline="-19818" dirty="0">
                          <a:uFill>
                            <a:solidFill/>
                          </a:uFill>
                          <a:sym typeface="Gill Sans"/>
                        </a:rPr>
                        <a:t>1</a:t>
                      </a:r>
                      <a:endParaRPr sz="1500" i="1" baseline="-19818"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500" i="1" dirty="0">
                          <a:uFill>
                            <a:solidFill/>
                          </a:uFill>
                          <a:sym typeface="Gill Sans"/>
                        </a:rPr>
                        <a:t>ε</a:t>
                      </a:r>
                      <a:endParaRPr sz="1500" i="1" dirty="0">
                        <a:solidFill>
                          <a:srgbClr val="000000"/>
                        </a:solidFill>
                        <a:uFill>
                          <a:solidFill/>
                        </a:uFill>
                        <a:latin typeface="+mj-lt"/>
                        <a:ea typeface="+mj-ea"/>
                        <a:cs typeface="+mj-cs"/>
                        <a:sym typeface="Gill Sans"/>
                      </a:endParaRPr>
                    </a:p>
                  </a:txBody>
                  <a:tcPr marL="26789" marR="26789" marT="26789" marB="26789" anchor="ctr" horzOverflow="overflow">
                    <a:lnB w="12700" cap="flat" cmpd="sng" algn="ctr">
                      <a:solidFill>
                        <a:prstClr val="black"/>
                      </a:solidFill>
                      <a:prstDash val="solid"/>
                      <a:round/>
                      <a:headEnd type="none" w="med" len="med"/>
                      <a:tailEnd type="none" w="med" len="med"/>
                    </a:lnB>
                  </a:tcPr>
                </a:tc>
              </a:tr>
              <a:tr h="539750">
                <a:tc>
                  <a:txBody>
                    <a:bodyPr/>
                    <a:lstStyle/>
                    <a:p>
                      <a:pPr marL="48213" marR="48213" lvl="0" defTabSz="1295400">
                        <a:spcBef>
                          <a:spcPts val="900"/>
                        </a:spcBef>
                        <a:defRPr>
                          <a:uFillTx/>
                        </a:defRPr>
                      </a:pPr>
                      <a:r>
                        <a:rPr sz="1300" dirty="0">
                          <a:uFill>
                            <a:solidFill/>
                          </a:uFill>
                          <a:sym typeface="Gill Sans"/>
                        </a:rPr>
                        <a:t>Input</a:t>
                      </a:r>
                      <a:endParaRPr sz="1300" dirty="0">
                        <a:solidFill>
                          <a:srgbClr val="000000"/>
                        </a:solidFill>
                        <a:uFill>
                          <a:solidFill/>
                        </a:uFill>
                        <a:latin typeface="+mj-lt"/>
                        <a:ea typeface="+mj-ea"/>
                        <a:cs typeface="+mj-cs"/>
                        <a:sym typeface="Gill Sans"/>
                      </a:endParaRPr>
                    </a:p>
                  </a:txBody>
                  <a:tcPr marL="26789" marR="26789" marT="26789" marB="26789" anchor="ctr" horzOverflow="overflow">
                    <a:lnL w="12700" cap="flat" cmpd="sng" algn="ctr">
                      <a:solidFill>
                        <a:prstClr val="black"/>
                      </a:solidFill>
                      <a:prstDash val="solid"/>
                      <a:round/>
                      <a:headEnd type="none" w="med" len="med"/>
                      <a:tailEnd type="none" w="med" len="med"/>
                    </a:lnL>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−12.5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b="1" dirty="0">
                          <a:uFill>
                            <a:solidFill/>
                          </a:uFill>
                          <a:sym typeface="Gill Sans SemiBold"/>
                        </a:rPr>
                        <a:t>5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2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smtClean="0">
                          <a:uFill>
                            <a:solidFill/>
                          </a:uFill>
                          <a:sym typeface="Gill Sans"/>
                        </a:rPr>
                        <a:t>1.88</a:t>
                      </a:r>
                      <a:r>
                        <a:rPr lang="en-GB" sz="1300" dirty="0" smtClean="0">
                          <a:uFill>
                            <a:solidFill/>
                          </a:uFill>
                          <a:sym typeface="Gill Sans"/>
                        </a:rPr>
                        <a:t/>
                      </a:r>
                      <a:br>
                        <a:rPr lang="en-GB" sz="1300" dirty="0" smtClean="0">
                          <a:uFill>
                            <a:solidFill/>
                          </a:uFill>
                          <a:sym typeface="Gill Sans"/>
                        </a:rPr>
                      </a:br>
                      <a:r>
                        <a:rPr sz="1300" dirty="0" smtClean="0">
                          <a:uFill>
                            <a:solidFill/>
                          </a:uFill>
                          <a:sym typeface="Gill Sans"/>
                        </a:rPr>
                        <a:t>(</a:t>
                      </a:r>
                      <a:r>
                        <a:rPr sz="1300" dirty="0">
                          <a:uFill>
                            <a:solidFill/>
                          </a:uFill>
                          <a:sym typeface="Gill Sans"/>
                        </a:rPr>
                        <a:t>0.3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a:uFill>
                            <a:solidFill/>
                          </a:uFill>
                          <a:sym typeface="Gill Sans"/>
                        </a:rPr>
                        <a:t>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smtClean="0">
                          <a:uFill>
                            <a:solidFill/>
                          </a:uFill>
                          <a:sym typeface="Gill Sans"/>
                        </a:rPr>
                        <a:t>5.65</a:t>
                      </a:r>
                      <a:r>
                        <a:rPr lang="en-GB" sz="1300" dirty="0" smtClean="0">
                          <a:uFill>
                            <a:solidFill/>
                          </a:uFill>
                          <a:sym typeface="Gill Sans"/>
                        </a:rPr>
                        <a:t/>
                      </a:r>
                      <a:br>
                        <a:rPr lang="en-GB" sz="1300" dirty="0" smtClean="0">
                          <a:uFill>
                            <a:solidFill/>
                          </a:uFill>
                          <a:sym typeface="Gill Sans"/>
                        </a:rPr>
                      </a:br>
                      <a:r>
                        <a:rPr sz="1300" dirty="0" smtClean="0">
                          <a:uFill>
                            <a:solidFill/>
                          </a:uFill>
                          <a:sym typeface="Gill Sans"/>
                        </a:rPr>
                        <a:t>(</a:t>
                      </a:r>
                      <a:r>
                        <a:rPr sz="1300" dirty="0">
                          <a:uFill>
                            <a:solidFill/>
                          </a:uFill>
                          <a:sym typeface="Gill Sans"/>
                        </a:rPr>
                        <a:t>0.45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marL="48213" marR="48213" lvl="0" defTabSz="1295400">
                        <a:spcBef>
                          <a:spcPts val="900"/>
                        </a:spcBef>
                        <a:defRPr>
                          <a:uFillTx/>
                        </a:defRPr>
                      </a:pPr>
                      <a:r>
                        <a:rPr sz="1300" dirty="0">
                          <a:uFill>
                            <a:solidFill/>
                          </a:uFill>
                          <a:sym typeface="Gill Sans"/>
                        </a:rPr>
                        <a:t>3 mm</a:t>
                      </a:r>
                      <a:endParaRPr sz="1300" dirty="0">
                        <a:solidFill>
                          <a:srgbClr val="000000"/>
                        </a:solidFill>
                        <a:uFill>
                          <a:solidFill/>
                        </a:uFill>
                        <a:latin typeface="+mj-lt"/>
                        <a:ea typeface="+mj-ea"/>
                        <a:cs typeface="+mj-cs"/>
                        <a:sym typeface="Gill Sans"/>
                      </a:endParaRPr>
                    </a:p>
                  </a:txBody>
                  <a:tcPr marL="26789" marR="26789" marT="26789" marB="26789" anchor="ctr" horzOverflow="overflow">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r>
              <a:tr h="539750">
                <a:tc>
                  <a:txBody>
                    <a:bodyPr/>
                    <a:lstStyle/>
                    <a:p>
                      <a:pPr marL="48213" marR="48213" lvl="0" defTabSz="1295400">
                        <a:spcBef>
                          <a:spcPts val="900"/>
                        </a:spcBef>
                        <a:defRPr>
                          <a:uFillTx/>
                        </a:defRPr>
                      </a:pPr>
                      <a:r>
                        <a:rPr sz="1300" dirty="0">
                          <a:uFill>
                            <a:solidFill/>
                          </a:uFill>
                          <a:sym typeface="Gill Sans"/>
                        </a:rPr>
                        <a:t>Continuous *</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−12.41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b="1" dirty="0">
                          <a:uFill>
                            <a:solidFill/>
                          </a:uFill>
                          <a:sym typeface="Gill Sans SemiBold"/>
                        </a:rPr>
                        <a:t>4.93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1.82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dirty="0" smtClean="0">
                          <a:uFill>
                            <a:solidFill/>
                          </a:uFill>
                          <a:sym typeface="Gill Sans"/>
                        </a:rPr>
                        <a:t>1.93</a:t>
                      </a:r>
                      <a:r>
                        <a:rPr lang="en-GB" sz="1300" dirty="0" smtClean="0">
                          <a:uFill>
                            <a:solidFill/>
                          </a:uFill>
                          <a:sym typeface="Gill Sans"/>
                        </a:rPr>
                        <a:t/>
                      </a:r>
                      <a:br>
                        <a:rPr lang="en-GB" sz="1300" dirty="0" smtClean="0">
                          <a:uFill>
                            <a:solidFill/>
                          </a:uFill>
                          <a:sym typeface="Gill Sans"/>
                        </a:rPr>
                      </a:br>
                      <a:r>
                        <a:rPr sz="1300" dirty="0" smtClean="0">
                          <a:uFill>
                            <a:solidFill/>
                          </a:uFill>
                          <a:sym typeface="Gill Sans"/>
                        </a:rPr>
                        <a:t>(</a:t>
                      </a:r>
                      <a:r>
                        <a:rPr sz="1300" dirty="0">
                          <a:uFill>
                            <a:solidFill/>
                          </a:uFill>
                          <a:sym typeface="Gill Sans"/>
                        </a:rPr>
                        <a:t>0.31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0.91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dirty="0" smtClean="0">
                          <a:uFill>
                            <a:solidFill/>
                          </a:uFill>
                          <a:sym typeface="Gill Sans"/>
                        </a:rPr>
                        <a:t>5.48</a:t>
                      </a:r>
                      <a:r>
                        <a:rPr lang="en-GB" sz="1300" dirty="0" smtClean="0">
                          <a:uFill>
                            <a:solidFill/>
                          </a:uFill>
                          <a:sym typeface="Gill Sans"/>
                        </a:rPr>
                        <a:t/>
                      </a:r>
                      <a:br>
                        <a:rPr lang="en-GB" sz="1300" dirty="0" smtClean="0">
                          <a:uFill>
                            <a:solidFill/>
                          </a:uFill>
                          <a:sym typeface="Gill Sans"/>
                        </a:rPr>
                      </a:br>
                      <a:r>
                        <a:rPr sz="1300" dirty="0" smtClean="0">
                          <a:uFill>
                            <a:solidFill/>
                          </a:uFill>
                          <a:sym typeface="Gill Sans"/>
                        </a:rPr>
                        <a:t>(</a:t>
                      </a:r>
                      <a:r>
                        <a:rPr sz="1300" dirty="0">
                          <a:uFill>
                            <a:solidFill/>
                          </a:uFill>
                          <a:sym typeface="Gill Sans"/>
                        </a:rPr>
                        <a:t>0.44 yr)</a:t>
                      </a:r>
                      <a:endParaRPr sz="1300" dirty="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c>
                  <a:txBody>
                    <a:bodyPr/>
                    <a:lstStyle/>
                    <a:p>
                      <a:pPr marL="48213" marR="48213" lvl="0" defTabSz="1295400">
                        <a:spcBef>
                          <a:spcPts val="900"/>
                        </a:spcBef>
                        <a:defRPr>
                          <a:uFillTx/>
                        </a:defRPr>
                      </a:pPr>
                      <a:r>
                        <a:rPr sz="1300">
                          <a:uFill>
                            <a:solidFill/>
                          </a:uFill>
                          <a:sym typeface="Gill Sans"/>
                        </a:rPr>
                        <a:t>3.07 mm</a:t>
                      </a:r>
                      <a:endParaRPr sz="1300">
                        <a:solidFill>
                          <a:srgbClr val="000000"/>
                        </a:solidFill>
                        <a:uFill>
                          <a:solidFill/>
                        </a:uFill>
                        <a:latin typeface="+mj-lt"/>
                        <a:ea typeface="+mj-ea"/>
                        <a:cs typeface="+mj-cs"/>
                        <a:sym typeface="Gill Sans"/>
                      </a:endParaRPr>
                    </a:p>
                  </a:txBody>
                  <a:tcPr marL="26789" marR="26789" marT="26789" marB="26789" anchor="ctr" horzOverflow="overflow">
                    <a:lnT w="12700" cap="flat" cmpd="sng" algn="ctr">
                      <a:solidFill>
                        <a:prstClr val="black"/>
                      </a:solidFill>
                      <a:prstDash val="solid"/>
                      <a:round/>
                      <a:headEnd type="none" w="med" len="med"/>
                      <a:tailEnd type="none" w="med" len="med"/>
                    </a:lnT>
                  </a:tcPr>
                </a:tc>
              </a:tr>
              <a:tr h="496887">
                <a:tc>
                  <a:txBody>
                    <a:bodyPr/>
                    <a:lstStyle/>
                    <a:p>
                      <a:pPr marL="48213" marR="48213" lvl="0" defTabSz="1295400">
                        <a:spcBef>
                          <a:spcPts val="900"/>
                        </a:spcBef>
                        <a:defRPr>
                          <a:uFillTx/>
                        </a:defRPr>
                      </a:pPr>
                      <a:r>
                        <a:rPr sz="1300" dirty="0" smtClean="0">
                          <a:uFill>
                            <a:solidFill/>
                          </a:uFill>
                          <a:sym typeface="Gill Sans"/>
                        </a:rPr>
                        <a:t>“</a:t>
                      </a:r>
                      <a:r>
                        <a:rPr lang="en-GB" sz="1300" dirty="0" smtClean="0">
                          <a:uFill>
                            <a:solidFill/>
                          </a:uFill>
                          <a:sym typeface="Gill Sans"/>
                        </a:rPr>
                        <a:t>Survey</a:t>
                      </a:r>
                      <a:r>
                        <a:rPr sz="1300" dirty="0" smtClean="0">
                          <a:uFill>
                            <a:solidFill/>
                          </a:uFill>
                          <a:sym typeface="Gill Sans"/>
                        </a:rPr>
                        <a:t>” </a:t>
                      </a:r>
                      <a:r>
                        <a:rPr sz="1300" dirty="0">
                          <a:uFill>
                            <a:solidFill/>
                          </a:uFill>
                          <a:sym typeface="Gill Sans"/>
                        </a:rPr>
                        <a:t>1</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−9.55 mm</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b="1" dirty="0">
                          <a:uFill>
                            <a:solidFill/>
                          </a:uFill>
                          <a:sym typeface="Gill Sans SemiBold"/>
                        </a:rPr>
                        <a:t>4.72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r>
              <a:tr h="496887">
                <a:tc>
                  <a:txBody>
                    <a:bodyPr/>
                    <a:lstStyle/>
                    <a:p>
                      <a:pPr marL="48213" marR="48213" lvl="0" defTabSz="1295400">
                        <a:spcBef>
                          <a:spcPts val="900"/>
                        </a:spcBef>
                        <a:defRPr>
                          <a:uFillTx/>
                        </a:defRPr>
                      </a:pPr>
                      <a:r>
                        <a:rPr sz="1300" dirty="0" smtClean="0">
                          <a:uFill>
                            <a:solidFill/>
                          </a:uFill>
                          <a:sym typeface="Gill Sans"/>
                        </a:rPr>
                        <a:t>“</a:t>
                      </a:r>
                      <a:r>
                        <a:rPr lang="en-GB" sz="1300" dirty="0" smtClean="0">
                          <a:uFill>
                            <a:solidFill/>
                          </a:uFill>
                          <a:sym typeface="Gill Sans"/>
                        </a:rPr>
                        <a:t>Survey</a:t>
                      </a:r>
                      <a:r>
                        <a:rPr sz="1300" dirty="0" smtClean="0">
                          <a:uFill>
                            <a:solidFill/>
                          </a:uFill>
                          <a:sym typeface="Gill Sans"/>
                        </a:rPr>
                        <a:t>” </a:t>
                      </a:r>
                      <a:r>
                        <a:rPr sz="1300" dirty="0">
                          <a:uFill>
                            <a:solidFill/>
                          </a:uFill>
                          <a:sym typeface="Gill Sans"/>
                        </a:rPr>
                        <a:t>2</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−8.21 mm</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b="1" dirty="0">
                          <a:uFill>
                            <a:solidFill/>
                          </a:uFill>
                          <a:sym typeface="Gill Sans SemiBold"/>
                        </a:rPr>
                        <a:t>3.21 mm/yr</a:t>
                      </a:r>
                      <a:endParaRPr sz="1300" b="1" dirty="0">
                        <a:solidFill>
                          <a:srgbClr val="000000"/>
                        </a:solidFill>
                        <a:uFill>
                          <a:solidFill/>
                        </a:uFill>
                        <a:latin typeface="Gill Sans SemiBold"/>
                        <a:ea typeface="Gill Sans SemiBold"/>
                        <a:cs typeface="Gill Sans SemiBold"/>
                        <a:sym typeface="Gill Sans SemiBold"/>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a:uFill>
                            <a:solidFill/>
                          </a:uFill>
                          <a:sym typeface="Gill Sans"/>
                        </a:rPr>
                        <a:t>-</a:t>
                      </a:r>
                      <a:endParaRPr sz="130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dirty="0">
                          <a:uFill>
                            <a:solidFill/>
                          </a:uFill>
                          <a:sym typeface="Gill Sans"/>
                        </a:rPr>
                        <a:t>-</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c>
                  <a:txBody>
                    <a:bodyPr/>
                    <a:lstStyle/>
                    <a:p>
                      <a:pPr marL="48213" marR="48213" lvl="0" defTabSz="1295400">
                        <a:spcBef>
                          <a:spcPts val="900"/>
                        </a:spcBef>
                        <a:defRPr>
                          <a:uFillTx/>
                        </a:defRPr>
                      </a:pPr>
                      <a:r>
                        <a:rPr sz="1300" dirty="0">
                          <a:uFill>
                            <a:solidFill/>
                          </a:uFill>
                          <a:sym typeface="Gill Sans"/>
                        </a:rPr>
                        <a:t>-</a:t>
                      </a:r>
                      <a:endParaRPr sz="1300" dirty="0">
                        <a:solidFill>
                          <a:srgbClr val="000000"/>
                        </a:solidFill>
                        <a:uFill>
                          <a:solidFill/>
                        </a:uFill>
                        <a:latin typeface="+mj-lt"/>
                        <a:ea typeface="+mj-ea"/>
                        <a:cs typeface="+mj-cs"/>
                        <a:sym typeface="Gill Sans"/>
                      </a:endParaRPr>
                    </a:p>
                  </a:txBody>
                  <a:tcPr marL="26789" marR="26789" marT="26789" marB="26789" anchor="ctr" horzOverflow="overflow"/>
                </a:tc>
              </a:tr>
            </a:tbl>
          </a:graphicData>
        </a:graphic>
      </p:graphicFrame>
      <p:sp>
        <p:nvSpPr>
          <p:cNvPr id="402" name="Shape 402"/>
          <p:cNvSpPr/>
          <p:nvPr/>
        </p:nvSpPr>
        <p:spPr>
          <a:xfrm>
            <a:off x="988913" y="6209461"/>
            <a:ext cx="7167309" cy="24622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marL="57799" marR="57799" defTabSz="1295400">
              <a:buClr>
                <a:srgbClr val="000000"/>
              </a:buClr>
              <a:buFont typeface="Arial"/>
              <a:defRPr sz="1800">
                <a:solidFill>
                  <a:srgbClr val="007754"/>
                </a:solidFill>
                <a:uFill>
                  <a:solidFill>
                    <a:srgbClr val="007754"/>
                  </a:solidFill>
                </a:uFill>
                <a:latin typeface="+mj-lt"/>
                <a:ea typeface="+mj-ea"/>
                <a:cs typeface="+mj-cs"/>
                <a:sym typeface="Gill Sans"/>
              </a:defRPr>
            </a:lvl1pPr>
          </a:lstStyle>
          <a:p>
            <a:pPr lvl="0">
              <a:defRPr>
                <a:solidFill>
                  <a:srgbClr val="000000"/>
                </a:solidFill>
                <a:uFillTx/>
              </a:defRPr>
            </a:pPr>
            <a:r>
              <a:rPr sz="1600" dirty="0">
                <a:solidFill>
                  <a:srgbClr val="000000"/>
                </a:solidFill>
                <a:uFill>
                  <a:solidFill>
                    <a:srgbClr val="007754"/>
                  </a:solidFill>
                </a:uFill>
              </a:rPr>
              <a:t>* Maximum likelihood estimation of velocity and periodic terms, given a noise model</a:t>
            </a:r>
          </a:p>
        </p:txBody>
      </p:sp>
    </p:spTree>
    <p:extLst>
      <p:ext uri="{BB962C8B-B14F-4D97-AF65-F5344CB8AC3E}">
        <p14:creationId xmlns:p14="http://schemas.microsoft.com/office/powerpoint/2010/main" val="20048776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 name="Shape 207"/>
          <p:cNvSpPr/>
          <p:nvPr/>
        </p:nvSpPr>
        <p:spPr>
          <a:xfrm>
            <a:off x="5565029" y="1823799"/>
            <a:ext cx="2312789" cy="3500438"/>
          </a:xfrm>
          <a:prstGeom prst="rect">
            <a:avLst/>
          </a:prstGeom>
          <a:gradFill>
            <a:gsLst>
              <a:gs pos="0">
                <a:srgbClr val="0433FF">
                  <a:alpha val="50000"/>
                </a:srgbClr>
              </a:gs>
              <a:gs pos="44041">
                <a:srgbClr val="021980">
                  <a:alpha val="50000"/>
                </a:srgbClr>
              </a:gs>
              <a:gs pos="100000">
                <a:srgbClr val="000000">
                  <a:alpha val="50000"/>
                </a:srgbClr>
              </a:gs>
            </a:gsLst>
            <a:lin ang="16200000"/>
          </a:gra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10" name="Title 9"/>
          <p:cNvSpPr>
            <a:spLocks noGrp="1"/>
          </p:cNvSpPr>
          <p:nvPr>
            <p:ph type="title"/>
          </p:nvPr>
        </p:nvSpPr>
        <p:spPr/>
        <p:txBody>
          <a:bodyPr/>
          <a:lstStyle/>
          <a:p>
            <a:pPr algn="ctr"/>
            <a:r>
              <a:rPr lang="en-US" dirty="0" smtClean="0"/>
              <a:t>Propagation effects</a:t>
            </a:r>
            <a:endParaRPr lang="en-US" dirty="0"/>
          </a:p>
        </p:txBody>
      </p:sp>
      <p:sp>
        <p:nvSpPr>
          <p:cNvPr id="208" name="Shape 208"/>
          <p:cNvSpPr>
            <a:spLocks noGrp="1"/>
          </p:cNvSpPr>
          <p:nvPr>
            <p:ph sz="half" idx="1"/>
          </p:nvPr>
        </p:nvSpPr>
        <p:spPr/>
        <p:txBody>
          <a:bodyPr>
            <a:normAutofit fontScale="92500" lnSpcReduction="20000"/>
          </a:bodyPr>
          <a:lstStyle/>
          <a:p>
            <a:r>
              <a:rPr lang="en-US" smtClean="0"/>
              <a:t>Ionosphere</a:t>
            </a:r>
          </a:p>
          <a:p>
            <a:pPr lvl="1"/>
            <a:r>
              <a:rPr lang="en-US" smtClean="0"/>
              <a:t>Frequency-dispersive layer causes differential delay of L1 and L2 as a function of (unknown) total electron content (TEC)</a:t>
            </a:r>
          </a:p>
          <a:p>
            <a:r>
              <a:rPr lang="en-US" smtClean="0"/>
              <a:t>Troposhere</a:t>
            </a:r>
          </a:p>
          <a:p>
            <a:pPr lvl="1"/>
            <a:r>
              <a:rPr lang="en-US" smtClean="0"/>
              <a:t>Delay through medium, especially water in atmosphere</a:t>
            </a:r>
          </a:p>
          <a:p>
            <a:r>
              <a:rPr lang="en-US" smtClean="0"/>
              <a:t>Clock errors</a:t>
            </a:r>
          </a:p>
          <a:p>
            <a:pPr lvl="1"/>
            <a:r>
              <a:rPr lang="en-US" smtClean="0"/>
              <a:t>Offsets and drift of receiver and satellite clocks affects time, and therefore phase/distance, measurement</a:t>
            </a:r>
          </a:p>
          <a:p>
            <a:r>
              <a:rPr lang="en-US" smtClean="0"/>
              <a:t>Multipath</a:t>
            </a:r>
          </a:p>
          <a:p>
            <a:pPr lvl="1"/>
            <a:r>
              <a:rPr lang="en-US" smtClean="0"/>
              <a:t>Back-scattering of signal interferes with direct signals</a:t>
            </a:r>
          </a:p>
          <a:p>
            <a:pPr lvl="1"/>
            <a:r>
              <a:rPr lang="en-US" smtClean="0"/>
              <a:t>Random: no good method for mitigation or modeling</a:t>
            </a:r>
            <a:endParaRPr lang="en-US" dirty="0"/>
          </a:p>
        </p:txBody>
      </p:sp>
      <p:sp>
        <p:nvSpPr>
          <p:cNvPr id="2" name="Date Placeholder 1"/>
          <p:cNvSpPr>
            <a:spLocks noGrp="1"/>
          </p:cNvSpPr>
          <p:nvPr>
            <p:ph type="dt" sz="half" idx="10"/>
          </p:nvPr>
        </p:nvSpPr>
        <p:spPr/>
        <p:txBody>
          <a:bodyPr/>
          <a:lstStyle/>
          <a:p>
            <a:r>
              <a:rPr lang="en-GB" smtClean="0"/>
              <a:t>2017/06/21</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pPr/>
              <a:t>14</a:t>
            </a:fld>
            <a:endParaRPr lang="en-US"/>
          </a:p>
        </p:txBody>
      </p:sp>
      <p:sp>
        <p:nvSpPr>
          <p:cNvPr id="209" name="Shape 209"/>
          <p:cNvSpPr/>
          <p:nvPr/>
        </p:nvSpPr>
        <p:spPr>
          <a:xfrm>
            <a:off x="5556100" y="5324237"/>
            <a:ext cx="2330648" cy="580430"/>
          </a:xfrm>
          <a:prstGeom prst="rect">
            <a:avLst/>
          </a:prstGeom>
          <a:gradFill>
            <a:gsLst>
              <a:gs pos="0">
                <a:srgbClr val="6EB47F"/>
              </a:gs>
              <a:gs pos="100000">
                <a:srgbClr val="FFFFFF"/>
              </a:gs>
            </a:gsLst>
            <a:lin ang="5400000"/>
          </a:gra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0" name="Shape 210"/>
          <p:cNvSpPr/>
          <p:nvPr/>
        </p:nvSpPr>
        <p:spPr>
          <a:xfrm rot="13500000">
            <a:off x="5916608" y="1964972"/>
            <a:ext cx="419696" cy="232173"/>
          </a:xfrm>
          <a:prstGeom prst="rect">
            <a:avLst/>
          </a:prstGeom>
          <a:solidFill>
            <a:srgbClr val="000000">
              <a:alpha val="30000"/>
            </a:srgbClr>
          </a:solidFill>
          <a:ln w="12700">
            <a:solidFill>
              <a:srgbClr val="000000">
                <a:alpha val="30000"/>
              </a:srgbClr>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1" name="Shape 211"/>
          <p:cNvSpPr/>
          <p:nvPr/>
        </p:nvSpPr>
        <p:spPr>
          <a:xfrm rot="13500000">
            <a:off x="5594581" y="2286999"/>
            <a:ext cx="419696" cy="232173"/>
          </a:xfrm>
          <a:prstGeom prst="rect">
            <a:avLst/>
          </a:prstGeom>
          <a:solidFill>
            <a:srgbClr val="000000">
              <a:alpha val="30000"/>
            </a:srgbClr>
          </a:solidFill>
          <a:ln w="12700">
            <a:solidFill>
              <a:srgbClr val="000000">
                <a:alpha val="30000"/>
              </a:srgbClr>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2" name="Shape 212"/>
          <p:cNvSpPr/>
          <p:nvPr/>
        </p:nvSpPr>
        <p:spPr>
          <a:xfrm rot="13500000">
            <a:off x="5813638" y="2083953"/>
            <a:ext cx="303610" cy="3036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solidFill/>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216" name="Group 216"/>
          <p:cNvGrpSpPr/>
          <p:nvPr/>
        </p:nvGrpSpPr>
        <p:grpSpPr>
          <a:xfrm>
            <a:off x="6395490" y="1930955"/>
            <a:ext cx="473274" cy="473274"/>
            <a:chOff x="0" y="0"/>
            <a:chExt cx="673100" cy="673100"/>
          </a:xfrm>
        </p:grpSpPr>
        <p:sp>
          <p:nvSpPr>
            <p:cNvPr id="213" name="Shape 213"/>
            <p:cNvSpPr/>
            <p:nvPr/>
          </p:nvSpPr>
          <p:spPr>
            <a:xfrm>
              <a:off x="0" y="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4" name="Shape 214"/>
            <p:cNvSpPr/>
            <p:nvPr/>
          </p:nvSpPr>
          <p:spPr>
            <a:xfrm flipH="1">
              <a:off x="334433" y="126921"/>
              <a:ext cx="1" cy="228758"/>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15" name="Shape 215"/>
            <p:cNvSpPr/>
            <p:nvPr/>
          </p:nvSpPr>
          <p:spPr>
            <a:xfrm flipH="1" flipV="1">
              <a:off x="338582" y="355678"/>
              <a:ext cx="228758" cy="1"/>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0" name="Group 220"/>
          <p:cNvGrpSpPr/>
          <p:nvPr/>
        </p:nvGrpSpPr>
        <p:grpSpPr>
          <a:xfrm>
            <a:off x="6225826" y="4806315"/>
            <a:ext cx="473274" cy="473274"/>
            <a:chOff x="0" y="0"/>
            <a:chExt cx="673100" cy="673100"/>
          </a:xfrm>
        </p:grpSpPr>
        <p:sp>
          <p:nvSpPr>
            <p:cNvPr id="217" name="Shape 217"/>
            <p:cNvSpPr/>
            <p:nvPr/>
          </p:nvSpPr>
          <p:spPr>
            <a:xfrm>
              <a:off x="0" y="0"/>
              <a:ext cx="673100" cy="6731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18" name="Shape 218"/>
            <p:cNvSpPr/>
            <p:nvPr/>
          </p:nvSpPr>
          <p:spPr>
            <a:xfrm flipH="1">
              <a:off x="334433" y="126921"/>
              <a:ext cx="1" cy="228758"/>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19" name="Shape 219"/>
            <p:cNvSpPr/>
            <p:nvPr/>
          </p:nvSpPr>
          <p:spPr>
            <a:xfrm flipH="1" flipV="1">
              <a:off x="338582" y="355678"/>
              <a:ext cx="228758" cy="1"/>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4" name="Group 224"/>
          <p:cNvGrpSpPr/>
          <p:nvPr/>
        </p:nvGrpSpPr>
        <p:grpSpPr>
          <a:xfrm>
            <a:off x="6806257" y="5083135"/>
            <a:ext cx="294680" cy="244079"/>
            <a:chOff x="0" y="0"/>
            <a:chExt cx="419100" cy="347133"/>
          </a:xfrm>
        </p:grpSpPr>
        <p:sp>
          <p:nvSpPr>
            <p:cNvPr id="221" name="Shape 221"/>
            <p:cNvSpPr/>
            <p:nvPr/>
          </p:nvSpPr>
          <p:spPr>
            <a:xfrm>
              <a:off x="-1" y="0"/>
              <a:ext cx="419102" cy="101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algn="ctr" defTabSz="410751">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sp>
          <p:nvSpPr>
            <p:cNvPr id="222" name="Shape 222"/>
            <p:cNvSpPr/>
            <p:nvPr/>
          </p:nvSpPr>
          <p:spPr>
            <a:xfrm>
              <a:off x="220133" y="76200"/>
              <a:ext cx="135467" cy="270934"/>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3" name="Shape 223"/>
            <p:cNvSpPr/>
            <p:nvPr/>
          </p:nvSpPr>
          <p:spPr>
            <a:xfrm flipH="1">
              <a:off x="63500" y="76200"/>
              <a:ext cx="135467" cy="270934"/>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grpSp>
        <p:nvGrpSpPr>
          <p:cNvPr id="227" name="Group 227"/>
          <p:cNvGrpSpPr/>
          <p:nvPr/>
        </p:nvGrpSpPr>
        <p:grpSpPr>
          <a:xfrm>
            <a:off x="6058940" y="2357240"/>
            <a:ext cx="304795" cy="931647"/>
            <a:chOff x="65090" y="0"/>
            <a:chExt cx="433484" cy="1325007"/>
          </a:xfrm>
        </p:grpSpPr>
        <p:sp>
          <p:nvSpPr>
            <p:cNvPr id="225" name="Shape 225"/>
            <p:cNvSpPr/>
            <p:nvPr/>
          </p:nvSpPr>
          <p:spPr>
            <a:xfrm>
              <a:off x="65090" y="0"/>
              <a:ext cx="259725" cy="79934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6" name="Shape 226"/>
            <p:cNvSpPr/>
            <p:nvPr/>
          </p:nvSpPr>
          <p:spPr>
            <a:xfrm>
              <a:off x="327771" y="800124"/>
              <a:ext cx="170805" cy="524884"/>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grpSp>
      <p:grpSp>
        <p:nvGrpSpPr>
          <p:cNvPr id="231" name="Group 231"/>
          <p:cNvGrpSpPr/>
          <p:nvPr/>
        </p:nvGrpSpPr>
        <p:grpSpPr>
          <a:xfrm>
            <a:off x="6357111" y="3262139"/>
            <a:ext cx="589044" cy="1803137"/>
            <a:chOff x="65090" y="0"/>
            <a:chExt cx="837751" cy="2564460"/>
          </a:xfrm>
        </p:grpSpPr>
        <p:sp>
          <p:nvSpPr>
            <p:cNvPr id="228" name="Shape 228"/>
            <p:cNvSpPr/>
            <p:nvPr/>
          </p:nvSpPr>
          <p:spPr>
            <a:xfrm>
              <a:off x="65090" y="0"/>
              <a:ext cx="259725" cy="79934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29" name="Shape 229"/>
            <p:cNvSpPr/>
            <p:nvPr/>
          </p:nvSpPr>
          <p:spPr>
            <a:xfrm>
              <a:off x="326603" y="799508"/>
              <a:ext cx="170804" cy="52488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0" name="Shape 230"/>
            <p:cNvSpPr/>
            <p:nvPr/>
          </p:nvSpPr>
          <p:spPr>
            <a:xfrm>
              <a:off x="487987" y="1286352"/>
              <a:ext cx="414855" cy="1278109"/>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sp>
        <p:nvSpPr>
          <p:cNvPr id="232" name="Shape 232"/>
          <p:cNvSpPr/>
          <p:nvPr/>
        </p:nvSpPr>
        <p:spPr>
          <a:xfrm>
            <a:off x="7342037" y="4163378"/>
            <a:ext cx="410766" cy="1160859"/>
          </a:xfrm>
          <a:prstGeom prst="rect">
            <a:avLst/>
          </a:prstGeom>
          <a:solidFill>
            <a:srgbClr val="525252"/>
          </a:solidFill>
          <a:ln w="12700">
            <a:miter lim="400000"/>
          </a:ln>
        </p:spPr>
        <p:txBody>
          <a:bodyPr lIns="0" tIns="0" rIns="0" bIns="0" anchor="ctr"/>
          <a:lstStyle/>
          <a:p>
            <a:pPr algn="ctr" defTabSz="410751">
              <a:defRPr sz="4000">
                <a:solidFill>
                  <a:srgbClr val="007754"/>
                </a:solidFill>
                <a:effectLst>
                  <a:outerShdw blurRad="38100" dist="12700" dir="5400000" rotWithShape="0">
                    <a:srgbClr val="000000">
                      <a:alpha val="50000"/>
                    </a:srgbClr>
                  </a:outerShdw>
                </a:effectLst>
                <a:latin typeface="+mj-lt"/>
                <a:ea typeface="+mj-ea"/>
                <a:cs typeface="+mj-cs"/>
                <a:sym typeface="Gill Sans"/>
              </a:defRPr>
            </a:pPr>
            <a:endParaRPr/>
          </a:p>
        </p:txBody>
      </p:sp>
      <p:grpSp>
        <p:nvGrpSpPr>
          <p:cNvPr id="239" name="Group 239"/>
          <p:cNvGrpSpPr/>
          <p:nvPr/>
        </p:nvGrpSpPr>
        <p:grpSpPr>
          <a:xfrm>
            <a:off x="6081030" y="2361003"/>
            <a:ext cx="1246594" cy="2716181"/>
            <a:chOff x="0" y="30668"/>
            <a:chExt cx="1772932" cy="3863011"/>
          </a:xfrm>
        </p:grpSpPr>
        <p:sp>
          <p:nvSpPr>
            <p:cNvPr id="233" name="Shape 233"/>
            <p:cNvSpPr/>
            <p:nvPr/>
          </p:nvSpPr>
          <p:spPr>
            <a:xfrm>
              <a:off x="0" y="30668"/>
              <a:ext cx="411159" cy="773277"/>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4" name="Shape 234"/>
            <p:cNvSpPr/>
            <p:nvPr/>
          </p:nvSpPr>
          <p:spPr>
            <a:xfrm>
              <a:off x="414332" y="804203"/>
              <a:ext cx="270249" cy="507718"/>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5" name="Shape 235"/>
            <p:cNvSpPr/>
            <p:nvPr/>
          </p:nvSpPr>
          <p:spPr>
            <a:xfrm>
              <a:off x="668029" y="1274589"/>
              <a:ext cx="411160" cy="773277"/>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6" name="Shape 236"/>
            <p:cNvSpPr/>
            <p:nvPr/>
          </p:nvSpPr>
          <p:spPr>
            <a:xfrm>
              <a:off x="1081051" y="2047703"/>
              <a:ext cx="270250" cy="50771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endParaRPr/>
            </a:p>
          </p:txBody>
        </p:sp>
        <p:sp>
          <p:nvSpPr>
            <p:cNvPr id="237" name="Shape 237"/>
            <p:cNvSpPr/>
            <p:nvPr/>
          </p:nvSpPr>
          <p:spPr>
            <a:xfrm>
              <a:off x="1334750" y="2518088"/>
              <a:ext cx="437515" cy="816792"/>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sp>
          <p:nvSpPr>
            <p:cNvPr id="238" name="Shape 238"/>
            <p:cNvSpPr/>
            <p:nvPr/>
          </p:nvSpPr>
          <p:spPr>
            <a:xfrm flipV="1">
              <a:off x="1264265" y="3330645"/>
              <a:ext cx="508668" cy="563035"/>
            </a:xfrm>
            <a:prstGeom prst="line">
              <a:avLst/>
            </a:prstGeom>
            <a:noFill/>
            <a:ln w="38100" cap="flat">
              <a:solidFill>
                <a:srgbClr val="000000"/>
              </a:solidFill>
              <a:prstDash val="solid"/>
              <a:miter lim="400000"/>
            </a:ln>
            <a:effectLst/>
          </p:spPr>
          <p:txBody>
            <a:bodyPr wrap="square" lIns="0" tIns="0" rIns="0" bIns="0" numCol="1" anchor="t">
              <a:noAutofit/>
            </a:bodyPr>
            <a:lstStyle/>
            <a:p>
              <a:pPr lvl="0"/>
              <a:endParaRPr/>
            </a:p>
          </p:txBody>
        </p:sp>
      </p:grpSp>
    </p:spTree>
    <p:extLst>
      <p:ext uri="{BB962C8B-B14F-4D97-AF65-F5344CB8AC3E}">
        <p14:creationId xmlns:p14="http://schemas.microsoft.com/office/powerpoint/2010/main" val="845271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
                                            <p:txEl>
                                              <p:pRg st="1" end="1"/>
                                            </p:txEl>
                                          </p:spTgt>
                                        </p:tgtEl>
                                        <p:attrNameLst>
                                          <p:attrName>style.visibility</p:attrName>
                                        </p:attrNameLst>
                                      </p:cBhvr>
                                      <p:to>
                                        <p:strVal val="visible"/>
                                      </p:to>
                                    </p:set>
                                  </p:childTnLst>
                                </p:cTn>
                              </p:par>
                              <p:par>
                                <p:cTn id="9" presetID="22" presetClass="entr" presetSubtype="1" fill="hold" nodeType="with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wipe(up)">
                                      <p:cBhvr>
                                        <p:cTn id="11" dur="500"/>
                                        <p:tgtEl>
                                          <p:spTgt spid="2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8">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8">
                                            <p:txEl>
                                              <p:pRg st="3" end="3"/>
                                            </p:txEl>
                                          </p:spTgt>
                                        </p:tgtEl>
                                        <p:attrNameLst>
                                          <p:attrName>style.visibility</p:attrName>
                                        </p:attrNameLst>
                                      </p:cBhvr>
                                      <p:to>
                                        <p:strVal val="visible"/>
                                      </p:to>
                                    </p:set>
                                  </p:childTnLst>
                                </p:cTn>
                              </p:par>
                              <p:par>
                                <p:cTn id="18" presetID="22" presetClass="entr" presetSubtype="1" fill="hold" nodeType="with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wipe(up)">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8">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8">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8">
                                            <p:txEl>
                                              <p:pRg st="8" end="8"/>
                                            </p:txEl>
                                          </p:spTgt>
                                        </p:tgtEl>
                                        <p:attrNameLst>
                                          <p:attrName>style.visibility</p:attrName>
                                        </p:attrNameLst>
                                      </p:cBhvr>
                                      <p:to>
                                        <p:strVal val="visible"/>
                                      </p:to>
                                    </p:set>
                                  </p:childTnLst>
                                </p:cTn>
                              </p:par>
                              <p:par>
                                <p:cTn id="39" presetID="22" presetClass="entr" presetSubtype="1" fill="hold" nodeType="with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wipe(up)">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STVP.jpg"/>
          <p:cNvPicPr>
            <a:picLocks noGrp="1" noChangeAspect="1"/>
          </p:cNvPicPr>
          <p:nvPr>
            <p:ph idx="1"/>
          </p:nvPr>
        </p:nvPicPr>
        <p:blipFill rotWithShape="1">
          <a:blip r:embed="rId3">
            <a:extLst>
              <a:ext uri="{28A0092B-C50C-407E-A947-70E740481C1C}">
                <a14:useLocalDpi xmlns:a14="http://schemas.microsoft.com/office/drawing/2010/main" val="0"/>
              </a:ext>
            </a:extLst>
          </a:blip>
          <a:srcRect t="27695" r="31453" b="20854"/>
          <a:stretch/>
        </p:blipFill>
        <p:spPr>
          <a:xfrm>
            <a:off x="457200" y="1371600"/>
            <a:ext cx="5418667" cy="3048000"/>
          </a:xfrm>
        </p:spPr>
      </p:pic>
      <p:pic>
        <p:nvPicPr>
          <p:cNvPr id="12" name="Content Placeholder 5" descr="STVP.265_elev_res.gif"/>
          <p:cNvPicPr>
            <a:picLocks noChangeAspect="1"/>
          </p:cNvPicPr>
          <p:nvPr/>
        </p:nvPicPr>
        <p:blipFill rotWithShape="1">
          <a:blip r:embed="rId4">
            <a:extLst>
              <a:ext uri="{28A0092B-C50C-407E-A947-70E740481C1C}">
                <a14:useLocalDpi xmlns:a14="http://schemas.microsoft.com/office/drawing/2010/main" val="0"/>
              </a:ext>
            </a:extLst>
          </a:blip>
          <a:srcRect t="59370" b="3953"/>
          <a:stretch/>
        </p:blipFill>
        <p:spPr>
          <a:xfrm>
            <a:off x="457200" y="4470400"/>
            <a:ext cx="4249738" cy="2252663"/>
          </a:xfrm>
          <a:prstGeom prst="rect">
            <a:avLst/>
          </a:prstGeom>
        </p:spPr>
      </p:pic>
      <p:sp>
        <p:nvSpPr>
          <p:cNvPr id="5" name="TextBox 4"/>
          <p:cNvSpPr txBox="1"/>
          <p:nvPr/>
        </p:nvSpPr>
        <p:spPr>
          <a:xfrm>
            <a:off x="6245318" y="1441178"/>
            <a:ext cx="2441481" cy="1754327"/>
          </a:xfrm>
          <a:prstGeom prst="rect">
            <a:avLst/>
          </a:prstGeom>
          <a:noFill/>
        </p:spPr>
        <p:txBody>
          <a:bodyPr wrap="square" rtlCol="0">
            <a:spAutoFit/>
          </a:bodyPr>
          <a:lstStyle/>
          <a:p>
            <a:r>
              <a:rPr lang="en-US" dirty="0" smtClean="0"/>
              <a:t>STVP</a:t>
            </a:r>
          </a:p>
          <a:p>
            <a:r>
              <a:rPr lang="en-US" dirty="0" smtClean="0"/>
              <a:t>Steven’s Pass, Cascades Range in western Washington</a:t>
            </a:r>
          </a:p>
          <a:p>
            <a:endParaRPr lang="en-US" dirty="0"/>
          </a:p>
          <a:p>
            <a:r>
              <a:rPr lang="en-US" dirty="0" smtClean="0"/>
              <a:t>18-cm spike mount</a:t>
            </a:r>
            <a:endParaRPr lang="en-US" dirty="0"/>
          </a:p>
        </p:txBody>
      </p:sp>
      <p:sp>
        <p:nvSpPr>
          <p:cNvPr id="7" name="TextBox 6"/>
          <p:cNvSpPr txBox="1"/>
          <p:nvPr/>
        </p:nvSpPr>
        <p:spPr>
          <a:xfrm>
            <a:off x="4808026" y="4894690"/>
            <a:ext cx="4095993" cy="1477328"/>
          </a:xfrm>
          <a:prstGeom prst="rect">
            <a:avLst/>
          </a:prstGeom>
          <a:noFill/>
        </p:spPr>
        <p:txBody>
          <a:bodyPr wrap="none" rtlCol="0">
            <a:spAutoFit/>
          </a:bodyPr>
          <a:lstStyle/>
          <a:p>
            <a:r>
              <a:rPr lang="en-US" dirty="0" smtClean="0"/>
              <a:t>No long-term repeatability yet, but 44 </a:t>
            </a:r>
            <a:r>
              <a:rPr lang="en-US" dirty="0" err="1" smtClean="0"/>
              <a:t>hrs</a:t>
            </a:r>
            <a:endParaRPr lang="en-US" dirty="0"/>
          </a:p>
          <a:p>
            <a:r>
              <a:rPr lang="en-US" dirty="0"/>
              <a:t>o</a:t>
            </a:r>
            <a:r>
              <a:rPr lang="en-US" dirty="0" smtClean="0"/>
              <a:t>f observations in 2012 give formal</a:t>
            </a:r>
            <a:br>
              <a:rPr lang="en-US" dirty="0" smtClean="0"/>
            </a:br>
            <a:r>
              <a:rPr lang="en-US" dirty="0" smtClean="0"/>
              <a:t>uncertainties 0.5 mm horizontal, 3 mm </a:t>
            </a:r>
          </a:p>
          <a:p>
            <a:r>
              <a:rPr lang="en-US" dirty="0"/>
              <a:t>v</a:t>
            </a:r>
            <a:r>
              <a:rPr lang="en-US" dirty="0" smtClean="0"/>
              <a:t>ertical. Note minimal long-period signal </a:t>
            </a:r>
          </a:p>
          <a:p>
            <a:r>
              <a:rPr lang="en-US" dirty="0" smtClean="0"/>
              <a:t>Scattering.</a:t>
            </a:r>
            <a:endParaRPr lang="en-US" dirty="0"/>
          </a:p>
        </p:txBody>
      </p:sp>
      <p:sp>
        <p:nvSpPr>
          <p:cNvPr id="9" name="Title 9"/>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dirty="0"/>
          </a:p>
        </p:txBody>
      </p:sp>
      <p:sp>
        <p:nvSpPr>
          <p:cNvPr id="6" name="Title 5"/>
          <p:cNvSpPr>
            <a:spLocks noGrp="1"/>
          </p:cNvSpPr>
          <p:nvPr>
            <p:ph type="title"/>
          </p:nvPr>
        </p:nvSpPr>
        <p:spPr/>
        <p:txBody>
          <a:bodyPr>
            <a:normAutofit/>
          </a:bodyPr>
          <a:lstStyle/>
          <a:p>
            <a:pPr algn="ctr"/>
            <a:r>
              <a:rPr lang="en-US" dirty="0" smtClean="0"/>
              <a:t>Low mount in a good environment</a:t>
            </a:r>
            <a:endParaRPr lang="en-US" dirty="0"/>
          </a:p>
        </p:txBody>
      </p:sp>
      <p:sp>
        <p:nvSpPr>
          <p:cNvPr id="8" name="Date Placeholder 7"/>
          <p:cNvSpPr>
            <a:spLocks noGrp="1"/>
          </p:cNvSpPr>
          <p:nvPr>
            <p:ph type="dt" sz="half" idx="10"/>
          </p:nvPr>
        </p:nvSpPr>
        <p:spPr/>
        <p:txBody>
          <a:bodyPr/>
          <a:lstStyle/>
          <a:p>
            <a:r>
              <a:rPr lang="en-GB" smtClean="0"/>
              <a:t>2017/06/21</a:t>
            </a:r>
            <a:endParaRPr lang="en-US"/>
          </a:p>
        </p:txBody>
      </p:sp>
      <p:sp>
        <p:nvSpPr>
          <p:cNvPr id="10" name="Footer Placeholder 9"/>
          <p:cNvSpPr>
            <a:spLocks noGrp="1"/>
          </p:cNvSpPr>
          <p:nvPr>
            <p:ph type="ftr" sz="quarter" idx="11"/>
          </p:nvPr>
        </p:nvSpPr>
        <p:spPr/>
        <p:txBody>
          <a:bodyPr/>
          <a:lstStyle/>
          <a:p>
            <a:r>
              <a:rPr lang="en-US" smtClean="0"/>
              <a:t>Survey-mode measurements and analysis</a:t>
            </a:r>
            <a:endParaRPr lang="en-US"/>
          </a:p>
        </p:txBody>
      </p:sp>
      <p:sp>
        <p:nvSpPr>
          <p:cNvPr id="13" name="Slide Number Placeholder 12"/>
          <p:cNvSpPr>
            <a:spLocks noGrp="1"/>
          </p:cNvSpPr>
          <p:nvPr>
            <p:ph type="sldNum" sz="quarter" idx="12"/>
          </p:nvPr>
        </p:nvSpPr>
        <p:spPr/>
        <p:txBody>
          <a:bodyPr/>
          <a:lstStyle/>
          <a:p>
            <a:fld id="{B5AA1FA8-B090-4D48-B0EE-5DA1BF2BA795}" type="slidenum">
              <a:rPr lang="en-US" smtClean="0"/>
              <a:t>15</a:t>
            </a:fld>
            <a:endParaRPr lang="en-US"/>
          </a:p>
        </p:txBody>
      </p:sp>
    </p:spTree>
    <p:extLst>
      <p:ext uri="{BB962C8B-B14F-4D97-AF65-F5344CB8AC3E}">
        <p14:creationId xmlns:p14="http://schemas.microsoft.com/office/powerpoint/2010/main" val="3589635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059-1.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305" r="43763" b="13305"/>
          <a:stretch/>
        </p:blipFill>
        <p:spPr>
          <a:xfrm>
            <a:off x="4009681" y="1330613"/>
            <a:ext cx="2544130" cy="2487976"/>
          </a:xfrm>
        </p:spPr>
      </p:pic>
      <p:pic>
        <p:nvPicPr>
          <p:cNvPr id="4" name="Picture 3" descr="B059-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6" y="1330613"/>
            <a:ext cx="3320068" cy="2487976"/>
          </a:xfrm>
          <a:prstGeom prst="rect">
            <a:avLst/>
          </a:prstGeom>
        </p:spPr>
      </p:pic>
      <p:pic>
        <p:nvPicPr>
          <p:cNvPr id="9" name="Content Placeholder 8" descr="B059.265_elev_res.gif"/>
          <p:cNvPicPr>
            <a:picLocks noChangeAspect="1"/>
          </p:cNvPicPr>
          <p:nvPr/>
        </p:nvPicPr>
        <p:blipFill rotWithShape="1">
          <a:blip r:embed="rId5">
            <a:extLst>
              <a:ext uri="{28A0092B-C50C-407E-A947-70E740481C1C}">
                <a14:useLocalDpi xmlns:a14="http://schemas.microsoft.com/office/drawing/2010/main" val="0"/>
              </a:ext>
            </a:extLst>
          </a:blip>
          <a:srcRect t="59000" b="1781"/>
          <a:stretch/>
        </p:blipFill>
        <p:spPr>
          <a:xfrm>
            <a:off x="240846" y="3998023"/>
            <a:ext cx="4064000" cy="2303463"/>
          </a:xfrm>
          <a:prstGeom prst="rect">
            <a:avLst/>
          </a:prstGeom>
        </p:spPr>
      </p:pic>
      <p:sp>
        <p:nvSpPr>
          <p:cNvPr id="6" name="TextBox 5"/>
          <p:cNvSpPr txBox="1"/>
          <p:nvPr/>
        </p:nvSpPr>
        <p:spPr>
          <a:xfrm>
            <a:off x="7028835" y="1525880"/>
            <a:ext cx="1495651" cy="2031325"/>
          </a:xfrm>
          <a:prstGeom prst="rect">
            <a:avLst/>
          </a:prstGeom>
          <a:noFill/>
        </p:spPr>
        <p:txBody>
          <a:bodyPr wrap="square" rtlCol="0">
            <a:spAutoFit/>
          </a:bodyPr>
          <a:lstStyle/>
          <a:p>
            <a:r>
              <a:rPr lang="en-US" dirty="0" smtClean="0"/>
              <a:t>B059</a:t>
            </a:r>
          </a:p>
          <a:p>
            <a:r>
              <a:rPr lang="en-US" dirty="0" smtClean="0"/>
              <a:t>Roadside meadow in western Washington </a:t>
            </a:r>
          </a:p>
          <a:p>
            <a:r>
              <a:rPr lang="en-US" dirty="0" smtClean="0"/>
              <a:t>12.5-cm spike mount</a:t>
            </a:r>
            <a:endParaRPr lang="en-US" dirty="0"/>
          </a:p>
        </p:txBody>
      </p:sp>
      <p:sp>
        <p:nvSpPr>
          <p:cNvPr id="7" name="TextBox 6"/>
          <p:cNvSpPr txBox="1"/>
          <p:nvPr/>
        </p:nvSpPr>
        <p:spPr>
          <a:xfrm>
            <a:off x="4362940" y="3919256"/>
            <a:ext cx="4328601" cy="2308324"/>
          </a:xfrm>
          <a:prstGeom prst="rect">
            <a:avLst/>
          </a:prstGeom>
          <a:noFill/>
        </p:spPr>
        <p:txBody>
          <a:bodyPr wrap="square" rtlCol="0">
            <a:spAutoFit/>
          </a:bodyPr>
          <a:lstStyle/>
          <a:p>
            <a:r>
              <a:rPr lang="en-US" dirty="0" smtClean="0"/>
              <a:t>Two 24-hr measurements in 2012 agree at 1 mm horizontal</a:t>
            </a:r>
            <a:r>
              <a:rPr lang="en-US" dirty="0"/>
              <a:t>, </a:t>
            </a:r>
            <a:r>
              <a:rPr lang="en-US" dirty="0" smtClean="0"/>
              <a:t>4 mm vertical though the formal uncertainties are 2 mm, 10mm due to high  random noise (diffuse multipath or water vapor?) </a:t>
            </a:r>
            <a:r>
              <a:rPr lang="en-US" dirty="0"/>
              <a:t>Note minimal long-period signal </a:t>
            </a:r>
            <a:r>
              <a:rPr lang="en-US" dirty="0" smtClean="0"/>
              <a:t>scattering. Long-term scatter is 3 mm horizontal, 5 mm vertical (monument </a:t>
            </a:r>
            <a:r>
              <a:rPr lang="en-US" dirty="0" err="1" smtClean="0"/>
              <a:t>instablity</a:t>
            </a:r>
            <a:r>
              <a:rPr lang="en-US" dirty="0" smtClean="0"/>
              <a:t>?)</a:t>
            </a:r>
            <a:endParaRPr lang="en-US" dirty="0"/>
          </a:p>
        </p:txBody>
      </p:sp>
      <p:sp>
        <p:nvSpPr>
          <p:cNvPr id="5" name="Title 4"/>
          <p:cNvSpPr>
            <a:spLocks noGrp="1"/>
          </p:cNvSpPr>
          <p:nvPr>
            <p:ph type="title"/>
          </p:nvPr>
        </p:nvSpPr>
        <p:spPr/>
        <p:txBody>
          <a:bodyPr/>
          <a:lstStyle/>
          <a:p>
            <a:pPr algn="ctr"/>
            <a:r>
              <a:rPr lang="en-US" dirty="0" smtClean="0"/>
              <a:t>Low mount in a dirty environment</a:t>
            </a:r>
            <a:endParaRPr lang="en-US" dirty="0"/>
          </a:p>
        </p:txBody>
      </p:sp>
      <p:sp>
        <p:nvSpPr>
          <p:cNvPr id="11" name="Date Placeholder 10"/>
          <p:cNvSpPr>
            <a:spLocks noGrp="1"/>
          </p:cNvSpPr>
          <p:nvPr>
            <p:ph type="dt" sz="half" idx="10"/>
          </p:nvPr>
        </p:nvSpPr>
        <p:spPr/>
        <p:txBody>
          <a:bodyPr/>
          <a:lstStyle/>
          <a:p>
            <a:r>
              <a:rPr lang="en-GB" smtClean="0"/>
              <a:t>2017/06/21</a:t>
            </a:r>
            <a:endParaRPr lang="en-US"/>
          </a:p>
        </p:txBody>
      </p:sp>
      <p:sp>
        <p:nvSpPr>
          <p:cNvPr id="12" name="Footer Placeholder 11"/>
          <p:cNvSpPr>
            <a:spLocks noGrp="1"/>
          </p:cNvSpPr>
          <p:nvPr>
            <p:ph type="ftr" sz="quarter" idx="11"/>
          </p:nvPr>
        </p:nvSpPr>
        <p:spPr/>
        <p:txBody>
          <a:bodyPr/>
          <a:lstStyle/>
          <a:p>
            <a:r>
              <a:rPr lang="en-US" smtClean="0"/>
              <a:t>Survey-mode measurements and analysis</a:t>
            </a:r>
            <a:endParaRPr lang="en-US"/>
          </a:p>
        </p:txBody>
      </p:sp>
      <p:sp>
        <p:nvSpPr>
          <p:cNvPr id="13" name="Slide Number Placeholder 12"/>
          <p:cNvSpPr>
            <a:spLocks noGrp="1"/>
          </p:cNvSpPr>
          <p:nvPr>
            <p:ph type="sldNum" sz="quarter" idx="12"/>
          </p:nvPr>
        </p:nvSpPr>
        <p:spPr/>
        <p:txBody>
          <a:bodyPr/>
          <a:lstStyle/>
          <a:p>
            <a:fld id="{B5AA1FA8-B090-4D48-B0EE-5DA1BF2BA795}" type="slidenum">
              <a:rPr lang="en-US" smtClean="0"/>
              <a:t>16</a:t>
            </a:fld>
            <a:endParaRPr lang="en-US"/>
          </a:p>
        </p:txBody>
      </p:sp>
    </p:spTree>
    <p:extLst>
      <p:ext uri="{BB962C8B-B14F-4D97-AF65-F5344CB8AC3E}">
        <p14:creationId xmlns:p14="http://schemas.microsoft.com/office/powerpoint/2010/main" val="4121676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033.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0661" t="17066" r="19476" b="33232"/>
          <a:stretch/>
        </p:blipFill>
        <p:spPr>
          <a:xfrm>
            <a:off x="683513" y="1325504"/>
            <a:ext cx="4841877" cy="2581316"/>
          </a:xfrm>
        </p:spPr>
      </p:pic>
      <p:pic>
        <p:nvPicPr>
          <p:cNvPr id="7" name="Content Placeholder 3" descr="L387.265_elev_res.gif"/>
          <p:cNvPicPr>
            <a:picLocks noChangeAspect="1"/>
          </p:cNvPicPr>
          <p:nvPr/>
        </p:nvPicPr>
        <p:blipFill rotWithShape="1">
          <a:blip r:embed="rId4">
            <a:extLst>
              <a:ext uri="{28A0092B-C50C-407E-A947-70E740481C1C}">
                <a14:useLocalDpi xmlns:a14="http://schemas.microsoft.com/office/drawing/2010/main" val="0"/>
              </a:ext>
            </a:extLst>
          </a:blip>
          <a:srcRect t="59435" b="3494"/>
          <a:stretch/>
        </p:blipFill>
        <p:spPr>
          <a:xfrm>
            <a:off x="683513" y="3900806"/>
            <a:ext cx="4904487" cy="2627577"/>
          </a:xfrm>
          <a:prstGeom prst="rect">
            <a:avLst/>
          </a:prstGeom>
        </p:spPr>
      </p:pic>
      <p:sp>
        <p:nvSpPr>
          <p:cNvPr id="5" name="TextBox 4"/>
          <p:cNvSpPr txBox="1"/>
          <p:nvPr/>
        </p:nvSpPr>
        <p:spPr>
          <a:xfrm>
            <a:off x="5800783" y="1393477"/>
            <a:ext cx="2414361" cy="1754327"/>
          </a:xfrm>
          <a:prstGeom prst="rect">
            <a:avLst/>
          </a:prstGeom>
          <a:noFill/>
        </p:spPr>
        <p:txBody>
          <a:bodyPr wrap="square" rtlCol="0">
            <a:spAutoFit/>
          </a:bodyPr>
          <a:lstStyle/>
          <a:p>
            <a:r>
              <a:rPr lang="en-US" dirty="0" smtClean="0"/>
              <a:t>C033</a:t>
            </a:r>
          </a:p>
          <a:p>
            <a:r>
              <a:rPr lang="en-US" dirty="0" smtClean="0"/>
              <a:t>Old survey mark in dirt in central Washington.</a:t>
            </a:r>
          </a:p>
          <a:p>
            <a:r>
              <a:rPr lang="en-US" dirty="0" smtClean="0"/>
              <a:t>Tripod mount.  (Train blockage was short-lived)</a:t>
            </a:r>
            <a:endParaRPr lang="en-US" dirty="0"/>
          </a:p>
        </p:txBody>
      </p:sp>
      <p:sp>
        <p:nvSpPr>
          <p:cNvPr id="8" name="TextBox 7"/>
          <p:cNvSpPr txBox="1"/>
          <p:nvPr/>
        </p:nvSpPr>
        <p:spPr>
          <a:xfrm>
            <a:off x="5800783" y="3406633"/>
            <a:ext cx="2648273" cy="2939266"/>
          </a:xfrm>
          <a:prstGeom prst="rect">
            <a:avLst/>
          </a:prstGeom>
          <a:noFill/>
        </p:spPr>
        <p:txBody>
          <a:bodyPr wrap="square" rtlCol="0">
            <a:spAutoFit/>
          </a:bodyPr>
          <a:lstStyle/>
          <a:p>
            <a:r>
              <a:rPr lang="en-US" dirty="0" smtClean="0"/>
              <a:t>2012 19-hr session and 5-hr session agree at 1.5 mm horizontal, 3 mm </a:t>
            </a:r>
            <a:r>
              <a:rPr lang="en-US" dirty="0" err="1" smtClean="0"/>
              <a:t>vertiical</a:t>
            </a:r>
            <a:r>
              <a:rPr lang="en-US" dirty="0" smtClean="0"/>
              <a:t>.  Long-term repeatability 2 mm horizontal, 12 mm vertical. </a:t>
            </a:r>
          </a:p>
          <a:p>
            <a:pPr>
              <a:spcBef>
                <a:spcPts val="600"/>
              </a:spcBef>
            </a:pPr>
            <a:r>
              <a:rPr lang="en-US" dirty="0" smtClean="0"/>
              <a:t>Surprisingly little short-period multipath (dry dirt?)</a:t>
            </a:r>
            <a:endParaRPr lang="en-US" dirty="0"/>
          </a:p>
        </p:txBody>
      </p:sp>
      <p:sp>
        <p:nvSpPr>
          <p:cNvPr id="9" name="Title 8"/>
          <p:cNvSpPr>
            <a:spLocks noGrp="1"/>
          </p:cNvSpPr>
          <p:nvPr>
            <p:ph type="title"/>
          </p:nvPr>
        </p:nvSpPr>
        <p:spPr/>
        <p:txBody>
          <a:bodyPr>
            <a:normAutofit/>
          </a:bodyPr>
          <a:lstStyle/>
          <a:p>
            <a:pPr algn="ctr"/>
            <a:r>
              <a:rPr lang="en-US" dirty="0" smtClean="0"/>
              <a:t>High mount in a dirty environment </a:t>
            </a:r>
            <a:endParaRPr lang="en-US" dirty="0"/>
          </a:p>
        </p:txBody>
      </p:sp>
      <p:sp>
        <p:nvSpPr>
          <p:cNvPr id="10" name="Date Placeholder 9"/>
          <p:cNvSpPr>
            <a:spLocks noGrp="1"/>
          </p:cNvSpPr>
          <p:nvPr>
            <p:ph type="dt" sz="half" idx="10"/>
          </p:nvPr>
        </p:nvSpPr>
        <p:spPr/>
        <p:txBody>
          <a:bodyPr/>
          <a:lstStyle/>
          <a:p>
            <a:r>
              <a:rPr lang="en-GB" smtClean="0"/>
              <a:t>2017/06/21</a:t>
            </a:r>
            <a:endParaRPr lang="en-US"/>
          </a:p>
        </p:txBody>
      </p:sp>
      <p:sp>
        <p:nvSpPr>
          <p:cNvPr id="11" name="Footer Placeholder 10"/>
          <p:cNvSpPr>
            <a:spLocks noGrp="1"/>
          </p:cNvSpPr>
          <p:nvPr>
            <p:ph type="ftr" sz="quarter" idx="11"/>
          </p:nvPr>
        </p:nvSpPr>
        <p:spPr/>
        <p:txBody>
          <a:bodyPr/>
          <a:lstStyle/>
          <a:p>
            <a:r>
              <a:rPr lang="en-US" smtClean="0"/>
              <a:t>Survey-mode measurements and analysis</a:t>
            </a:r>
            <a:endParaRPr lang="en-US"/>
          </a:p>
        </p:txBody>
      </p:sp>
      <p:sp>
        <p:nvSpPr>
          <p:cNvPr id="12" name="Slide Number Placeholder 11"/>
          <p:cNvSpPr>
            <a:spLocks noGrp="1"/>
          </p:cNvSpPr>
          <p:nvPr>
            <p:ph type="sldNum" sz="quarter" idx="12"/>
          </p:nvPr>
        </p:nvSpPr>
        <p:spPr/>
        <p:txBody>
          <a:bodyPr/>
          <a:lstStyle/>
          <a:p>
            <a:fld id="{B5AA1FA8-B090-4D48-B0EE-5DA1BF2BA795}" type="slidenum">
              <a:rPr lang="en-US" smtClean="0"/>
              <a:t>17</a:t>
            </a:fld>
            <a:endParaRPr lang="en-US"/>
          </a:p>
        </p:txBody>
      </p:sp>
    </p:spTree>
    <p:extLst>
      <p:ext uri="{BB962C8B-B14F-4D97-AF65-F5344CB8AC3E}">
        <p14:creationId xmlns:p14="http://schemas.microsoft.com/office/powerpoint/2010/main" val="3740151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YFR_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9868" r="9868" b="34862"/>
          <a:stretch/>
        </p:blipFill>
        <p:spPr>
          <a:xfrm>
            <a:off x="628650" y="1370821"/>
            <a:ext cx="4548812" cy="2768701"/>
          </a:xfrm>
        </p:spPr>
      </p:pic>
      <p:pic>
        <p:nvPicPr>
          <p:cNvPr id="9" name="Content Placeholder 4" descr="LYFR.254_elev_res.gif"/>
          <p:cNvPicPr>
            <a:picLocks noChangeAspect="1"/>
          </p:cNvPicPr>
          <p:nvPr/>
        </p:nvPicPr>
        <p:blipFill rotWithShape="1">
          <a:blip r:embed="rId4">
            <a:extLst>
              <a:ext uri="{28A0092B-C50C-407E-A947-70E740481C1C}">
                <a14:useLocalDpi xmlns:a14="http://schemas.microsoft.com/office/drawing/2010/main" val="0"/>
              </a:ext>
            </a:extLst>
          </a:blip>
          <a:srcRect l="381" t="59849" r="381" b="2842"/>
          <a:stretch/>
        </p:blipFill>
        <p:spPr>
          <a:xfrm>
            <a:off x="457200" y="4139522"/>
            <a:ext cx="4487863" cy="2438400"/>
          </a:xfrm>
          <a:prstGeom prst="rect">
            <a:avLst/>
          </a:prstGeom>
        </p:spPr>
      </p:pic>
      <p:sp>
        <p:nvSpPr>
          <p:cNvPr id="5" name="TextBox 4"/>
          <p:cNvSpPr txBox="1"/>
          <p:nvPr/>
        </p:nvSpPr>
        <p:spPr>
          <a:xfrm>
            <a:off x="6019800" y="1416369"/>
            <a:ext cx="1844081" cy="1754327"/>
          </a:xfrm>
          <a:prstGeom prst="rect">
            <a:avLst/>
          </a:prstGeom>
          <a:noFill/>
        </p:spPr>
        <p:txBody>
          <a:bodyPr wrap="square" rtlCol="0">
            <a:spAutoFit/>
          </a:bodyPr>
          <a:lstStyle/>
          <a:p>
            <a:r>
              <a:rPr lang="en-US" dirty="0" smtClean="0"/>
              <a:t>LYFR</a:t>
            </a:r>
          </a:p>
          <a:p>
            <a:r>
              <a:rPr lang="en-US" dirty="0" smtClean="0"/>
              <a:t>Rocky river bank in eastern Oregon </a:t>
            </a:r>
          </a:p>
          <a:p>
            <a:r>
              <a:rPr lang="en-US" dirty="0" smtClean="0"/>
              <a:t>12.5-cm spike mount</a:t>
            </a:r>
          </a:p>
        </p:txBody>
      </p:sp>
      <p:sp>
        <p:nvSpPr>
          <p:cNvPr id="6" name="TextBox 5"/>
          <p:cNvSpPr txBox="1"/>
          <p:nvPr/>
        </p:nvSpPr>
        <p:spPr>
          <a:xfrm>
            <a:off x="5482516" y="4690874"/>
            <a:ext cx="3114024" cy="923330"/>
          </a:xfrm>
          <a:prstGeom prst="rect">
            <a:avLst/>
          </a:prstGeom>
          <a:noFill/>
        </p:spPr>
        <p:txBody>
          <a:bodyPr wrap="square" rtlCol="0">
            <a:spAutoFit/>
          </a:bodyPr>
          <a:lstStyle/>
          <a:p>
            <a:r>
              <a:rPr lang="en-US" dirty="0" smtClean="0"/>
              <a:t>Single 14-hr session .  Long-period multipath due to slope and/or reflective rocks ?</a:t>
            </a:r>
            <a:endParaRPr lang="en-US" dirty="0"/>
          </a:p>
        </p:txBody>
      </p:sp>
      <p:sp>
        <p:nvSpPr>
          <p:cNvPr id="3" name="Title 2"/>
          <p:cNvSpPr>
            <a:spLocks noGrp="1"/>
          </p:cNvSpPr>
          <p:nvPr>
            <p:ph type="title"/>
          </p:nvPr>
        </p:nvSpPr>
        <p:spPr/>
        <p:txBody>
          <a:bodyPr/>
          <a:lstStyle/>
          <a:p>
            <a:pPr algn="ctr"/>
            <a:r>
              <a:rPr lang="en-US" sz="3600" dirty="0" smtClean="0"/>
              <a:t>Low mount on a slope </a:t>
            </a:r>
            <a:endParaRPr lang="en-US" dirty="0"/>
          </a:p>
        </p:txBody>
      </p:sp>
      <p:sp>
        <p:nvSpPr>
          <p:cNvPr id="4" name="Date Placeholder 3"/>
          <p:cNvSpPr>
            <a:spLocks noGrp="1"/>
          </p:cNvSpPr>
          <p:nvPr>
            <p:ph type="dt" sz="half" idx="10"/>
          </p:nvPr>
        </p:nvSpPr>
        <p:spPr/>
        <p:txBody>
          <a:bodyPr/>
          <a:lstStyle/>
          <a:p>
            <a:r>
              <a:rPr lang="en-GB" smtClean="0"/>
              <a:t>2017/06/21</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10" name="Slide Number Placeholder 9"/>
          <p:cNvSpPr>
            <a:spLocks noGrp="1"/>
          </p:cNvSpPr>
          <p:nvPr>
            <p:ph type="sldNum" sz="quarter" idx="12"/>
          </p:nvPr>
        </p:nvSpPr>
        <p:spPr/>
        <p:txBody>
          <a:bodyPr/>
          <a:lstStyle/>
          <a:p>
            <a:fld id="{B5AA1FA8-B090-4D48-B0EE-5DA1BF2BA795}" type="slidenum">
              <a:rPr lang="en-US" smtClean="0"/>
              <a:t>18</a:t>
            </a:fld>
            <a:endParaRPr lang="en-US"/>
          </a:p>
        </p:txBody>
      </p:sp>
    </p:spTree>
    <p:extLst>
      <p:ext uri="{BB962C8B-B14F-4D97-AF65-F5344CB8AC3E}">
        <p14:creationId xmlns:p14="http://schemas.microsoft.com/office/powerpoint/2010/main" val="1225768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Measurement strategies I</a:t>
            </a:r>
            <a:br>
              <a:rPr lang="en-US" smtClean="0"/>
            </a:br>
            <a:r>
              <a:rPr lang="en-US" smtClean="0"/>
              <a:t>Occupation time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Given time and personnel constraints, what are the trade-offs between between spatial and temporal density?</a:t>
            </a:r>
          </a:p>
          <a:p>
            <a:r>
              <a:rPr lang="en-US" dirty="0" smtClean="0"/>
              <a:t>Ideally, you would like for the white noise position uncertainty for an occupation to contribute to the velocity uncertainty at a level less than the usually dominant long-period correlated noise</a:t>
            </a:r>
          </a:p>
          <a:p>
            <a:r>
              <a:rPr lang="en-US" dirty="0" smtClean="0"/>
              <a:t>Typical white noise uncertainties (horizontal and vertical) as a function of occupation time are:</a:t>
            </a:r>
          </a:p>
          <a:p>
            <a:pPr lvl="1"/>
            <a:r>
              <a:rPr lang="en-US" dirty="0" smtClean="0"/>
              <a:t>6–8 </a:t>
            </a:r>
            <a:r>
              <a:rPr lang="en-US" dirty="0" err="1" smtClean="0"/>
              <a:t>hrs</a:t>
            </a:r>
            <a:r>
              <a:rPr lang="en-US" dirty="0" smtClean="0"/>
              <a:t>: 2–2.5 mm (H), 5–10 mm (V)</a:t>
            </a:r>
          </a:p>
          <a:p>
            <a:pPr lvl="1"/>
            <a:r>
              <a:rPr lang="en-US" dirty="0" smtClean="0"/>
              <a:t>12–24 </a:t>
            </a:r>
            <a:r>
              <a:rPr lang="en-US" dirty="0" err="1" smtClean="0"/>
              <a:t>hrs</a:t>
            </a:r>
            <a:r>
              <a:rPr lang="en-US" dirty="0" smtClean="0"/>
              <a:t>: 1.0–1.5 mm (H), 3–5 mm (V)</a:t>
            </a:r>
          </a:p>
          <a:p>
            <a:pPr lvl="1"/>
            <a:r>
              <a:rPr lang="en-US" dirty="0" smtClean="0"/>
              <a:t>36–48-hrs: 0.7–1.0 mm (H), 2–4 mm (V)</a:t>
            </a:r>
          </a:p>
          <a:p>
            <a:r>
              <a:rPr lang="en-US" dirty="0" smtClean="0"/>
              <a:t>Observations over 3 or more days will give you more redundancy</a:t>
            </a:r>
          </a:p>
          <a:p>
            <a:r>
              <a:rPr lang="en-US" dirty="0" smtClean="0"/>
              <a:t>Observations of 5 or more days will be necessary for mm-level vertical uncertainties</a:t>
            </a:r>
          </a:p>
          <a:p>
            <a:r>
              <a:rPr lang="en-US" dirty="0" smtClean="0"/>
              <a:t>If your region has few continuous stations, you should consider running one or two  survey-mode stations for the entire time of the survey to provide continuity</a:t>
            </a:r>
          </a:p>
          <a:p>
            <a:pPr lvl="1"/>
            <a:endParaRPr lang="en-US" dirty="0" smtClean="0"/>
          </a:p>
          <a:p>
            <a:endParaRPr lang="en-US" dirty="0"/>
          </a:p>
        </p:txBody>
      </p:sp>
      <p:sp>
        <p:nvSpPr>
          <p:cNvPr id="6" name="Date Placeholder 5"/>
          <p:cNvSpPr>
            <a:spLocks noGrp="1"/>
          </p:cNvSpPr>
          <p:nvPr>
            <p:ph type="dt" sz="half" idx="10"/>
          </p:nvPr>
        </p:nvSpPr>
        <p:spPr/>
        <p:txBody>
          <a:bodyPr/>
          <a:lstStyle/>
          <a:p>
            <a:r>
              <a:rPr lang="en-GB" smtClean="0"/>
              <a:t>2017/06/21</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1</a:t>
            </a:fld>
            <a:endParaRPr lang="en-US"/>
          </a:p>
        </p:txBody>
      </p:sp>
    </p:spTree>
    <p:extLst>
      <p:ext uri="{BB962C8B-B14F-4D97-AF65-F5344CB8AC3E}">
        <p14:creationId xmlns:p14="http://schemas.microsoft.com/office/powerpoint/2010/main" val="3987664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Special </a:t>
            </a:r>
            <a:r>
              <a:rPr lang="en-US" dirty="0"/>
              <a:t>c</a:t>
            </a:r>
            <a:r>
              <a:rPr lang="en-US" dirty="0" smtClean="0"/>
              <a:t>haracteristics of survey-mode </a:t>
            </a:r>
            <a:r>
              <a:rPr lang="en-US" dirty="0"/>
              <a:t>d</a:t>
            </a:r>
            <a:r>
              <a:rPr lang="en-US" dirty="0" smtClean="0"/>
              <a:t>ata</a:t>
            </a:r>
            <a:endParaRPr lang="en-US" dirty="0"/>
          </a:p>
        </p:txBody>
      </p:sp>
      <p:sp>
        <p:nvSpPr>
          <p:cNvPr id="3" name="Content Placeholder 2"/>
          <p:cNvSpPr>
            <a:spLocks noGrp="1"/>
          </p:cNvSpPr>
          <p:nvPr>
            <p:ph idx="1"/>
          </p:nvPr>
        </p:nvSpPr>
        <p:spPr/>
        <p:txBody>
          <a:bodyPr>
            <a:normAutofit/>
          </a:bodyPr>
          <a:lstStyle/>
          <a:p>
            <a:r>
              <a:rPr lang="en-US" sz="2100" dirty="0" smtClean="0"/>
              <a:t>Editing is critical: every point counts</a:t>
            </a:r>
          </a:p>
          <a:p>
            <a:r>
              <a:rPr lang="en-US" sz="2100" dirty="0" smtClean="0"/>
              <a:t>Usually combined with </a:t>
            </a:r>
            <a:r>
              <a:rPr lang="en-US" sz="2100" dirty="0" err="1" smtClean="0"/>
              <a:t>cGNSS</a:t>
            </a:r>
            <a:r>
              <a:rPr lang="en-US" sz="2100" dirty="0" smtClean="0"/>
              <a:t> data to provide continuity and a tie to the ITRF</a:t>
            </a:r>
          </a:p>
          <a:p>
            <a:r>
              <a:rPr lang="en-US" sz="2100" dirty="0" smtClean="0"/>
              <a:t>Appropriate relative weighting needed in combining with </a:t>
            </a:r>
            <a:r>
              <a:rPr lang="en-US" sz="2100" dirty="0" err="1" smtClean="0"/>
              <a:t>cGNSS</a:t>
            </a:r>
            <a:r>
              <a:rPr lang="en-US" sz="2100" dirty="0" smtClean="0"/>
              <a:t> data</a:t>
            </a:r>
          </a:p>
          <a:p>
            <a:r>
              <a:rPr lang="en-US" sz="2100" dirty="0" smtClean="0"/>
              <a:t>Antenna meta-data may be more complicated</a:t>
            </a:r>
          </a:p>
          <a:p>
            <a:r>
              <a:rPr lang="en-US" sz="2100" dirty="0" smtClean="0"/>
              <a:t>Heights may be problematic if different antennas used</a:t>
            </a:r>
          </a:p>
          <a:p>
            <a:r>
              <a:rPr lang="en-US" sz="2100" dirty="0" smtClean="0"/>
              <a:t>Seasonal errors behave differently than in </a:t>
            </a:r>
            <a:r>
              <a:rPr lang="en-US" sz="2100" dirty="0" err="1" smtClean="0"/>
              <a:t>cGNSS</a:t>
            </a:r>
            <a:r>
              <a:rPr lang="en-US" sz="2100" dirty="0" smtClean="0"/>
              <a:t> data: best strategy is to observe at the same time of the year (unlike </a:t>
            </a:r>
            <a:r>
              <a:rPr lang="en-US" sz="2100" dirty="0" err="1" smtClean="0"/>
              <a:t>cGNSS</a:t>
            </a:r>
            <a:r>
              <a:rPr lang="en-US" sz="2100" dirty="0" smtClean="0"/>
              <a:t>, which has minimal seasonal sensitivity at 1.5, 2.5, 3.5 ….years total span)</a:t>
            </a:r>
          </a:p>
          <a:p>
            <a:pPr marL="0" indent="0">
              <a:buNone/>
            </a:pPr>
            <a:r>
              <a:rPr lang="en-US" dirty="0"/>
              <a:t> </a:t>
            </a:r>
          </a:p>
        </p:txBody>
      </p:sp>
      <p:sp>
        <p:nvSpPr>
          <p:cNvPr id="4" name="Date Placeholder 3"/>
          <p:cNvSpPr>
            <a:spLocks noGrp="1"/>
          </p:cNvSpPr>
          <p:nvPr>
            <p:ph type="dt" sz="half" idx="10"/>
          </p:nvPr>
        </p:nvSpPr>
        <p:spPr/>
        <p:txBody>
          <a:bodyPr/>
          <a:lstStyle/>
          <a:p>
            <a:r>
              <a:rPr lang="en-GB" smtClean="0"/>
              <a:t>2017/06/21</a:t>
            </a:r>
            <a:endParaRPr lang="en-US"/>
          </a:p>
        </p:txBody>
      </p:sp>
      <p:sp>
        <p:nvSpPr>
          <p:cNvPr id="5" name="Footer Placeholder 4"/>
          <p:cNvSpPr>
            <a:spLocks noGrp="1"/>
          </p:cNvSpPr>
          <p:nvPr>
            <p:ph type="ftr" sz="quarter" idx="11"/>
          </p:nvPr>
        </p:nvSpPr>
        <p:spPr/>
        <p:txBody>
          <a:bodyPr/>
          <a:lstStyle/>
          <a:p>
            <a:r>
              <a:rPr lang="en-US" smtClean="0"/>
              <a:t>Survey-mode measurements and analysis</a:t>
            </a:r>
            <a:endParaRPr lang="en-US"/>
          </a:p>
        </p:txBody>
      </p:sp>
      <p:sp>
        <p:nvSpPr>
          <p:cNvPr id="6" name="Slide Number Placeholder 5"/>
          <p:cNvSpPr>
            <a:spLocks noGrp="1"/>
          </p:cNvSpPr>
          <p:nvPr>
            <p:ph type="sldNum" sz="quarter" idx="12"/>
          </p:nvPr>
        </p:nvSpPr>
        <p:spPr/>
        <p:txBody>
          <a:bodyPr/>
          <a:lstStyle/>
          <a:p>
            <a:fld id="{B5AA1FA8-B090-4D48-B0EE-5DA1BF2BA795}" type="slidenum">
              <a:rPr lang="en-US" smtClean="0"/>
              <a:t>19</a:t>
            </a:fld>
            <a:endParaRPr lang="en-US"/>
          </a:p>
        </p:txBody>
      </p:sp>
    </p:spTree>
    <p:extLst>
      <p:ext uri="{BB962C8B-B14F-4D97-AF65-F5344CB8AC3E}">
        <p14:creationId xmlns:p14="http://schemas.microsoft.com/office/powerpoint/2010/main" val="54929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Analysis strategy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Generate time series and aggregated h-files for each survey</a:t>
            </a:r>
          </a:p>
          <a:p>
            <a:pPr lvl="1"/>
            <a:r>
              <a:rPr lang="en-US" dirty="0" smtClean="0"/>
              <a:t>Use spans less than ~ 20 days to avoid biasing the position estimate from an in correct  a priori velocity</a:t>
            </a:r>
          </a:p>
          <a:p>
            <a:pPr lvl="1"/>
            <a:r>
              <a:rPr lang="en-US" dirty="0" smtClean="0"/>
              <a:t>Include </a:t>
            </a:r>
            <a:r>
              <a:rPr lang="en-US" dirty="0" err="1" smtClean="0"/>
              <a:t>cGNSS</a:t>
            </a:r>
            <a:r>
              <a:rPr lang="en-US" dirty="0" smtClean="0"/>
              <a:t> data only on days when </a:t>
            </a:r>
            <a:r>
              <a:rPr lang="en-US" dirty="0" err="1" smtClean="0"/>
              <a:t>sGNSS</a:t>
            </a:r>
            <a:r>
              <a:rPr lang="en-US" dirty="0" smtClean="0"/>
              <a:t> data are available to maintain common-mode cancellation</a:t>
            </a:r>
          </a:p>
          <a:p>
            <a:pPr lvl="1"/>
            <a:r>
              <a:rPr lang="en-US" dirty="0" err="1" smtClean="0"/>
              <a:t>Aggregration</a:t>
            </a:r>
            <a:r>
              <a:rPr lang="en-US" dirty="0" smtClean="0"/>
              <a:t> of </a:t>
            </a:r>
            <a:r>
              <a:rPr lang="en-US" dirty="0" err="1" smtClean="0"/>
              <a:t>sGNSS</a:t>
            </a:r>
            <a:r>
              <a:rPr lang="en-US" dirty="0" smtClean="0"/>
              <a:t> positions estimate within each survey to allow better assessment of the long-term statistics</a:t>
            </a:r>
          </a:p>
          <a:p>
            <a:pPr lvl="1"/>
            <a:r>
              <a:rPr lang="en-US" dirty="0" smtClean="0"/>
              <a:t>Edit carefully the daily values within each span</a:t>
            </a:r>
          </a:p>
          <a:p>
            <a:r>
              <a:rPr lang="en-US" dirty="0" smtClean="0"/>
              <a:t>Generate time series and a velocity using the aggregated h-files from a span of 3 or more years</a:t>
            </a:r>
          </a:p>
          <a:p>
            <a:pPr lvl="1"/>
            <a:r>
              <a:rPr lang="en-US" dirty="0" smtClean="0"/>
              <a:t>Edit carefully the long-term time series</a:t>
            </a:r>
          </a:p>
          <a:p>
            <a:pPr lvl="1"/>
            <a:r>
              <a:rPr lang="en-US" dirty="0" smtClean="0"/>
              <a:t>Add 0.5 of white noise (“</a:t>
            </a:r>
            <a:r>
              <a:rPr lang="en-US" dirty="0" err="1" smtClean="0"/>
              <a:t>sig_neu</a:t>
            </a:r>
            <a:r>
              <a:rPr lang="en-US" dirty="0" smtClean="0"/>
              <a:t>”) to the </a:t>
            </a:r>
            <a:r>
              <a:rPr lang="en-US" dirty="0" err="1" smtClean="0"/>
              <a:t>cGNSS</a:t>
            </a:r>
            <a:r>
              <a:rPr lang="en-US" dirty="0" smtClean="0"/>
              <a:t> estimates from each span to avoid overweighting the </a:t>
            </a:r>
            <a:r>
              <a:rPr lang="en-US" dirty="0" err="1" smtClean="0"/>
              <a:t>cGPS</a:t>
            </a:r>
            <a:r>
              <a:rPr lang="en-US" dirty="0" smtClean="0"/>
              <a:t> position estimates</a:t>
            </a:r>
          </a:p>
          <a:p>
            <a:pPr lvl="1"/>
            <a:r>
              <a:rPr lang="en-US" dirty="0" smtClean="0"/>
              <a:t>Use a separate (e.g. PBO) analysis of the daily </a:t>
            </a:r>
            <a:r>
              <a:rPr lang="en-US" dirty="0" err="1" smtClean="0"/>
              <a:t>cGNSS</a:t>
            </a:r>
            <a:r>
              <a:rPr lang="en-US" dirty="0" smtClean="0"/>
              <a:t> time series to get the appropriate RW (“</a:t>
            </a:r>
            <a:r>
              <a:rPr lang="en-US" dirty="0" err="1" smtClean="0"/>
              <a:t>mar_neu</a:t>
            </a:r>
            <a:r>
              <a:rPr lang="en-US" dirty="0" smtClean="0"/>
              <a:t>”) values for each </a:t>
            </a:r>
            <a:r>
              <a:rPr lang="en-US" dirty="0" err="1" smtClean="0"/>
              <a:t>cGNSS</a:t>
            </a:r>
            <a:r>
              <a:rPr lang="en-US" dirty="0" smtClean="0"/>
              <a:t> site, then use the median RW for the </a:t>
            </a:r>
            <a:r>
              <a:rPr lang="en-US" dirty="0" err="1" smtClean="0"/>
              <a:t>sGNSS</a:t>
            </a:r>
            <a:r>
              <a:rPr lang="en-US" dirty="0" smtClean="0"/>
              <a:t> sites</a:t>
            </a:r>
          </a:p>
          <a:p>
            <a:r>
              <a:rPr lang="en-US" dirty="0" smtClean="0"/>
              <a:t>See </a:t>
            </a:r>
            <a:r>
              <a:rPr lang="en-US" dirty="0" err="1" smtClean="0"/>
              <a:t>sGPS_recipe.txt</a:t>
            </a:r>
            <a:r>
              <a:rPr lang="en-US" dirty="0" smtClean="0"/>
              <a:t> for detailed commands</a:t>
            </a:r>
          </a:p>
        </p:txBody>
      </p:sp>
      <p:sp>
        <p:nvSpPr>
          <p:cNvPr id="6" name="Date Placeholder 5"/>
          <p:cNvSpPr>
            <a:spLocks noGrp="1"/>
          </p:cNvSpPr>
          <p:nvPr>
            <p:ph type="dt" sz="half" idx="10"/>
          </p:nvPr>
        </p:nvSpPr>
        <p:spPr/>
        <p:txBody>
          <a:bodyPr/>
          <a:lstStyle/>
          <a:p>
            <a:r>
              <a:rPr lang="en-GB" smtClean="0"/>
              <a:t>2017/06/21</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20</a:t>
            </a:fld>
            <a:endParaRPr lang="en-US"/>
          </a:p>
        </p:txBody>
      </p:sp>
    </p:spTree>
    <p:extLst>
      <p:ext uri="{BB962C8B-B14F-4D97-AF65-F5344CB8AC3E}">
        <p14:creationId xmlns:p14="http://schemas.microsoft.com/office/powerpoint/2010/main" val="633315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FHY_GAD.pdf"/>
          <p:cNvPicPr>
            <a:picLocks noGrp="1" noChangeAspect="1"/>
          </p:cNvPicPr>
          <p:nvPr>
            <p:ph idx="1"/>
          </p:nvPr>
        </p:nvPicPr>
        <p:blipFill rotWithShape="1">
          <a:blip r:embed="rId3">
            <a:extLst>
              <a:ext uri="{28A0092B-C50C-407E-A947-70E740481C1C}">
                <a14:useLocalDpi xmlns:a14="http://schemas.microsoft.com/office/drawing/2010/main" val="0"/>
              </a:ext>
            </a:extLst>
          </a:blip>
          <a:srcRect r="-5865" b="32208"/>
          <a:stretch/>
        </p:blipFill>
        <p:spPr>
          <a:xfrm>
            <a:off x="457200" y="689429"/>
            <a:ext cx="8850086" cy="5461000"/>
          </a:xfrm>
        </p:spPr>
      </p:pic>
      <p:sp>
        <p:nvSpPr>
          <p:cNvPr id="3" name="Title 2"/>
          <p:cNvSpPr>
            <a:spLocks noGrp="1"/>
          </p:cNvSpPr>
          <p:nvPr>
            <p:ph type="title"/>
          </p:nvPr>
        </p:nvSpPr>
        <p:spPr/>
        <p:txBody>
          <a:bodyPr/>
          <a:lstStyle/>
          <a:p>
            <a:pPr algn="ctr"/>
            <a:r>
              <a:rPr lang="en-US" dirty="0" smtClean="0"/>
              <a:t>Editing example</a:t>
            </a:r>
            <a:endParaRPr lang="en-US" dirty="0"/>
          </a:p>
        </p:txBody>
      </p:sp>
      <p:sp>
        <p:nvSpPr>
          <p:cNvPr id="5" name="Date Placeholder 4"/>
          <p:cNvSpPr>
            <a:spLocks noGrp="1"/>
          </p:cNvSpPr>
          <p:nvPr>
            <p:ph type="dt" sz="half" idx="10"/>
          </p:nvPr>
        </p:nvSpPr>
        <p:spPr/>
        <p:txBody>
          <a:bodyPr/>
          <a:lstStyle/>
          <a:p>
            <a:r>
              <a:rPr lang="en-GB" smtClean="0"/>
              <a:t>2017/06/21</a:t>
            </a:r>
            <a:endParaRPr lang="en-US"/>
          </a:p>
        </p:txBody>
      </p:sp>
      <p:sp>
        <p:nvSpPr>
          <p:cNvPr id="6" name="Footer Placeholder 5"/>
          <p:cNvSpPr>
            <a:spLocks noGrp="1"/>
          </p:cNvSpPr>
          <p:nvPr>
            <p:ph type="ftr" sz="quarter" idx="11"/>
          </p:nvPr>
        </p:nvSpPr>
        <p:spPr/>
        <p:txBody>
          <a:bodyPr/>
          <a:lstStyle/>
          <a:p>
            <a:r>
              <a:rPr lang="en-US" smtClean="0"/>
              <a:t>Survey-mode measurements and analysis</a:t>
            </a:r>
            <a:endParaRPr lang="en-US"/>
          </a:p>
        </p:txBody>
      </p:sp>
      <p:sp>
        <p:nvSpPr>
          <p:cNvPr id="7" name="Slide Number Placeholder 6"/>
          <p:cNvSpPr>
            <a:spLocks noGrp="1"/>
          </p:cNvSpPr>
          <p:nvPr>
            <p:ph type="sldNum" sz="quarter" idx="12"/>
          </p:nvPr>
        </p:nvSpPr>
        <p:spPr/>
        <p:txBody>
          <a:bodyPr/>
          <a:lstStyle/>
          <a:p>
            <a:fld id="{B5AA1FA8-B090-4D48-B0EE-5DA1BF2BA795}" type="slidenum">
              <a:rPr lang="en-US" smtClean="0"/>
              <a:t>21</a:t>
            </a:fld>
            <a:endParaRPr lang="en-US"/>
          </a:p>
        </p:txBody>
      </p:sp>
    </p:spTree>
    <p:extLst>
      <p:ext uri="{BB962C8B-B14F-4D97-AF65-F5344CB8AC3E}">
        <p14:creationId xmlns:p14="http://schemas.microsoft.com/office/powerpoint/2010/main" val="2611314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Precision v session length</a:t>
            </a:r>
            <a:br>
              <a:rPr lang="en-US" dirty="0" smtClean="0"/>
            </a:br>
            <a:r>
              <a:rPr lang="en-US" dirty="0" smtClean="0"/>
              <a:t>for network processing</a:t>
            </a:r>
            <a:endParaRPr lang="en-US" dirty="0"/>
          </a:p>
        </p:txBody>
      </p:sp>
      <p:pic>
        <p:nvPicPr>
          <p:cNvPr id="4" name="Picture 6"/>
          <p:cNvPicPr>
            <a:picLocks noGrp="1" noChangeAspect="1"/>
          </p:cNvPicPr>
          <p:nvPr>
            <p:ph idx="1"/>
          </p:nvPr>
        </p:nvPicPr>
        <p:blipFill>
          <a:blip r:embed="rId3">
            <a:extLst>
              <a:ext uri="{28A0092B-C50C-407E-A947-70E740481C1C}">
                <a14:useLocalDpi xmlns:a14="http://schemas.microsoft.com/office/drawing/2010/main" val="0"/>
              </a:ext>
            </a:extLst>
          </a:blip>
          <a:srcRect l="1089" r="1089"/>
          <a:stretch>
            <a:fillRect/>
          </a:stretch>
        </p:blipFill>
        <p:spPr>
          <a:xfrm>
            <a:off x="497205" y="1690689"/>
            <a:ext cx="8149590" cy="4481997"/>
          </a:xfrm>
        </p:spPr>
      </p:pic>
      <p:sp>
        <p:nvSpPr>
          <p:cNvPr id="6" name="Date Placeholder 5"/>
          <p:cNvSpPr>
            <a:spLocks noGrp="1"/>
          </p:cNvSpPr>
          <p:nvPr>
            <p:ph type="dt" sz="half" idx="10"/>
          </p:nvPr>
        </p:nvSpPr>
        <p:spPr/>
        <p:txBody>
          <a:bodyPr/>
          <a:lstStyle/>
          <a:p>
            <a:r>
              <a:rPr lang="en-GB" smtClean="0"/>
              <a:t>2017/06/21</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2</a:t>
            </a:fld>
            <a:endParaRPr lang="en-US"/>
          </a:p>
        </p:txBody>
      </p:sp>
    </p:spTree>
    <p:extLst>
      <p:ext uri="{BB962C8B-B14F-4D97-AF65-F5344CB8AC3E}">
        <p14:creationId xmlns:p14="http://schemas.microsoft.com/office/powerpoint/2010/main" val="1287373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Measurement strategies II</a:t>
            </a:r>
            <a:br>
              <a:rPr lang="en-US" dirty="0" smtClean="0"/>
            </a:br>
            <a:r>
              <a:rPr lang="en-US" dirty="0" smtClean="0"/>
              <a:t>Monuments and instrumentation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Issues in site and antenna selection:</a:t>
            </a:r>
          </a:p>
          <a:p>
            <a:pPr lvl="1"/>
            <a:r>
              <a:rPr lang="en-US" dirty="0" smtClean="0"/>
              <a:t>Monument identification</a:t>
            </a:r>
            <a:endParaRPr lang="en-US" dirty="0"/>
          </a:p>
          <a:p>
            <a:pPr lvl="1"/>
            <a:r>
              <a:rPr lang="en-US" dirty="0" smtClean="0"/>
              <a:t>Monument stability</a:t>
            </a:r>
          </a:p>
          <a:p>
            <a:pPr lvl="1"/>
            <a:r>
              <a:rPr lang="en-US" dirty="0" smtClean="0"/>
              <a:t>Accessibility</a:t>
            </a:r>
            <a:endParaRPr lang="en-US" dirty="0"/>
          </a:p>
          <a:p>
            <a:pPr lvl="1"/>
            <a:r>
              <a:rPr lang="en-US" dirty="0" smtClean="0"/>
              <a:t>Ease of setup</a:t>
            </a:r>
          </a:p>
          <a:p>
            <a:pPr lvl="1"/>
            <a:r>
              <a:rPr lang="en-US" dirty="0" smtClean="0"/>
              <a:t>Multipath</a:t>
            </a:r>
            <a:endParaRPr lang="en-US" dirty="0"/>
          </a:p>
          <a:p>
            <a:pPr lvl="1"/>
            <a:r>
              <a:rPr lang="en-US" dirty="0" smtClean="0"/>
              <a:t>Log (metadata) errors</a:t>
            </a:r>
            <a:endParaRPr lang="en-US" dirty="0"/>
          </a:p>
          <a:p>
            <a:pPr lvl="1"/>
            <a:r>
              <a:rPr lang="en-US" dirty="0" smtClean="0"/>
              <a:t>Vandalism</a:t>
            </a:r>
          </a:p>
          <a:p>
            <a:r>
              <a:rPr lang="en-US" dirty="0" smtClean="0"/>
              <a:t>There is no clear prescription for all cases</a:t>
            </a:r>
          </a:p>
          <a:p>
            <a:pPr marL="0" indent="0">
              <a:buNone/>
            </a:pPr>
            <a:endParaRPr lang="en-US" dirty="0" smtClean="0"/>
          </a:p>
          <a:p>
            <a:pPr marL="0" indent="0">
              <a:buNone/>
            </a:pPr>
            <a:r>
              <a:rPr lang="en-US" dirty="0" smtClean="0"/>
              <a:t>Let’s look at some examples</a:t>
            </a:r>
            <a:r>
              <a:rPr lang="mr-IN" dirty="0" smtClean="0"/>
              <a:t>…</a:t>
            </a:r>
            <a:endParaRPr lang="en-US" dirty="0" smtClean="0"/>
          </a:p>
          <a:p>
            <a:endParaRPr lang="en-US" dirty="0"/>
          </a:p>
        </p:txBody>
      </p:sp>
      <p:sp>
        <p:nvSpPr>
          <p:cNvPr id="6" name="Date Placeholder 5"/>
          <p:cNvSpPr>
            <a:spLocks noGrp="1"/>
          </p:cNvSpPr>
          <p:nvPr>
            <p:ph type="dt" sz="half" idx="10"/>
          </p:nvPr>
        </p:nvSpPr>
        <p:spPr/>
        <p:txBody>
          <a:bodyPr/>
          <a:lstStyle/>
          <a:p>
            <a:r>
              <a:rPr lang="en-GB" smtClean="0"/>
              <a:t>2017/06/21</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3</a:t>
            </a:fld>
            <a:endParaRPr lang="en-US"/>
          </a:p>
        </p:txBody>
      </p:sp>
    </p:spTree>
    <p:extLst>
      <p:ext uri="{BB962C8B-B14F-4D97-AF65-F5344CB8AC3E}">
        <p14:creationId xmlns:p14="http://schemas.microsoft.com/office/powerpoint/2010/main" val="992621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Three primary mounting options</a:t>
            </a:r>
            <a:endParaRPr lang="en-US" dirty="0"/>
          </a:p>
        </p:txBody>
      </p:sp>
      <p:pic>
        <p:nvPicPr>
          <p:cNvPr id="4" name="Content Placeholder 3" descr="UNAVCO_18cm_spike.jpg"/>
          <p:cNvPicPr>
            <a:picLocks noGrp="1" noChangeAspect="1"/>
          </p:cNvPicPr>
          <p:nvPr>
            <p:ph idx="1"/>
          </p:nvPr>
        </p:nvPicPr>
        <p:blipFill>
          <a:blip r:embed="rId3">
            <a:extLst>
              <a:ext uri="{28A0092B-C50C-407E-A947-70E740481C1C}">
                <a14:useLocalDpi xmlns:a14="http://schemas.microsoft.com/office/drawing/2010/main" val="0"/>
              </a:ext>
            </a:extLst>
          </a:blip>
          <a:srcRect t="13172" b="13172"/>
          <a:stretch>
            <a:fillRect/>
          </a:stretch>
        </p:blipFill>
        <p:spPr>
          <a:xfrm>
            <a:off x="1597829" y="1666124"/>
            <a:ext cx="2743200" cy="1508663"/>
          </a:xfrm>
        </p:spPr>
      </p:pic>
      <p:pic>
        <p:nvPicPr>
          <p:cNvPr id="5" name="Content Placeholder 3"/>
          <p:cNvPicPr>
            <a:picLocks noChangeAspect="1"/>
          </p:cNvPicPr>
          <p:nvPr/>
        </p:nvPicPr>
        <p:blipFill>
          <a:blip r:embed="rId4"/>
          <a:srcRect l="4089" r="4089"/>
          <a:stretch>
            <a:fillRect/>
          </a:stretch>
        </p:blipFill>
        <p:spPr>
          <a:xfrm>
            <a:off x="660401" y="3869269"/>
            <a:ext cx="4419600" cy="2430610"/>
          </a:xfrm>
          <a:prstGeom prst="rect">
            <a:avLst/>
          </a:prstGeom>
        </p:spPr>
      </p:pic>
      <p:pic>
        <p:nvPicPr>
          <p:cNvPr id="6" name="Content Placeholder 3"/>
          <p:cNvPicPr>
            <a:picLocks noChangeAspect="1"/>
          </p:cNvPicPr>
          <p:nvPr/>
        </p:nvPicPr>
        <p:blipFill>
          <a:blip r:embed="rId5"/>
          <a:srcRect t="11224" b="11224"/>
          <a:stretch>
            <a:fillRect/>
          </a:stretch>
        </p:blipFill>
        <p:spPr>
          <a:xfrm>
            <a:off x="5283201" y="1451037"/>
            <a:ext cx="3115733" cy="3750733"/>
          </a:xfrm>
          <a:prstGeom prst="rect">
            <a:avLst/>
          </a:prstGeom>
        </p:spPr>
      </p:pic>
      <p:sp>
        <p:nvSpPr>
          <p:cNvPr id="7" name="TextBox 6"/>
          <p:cNvSpPr txBox="1"/>
          <p:nvPr/>
        </p:nvSpPr>
        <p:spPr>
          <a:xfrm>
            <a:off x="6019800" y="5409644"/>
            <a:ext cx="2861732" cy="646331"/>
          </a:xfrm>
          <a:prstGeom prst="rect">
            <a:avLst/>
          </a:prstGeom>
          <a:noFill/>
        </p:spPr>
        <p:txBody>
          <a:bodyPr wrap="square" rtlCol="0">
            <a:spAutoFit/>
          </a:bodyPr>
          <a:lstStyle/>
          <a:p>
            <a:r>
              <a:rPr lang="en-US" dirty="0" smtClean="0"/>
              <a:t>Tripod with optical or physical plummet</a:t>
            </a:r>
            <a:endParaRPr lang="en-US" dirty="0"/>
          </a:p>
        </p:txBody>
      </p:sp>
      <p:sp>
        <p:nvSpPr>
          <p:cNvPr id="8" name="TextBox 7"/>
          <p:cNvSpPr txBox="1"/>
          <p:nvPr/>
        </p:nvSpPr>
        <p:spPr>
          <a:xfrm>
            <a:off x="2272452" y="3172506"/>
            <a:ext cx="2032001" cy="369332"/>
          </a:xfrm>
          <a:prstGeom prst="rect">
            <a:avLst/>
          </a:prstGeom>
          <a:noFill/>
        </p:spPr>
        <p:txBody>
          <a:bodyPr wrap="square" rtlCol="0">
            <a:spAutoFit/>
          </a:bodyPr>
          <a:lstStyle/>
          <a:p>
            <a:r>
              <a:rPr lang="en-US" dirty="0" smtClean="0"/>
              <a:t>Spike mount</a:t>
            </a:r>
            <a:endParaRPr lang="en-US" dirty="0"/>
          </a:p>
        </p:txBody>
      </p:sp>
      <p:sp>
        <p:nvSpPr>
          <p:cNvPr id="9" name="TextBox 8"/>
          <p:cNvSpPr txBox="1"/>
          <p:nvPr/>
        </p:nvSpPr>
        <p:spPr>
          <a:xfrm>
            <a:off x="2590389" y="6263394"/>
            <a:ext cx="660194" cy="369332"/>
          </a:xfrm>
          <a:prstGeom prst="rect">
            <a:avLst/>
          </a:prstGeom>
          <a:noFill/>
        </p:spPr>
        <p:txBody>
          <a:bodyPr wrap="none" rtlCol="0">
            <a:spAutoFit/>
          </a:bodyPr>
          <a:lstStyle/>
          <a:p>
            <a:r>
              <a:rPr lang="en-US" dirty="0" smtClean="0"/>
              <a:t>Mast </a:t>
            </a:r>
            <a:endParaRPr lang="en-US" dirty="0"/>
          </a:p>
        </p:txBody>
      </p:sp>
      <p:sp>
        <p:nvSpPr>
          <p:cNvPr id="10" name="TextBox 9"/>
          <p:cNvSpPr txBox="1"/>
          <p:nvPr/>
        </p:nvSpPr>
        <p:spPr>
          <a:xfrm>
            <a:off x="6129867" y="6299879"/>
            <a:ext cx="2461131" cy="338554"/>
          </a:xfrm>
          <a:prstGeom prst="rect">
            <a:avLst/>
          </a:prstGeom>
          <a:noFill/>
        </p:spPr>
        <p:txBody>
          <a:bodyPr wrap="none" rtlCol="0">
            <a:spAutoFit/>
          </a:bodyPr>
          <a:lstStyle/>
          <a:p>
            <a:r>
              <a:rPr lang="en-US" sz="1600" dirty="0" smtClean="0"/>
              <a:t>Courtesy UNAVO web page</a:t>
            </a:r>
            <a:endParaRPr lang="en-US" sz="1600" dirty="0"/>
          </a:p>
        </p:txBody>
      </p:sp>
      <p:sp>
        <p:nvSpPr>
          <p:cNvPr id="14" name="Date Placeholder 13"/>
          <p:cNvSpPr>
            <a:spLocks noGrp="1"/>
          </p:cNvSpPr>
          <p:nvPr>
            <p:ph type="dt" sz="half" idx="10"/>
          </p:nvPr>
        </p:nvSpPr>
        <p:spPr/>
        <p:txBody>
          <a:bodyPr/>
          <a:lstStyle/>
          <a:p>
            <a:r>
              <a:rPr lang="en-GB" smtClean="0"/>
              <a:t>2017/06/21</a:t>
            </a:r>
            <a:endParaRPr lang="en-US"/>
          </a:p>
        </p:txBody>
      </p:sp>
      <p:sp>
        <p:nvSpPr>
          <p:cNvPr id="15" name="Footer Placeholder 14"/>
          <p:cNvSpPr>
            <a:spLocks noGrp="1"/>
          </p:cNvSpPr>
          <p:nvPr>
            <p:ph type="ftr" sz="quarter" idx="11"/>
          </p:nvPr>
        </p:nvSpPr>
        <p:spPr/>
        <p:txBody>
          <a:bodyPr/>
          <a:lstStyle/>
          <a:p>
            <a:r>
              <a:rPr lang="en-US" smtClean="0"/>
              <a:t>Survey-mode measurements and analysis</a:t>
            </a:r>
            <a:endParaRPr lang="en-US"/>
          </a:p>
        </p:txBody>
      </p:sp>
      <p:sp>
        <p:nvSpPr>
          <p:cNvPr id="16" name="Slide Number Placeholder 15"/>
          <p:cNvSpPr>
            <a:spLocks noGrp="1"/>
          </p:cNvSpPr>
          <p:nvPr>
            <p:ph type="sldNum" sz="quarter" idx="12"/>
          </p:nvPr>
        </p:nvSpPr>
        <p:spPr/>
        <p:txBody>
          <a:bodyPr/>
          <a:lstStyle/>
          <a:p>
            <a:fld id="{B5AA1FA8-B090-4D48-B0EE-5DA1BF2BA795}" type="slidenum">
              <a:rPr lang="en-US" smtClean="0"/>
              <a:t>4</a:t>
            </a:fld>
            <a:endParaRPr lang="en-US"/>
          </a:p>
        </p:txBody>
      </p:sp>
    </p:spTree>
    <p:extLst>
      <p:ext uri="{BB962C8B-B14F-4D97-AF65-F5344CB8AC3E}">
        <p14:creationId xmlns:p14="http://schemas.microsoft.com/office/powerpoint/2010/main" val="1196473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Surveyor’s tripod</a:t>
            </a:r>
            <a:endParaRPr lang="en-US" dirty="0"/>
          </a:p>
        </p:txBody>
      </p:sp>
      <p:sp>
        <p:nvSpPr>
          <p:cNvPr id="3" name="Content Placeholder 2"/>
          <p:cNvSpPr>
            <a:spLocks noGrp="1"/>
          </p:cNvSpPr>
          <p:nvPr>
            <p:ph sz="half" idx="1"/>
          </p:nvPr>
        </p:nvSpPr>
        <p:spPr/>
        <p:txBody>
          <a:bodyPr/>
          <a:lstStyle/>
          <a:p>
            <a:r>
              <a:rPr lang="en-US" dirty="0" smtClean="0"/>
              <a:t>Advantages:</a:t>
            </a:r>
          </a:p>
          <a:p>
            <a:pPr lvl="1"/>
            <a:r>
              <a:rPr lang="en-US" dirty="0" smtClean="0"/>
              <a:t>Easily portable</a:t>
            </a:r>
          </a:p>
          <a:p>
            <a:pPr lvl="1"/>
            <a:r>
              <a:rPr lang="en-US" dirty="0" smtClean="0"/>
              <a:t>Stable on flat ground</a:t>
            </a:r>
          </a:p>
          <a:p>
            <a:r>
              <a:rPr lang="en-US" dirty="0" smtClean="0"/>
              <a:t>Disadvantages:</a:t>
            </a:r>
          </a:p>
          <a:p>
            <a:pPr lvl="1"/>
            <a:r>
              <a:rPr lang="en-US" dirty="0" smtClean="0"/>
              <a:t>Inconsistent height setup (variable multipath)</a:t>
            </a:r>
          </a:p>
          <a:p>
            <a:pPr lvl="1"/>
            <a:r>
              <a:rPr lang="en-US" dirty="0" smtClean="0"/>
              <a:t>Easily disturbed</a:t>
            </a:r>
            <a:endParaRPr lang="en-US" dirty="0"/>
          </a:p>
        </p:txBody>
      </p:sp>
      <p:sp>
        <p:nvSpPr>
          <p:cNvPr id="4" name="Date Placeholder 3"/>
          <p:cNvSpPr>
            <a:spLocks noGrp="1"/>
          </p:cNvSpPr>
          <p:nvPr>
            <p:ph type="dt" sz="half" idx="10"/>
          </p:nvPr>
        </p:nvSpPr>
        <p:spPr/>
        <p:txBody>
          <a:bodyPr/>
          <a:lstStyle/>
          <a:p>
            <a:r>
              <a:rPr lang="en-GB" smtClean="0"/>
              <a:t>2017/06/21</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pPr/>
              <a:t>5</a:t>
            </a:fld>
            <a:endParaRPr lang="en-US"/>
          </a:p>
        </p:txBody>
      </p:sp>
      <p:sp>
        <p:nvSpPr>
          <p:cNvPr id="6" name="TextBox 5"/>
          <p:cNvSpPr txBox="1"/>
          <p:nvPr/>
        </p:nvSpPr>
        <p:spPr>
          <a:xfrm>
            <a:off x="5148690" y="5866559"/>
            <a:ext cx="2537173" cy="369332"/>
          </a:xfrm>
          <a:prstGeom prst="rect">
            <a:avLst/>
          </a:prstGeom>
          <a:noFill/>
        </p:spPr>
        <p:txBody>
          <a:bodyPr wrap="none" rtlCol="0">
            <a:spAutoFit/>
          </a:bodyPr>
          <a:lstStyle/>
          <a:p>
            <a:r>
              <a:rPr lang="en-US" dirty="0" smtClean="0"/>
              <a:t>http://</a:t>
            </a:r>
            <a:r>
              <a:rPr lang="en-US" dirty="0" err="1" smtClean="0"/>
              <a:t>facility.unavco.org</a:t>
            </a:r>
            <a:endParaRPr lang="en-US" dirty="0"/>
          </a:p>
        </p:txBody>
      </p:sp>
      <p:pic>
        <p:nvPicPr>
          <p:cNvPr id="16" name="Content Placeholder 4"/>
          <p:cNvPicPr>
            <a:picLocks noGrp="1" noChangeAspect="1"/>
          </p:cNvPicPr>
          <p:nvPr>
            <p:ph sz="half" idx="2"/>
          </p:nvPr>
        </p:nvPicPr>
        <p:blipFill>
          <a:blip r:embed="rId3"/>
          <a:stretch>
            <a:fillRect/>
          </a:stretch>
        </p:blipFill>
        <p:spPr>
          <a:xfrm>
            <a:off x="4629150" y="2058194"/>
            <a:ext cx="3886200" cy="3886200"/>
          </a:xfrm>
        </p:spPr>
      </p:pic>
    </p:spTree>
    <p:extLst>
      <p:ext uri="{BB962C8B-B14F-4D97-AF65-F5344CB8AC3E}">
        <p14:creationId xmlns:p14="http://schemas.microsoft.com/office/powerpoint/2010/main" val="2471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Fixed-height mast (e.g. Tech2000)</a:t>
            </a:r>
            <a:endParaRPr lang="en-US" dirty="0"/>
          </a:p>
        </p:txBody>
      </p:sp>
      <p:sp>
        <p:nvSpPr>
          <p:cNvPr id="3" name="Content Placeholder 2"/>
          <p:cNvSpPr>
            <a:spLocks noGrp="1"/>
          </p:cNvSpPr>
          <p:nvPr>
            <p:ph sz="half" idx="1"/>
          </p:nvPr>
        </p:nvSpPr>
        <p:spPr/>
        <p:txBody>
          <a:bodyPr>
            <a:normAutofit/>
          </a:bodyPr>
          <a:lstStyle/>
          <a:p>
            <a:r>
              <a:rPr lang="en-US" dirty="0" smtClean="0"/>
              <a:t>Advantages:</a:t>
            </a:r>
          </a:p>
          <a:p>
            <a:pPr lvl="1"/>
            <a:r>
              <a:rPr lang="en-US" dirty="0" smtClean="0"/>
              <a:t>Automatically centered</a:t>
            </a:r>
          </a:p>
          <a:p>
            <a:pPr lvl="1"/>
            <a:r>
              <a:rPr lang="en-US" dirty="0" smtClean="0"/>
              <a:t>Fixed </a:t>
            </a:r>
            <a:r>
              <a:rPr lang="en-US" dirty="0"/>
              <a:t>height (reduces human error</a:t>
            </a:r>
            <a:r>
              <a:rPr lang="en-US" dirty="0" smtClean="0"/>
              <a:t>)</a:t>
            </a:r>
          </a:p>
          <a:p>
            <a:pPr lvl="1"/>
            <a:r>
              <a:rPr lang="en-US" dirty="0" smtClean="0"/>
              <a:t>Stable</a:t>
            </a:r>
          </a:p>
          <a:p>
            <a:pPr lvl="1"/>
            <a:r>
              <a:rPr lang="en-US" dirty="0" smtClean="0"/>
              <a:t>Identical multipath environment each setup</a:t>
            </a:r>
          </a:p>
          <a:p>
            <a:r>
              <a:rPr lang="en-US" dirty="0" smtClean="0"/>
              <a:t>Disadvantages:</a:t>
            </a:r>
          </a:p>
          <a:p>
            <a:pPr lvl="1"/>
            <a:r>
              <a:rPr lang="en-US" dirty="0" smtClean="0"/>
              <a:t>Difficult first-time placement due to anchor installation (also requires large, hard surface)</a:t>
            </a:r>
            <a:endParaRPr lang="en-US" dirty="0"/>
          </a:p>
        </p:txBody>
      </p:sp>
      <p:sp>
        <p:nvSpPr>
          <p:cNvPr id="4" name="Date Placeholder 3"/>
          <p:cNvSpPr>
            <a:spLocks noGrp="1"/>
          </p:cNvSpPr>
          <p:nvPr>
            <p:ph type="dt" sz="half" idx="10"/>
          </p:nvPr>
        </p:nvSpPr>
        <p:spPr/>
        <p:txBody>
          <a:bodyPr/>
          <a:lstStyle/>
          <a:p>
            <a:r>
              <a:rPr lang="en-GB" smtClean="0"/>
              <a:t>2017/06/21</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6</a:t>
            </a:fld>
            <a:endParaRPr lang="en-US"/>
          </a:p>
        </p:txBody>
      </p:sp>
      <p:sp>
        <p:nvSpPr>
          <p:cNvPr id="6" name="TextBox 5"/>
          <p:cNvSpPr txBox="1"/>
          <p:nvPr/>
        </p:nvSpPr>
        <p:spPr>
          <a:xfrm>
            <a:off x="5434584" y="6104303"/>
            <a:ext cx="2537173" cy="369332"/>
          </a:xfrm>
          <a:prstGeom prst="rect">
            <a:avLst/>
          </a:prstGeom>
          <a:noFill/>
        </p:spPr>
        <p:txBody>
          <a:bodyPr wrap="none" rtlCol="0">
            <a:spAutoFit/>
          </a:bodyPr>
          <a:lstStyle/>
          <a:p>
            <a:r>
              <a:rPr lang="en-US" dirty="0" smtClean="0"/>
              <a:t>http://</a:t>
            </a:r>
            <a:r>
              <a:rPr lang="en-US" dirty="0" err="1" smtClean="0"/>
              <a:t>facility.unavco.org</a:t>
            </a:r>
            <a:endParaRPr lang="en-US" dirty="0"/>
          </a:p>
        </p:txBody>
      </p:sp>
      <p:pic>
        <p:nvPicPr>
          <p:cNvPr id="10" name="Content Placeholder 4"/>
          <p:cNvPicPr>
            <a:picLocks noGrp="1" noChangeAspect="1"/>
          </p:cNvPicPr>
          <p:nvPr>
            <p:ph sz="half" idx="2"/>
          </p:nvPr>
        </p:nvPicPr>
        <p:blipFill>
          <a:blip r:embed="rId3"/>
          <a:stretch>
            <a:fillRect/>
          </a:stretch>
        </p:blipFill>
        <p:spPr>
          <a:xfrm>
            <a:off x="5302404" y="1825625"/>
            <a:ext cx="2539691" cy="4351338"/>
          </a:xfrm>
        </p:spPr>
      </p:pic>
    </p:spTree>
    <p:extLst>
      <p:ext uri="{BB962C8B-B14F-4D97-AF65-F5344CB8AC3E}">
        <p14:creationId xmlns:p14="http://schemas.microsoft.com/office/powerpoint/2010/main" val="71688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Spike mounts</a:t>
            </a:r>
            <a:endParaRPr lang="en-US" dirty="0"/>
          </a:p>
        </p:txBody>
      </p:sp>
      <p:sp>
        <p:nvSpPr>
          <p:cNvPr id="3" name="Content Placeholder 2"/>
          <p:cNvSpPr>
            <a:spLocks noGrp="1"/>
          </p:cNvSpPr>
          <p:nvPr>
            <p:ph sz="half" idx="1"/>
          </p:nvPr>
        </p:nvSpPr>
        <p:spPr/>
        <p:txBody>
          <a:bodyPr/>
          <a:lstStyle/>
          <a:p>
            <a:r>
              <a:rPr lang="en-US" dirty="0" smtClean="0"/>
              <a:t>Advantages:</a:t>
            </a:r>
          </a:p>
          <a:p>
            <a:pPr lvl="1"/>
            <a:r>
              <a:rPr lang="en-US" dirty="0" smtClean="0"/>
              <a:t>Fixed height</a:t>
            </a:r>
          </a:p>
          <a:p>
            <a:pPr lvl="1"/>
            <a:r>
              <a:rPr lang="en-US" dirty="0" smtClean="0"/>
              <a:t>Low height reduces horizontal centering inaccuracy if slightly off level</a:t>
            </a:r>
          </a:p>
          <a:p>
            <a:pPr lvl="1"/>
            <a:r>
              <a:rPr lang="en-US" dirty="0" smtClean="0"/>
              <a:t>Easily hidden from vandals </a:t>
            </a:r>
          </a:p>
          <a:p>
            <a:r>
              <a:rPr lang="en-US" dirty="0" smtClean="0"/>
              <a:t>Disadvantages:</a:t>
            </a:r>
          </a:p>
          <a:p>
            <a:pPr lvl="1"/>
            <a:r>
              <a:rPr lang="en-US" dirty="0" smtClean="0"/>
              <a:t>Awkward to level precisely and orientate antenna</a:t>
            </a:r>
          </a:p>
          <a:p>
            <a:pPr lvl="1"/>
            <a:r>
              <a:rPr lang="en-US" dirty="0" smtClean="0"/>
              <a:t>Proximity to ground may increase direct multipath signal </a:t>
            </a:r>
            <a:endParaRPr lang="en-US" dirty="0"/>
          </a:p>
        </p:txBody>
      </p:sp>
      <p:sp>
        <p:nvSpPr>
          <p:cNvPr id="4" name="Date Placeholder 3"/>
          <p:cNvSpPr>
            <a:spLocks noGrp="1"/>
          </p:cNvSpPr>
          <p:nvPr>
            <p:ph type="dt" sz="half" idx="10"/>
          </p:nvPr>
        </p:nvSpPr>
        <p:spPr/>
        <p:txBody>
          <a:bodyPr/>
          <a:lstStyle/>
          <a:p>
            <a:r>
              <a:rPr lang="en-GB" smtClean="0"/>
              <a:t>2017/06/21</a:t>
            </a:r>
            <a:endParaRPr lang="en-US"/>
          </a:p>
        </p:txBody>
      </p:sp>
      <p:sp>
        <p:nvSpPr>
          <p:cNvPr id="7" name="Footer Placeholder 6"/>
          <p:cNvSpPr>
            <a:spLocks noGrp="1"/>
          </p:cNvSpPr>
          <p:nvPr>
            <p:ph type="ftr" sz="quarter" idx="11"/>
          </p:nvPr>
        </p:nvSpPr>
        <p:spPr/>
        <p:txBody>
          <a:bodyPr/>
          <a:lstStyle/>
          <a:p>
            <a:r>
              <a:rPr lang="en-US" smtClean="0"/>
              <a:t>Survey-mode measurements and analysis</a:t>
            </a:r>
            <a:endParaRPr lang="en-US"/>
          </a:p>
        </p:txBody>
      </p:sp>
      <p:sp>
        <p:nvSpPr>
          <p:cNvPr id="8" name="Slide Number Placeholder 7"/>
          <p:cNvSpPr>
            <a:spLocks noGrp="1"/>
          </p:cNvSpPr>
          <p:nvPr>
            <p:ph type="sldNum" sz="quarter" idx="12"/>
          </p:nvPr>
        </p:nvSpPr>
        <p:spPr/>
        <p:txBody>
          <a:bodyPr/>
          <a:lstStyle/>
          <a:p>
            <a:fld id="{B5AA1FA8-B090-4D48-B0EE-5DA1BF2BA795}" type="slidenum">
              <a:rPr lang="en-US" smtClean="0"/>
              <a:t>7</a:t>
            </a:fld>
            <a:endParaRPr lang="en-US"/>
          </a:p>
        </p:txBody>
      </p:sp>
      <p:sp>
        <p:nvSpPr>
          <p:cNvPr id="6" name="TextBox 5"/>
          <p:cNvSpPr txBox="1"/>
          <p:nvPr/>
        </p:nvSpPr>
        <p:spPr>
          <a:xfrm>
            <a:off x="5916786" y="5866559"/>
            <a:ext cx="2537173" cy="369332"/>
          </a:xfrm>
          <a:prstGeom prst="rect">
            <a:avLst/>
          </a:prstGeom>
          <a:noFill/>
        </p:spPr>
        <p:txBody>
          <a:bodyPr wrap="none" rtlCol="0">
            <a:spAutoFit/>
          </a:bodyPr>
          <a:lstStyle/>
          <a:p>
            <a:r>
              <a:rPr lang="en-US" dirty="0" smtClean="0"/>
              <a:t>http://</a:t>
            </a:r>
            <a:r>
              <a:rPr lang="en-US" dirty="0" err="1" smtClean="0"/>
              <a:t>facility.unavco.org</a:t>
            </a:r>
            <a:endParaRPr lang="en-US" dirty="0"/>
          </a:p>
        </p:txBody>
      </p:sp>
      <p:pic>
        <p:nvPicPr>
          <p:cNvPr id="10" name="Content Placeholder 4"/>
          <p:cNvPicPr>
            <a:picLocks noGrp="1" noChangeAspect="1"/>
          </p:cNvPicPr>
          <p:nvPr>
            <p:ph sz="half" idx="2"/>
          </p:nvPr>
        </p:nvPicPr>
        <p:blipFill>
          <a:blip r:embed="rId3"/>
          <a:stretch>
            <a:fillRect/>
          </a:stretch>
        </p:blipFill>
        <p:spPr>
          <a:xfrm>
            <a:off x="4629150" y="2058194"/>
            <a:ext cx="3886200" cy="3886200"/>
          </a:xfrm>
        </p:spPr>
      </p:pic>
    </p:spTree>
    <p:extLst>
      <p:ext uri="{BB962C8B-B14F-4D97-AF65-F5344CB8AC3E}">
        <p14:creationId xmlns:p14="http://schemas.microsoft.com/office/powerpoint/2010/main" val="6430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Basic rules for any setup</a:t>
            </a:r>
            <a:endParaRPr lang="en-US" dirty="0"/>
          </a:p>
        </p:txBody>
      </p:sp>
      <p:sp>
        <p:nvSpPr>
          <p:cNvPr id="6" name="Content Placeholder 5"/>
          <p:cNvSpPr>
            <a:spLocks noGrp="1"/>
          </p:cNvSpPr>
          <p:nvPr>
            <p:ph idx="1"/>
          </p:nvPr>
        </p:nvSpPr>
        <p:spPr/>
        <p:txBody>
          <a:bodyPr>
            <a:normAutofit/>
          </a:bodyPr>
          <a:lstStyle/>
          <a:p>
            <a:r>
              <a:rPr lang="en-US" dirty="0" smtClean="0"/>
              <a:t>Know how well your equipment is calibrated, and how to calibrate or verify its accuracy if necessary</a:t>
            </a:r>
          </a:p>
          <a:p>
            <a:pPr lvl="1"/>
            <a:r>
              <a:rPr lang="en-US" dirty="0"/>
              <a:t>A</a:t>
            </a:r>
            <a:r>
              <a:rPr lang="en-US" dirty="0" smtClean="0"/>
              <a:t> 1-D level is a very useful tool to have!</a:t>
            </a:r>
          </a:p>
          <a:p>
            <a:r>
              <a:rPr lang="en-US" dirty="0" smtClean="0"/>
              <a:t>Iterate using finer and finer adjustments</a:t>
            </a:r>
          </a:p>
          <a:p>
            <a:pPr lvl="1"/>
            <a:r>
              <a:rPr lang="en-US" dirty="0" smtClean="0"/>
              <a:t>It’s a rare day that the best of us find an acceptably accurate setup the first time</a:t>
            </a:r>
          </a:p>
          <a:p>
            <a:r>
              <a:rPr lang="en-US" dirty="0" smtClean="0"/>
              <a:t>Always work upward from the base of a tripod setup</a:t>
            </a:r>
          </a:p>
          <a:p>
            <a:pPr lvl="1"/>
            <a:r>
              <a:rPr lang="en-US" dirty="0" smtClean="0"/>
              <a:t>Fix the legs once an approximate (within a few cm) position is achieved</a:t>
            </a:r>
          </a:p>
          <a:p>
            <a:pPr lvl="1"/>
            <a:r>
              <a:rPr lang="en-US" dirty="0" smtClean="0"/>
              <a:t>Work exclusively with the </a:t>
            </a:r>
            <a:r>
              <a:rPr lang="en-US" dirty="0" err="1" smtClean="0"/>
              <a:t>tribrach</a:t>
            </a:r>
            <a:r>
              <a:rPr lang="en-US" dirty="0" smtClean="0"/>
              <a:t> on the platform thereafter</a:t>
            </a:r>
            <a:endParaRPr lang="en-US" dirty="0"/>
          </a:p>
          <a:p>
            <a:r>
              <a:rPr lang="en-US" dirty="0" smtClean="0"/>
              <a:t>Always level the (optical) plummet before assessing the centering, especially after making adjustments</a:t>
            </a:r>
          </a:p>
          <a:p>
            <a:endParaRPr lang="en-US" dirty="0"/>
          </a:p>
        </p:txBody>
      </p:sp>
      <p:sp>
        <p:nvSpPr>
          <p:cNvPr id="2" name="Date Placeholder 1"/>
          <p:cNvSpPr>
            <a:spLocks noGrp="1"/>
          </p:cNvSpPr>
          <p:nvPr>
            <p:ph type="dt" sz="half" idx="10"/>
          </p:nvPr>
        </p:nvSpPr>
        <p:spPr/>
        <p:txBody>
          <a:bodyPr/>
          <a:lstStyle/>
          <a:p>
            <a:r>
              <a:rPr lang="en-GB" smtClean="0"/>
              <a:t>2017/06/21</a:t>
            </a:r>
            <a:endParaRPr lang="en-US"/>
          </a:p>
        </p:txBody>
      </p:sp>
      <p:sp>
        <p:nvSpPr>
          <p:cNvPr id="3" name="Footer Placeholder 2"/>
          <p:cNvSpPr>
            <a:spLocks noGrp="1"/>
          </p:cNvSpPr>
          <p:nvPr>
            <p:ph type="ftr" sz="quarter" idx="11"/>
          </p:nvPr>
        </p:nvSpPr>
        <p:spPr/>
        <p:txBody>
          <a:bodyPr/>
          <a:lstStyle/>
          <a:p>
            <a:r>
              <a:rPr lang="en-US" smtClean="0"/>
              <a:t>Survey-mode measurements and analysis</a:t>
            </a:r>
            <a:endParaRPr lang="en-US"/>
          </a:p>
        </p:txBody>
      </p:sp>
      <p:sp>
        <p:nvSpPr>
          <p:cNvPr id="4" name="Slide Number Placeholder 3"/>
          <p:cNvSpPr>
            <a:spLocks noGrp="1"/>
          </p:cNvSpPr>
          <p:nvPr>
            <p:ph type="sldNum" sz="quarter" idx="12"/>
          </p:nvPr>
        </p:nvSpPr>
        <p:spPr/>
        <p:txBody>
          <a:bodyPr/>
          <a:lstStyle/>
          <a:p>
            <a:fld id="{B5AA1FA8-B090-4D48-B0EE-5DA1BF2BA795}" type="slidenum">
              <a:rPr lang="en-US" smtClean="0"/>
              <a:t>8</a:t>
            </a:fld>
            <a:endParaRPr lang="en-US"/>
          </a:p>
        </p:txBody>
      </p:sp>
    </p:spTree>
    <p:extLst>
      <p:ext uri="{BB962C8B-B14F-4D97-AF65-F5344CB8AC3E}">
        <p14:creationId xmlns:p14="http://schemas.microsoft.com/office/powerpoint/2010/main" val="108287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1228</TotalTime>
  <Words>2579</Words>
  <Application>Microsoft Macintosh PowerPoint</Application>
  <PresentationFormat>On-screen Show (4:3)</PresentationFormat>
  <Paragraphs>348</Paragraphs>
  <Slides>22</Slides>
  <Notes>19</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Calibri Light</vt:lpstr>
      <vt:lpstr>Courier</vt:lpstr>
      <vt:lpstr>Gill Sans</vt:lpstr>
      <vt:lpstr>Gill Sans SemiBold</vt:lpstr>
      <vt:lpstr>Mangal</vt:lpstr>
      <vt:lpstr>Arial</vt:lpstr>
      <vt:lpstr>Office Theme</vt:lpstr>
      <vt:lpstr>Survey-mode measurements and analysis</vt:lpstr>
      <vt:lpstr>Measurement strategies I Occupation time</vt:lpstr>
      <vt:lpstr>Precision v session length for network processing</vt:lpstr>
      <vt:lpstr>Measurement strategies II Monuments and instrumentation</vt:lpstr>
      <vt:lpstr>Three primary mounting options</vt:lpstr>
      <vt:lpstr>Surveyor’s tripod</vt:lpstr>
      <vt:lpstr>Fixed-height mast (e.g. Tech2000)</vt:lpstr>
      <vt:lpstr>Spike mounts</vt:lpstr>
      <vt:lpstr>Basic rules for any setup</vt:lpstr>
      <vt:lpstr>Examples of survey marks</vt:lpstr>
      <vt:lpstr>Site identification errors</vt:lpstr>
      <vt:lpstr>Antenna setup errors</vt:lpstr>
      <vt:lpstr>Log (metadata) and archive errors</vt:lpstr>
      <vt:lpstr>Potential impact of survey timing</vt:lpstr>
      <vt:lpstr>Propagation effects</vt:lpstr>
      <vt:lpstr>Low mount in a good environment</vt:lpstr>
      <vt:lpstr>Low mount in a dirty environment</vt:lpstr>
      <vt:lpstr>High mount in a dirty environment </vt:lpstr>
      <vt:lpstr>Low mount on a slope </vt:lpstr>
      <vt:lpstr>Special characteristics of survey-mode data</vt:lpstr>
      <vt:lpstr>Analysis strategy </vt:lpstr>
      <vt:lpstr>Editing example</vt:lpstr>
    </vt:vector>
  </TitlesOfParts>
  <Manager/>
  <Company>MIT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Survey-mode measurements and analysis</dc:title>
  <dc:subject/>
  <dc:creator>R. King/M. Floyd</dc:creator>
  <cp:keywords/>
  <dc:description/>
  <cp:lastModifiedBy>Microsoft Office User</cp:lastModifiedBy>
  <cp:revision>40</cp:revision>
  <dcterms:created xsi:type="dcterms:W3CDTF">2014-11-13T20:18:27Z</dcterms:created>
  <dcterms:modified xsi:type="dcterms:W3CDTF">2017-06-21T11:06:46Z</dcterms:modified>
  <cp:category/>
</cp:coreProperties>
</file>