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0" r:id="rId1"/>
  </p:sldMasterIdLst>
  <p:notesMasterIdLst>
    <p:notesMasterId r:id="rId29"/>
  </p:notesMasterIdLst>
  <p:handoutMasterIdLst>
    <p:handoutMasterId r:id="rId30"/>
  </p:handoutMasterIdLst>
  <p:sldIdLst>
    <p:sldId id="257" r:id="rId2"/>
    <p:sldId id="259" r:id="rId3"/>
    <p:sldId id="263" r:id="rId4"/>
    <p:sldId id="258" r:id="rId5"/>
    <p:sldId id="264" r:id="rId6"/>
    <p:sldId id="260" r:id="rId7"/>
    <p:sldId id="265" r:id="rId8"/>
    <p:sldId id="267" r:id="rId9"/>
    <p:sldId id="268" r:id="rId10"/>
    <p:sldId id="262" r:id="rId11"/>
    <p:sldId id="261" r:id="rId12"/>
    <p:sldId id="281" r:id="rId13"/>
    <p:sldId id="284" r:id="rId14"/>
    <p:sldId id="285" r:id="rId15"/>
    <p:sldId id="280" r:id="rId16"/>
    <p:sldId id="269" r:id="rId17"/>
    <p:sldId id="275" r:id="rId18"/>
    <p:sldId id="283" r:id="rId19"/>
    <p:sldId id="273" r:id="rId20"/>
    <p:sldId id="271" r:id="rId21"/>
    <p:sldId id="272" r:id="rId22"/>
    <p:sldId id="274" r:id="rId23"/>
    <p:sldId id="277" r:id="rId24"/>
    <p:sldId id="276" r:id="rId25"/>
    <p:sldId id="278" r:id="rId26"/>
    <p:sldId id="279" r:id="rId27"/>
    <p:sldId id="270" r:id="rId2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93932"/>
  </p:normalViewPr>
  <p:slideViewPr>
    <p:cSldViewPr snapToGrid="0" snapToObjects="1">
      <p:cViewPr>
        <p:scale>
          <a:sx n="130" d="100"/>
          <a:sy n="130" d="100"/>
        </p:scale>
        <p:origin x="1040" y="-9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CAC4E-1134-7443-A3F6-C01A488B63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988927"/>
      </p:ext>
    </p:extLst>
  </p:cSld>
  <p:clrMap bg1="lt1" tx1="dk1" bg2="lt2" tx2="dk2" accent1="accent1" accent2="accent2" accent3="accent3" accent4="accent4" accent5="accent5" accent6="accent6" hlink="hlink" folHlink="folHlink"/>
  <p:hf hd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689573-82BC-7048-A401-F26007CB1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52322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388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SB4</a:t>
            </a:r>
            <a:r>
              <a:rPr lang="en-US" baseline="0" dirty="0" smtClean="0"/>
              <a:t> showing November 2013 fire (http://</a:t>
            </a:r>
            <a:r>
              <a:rPr lang="en-US" baseline="0" dirty="0" err="1" smtClean="0"/>
              <a:t>cdfdata.fire.ca.gov</a:t>
            </a:r>
            <a:r>
              <a:rPr lang="en-US" baseline="0" dirty="0" smtClean="0"/>
              <a:t>/incidents/</a:t>
            </a:r>
            <a:r>
              <a:rPr lang="en-US" baseline="0" dirty="0" err="1" smtClean="0"/>
              <a:t>incidents_details_info?incident_id</a:t>
            </a:r>
            <a:r>
              <a:rPr lang="en-US" baseline="0" dirty="0" smtClean="0"/>
              <a:t>=932). GPS antenna (TG01) in upper right.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795D7A-F93A-4E3E-90A8-914EEF8A4423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7553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Increase in horizontal</a:t>
            </a:r>
            <a:r>
              <a:rPr lang="en-US" baseline="0" dirty="0" smtClean="0"/>
              <a:t> motion ~ 1 cm/</a:t>
            </a:r>
            <a:r>
              <a:rPr lang="en-US" baseline="0" dirty="0" err="1" smtClean="0"/>
              <a:t>yr</a:t>
            </a:r>
            <a:r>
              <a:rPr lang="en-US" baseline="0" dirty="0" smtClean="0"/>
              <a:t> westward</a:t>
            </a:r>
          </a:p>
          <a:p>
            <a:r>
              <a:rPr lang="en-US" baseline="0" dirty="0" smtClean="0"/>
              <a:t>Uplift ~ 1 cm/</a:t>
            </a:r>
            <a:r>
              <a:rPr lang="en-US" baseline="0" dirty="0" err="1" smtClean="0"/>
              <a:t>yr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C04F89-3896-B34B-937E-F2CBE67F6D2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31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High</a:t>
            </a:r>
            <a:r>
              <a:rPr lang="en-US" baseline="0" dirty="0" smtClean="0"/>
              <a:t> light FOGMEX rate sigma (red sloped lines).  Vertical rate of El Major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 (2010/04/04)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4179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Annual</a:t>
            </a:r>
            <a:r>
              <a:rPr lang="en-US" baseline="0" dirty="0" smtClean="0"/>
              <a:t> in height but east is ~14 months (notice offsets move relative to sinusoidal wave).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17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711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Red</a:t>
            </a:r>
            <a:r>
              <a:rPr lang="en-US" baseline="0" dirty="0" smtClean="0"/>
              <a:t> lines are Hector Mine and El Mayor </a:t>
            </a:r>
            <a:r>
              <a:rPr lang="en-US" baseline="0" dirty="0" err="1" smtClean="0"/>
              <a:t>Cucapah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9008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Site</a:t>
            </a:r>
            <a:r>
              <a:rPr lang="en-US" baseline="0" dirty="0" smtClean="0"/>
              <a:t> sits near two high volcanoes with a NS valley between the volcanoes.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689573-82BC-7048-A401-F26007CB1FF1}" type="slidenum">
              <a:rPr lang="en-US" smtClean="0"/>
              <a:t>25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035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A1FA8-B090-4D48-B0EE-5DA1BF2BA7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257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8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Dealing with earthquakes and</a:t>
            </a:r>
            <a:r>
              <a:rPr lang="en-US" dirty="0"/>
              <a:t> </a:t>
            </a:r>
            <a:r>
              <a:rPr lang="en-US" dirty="0" smtClean="0"/>
              <a:t>other non-linear motions</a:t>
            </a:r>
            <a:endParaRPr lang="en-US" dirty="0"/>
          </a:p>
        </p:txBody>
      </p:sp>
      <p:sp>
        <p:nvSpPr>
          <p:cNvPr id="15" name="Subtitle 15"/>
          <p:cNvSpPr txBox="1">
            <a:spLocks/>
          </p:cNvSpPr>
          <p:nvPr/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>
              <a:spcBef>
                <a:spcPts val="1000"/>
              </a:spcBef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T. A. Herring     M. A. </a:t>
            </a:r>
            <a:r>
              <a:rPr lang="en-US" sz="2800" dirty="0" smtClean="0">
                <a:solidFill>
                  <a:srgbClr val="A5A5A5"/>
                </a:solidFill>
              </a:rPr>
              <a:t>Floyd     R</a:t>
            </a:r>
            <a:r>
              <a:rPr lang="en-US" sz="2800" dirty="0">
                <a:solidFill>
                  <a:srgbClr val="A5A5A5"/>
                </a:solidFill>
              </a:rPr>
              <a:t>. W. King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/>
            </a:r>
            <a:b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</a:br>
            <a:r>
              <a:rPr kumimoji="0" lang="en-US" sz="1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Massachusetts Institute of Technology, Cambridge, MA, USA</a:t>
            </a:r>
            <a:endParaRPr kumimoji="0" lang="en-US" sz="2000" b="0" i="1" u="none" strike="noStrike" kern="1200" cap="none" spc="0" normalizeH="0" baseline="0" noProof="0" dirty="0" smtClean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UNAVCO Headquarters, Boulder, Colorado, USA</a:t>
            </a:r>
            <a:b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</a:b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19–23 June 2017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http://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web.mit.edu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/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mfloyd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/www/courses/gg/201706_UNAVCO/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Material from R. W. King, T. A. Herring, M. A. Floyd (MIT) and S. C. </a:t>
            </a:r>
            <a:r>
              <a:rPr kumimoji="0" lang="en-US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McClusky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Calibri" panose="020F0502020204030204"/>
                <a:ea typeface=""/>
                <a:cs typeface=""/>
              </a:rPr>
              <a:t> (now at ANU)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Calibri" panose="020F0502020204030204"/>
              <a:ea typeface=""/>
              <a:cs typeface=""/>
            </a:endParaRPr>
          </a:p>
        </p:txBody>
      </p:sp>
      <p:pic>
        <p:nvPicPr>
          <p:cNvPr id="16" name="Picture 15" descr="MIT-logo-with-spelling-web-red-gray-design1-lar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300" y="315619"/>
            <a:ext cx="1599993" cy="362429"/>
          </a:xfrm>
          <a:prstGeom prst="rect">
            <a:avLst/>
          </a:prstGeom>
        </p:spPr>
      </p:pic>
      <p:pic>
        <p:nvPicPr>
          <p:cNvPr id="17" name="Picture 16" descr="unavco-logo-red-black-shado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7812" y="274201"/>
            <a:ext cx="2085328" cy="521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8401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Many earthquakes…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Complications arise in a tectonically active area with multiple events</a:t>
            </a:r>
          </a:p>
          <a:p>
            <a:r>
              <a:rPr lang="en-US" dirty="0" smtClean="0"/>
              <a:t>Sites may be renamed several times and therefore have various two-character suffixes</a:t>
            </a:r>
          </a:p>
          <a:p>
            <a:r>
              <a:rPr lang="en-US" dirty="0" smtClean="0"/>
              <a:t>Non-linear motions may be included in </a:t>
            </a:r>
            <a:r>
              <a:rPr lang="en-US" dirty="0" err="1" smtClean="0"/>
              <a:t>apr</a:t>
            </a:r>
            <a:r>
              <a:rPr lang="en-US" dirty="0" smtClean="0"/>
              <a:t>-file with “</a:t>
            </a:r>
            <a:r>
              <a:rPr lang="en-US" dirty="0" smtClean="0">
                <a:cs typeface="Courier"/>
              </a:rPr>
              <a:t>EXTENDED</a:t>
            </a:r>
            <a:r>
              <a:rPr lang="en-US" dirty="0" smtClean="0"/>
              <a:t>” records (see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help)</a:t>
            </a:r>
            <a:endParaRPr lang="en-US" dirty="0"/>
          </a:p>
        </p:txBody>
      </p:sp>
      <p:pic>
        <p:nvPicPr>
          <p:cNvPr id="8" name="Content Placeholder 7" descr="P499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752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Undocumented effects</a:t>
            </a:r>
            <a:endParaRPr lang="en-US" dirty="0"/>
          </a:p>
        </p:txBody>
      </p:sp>
      <p:pic>
        <p:nvPicPr>
          <p:cNvPr id="6" name="Content Placeholder 5" descr="P494_timeseries.png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915" y="1825625"/>
            <a:ext cx="3397669" cy="4351338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Time series inspection is </a:t>
            </a:r>
            <a:r>
              <a:rPr lang="en-US" i="1" dirty="0" smtClean="0"/>
              <a:t>very</a:t>
            </a:r>
            <a:r>
              <a:rPr lang="en-US" dirty="0" smtClean="0"/>
              <a:t> important to catch undocumented effects</a:t>
            </a:r>
          </a:p>
          <a:p>
            <a:r>
              <a:rPr lang="en-US" dirty="0" smtClean="0"/>
              <a:t>Insert manually-determined discontinuities using letter for first character of suffix</a:t>
            </a:r>
          </a:p>
          <a:p>
            <a:r>
              <a:rPr lang="en-US" dirty="0" smtClean="0"/>
              <a:t>? Jump is due to washer removal from top of the antenna.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10</a:t>
            </a:fld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72928" y="1782185"/>
            <a:ext cx="0" cy="1339351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2996910" y="3570243"/>
            <a:ext cx="0" cy="40168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51095" y="3200911"/>
            <a:ext cx="3035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</a:rPr>
              <a:t>?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88542" y="1412853"/>
            <a:ext cx="1968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2010-04-04 M</a:t>
            </a:r>
            <a:r>
              <a:rPr lang="en-US" baseline="-25000" dirty="0" smtClean="0">
                <a:solidFill>
                  <a:srgbClr val="FF0000"/>
                </a:solidFill>
              </a:rPr>
              <a:t>w</a:t>
            </a:r>
            <a:r>
              <a:rPr lang="en-US" dirty="0" smtClean="0">
                <a:solidFill>
                  <a:srgbClr val="FF0000"/>
                </a:solidFill>
              </a:rPr>
              <a:t>7.2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5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Other phenomena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examples of other phenomena some of which are likely to be motions of the monuments (often not tectonic), propagation medium effects, or failed equipment.</a:t>
            </a:r>
          </a:p>
          <a:p>
            <a:r>
              <a:rPr lang="en-US" dirty="0" smtClean="0"/>
              <a:t>With continuous data these types of effects can often be diagnosed from the data.</a:t>
            </a:r>
          </a:p>
          <a:p>
            <a:r>
              <a:rPr lang="en-US" dirty="0" smtClean="0"/>
              <a:t>For artifact effects, multipath and SNR measures are often useful for diagnostics. 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9328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_nam0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747" y="699318"/>
            <a:ext cx="4572000" cy="599792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Plate Boundary Observatory (PBO)</a:t>
            </a:r>
            <a:br>
              <a:rPr lang="en-US" dirty="0" smtClean="0"/>
            </a:br>
            <a:r>
              <a:rPr lang="en-US" dirty="0" smtClean="0"/>
              <a:t>continuous GPS site P203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108663" y="1457454"/>
            <a:ext cx="2020375" cy="6060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5108662" y="3485794"/>
            <a:ext cx="2020376" cy="68455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5108662" y="5621483"/>
            <a:ext cx="2020376" cy="1939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444549" y="2385230"/>
            <a:ext cx="1872403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North-westward</a:t>
            </a:r>
            <a:br>
              <a:rPr lang="en-US" dirty="0" smtClean="0"/>
            </a:br>
            <a:r>
              <a:rPr lang="en-US" dirty="0" smtClean="0"/>
              <a:t>motion relative to</a:t>
            </a:r>
            <a:br>
              <a:rPr lang="en-US" dirty="0" smtClean="0"/>
            </a:br>
            <a:r>
              <a:rPr lang="en-US" dirty="0" smtClean="0"/>
              <a:t>North America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4317862" y="4952515"/>
            <a:ext cx="18566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Minor subsidence</a:t>
            </a:r>
            <a:endParaRPr lang="en-US" dirty="0"/>
          </a:p>
        </p:txBody>
      </p:sp>
      <p:pic>
        <p:nvPicPr>
          <p:cNvPr id="16" name="Picture 15" descr="horz_v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22" name="TextBox 21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Start of EGS</a:t>
              </a:r>
              <a:br>
                <a:rPr lang="en-US" dirty="0" smtClean="0"/>
              </a:br>
              <a:r>
                <a:rPr lang="en-US" dirty="0" smtClean="0"/>
                <a:t>demo injection</a:t>
              </a:r>
              <a:endParaRPr lang="en-US" dirty="0"/>
            </a:p>
          </p:txBody>
        </p:sp>
        <p:cxnSp>
          <p:nvCxnSpPr>
            <p:cNvPr id="23" name="Straight Arrow Connector 22"/>
            <p:cNvCxnSpPr>
              <a:stCxn id="22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90958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203.pbo.final.r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532" y="720999"/>
            <a:ext cx="4506565" cy="59984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17282" y="1914973"/>
            <a:ext cx="3419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Plate Boundary Observatory (PBO)</a:t>
            </a:r>
            <a:br>
              <a:rPr lang="en-US" dirty="0" smtClean="0"/>
            </a:br>
            <a:r>
              <a:rPr lang="en-US" dirty="0" smtClean="0"/>
              <a:t>continuous GPS site P203</a:t>
            </a:r>
            <a:endParaRPr lang="en-US" dirty="0"/>
          </a:p>
        </p:txBody>
      </p:sp>
      <p:pic>
        <p:nvPicPr>
          <p:cNvPr id="13" name="Picture 12" descr="horz_ve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19" y="2819453"/>
            <a:ext cx="3797466" cy="280203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6609511" y="447334"/>
            <a:ext cx="1592654" cy="937967"/>
            <a:chOff x="6580649" y="202024"/>
            <a:chExt cx="1592654" cy="937967"/>
          </a:xfrm>
        </p:grpSpPr>
        <p:sp>
          <p:nvSpPr>
            <p:cNvPr id="15" name="TextBox 14"/>
            <p:cNvSpPr txBox="1"/>
            <p:nvPr/>
          </p:nvSpPr>
          <p:spPr>
            <a:xfrm>
              <a:off x="6580649" y="202024"/>
              <a:ext cx="1592654" cy="64633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Start of EGS</a:t>
              </a:r>
              <a:br>
                <a:rPr lang="en-US" dirty="0" smtClean="0"/>
              </a:br>
              <a:r>
                <a:rPr lang="en-US" dirty="0" smtClean="0"/>
                <a:t>demo injection</a:t>
              </a:r>
              <a:endParaRPr lang="en-US" dirty="0"/>
            </a:p>
          </p:txBody>
        </p:sp>
        <p:cxnSp>
          <p:nvCxnSpPr>
            <p:cNvPr id="16" name="Straight Arrow Connector 15"/>
            <p:cNvCxnSpPr>
              <a:stCxn id="15" idx="2"/>
            </p:cNvCxnSpPr>
            <p:nvPr/>
          </p:nvCxnSpPr>
          <p:spPr>
            <a:xfrm flipH="1">
              <a:off x="7374368" y="848355"/>
              <a:ext cx="2608" cy="29163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Arrow Connector 16"/>
          <p:cNvCxnSpPr/>
          <p:nvPr/>
        </p:nvCxnSpPr>
        <p:spPr>
          <a:xfrm>
            <a:off x="7405838" y="1914973"/>
            <a:ext cx="1007579" cy="68817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7403230" y="5515772"/>
            <a:ext cx="1012796" cy="28520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019577" y="1637974"/>
            <a:ext cx="110946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Increased</a:t>
            </a:r>
            <a:br>
              <a:rPr lang="en-US" dirty="0" smtClean="0"/>
            </a:br>
            <a:r>
              <a:rPr lang="en-US" dirty="0" smtClean="0"/>
              <a:t>westward</a:t>
            </a:r>
            <a:br>
              <a:rPr lang="en-US" dirty="0" smtClean="0"/>
            </a:br>
            <a:r>
              <a:rPr lang="en-US" dirty="0" smtClean="0"/>
              <a:t>motion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6426915" y="5616309"/>
            <a:ext cx="702123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Uplift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000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Bombay Beach Creep?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BOMG_Creep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0450" y="1303177"/>
            <a:ext cx="7034148" cy="5173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4573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Episodic events: Yellowstone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6870700" y="2844799"/>
            <a:ext cx="2171699" cy="19100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Profile of velocity estimates across region.  Large error bars (</a:t>
            </a:r>
            <a:r>
              <a:rPr lang="en-US" dirty="0" err="1" smtClean="0"/>
              <a:t>FOGMEx</a:t>
            </a:r>
            <a:r>
              <a:rPr lang="en-US" dirty="0" smtClean="0"/>
              <a:t>) show systematic sites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11" name="Picture 10" descr="YellowstoneProf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500" y="815974"/>
            <a:ext cx="6605155" cy="605472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04829" y="3903340"/>
            <a:ext cx="10350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/>
              <a:t>List of</a:t>
            </a:r>
            <a:br>
              <a:rPr lang="en-US" sz="1600" smtClean="0"/>
            </a:br>
            <a:r>
              <a:rPr lang="en-US" sz="1600" smtClean="0"/>
              <a:t>noisy </a:t>
            </a:r>
            <a:r>
              <a:rPr lang="en-US" sz="1600" dirty="0" smtClean="0"/>
              <a:t>sites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6094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Selected Yellowstone time series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9" name="Picture 8" descr="YellowstoneTS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702" y="1270000"/>
            <a:ext cx="714859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41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Episodic tremor and slip (ETS): Cascadia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7" name="Picture 6" descr="SC02_E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9641" y="1293851"/>
            <a:ext cx="7044717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861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examples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following examples are from the UNACVO GAGE Data technical news:</a:t>
            </a:r>
            <a:br>
              <a:rPr lang="en-US" dirty="0" smtClean="0"/>
            </a:br>
            <a:r>
              <a:rPr lang="nl-NL" dirty="0"/>
              <a:t>http://plus.google.com/u/0/communities/112834235701900858710 </a:t>
            </a:r>
            <a:endParaRPr lang="en-US" dirty="0"/>
          </a:p>
          <a:p>
            <a:r>
              <a:rPr lang="en-US" dirty="0" smtClean="0"/>
              <a:t>Reports here on various anomalies that have been detected and investigated.  Useful place to look for site issues.</a:t>
            </a:r>
          </a:p>
          <a:p>
            <a:r>
              <a:rPr lang="en-US" dirty="0" smtClean="0"/>
              <a:t>GAGE ACC quarterly reports also contain information on anomalies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3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Previous lecture showed common time series models</a:t>
            </a:r>
          </a:p>
          <a:p>
            <a:pPr lvl="1"/>
            <a:r>
              <a:rPr lang="en-US" dirty="0" smtClean="0"/>
              <a:t>Linear rate</a:t>
            </a:r>
          </a:p>
          <a:p>
            <a:pPr lvl="1"/>
            <a:r>
              <a:rPr lang="en-US" dirty="0" smtClean="0"/>
              <a:t>Seasonal terms</a:t>
            </a:r>
          </a:p>
          <a:p>
            <a:pPr lvl="1"/>
            <a:r>
              <a:rPr lang="en-US" dirty="0" smtClean="0"/>
              <a:t>Temporally correlated noise</a:t>
            </a:r>
          </a:p>
          <a:p>
            <a:r>
              <a:rPr lang="en-US" dirty="0" smtClean="0"/>
              <a:t>Irregular perturbations to such models include</a:t>
            </a:r>
          </a:p>
          <a:p>
            <a:pPr lvl="1"/>
            <a:r>
              <a:rPr lang="en-US" dirty="0"/>
              <a:t>Discontinuities due to equipment or environment changes</a:t>
            </a:r>
          </a:p>
          <a:p>
            <a:pPr lvl="1"/>
            <a:r>
              <a:rPr lang="en-US" dirty="0"/>
              <a:t>Discontinuities due to earthquakes</a:t>
            </a:r>
          </a:p>
          <a:p>
            <a:pPr lvl="1"/>
            <a:r>
              <a:rPr lang="en-US" dirty="0"/>
              <a:t>Non-linear motions due to earthquakes</a:t>
            </a:r>
          </a:p>
          <a:p>
            <a:pPr lvl="1"/>
            <a:r>
              <a:rPr lang="en-US" dirty="0"/>
              <a:t>Non-linear motions due to transient events (e.g. volcanic inflation </a:t>
            </a:r>
            <a:r>
              <a:rPr lang="en-US" dirty="0" smtClean="0"/>
              <a:t>episodes)</a:t>
            </a:r>
          </a:p>
          <a:p>
            <a:r>
              <a:rPr lang="en-US" dirty="0" smtClean="0"/>
              <a:t>Recommended implementation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91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4228860" y="274638"/>
            <a:ext cx="4457939" cy="651237"/>
          </a:xfrm>
        </p:spPr>
        <p:txBody>
          <a:bodyPr>
            <a:normAutofit/>
          </a:bodyPr>
          <a:lstStyle/>
          <a:p>
            <a:pPr algn="ctr"/>
            <a:r>
              <a:rPr lang="en-US" dirty="0" smtClean="0"/>
              <a:t>Local collapse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4743947" y="1183607"/>
            <a:ext cx="3618505" cy="833188"/>
          </a:xfrm>
        </p:spPr>
        <p:txBody>
          <a:bodyPr/>
          <a:lstStyle/>
          <a:p>
            <a:r>
              <a:rPr lang="en-US" dirty="0" smtClean="0"/>
              <a:t>Site EOCG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19</a:t>
            </a:fld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97" y="3704137"/>
            <a:ext cx="4066342" cy="27894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836" y="35824"/>
            <a:ext cx="4034264" cy="35377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5992" y="2634054"/>
            <a:ext cx="4482191" cy="37222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263684" y="1839879"/>
            <a:ext cx="4880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/>
              <a:t>http:</a:t>
            </a:r>
            <a:r>
              <a:rPr lang="nl-NL" dirty="0"/>
              <a:t>//plus.google.com/u/0/communities/</a:t>
            </a:r>
            <a:r>
              <a:rPr lang="nl-NL" dirty="0" smtClean="0"/>
              <a:t>112834235701900858710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6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Landslide prone site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2774" y="1403494"/>
            <a:ext cx="3844026" cy="118929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Location of earlier landslide showing strong seasonal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4486688" cy="336099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3062" y="3299912"/>
            <a:ext cx="4670937" cy="312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151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Ground water P271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8948" y="1600200"/>
            <a:ext cx="3677852" cy="12961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Site P271 is strongly affected by ground water withdrawal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35" y="1417638"/>
            <a:ext cx="4191894" cy="332365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0183" y="2640892"/>
            <a:ext cx="4893817" cy="378530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0200" y="5067300"/>
            <a:ext cx="3314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There are also horizontal periodic signals as well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896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986" y="23703"/>
            <a:ext cx="1946607" cy="1624593"/>
          </a:xfrm>
        </p:spPr>
        <p:txBody>
          <a:bodyPr>
            <a:normAutofit/>
          </a:bodyPr>
          <a:lstStyle/>
          <a:p>
            <a:r>
              <a:rPr lang="en-US" sz="2800" dirty="0" smtClean="0"/>
              <a:t>Vegetation Growth P158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9417"/>
            <a:ext cx="9144000" cy="2677583"/>
          </a:xfrm>
          <a:prstGeom prst="rect">
            <a:avLst/>
          </a:prstGeom>
        </p:spPr>
      </p:pic>
      <p:pic>
        <p:nvPicPr>
          <p:cNvPr id="8" name="Picture 7" descr="P158_Tree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086" y="267457"/>
            <a:ext cx="7267005" cy="351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480300" y="1673696"/>
            <a:ext cx="1473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 (not shown) is less affected.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10336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Bad antennas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7" name="Picture 6" descr="BadAnt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292" y="1306551"/>
            <a:ext cx="7091415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9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mtClean="0"/>
              <a:t>Snow on antenna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7" name="Picture 6" descr="AB12_snow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285" y="1308140"/>
            <a:ext cx="7111429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3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smtClean="0"/>
              <a:t>Skewed position residuals: Atmosphere delays?</a:t>
            </a:r>
            <a:endParaRPr lang="en-US" sz="32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6" name="Picture 5" descr="AV38_skew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37" y="1314664"/>
            <a:ext cx="7145726" cy="51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933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Recommendations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Know your goals</a:t>
            </a:r>
          </a:p>
          <a:p>
            <a:pPr lvl="1"/>
            <a:r>
              <a:rPr lang="en-US" dirty="0" smtClean="0"/>
              <a:t>Only fit “nuisance” terms</a:t>
            </a:r>
          </a:p>
          <a:p>
            <a:pPr lvl="1"/>
            <a:r>
              <a:rPr lang="en-US" dirty="0"/>
              <a:t>It is usually best not to try to fit signals that you are interested in, e.g. seasonal </a:t>
            </a:r>
            <a:r>
              <a:rPr lang="en-US" dirty="0" smtClean="0"/>
              <a:t>terms </a:t>
            </a:r>
            <a:r>
              <a:rPr lang="en-US" dirty="0"/>
              <a:t>if you are </a:t>
            </a:r>
            <a:r>
              <a:rPr lang="en-US" dirty="0" smtClean="0"/>
              <a:t>studying these.</a:t>
            </a:r>
          </a:p>
          <a:p>
            <a:r>
              <a:rPr lang="en-US" dirty="0" smtClean="0"/>
              <a:t>Depending on your goal (e.g. linear tectonic velocities), sometimes you just have to abandon data as it is likely to do more harm than good (rename to </a:t>
            </a:r>
            <a:r>
              <a:rPr lang="en-US" dirty="0" err="1" smtClean="0"/>
              <a:t>xxxx_XPS</a:t>
            </a:r>
            <a:r>
              <a:rPr lang="en-US" dirty="0" smtClean="0"/>
              <a:t> or </a:t>
            </a:r>
            <a:r>
              <a:rPr lang="en-US" dirty="0" err="1" smtClean="0"/>
              <a:t>xxxx_XCL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Adding large process noise in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is one approach but be careful not to make too large</a:t>
            </a:r>
          </a:p>
          <a:p>
            <a:pPr lvl="1"/>
            <a:r>
              <a:rPr lang="en-US" dirty="0" smtClean="0"/>
              <a:t>GLOBK “</a:t>
            </a:r>
            <a:r>
              <a:rPr lang="en-US" dirty="0" err="1" smtClean="0"/>
              <a:t>sig_neu</a:t>
            </a:r>
            <a:r>
              <a:rPr lang="en-US" dirty="0" smtClean="0"/>
              <a:t>” command can be used for small duration “bad” events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85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Changes to equipment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Antenna is </a:t>
            </a:r>
            <a:r>
              <a:rPr lang="en-US" dirty="0" smtClean="0"/>
              <a:t>main concern, although receiver may also affect continuity of calculated position</a:t>
            </a:r>
          </a:p>
          <a:p>
            <a:pPr lvl="1"/>
            <a:r>
              <a:rPr lang="en-US" dirty="0" smtClean="0"/>
              <a:t>Even antennas of the same model type may not be manufactured within acceptable geodetic tolerance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stinf_to_rename</a:t>
            </a:r>
            <a:r>
              <a:rPr lang="en-US" dirty="0" smtClean="0"/>
              <a:t> useful for creating automatic list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2</a:t>
            </a:fld>
            <a:endParaRPr lang="en-US"/>
          </a:p>
        </p:txBody>
      </p:sp>
      <p:pic>
        <p:nvPicPr>
          <p:cNvPr id="8" name="SNTR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4071" y="2102813"/>
            <a:ext cx="3707997" cy="24719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6780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F071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001" y="1813276"/>
            <a:ext cx="2700000" cy="2025001"/>
          </a:xfrm>
          <a:prstGeom prst="rect">
            <a:avLst/>
          </a:prstGeom>
          <a:ln w="12700" cmpd="sng">
            <a:solidFill>
              <a:srgbClr val="000000"/>
            </a:solidFill>
          </a:ln>
        </p:spPr>
      </p:pic>
      <p:pic>
        <p:nvPicPr>
          <p:cNvPr id="5" name="Picture 4" descr="DSCF071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0163" y="1810897"/>
            <a:ext cx="2700000" cy="2025000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Changes in multipath environment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3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3000163" y="3915507"/>
            <a:ext cx="2700000" cy="2028865"/>
            <a:chOff x="3083749" y="3915507"/>
            <a:chExt cx="2700000" cy="202886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83749" y="3915507"/>
              <a:ext cx="2700000" cy="2024999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3083749" y="5643915"/>
              <a:ext cx="1966399" cy="3004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226496" y="3915507"/>
            <a:ext cx="2698892" cy="2024169"/>
            <a:chOff x="1238542" y="4304974"/>
            <a:chExt cx="2698892" cy="202416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8542" y="4304974"/>
              <a:ext cx="2698892" cy="202416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1238542" y="6028809"/>
              <a:ext cx="1965592" cy="3003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Photograph by R. </a:t>
              </a:r>
              <a:r>
                <a:rPr lang="en-US" sz="1400" dirty="0" err="1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</a:rPr>
                <a:t>Haught</a:t>
              </a:r>
              <a:endParaRPr lang="en-US" sz="14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226496" y="3536587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00163" y="3528120"/>
            <a:ext cx="19331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Photograph by M. Floyd</a:t>
            </a:r>
            <a:endParaRPr lang="en-US" sz="1400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6" name="Picture 15" descr="ts.TG01.mit.final.res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7154" y="1617394"/>
            <a:ext cx="3229746" cy="439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71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Rename scheme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Rename scheme uses first character of suffix</a:t>
            </a:r>
          </a:p>
          <a:p>
            <a:pPr lvl="1"/>
            <a:r>
              <a:rPr lang="en-US" dirty="0"/>
              <a:t>XXXX_GPS → XXXX_2PS → </a:t>
            </a:r>
            <a:r>
              <a:rPr lang="en-US" dirty="0" smtClean="0"/>
              <a:t>XXXX_3PS </a:t>
            </a:r>
            <a:r>
              <a:rPr lang="en-US" dirty="0"/>
              <a:t>→ </a:t>
            </a:r>
            <a:r>
              <a:rPr lang="en-US" dirty="0" smtClean="0"/>
              <a:t>… etc</a:t>
            </a:r>
            <a:r>
              <a:rPr lang="en-US" dirty="0"/>
              <a:t>.</a:t>
            </a:r>
          </a:p>
          <a:p>
            <a:r>
              <a:rPr lang="en-US" dirty="0"/>
              <a:t>Beyond “9PS”, convert to 10</a:t>
            </a:r>
            <a:r>
              <a:rPr lang="en-US" baseline="30000" dirty="0"/>
              <a:t>th</a:t>
            </a:r>
            <a:r>
              <a:rPr lang="en-US" dirty="0"/>
              <a:t> letter of alphabet (“JPS”) and beyond</a:t>
            </a:r>
          </a:p>
          <a:p>
            <a:pPr lvl="1"/>
            <a:r>
              <a:rPr lang="en-US" dirty="0" smtClean="0"/>
              <a:t>… </a:t>
            </a:r>
            <a:r>
              <a:rPr lang="en-US" dirty="0"/>
              <a:t>→ </a:t>
            </a:r>
            <a:r>
              <a:rPr lang="en-US" dirty="0" smtClean="0"/>
              <a:t>XXXX_9PS → XXXX_JPS → XXXX_KPS </a:t>
            </a:r>
            <a:r>
              <a:rPr lang="en-US" dirty="0"/>
              <a:t>→ </a:t>
            </a:r>
            <a:r>
              <a:rPr lang="en-US" dirty="0" smtClean="0"/>
              <a:t>… etc.</a:t>
            </a:r>
          </a:p>
          <a:p>
            <a:pPr lvl="1"/>
            <a:r>
              <a:rPr lang="en-US" dirty="0" smtClean="0"/>
              <a:t>But </a:t>
            </a:r>
            <a:r>
              <a:rPr lang="en-US" dirty="0"/>
              <a:t>remember “XPS” is a special case </a:t>
            </a:r>
            <a:r>
              <a:rPr lang="en-US" dirty="0" smtClean="0"/>
              <a:t>for excluding sites from </a:t>
            </a:r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globk</a:t>
            </a:r>
            <a:r>
              <a:rPr lang="en-US" dirty="0" smtClean="0"/>
              <a:t> runs</a:t>
            </a:r>
          </a:p>
          <a:p>
            <a:r>
              <a:rPr lang="en-US" dirty="0" smtClean="0"/>
              <a:t>For manual renames (e.g. due to manual inspection rather than known events), use 8 available letters in alphabet before “J”</a:t>
            </a:r>
          </a:p>
          <a:p>
            <a:pPr lvl="1"/>
            <a:r>
              <a:rPr lang="en-US" dirty="0" smtClean="0"/>
              <a:t>XXXX_APS, XXXX_BPS, etc.</a:t>
            </a:r>
          </a:p>
          <a:p>
            <a:pPr lvl="1"/>
            <a:r>
              <a:rPr lang="en-US" dirty="0" smtClean="0"/>
              <a:t>But remember “GPS” is a special case (the default)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67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Earthquakes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Earthquakes occur at known times</a:t>
            </a:r>
          </a:p>
          <a:p>
            <a:r>
              <a:rPr lang="en-US" dirty="0" smtClean="0"/>
              <a:t>May exhibit more than just a discontinuity</a:t>
            </a:r>
          </a:p>
          <a:p>
            <a:r>
              <a:rPr lang="en-US" dirty="0" smtClean="0"/>
              <a:t>Take care when earthquake occurs in the middle of processing day</a:t>
            </a:r>
          </a:p>
          <a:p>
            <a:pPr lvl="1"/>
            <a:r>
              <a:rPr lang="en-US" dirty="0" smtClean="0"/>
              <a:t>Some data will fall before and some after ground displacement</a:t>
            </a:r>
          </a:p>
          <a:p>
            <a:pPr lvl="1"/>
            <a:r>
              <a:rPr lang="en-US" dirty="0" smtClean="0"/>
              <a:t>Time series point on day of earthquake may appear between pre-earthquake and post-earthquake position</a:t>
            </a:r>
            <a:endParaRPr lang="en-US" dirty="0"/>
          </a:p>
        </p:txBody>
      </p:sp>
      <p:pic>
        <p:nvPicPr>
          <p:cNvPr id="6" name="Content Placeholder 5" descr="P500_timeseries.png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3415" y="1825625"/>
            <a:ext cx="3397669" cy="4351338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23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Radius of influence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45" b="-148"/>
          <a:stretch/>
        </p:blipFill>
        <p:spPr>
          <a:xfrm>
            <a:off x="28455" y="1333500"/>
            <a:ext cx="4899145" cy="4622116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“</a:t>
            </a:r>
            <a:r>
              <a:rPr lang="en-US" dirty="0" err="1" smtClean="0"/>
              <a:t>eq_def</a:t>
            </a:r>
            <a:r>
              <a:rPr lang="en-US" dirty="0" smtClean="0"/>
              <a:t>” line in </a:t>
            </a:r>
            <a:r>
              <a:rPr lang="en-US" dirty="0" err="1" smtClean="0"/>
              <a:t>eq</a:t>
            </a:r>
            <a:r>
              <a:rPr lang="en-US" dirty="0" smtClean="0"/>
              <a:t>-file contains earthquake ID (two characters), location, etc.</a:t>
            </a:r>
          </a:p>
          <a:p>
            <a:pPr lvl="1"/>
            <a:r>
              <a:rPr lang="en-US" dirty="0" smtClean="0"/>
              <a:t>ID is used to substitute last two characters of 8-character site name, e.g. XXXX_GPS → XXXX_GSN</a:t>
            </a:r>
          </a:p>
          <a:p>
            <a:r>
              <a:rPr lang="en-US" dirty="0" err="1" smtClean="0">
                <a:latin typeface="Courier" charset="0"/>
                <a:ea typeface="Courier" charset="0"/>
                <a:cs typeface="Courier" charset="0"/>
              </a:rPr>
              <a:t>sh_makeeqdef</a:t>
            </a:r>
            <a:r>
              <a:rPr lang="en-US" dirty="0" smtClean="0"/>
              <a:t> will search archives (ANSS </a:t>
            </a:r>
            <a:r>
              <a:rPr lang="en-US" dirty="0" err="1" smtClean="0"/>
              <a:t>ComCat</a:t>
            </a:r>
            <a:r>
              <a:rPr lang="en-US" dirty="0" smtClean="0"/>
              <a:t> or ISC) to generate “</a:t>
            </a:r>
            <a:r>
              <a:rPr lang="en-US" dirty="0" err="1" smtClean="0"/>
              <a:t>eq_def</a:t>
            </a:r>
            <a:r>
              <a:rPr lang="en-US" dirty="0" smtClean="0"/>
              <a:t>” records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130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Derives from </a:t>
            </a:r>
            <a:r>
              <a:rPr lang="en-US" dirty="0" err="1" smtClean="0"/>
              <a:t>afterslip</a:t>
            </a:r>
            <a:r>
              <a:rPr lang="en-US" dirty="0" smtClean="0"/>
              <a:t> on fault plane controlled by rate-and-state friction (e.g. </a:t>
            </a:r>
            <a:r>
              <a:rPr lang="en-US" dirty="0" err="1" smtClean="0"/>
              <a:t>Marone</a:t>
            </a:r>
            <a:r>
              <a:rPr lang="en-US" dirty="0" smtClean="0"/>
              <a:t> et al., 1991)</a:t>
            </a:r>
          </a:p>
          <a:p>
            <a:r>
              <a:rPr lang="en-US" dirty="0" smtClean="0"/>
              <a:t>Velocity perturbation reduces with </a:t>
            </a:r>
            <a:r>
              <a:rPr lang="en-US" baseline="30000" dirty="0" smtClean="0"/>
              <a:t>1</a:t>
            </a:r>
            <a:r>
              <a:rPr lang="en-US" dirty="0" smtClean="0"/>
              <a:t>/</a:t>
            </a:r>
            <a:r>
              <a:rPr lang="en-US" i="1" baseline="-25000" dirty="0" smtClean="0"/>
              <a:t>t</a:t>
            </a:r>
            <a:endParaRPr lang="en-US" i="1" baseline="-25000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Derives from assumption of viscoelastic relaxation in stressed medium, e.g. after an earthquake</a:t>
            </a:r>
          </a:p>
          <a:p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4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Non-linear motions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Logarithmic decay</a:t>
            </a:r>
            <a:endParaRPr lang="en-US" dirty="0"/>
          </a:p>
        </p:txBody>
      </p:sp>
      <p:pic>
        <p:nvPicPr>
          <p:cNvPr id="9" name="Content Placeholder 8" descr="ln.png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121"/>
          <a:stretch/>
        </p:blipFill>
        <p:spPr>
          <a:xfrm>
            <a:off x="162159" y="2578460"/>
            <a:ext cx="4527069" cy="3356848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Exponential decay</a:t>
            </a:r>
            <a:endParaRPr lang="en-US" dirty="0"/>
          </a:p>
        </p:txBody>
      </p:sp>
      <p:pic>
        <p:nvPicPr>
          <p:cNvPr id="10" name="Content Placeholder 9" descr="exp.png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523582" y="2433109"/>
            <a:ext cx="4519378" cy="3449132"/>
          </a:xfr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2017/06/21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Earthquakes and non-linear motions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A1FA8-B090-4D48-B0EE-5DA1BF2BA795}" type="slidenum">
              <a:rPr lang="en-US" smtClean="0"/>
              <a:t>8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79142" y="5935308"/>
            <a:ext cx="7985716" cy="367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Logarithmic looks good </a:t>
            </a:r>
            <a:r>
              <a:rPr lang="en-US" smtClean="0"/>
              <a:t>in east</a:t>
            </a:r>
            <a:r>
              <a:rPr lang="en-US" dirty="0" smtClean="0"/>
              <a:t>; Exponential looks good </a:t>
            </a:r>
            <a:r>
              <a:rPr lang="en-US" smtClean="0"/>
              <a:t>in north</a:t>
            </a:r>
            <a:r>
              <a:rPr lang="en-US" dirty="0" smtClean="0"/>
              <a:t>; Height doesn’t care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798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2294</TotalTime>
  <Words>1059</Words>
  <Application>Microsoft Macintosh PowerPoint</Application>
  <PresentationFormat>On-screen Show (4:3)</PresentationFormat>
  <Paragraphs>204</Paragraphs>
  <Slides>27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</vt:lpstr>
      <vt:lpstr>Calibri Light</vt:lpstr>
      <vt:lpstr>Courier</vt:lpstr>
      <vt:lpstr>Office Theme</vt:lpstr>
      <vt:lpstr>Dealing with earthquakes and other non-linear motions</vt:lpstr>
      <vt:lpstr>Outline</vt:lpstr>
      <vt:lpstr>Changes to equipment</vt:lpstr>
      <vt:lpstr>Changes in multipath environment</vt:lpstr>
      <vt:lpstr>Rename scheme</vt:lpstr>
      <vt:lpstr>Earthquakes</vt:lpstr>
      <vt:lpstr>Radius of influence</vt:lpstr>
      <vt:lpstr>Non-linear motions</vt:lpstr>
      <vt:lpstr>Non-linear motions</vt:lpstr>
      <vt:lpstr>Many earthquakes…</vt:lpstr>
      <vt:lpstr>Undocumented effects</vt:lpstr>
      <vt:lpstr>Other phenomena</vt:lpstr>
      <vt:lpstr>PowerPoint Presentation</vt:lpstr>
      <vt:lpstr>PowerPoint Presentation</vt:lpstr>
      <vt:lpstr>Bombay Beach Creep?</vt:lpstr>
      <vt:lpstr>Episodic events: Yellowstone</vt:lpstr>
      <vt:lpstr>Selected Yellowstone time series</vt:lpstr>
      <vt:lpstr>Episodic tremor and slip (ETS): Cascadia</vt:lpstr>
      <vt:lpstr>Other examples</vt:lpstr>
      <vt:lpstr>Local collapse</vt:lpstr>
      <vt:lpstr>Landslide prone site</vt:lpstr>
      <vt:lpstr>Ground water P271</vt:lpstr>
      <vt:lpstr>Vegetation Growth P158</vt:lpstr>
      <vt:lpstr>Bad antennas</vt:lpstr>
      <vt:lpstr>Snow on antenna</vt:lpstr>
      <vt:lpstr>Skewed position residuals: Atmosphere delays?</vt:lpstr>
      <vt:lpstr>Recommendations</vt:lpstr>
    </vt:vector>
  </TitlesOfParts>
  <Manager/>
  <Company>MIT</Company>
  <LinksUpToDate>false</LinksUpToDate>
  <SharedDoc>false</SharedDoc>
  <HyperlinkBase/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Dealing with earthquakes and non-linear motions</dc:title>
  <dc:subject/>
  <dc:creator>M. Floyd</dc:creator>
  <cp:keywords/>
  <dc:description/>
  <cp:lastModifiedBy>Michael Floyd</cp:lastModifiedBy>
  <cp:revision>72</cp:revision>
  <dcterms:created xsi:type="dcterms:W3CDTF">2014-11-13T20:18:27Z</dcterms:created>
  <dcterms:modified xsi:type="dcterms:W3CDTF">2017-06-21T19:28:52Z</dcterms:modified>
  <cp:category/>
</cp:coreProperties>
</file>