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oleObject"/>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60" r:id="rId1"/>
  </p:sldMasterIdLst>
  <p:notesMasterIdLst>
    <p:notesMasterId r:id="rId50"/>
  </p:notesMasterIdLst>
  <p:handoutMasterIdLst>
    <p:handoutMasterId r:id="rId51"/>
  </p:handoutMasterIdLst>
  <p:sldIdLst>
    <p:sldId id="257"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91" r:id="rId23"/>
    <p:sldId id="292" r:id="rId24"/>
    <p:sldId id="293" r:id="rId25"/>
    <p:sldId id="294" r:id="rId26"/>
    <p:sldId id="295" r:id="rId27"/>
    <p:sldId id="296" r:id="rId28"/>
    <p:sldId id="297" r:id="rId29"/>
    <p:sldId id="298" r:id="rId30"/>
    <p:sldId id="299" r:id="rId31"/>
    <p:sldId id="300" r:id="rId32"/>
    <p:sldId id="301" r:id="rId33"/>
    <p:sldId id="316" r:id="rId34"/>
    <p:sldId id="317" r:id="rId35"/>
    <p:sldId id="302" r:id="rId36"/>
    <p:sldId id="303" r:id="rId37"/>
    <p:sldId id="304" r:id="rId38"/>
    <p:sldId id="305" r:id="rId39"/>
    <p:sldId id="306" r:id="rId40"/>
    <p:sldId id="307" r:id="rId41"/>
    <p:sldId id="308" r:id="rId42"/>
    <p:sldId id="309" r:id="rId43"/>
    <p:sldId id="310" r:id="rId44"/>
    <p:sldId id="311" r:id="rId45"/>
    <p:sldId id="312" r:id="rId46"/>
    <p:sldId id="313" r:id="rId47"/>
    <p:sldId id="314" r:id="rId48"/>
    <p:sldId id="315" r:id="rId4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46"/>
    <p:restoredTop sz="93960"/>
  </p:normalViewPr>
  <p:slideViewPr>
    <p:cSldViewPr snapToGrid="0" snapToObjects="1">
      <p:cViewPr>
        <p:scale>
          <a:sx n="130" d="100"/>
          <a:sy n="130" d="100"/>
        </p:scale>
        <p:origin x="888" y="-86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notesMaster" Target="notesMasters/notesMaster1.xml"/><Relationship Id="rId51" Type="http://schemas.openxmlformats.org/officeDocument/2006/relationships/handoutMaster" Target="handoutMasters/handoutMaster1.xml"/><Relationship Id="rId52" Type="http://schemas.openxmlformats.org/officeDocument/2006/relationships/presProps" Target="presProps.xml"/><Relationship Id="rId53" Type="http://schemas.openxmlformats.org/officeDocument/2006/relationships/viewProps" Target="viewProps.xml"/><Relationship Id="rId54" Type="http://schemas.openxmlformats.org/officeDocument/2006/relationships/theme" Target="theme/theme1.xml"/><Relationship Id="rId55"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 Id="rId2"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GB" smtClean="0"/>
              <a:t>2017/06/22</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Introduction to and basics of track</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AFBA991-2A84-4441-96FC-AF2BA713C455}" type="slidenum">
              <a:rPr lang="en-US" smtClean="0"/>
              <a:t>‹#›</a:t>
            </a:fld>
            <a:endParaRPr lang="en-US"/>
          </a:p>
        </p:txBody>
      </p:sp>
    </p:spTree>
    <p:extLst>
      <p:ext uri="{BB962C8B-B14F-4D97-AF65-F5344CB8AC3E}">
        <p14:creationId xmlns:p14="http://schemas.microsoft.com/office/powerpoint/2010/main" val="2929238235"/>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GB" smtClean="0"/>
              <a:t>2017/06/22</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Introduction to and basics of track</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1715AB-B94E-2143-AB0F-6881A42C4297}" type="slidenum">
              <a:rPr lang="en-US" smtClean="0"/>
              <a:t>‹#›</a:t>
            </a:fld>
            <a:endParaRPr lang="en-US"/>
          </a:p>
        </p:txBody>
      </p:sp>
    </p:spTree>
    <p:extLst>
      <p:ext uri="{BB962C8B-B14F-4D97-AF65-F5344CB8AC3E}">
        <p14:creationId xmlns:p14="http://schemas.microsoft.com/office/powerpoint/2010/main" val="2653047308"/>
      </p:ext>
    </p:extLst>
  </p:cSld>
  <p:clrMap bg1="lt1" tx1="dk1" bg2="lt2" tx2="dk2" accent1="accent1" accent2="accent2" accent3="accent3" accent4="accent4" accent5="accent5" accent6="accent6" hlink="hlink" folHlink="folHlink"/>
  <p:hf hd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511DBAD3-8D03-C645-8B17-0F7787158D2A}" type="slidenum">
              <a:rPr lang="en-US"/>
              <a:pPr/>
              <a:t>1</a:t>
            </a:fld>
            <a:endParaRPr lang="en-US"/>
          </a:p>
        </p:txBody>
      </p:sp>
      <p:sp>
        <p:nvSpPr>
          <p:cNvPr id="17411"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smtClean="0"/>
              <a:t>2017/06/22</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ionospheric</a:t>
            </a:r>
            <a:r>
              <a:rPr lang="en-US" baseline="0" dirty="0" smtClean="0"/>
              <a:t> delay at L2 is 1.646 (fL1/fL2)^2 larger than L1 so the difference between L1 and L2 ranges is 0.646 times the L1 ion delay.  TECU total values of 30-50 are common, differential values can also be &gt;1TECU once site separations exceed 10 km. </a:t>
            </a:r>
            <a:endParaRPr lang="en-US" dirty="0"/>
          </a:p>
        </p:txBody>
      </p:sp>
      <p:sp>
        <p:nvSpPr>
          <p:cNvPr id="4" name="Slide Number Placeholder 3"/>
          <p:cNvSpPr>
            <a:spLocks noGrp="1"/>
          </p:cNvSpPr>
          <p:nvPr>
            <p:ph type="sldNum" sz="quarter" idx="10"/>
          </p:nvPr>
        </p:nvSpPr>
        <p:spPr/>
        <p:txBody>
          <a:bodyPr/>
          <a:lstStyle/>
          <a:p>
            <a:fld id="{AEAABE2B-0C1B-824C-9579-4F6DCFFFD676}" type="slidenum">
              <a:rPr lang="en-US" smtClean="0"/>
              <a:t>12</a:t>
            </a:fld>
            <a:endParaRPr lang="en-US"/>
          </a:p>
        </p:txBody>
      </p:sp>
      <p:sp>
        <p:nvSpPr>
          <p:cNvPr id="5" name="Date Placeholder 4"/>
          <p:cNvSpPr>
            <a:spLocks noGrp="1"/>
          </p:cNvSpPr>
          <p:nvPr>
            <p:ph type="dt" idx="11"/>
          </p:nvPr>
        </p:nvSpPr>
        <p:spPr/>
        <p:txBody>
          <a:bodyPr/>
          <a:lstStyle/>
          <a:p>
            <a:r>
              <a:rPr lang="en-GB" smtClean="0"/>
              <a:t>2017/06/22</a:t>
            </a:r>
            <a:endParaRPr lang="en-US"/>
          </a:p>
        </p:txBody>
      </p:sp>
      <p:sp>
        <p:nvSpPr>
          <p:cNvPr id="6" name="Footer Placeholder 5"/>
          <p:cNvSpPr>
            <a:spLocks noGrp="1"/>
          </p:cNvSpPr>
          <p:nvPr>
            <p:ph type="ftr" sz="quarter" idx="12"/>
          </p:nvPr>
        </p:nvSpPr>
        <p:spPr/>
        <p:txBody>
          <a:bodyPr/>
          <a:lstStyle/>
          <a:p>
            <a:r>
              <a:rPr lang="en-US" smtClean="0"/>
              <a:t>Introduction to and basics of track</a:t>
            </a:r>
            <a:endParaRPr lang="en-US"/>
          </a:p>
        </p:txBody>
      </p:sp>
    </p:spTree>
    <p:extLst>
      <p:ext uri="{BB962C8B-B14F-4D97-AF65-F5344CB8AC3E}">
        <p14:creationId xmlns:p14="http://schemas.microsoft.com/office/powerpoint/2010/main" val="19118971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E318B4CC-D4C4-E241-ADB4-777C919ED91B}" type="slidenum">
              <a:rPr lang="en-US"/>
              <a:pPr/>
              <a:t>13</a:t>
            </a:fld>
            <a:endParaRPr lang="en-US"/>
          </a:p>
        </p:txBody>
      </p:sp>
      <p:sp>
        <p:nvSpPr>
          <p:cNvPr id="26627"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smtClean="0"/>
              <a:t>2017/06/22</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FC65D21B-B75F-BC4B-A8EC-49F9DAD5EC2F}" type="slidenum">
              <a:rPr lang="en-US"/>
              <a:pPr/>
              <a:t>14</a:t>
            </a:fld>
            <a:endParaRPr lang="en-US"/>
          </a:p>
        </p:txBody>
      </p:sp>
      <p:sp>
        <p:nvSpPr>
          <p:cNvPr id="28675"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smtClean="0"/>
              <a:t>2017/06/22</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EDDD52E0-62C9-D245-BB33-98694C7EDD43}" type="slidenum">
              <a:rPr lang="en-US"/>
              <a:pPr/>
              <a:t>16</a:t>
            </a:fld>
            <a:endParaRPr lang="en-US"/>
          </a:p>
        </p:txBody>
      </p:sp>
      <p:sp>
        <p:nvSpPr>
          <p:cNvPr id="31747"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smtClean="0"/>
              <a:t>2017/06/22</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783F3D44-2F8A-ED4F-AC73-F8F555DCF42E}" type="slidenum">
              <a:rPr lang="en-US"/>
              <a:pPr/>
              <a:t>17</a:t>
            </a:fld>
            <a:endParaRPr lang="en-US"/>
          </a:p>
        </p:txBody>
      </p:sp>
      <p:sp>
        <p:nvSpPr>
          <p:cNvPr id="33795"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smtClean="0"/>
              <a:t>2017/06/22</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CD157A6F-B876-C44E-B67D-57172F26DE84}" type="slidenum">
              <a:rPr lang="en-US"/>
              <a:pPr/>
              <a:t>18</a:t>
            </a:fld>
            <a:endParaRPr lang="en-US"/>
          </a:p>
        </p:txBody>
      </p:sp>
      <p:sp>
        <p:nvSpPr>
          <p:cNvPr id="35843"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smtClean="0"/>
              <a:t>2017/06/22</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dirty="0" smtClean="0"/>
              <a:t>Use</a:t>
            </a:r>
            <a:r>
              <a:rPr lang="en-US" baseline="0" dirty="0" smtClean="0"/>
              <a:t> </a:t>
            </a:r>
            <a:r>
              <a:rPr lang="en-US" baseline="0" dirty="0" err="1" smtClean="0"/>
              <a:t>grep</a:t>
            </a:r>
            <a:r>
              <a:rPr lang="en-US" baseline="0" dirty="0" smtClean="0"/>
              <a:t> @ ~/</a:t>
            </a:r>
            <a:r>
              <a:rPr lang="en-US" baseline="0" dirty="0" err="1" smtClean="0"/>
              <a:t>gg/help/track.hlp</a:t>
            </a:r>
            <a:r>
              <a:rPr lang="en-US" baseline="0" dirty="0" smtClean="0"/>
              <a:t> to get commands</a:t>
            </a:r>
            <a:endParaRPr lang="en-US" dirty="0" smtClean="0"/>
          </a:p>
          <a:p>
            <a:endParaRPr lang="en-US" dirty="0"/>
          </a:p>
        </p:txBody>
      </p:sp>
      <p:sp>
        <p:nvSpPr>
          <p:cNvPr id="4" name="Slide Number Placeholder 3"/>
          <p:cNvSpPr>
            <a:spLocks noGrp="1"/>
          </p:cNvSpPr>
          <p:nvPr>
            <p:ph type="sldNum" sz="quarter" idx="10"/>
          </p:nvPr>
        </p:nvSpPr>
        <p:spPr/>
        <p:txBody>
          <a:bodyPr/>
          <a:lstStyle/>
          <a:p>
            <a:fld id="{43F30F1B-C79C-034F-BD10-691CE59A921C}" type="slidenum">
              <a:rPr lang="en-US" smtClean="0"/>
              <a:pPr/>
              <a:t>44</a:t>
            </a:fld>
            <a:endParaRPr lang="en-US"/>
          </a:p>
        </p:txBody>
      </p:sp>
      <p:sp>
        <p:nvSpPr>
          <p:cNvPr id="5" name="Date Placeholder 4"/>
          <p:cNvSpPr>
            <a:spLocks noGrp="1"/>
          </p:cNvSpPr>
          <p:nvPr>
            <p:ph type="dt" idx="11"/>
          </p:nvPr>
        </p:nvSpPr>
        <p:spPr/>
        <p:txBody>
          <a:bodyPr/>
          <a:lstStyle/>
          <a:p>
            <a:r>
              <a:rPr lang="en-GB" smtClean="0"/>
              <a:t>2017/06/22</a:t>
            </a:r>
            <a:endParaRPr lang="en-US"/>
          </a:p>
        </p:txBody>
      </p:sp>
      <p:sp>
        <p:nvSpPr>
          <p:cNvPr id="6" name="Footer Placeholder 5"/>
          <p:cNvSpPr>
            <a:spLocks noGrp="1"/>
          </p:cNvSpPr>
          <p:nvPr>
            <p:ph type="ftr" sz="quarter" idx="12"/>
          </p:nvPr>
        </p:nvSpPr>
        <p:spPr/>
        <p:txBody>
          <a:bodyPr/>
          <a:lstStyle/>
          <a:p>
            <a:r>
              <a:rPr lang="en-US" smtClean="0"/>
              <a:t>Introduction to and basics of track</a:t>
            </a:r>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Use</a:t>
            </a:r>
            <a:r>
              <a:rPr lang="en-US" baseline="0" dirty="0" smtClean="0"/>
              <a:t> </a:t>
            </a:r>
            <a:r>
              <a:rPr lang="en-US" baseline="0" dirty="0" err="1" smtClean="0"/>
              <a:t>grep</a:t>
            </a:r>
            <a:r>
              <a:rPr lang="en-US" baseline="0" dirty="0" smtClean="0"/>
              <a:t> @ ~/</a:t>
            </a:r>
            <a:r>
              <a:rPr lang="en-US" baseline="0" dirty="0" err="1" smtClean="0"/>
              <a:t>gg/help/track.hlp</a:t>
            </a:r>
            <a:r>
              <a:rPr lang="en-US" baseline="0" dirty="0" smtClean="0"/>
              <a:t> to get commands</a:t>
            </a:r>
            <a:endParaRPr lang="en-US" dirty="0"/>
          </a:p>
        </p:txBody>
      </p:sp>
      <p:sp>
        <p:nvSpPr>
          <p:cNvPr id="4" name="Slide Number Placeholder 3"/>
          <p:cNvSpPr>
            <a:spLocks noGrp="1"/>
          </p:cNvSpPr>
          <p:nvPr>
            <p:ph type="sldNum" sz="quarter" idx="10"/>
          </p:nvPr>
        </p:nvSpPr>
        <p:spPr/>
        <p:txBody>
          <a:bodyPr/>
          <a:lstStyle/>
          <a:p>
            <a:fld id="{43F30F1B-C79C-034F-BD10-691CE59A921C}" type="slidenum">
              <a:rPr lang="en-US" smtClean="0"/>
              <a:pPr/>
              <a:t>46</a:t>
            </a:fld>
            <a:endParaRPr lang="en-US"/>
          </a:p>
        </p:txBody>
      </p:sp>
      <p:sp>
        <p:nvSpPr>
          <p:cNvPr id="5" name="Date Placeholder 4"/>
          <p:cNvSpPr>
            <a:spLocks noGrp="1"/>
          </p:cNvSpPr>
          <p:nvPr>
            <p:ph type="dt" idx="11"/>
          </p:nvPr>
        </p:nvSpPr>
        <p:spPr/>
        <p:txBody>
          <a:bodyPr/>
          <a:lstStyle/>
          <a:p>
            <a:r>
              <a:rPr lang="en-GB" smtClean="0"/>
              <a:t>2017/06/22</a:t>
            </a:r>
            <a:endParaRPr lang="en-US"/>
          </a:p>
        </p:txBody>
      </p:sp>
      <p:sp>
        <p:nvSpPr>
          <p:cNvPr id="6" name="Footer Placeholder 5"/>
          <p:cNvSpPr>
            <a:spLocks noGrp="1"/>
          </p:cNvSpPr>
          <p:nvPr>
            <p:ph type="ftr" sz="quarter" idx="12"/>
          </p:nvPr>
        </p:nvSpPr>
        <p:spPr/>
        <p:txBody>
          <a:bodyPr/>
          <a:lstStyle/>
          <a:p>
            <a:r>
              <a:rPr lang="en-US" smtClean="0"/>
              <a:t>Introduction to and basics of track</a:t>
            </a: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1B610505-91DB-AF46-AAE4-573F558259E4}" type="slidenum">
              <a:rPr lang="en-US"/>
              <a:pPr/>
              <a:t>2</a:t>
            </a:fld>
            <a:endParaRPr lang="en-US"/>
          </a:p>
        </p:txBody>
      </p:sp>
      <p:sp>
        <p:nvSpPr>
          <p:cNvPr id="19459"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smtClean="0"/>
              <a:t>2017/06/22</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4B63AF4B-C981-8946-8ECF-B1957F942537}" type="slidenum">
              <a:rPr lang="en-US"/>
              <a:pPr/>
              <a:t>4</a:t>
            </a:fld>
            <a:endParaRPr lang="en-US"/>
          </a:p>
        </p:txBody>
      </p:sp>
      <p:sp>
        <p:nvSpPr>
          <p:cNvPr id="21507"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smtClean="0"/>
              <a:t>2017/06/22</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EEC44A6D-D12D-964A-A428-AA5B6B1C21DE}" type="slidenum">
              <a:rPr lang="en-US"/>
              <a:pPr/>
              <a:t>5</a:t>
            </a:fld>
            <a:endParaRPr lang="en-US"/>
          </a:p>
        </p:txBody>
      </p:sp>
      <p:sp>
        <p:nvSpPr>
          <p:cNvPr id="23555"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smtClean="0"/>
              <a:t>2017/06/22</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7"/>
          <p:cNvSpPr>
            <a:spLocks noGrp="1" noChangeArrowheads="1"/>
          </p:cNvSpPr>
          <p:nvPr>
            <p:ph type="sldNum" sz="quarter"/>
          </p:nvPr>
        </p:nvSpPr>
        <p:spPr>
          <a:noFill/>
        </p:spPr>
        <p:txBody>
          <a:bodyPr/>
          <a:lstStyle/>
          <a:p>
            <a:fld id="{1157478A-39D8-EA4E-AF73-6410524ABC80}" type="slidenum">
              <a:rPr lang="en-GB"/>
              <a:pPr/>
              <a:t>7</a:t>
            </a:fld>
            <a:endParaRPr lang="en-GB"/>
          </a:p>
        </p:txBody>
      </p:sp>
      <p:sp>
        <p:nvSpPr>
          <p:cNvPr id="28675" name="Text Box 1"/>
          <p:cNvSpPr txBox="1">
            <a:spLocks noGrp="1" noRot="1" noChangeAspect="1" noChangeArrowheads="1"/>
          </p:cNvSpPr>
          <p:nvPr>
            <p:ph type="sldImg"/>
          </p:nvPr>
        </p:nvSpPr>
        <p:spPr>
          <a:xfrm>
            <a:off x="1143000" y="685800"/>
            <a:ext cx="4572000" cy="3429000"/>
          </a:xfrm>
          <a:ln/>
        </p:spPr>
      </p:sp>
      <p:sp>
        <p:nvSpPr>
          <p:cNvPr id="28676" name="Text Box 2"/>
          <p:cNvSpPr txBox="1">
            <a:spLocks noGrp="1" noChangeArrowheads="1"/>
          </p:cNvSpPr>
          <p:nvPr>
            <p:ph type="body" idx="1"/>
          </p:nvPr>
        </p:nvSpPr>
        <p:spPr>
          <a:xfrm>
            <a:off x="914400" y="4343400"/>
            <a:ext cx="5029200" cy="4116388"/>
          </a:xfrm>
          <a:noFill/>
          <a:ln/>
        </p:spPr>
        <p:txBody>
          <a:bodyPr wrap="none" anchor="ctr"/>
          <a:lstStyle/>
          <a:p>
            <a:endParaRPr lang="en-US"/>
          </a:p>
        </p:txBody>
      </p:sp>
      <p:sp>
        <p:nvSpPr>
          <p:cNvPr id="2" name="Date Placeholder 1"/>
          <p:cNvSpPr>
            <a:spLocks noGrp="1"/>
          </p:cNvSpPr>
          <p:nvPr>
            <p:ph type="dt" idx="10"/>
          </p:nvPr>
        </p:nvSpPr>
        <p:spPr/>
        <p:txBody>
          <a:bodyPr/>
          <a:lstStyle/>
          <a:p>
            <a:r>
              <a:rPr lang="en-GB" smtClean="0"/>
              <a:t>2017/06/22</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7"/>
          <p:cNvSpPr>
            <a:spLocks noGrp="1" noChangeArrowheads="1"/>
          </p:cNvSpPr>
          <p:nvPr>
            <p:ph type="sldNum" sz="quarter"/>
          </p:nvPr>
        </p:nvSpPr>
        <p:spPr>
          <a:noFill/>
        </p:spPr>
        <p:txBody>
          <a:bodyPr/>
          <a:lstStyle/>
          <a:p>
            <a:fld id="{5A9E27BE-5B78-3043-8296-F52F4762FDCF}" type="slidenum">
              <a:rPr lang="en-GB"/>
              <a:pPr/>
              <a:t>8</a:t>
            </a:fld>
            <a:endParaRPr lang="en-GB"/>
          </a:p>
        </p:txBody>
      </p:sp>
      <p:sp>
        <p:nvSpPr>
          <p:cNvPr id="30723" name="Text Box 1"/>
          <p:cNvSpPr txBox="1">
            <a:spLocks noGrp="1" noRot="1" noChangeAspect="1" noChangeArrowheads="1"/>
          </p:cNvSpPr>
          <p:nvPr>
            <p:ph type="sldImg"/>
          </p:nvPr>
        </p:nvSpPr>
        <p:spPr>
          <a:xfrm>
            <a:off x="1143000" y="685800"/>
            <a:ext cx="4572000" cy="3429000"/>
          </a:xfrm>
          <a:ln/>
        </p:spPr>
      </p:sp>
      <p:sp>
        <p:nvSpPr>
          <p:cNvPr id="30724" name="Text Box 2"/>
          <p:cNvSpPr txBox="1">
            <a:spLocks noGrp="1" noChangeArrowheads="1"/>
          </p:cNvSpPr>
          <p:nvPr>
            <p:ph type="body" idx="1"/>
          </p:nvPr>
        </p:nvSpPr>
        <p:spPr>
          <a:xfrm>
            <a:off x="914400" y="4343400"/>
            <a:ext cx="5029200" cy="4116388"/>
          </a:xfrm>
          <a:noFill/>
          <a:ln/>
        </p:spPr>
        <p:txBody>
          <a:bodyPr wrap="none" anchor="ctr"/>
          <a:lstStyle/>
          <a:p>
            <a:endParaRPr lang="en-US"/>
          </a:p>
        </p:txBody>
      </p:sp>
      <p:sp>
        <p:nvSpPr>
          <p:cNvPr id="2" name="Date Placeholder 1"/>
          <p:cNvSpPr>
            <a:spLocks noGrp="1"/>
          </p:cNvSpPr>
          <p:nvPr>
            <p:ph type="dt" idx="10"/>
          </p:nvPr>
        </p:nvSpPr>
        <p:spPr/>
        <p:txBody>
          <a:bodyPr/>
          <a:lstStyle/>
          <a:p>
            <a:r>
              <a:rPr lang="en-GB" smtClean="0"/>
              <a:t>2017/06/22</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7"/>
          <p:cNvSpPr>
            <a:spLocks noGrp="1" noChangeArrowheads="1"/>
          </p:cNvSpPr>
          <p:nvPr>
            <p:ph type="sldNum" sz="quarter"/>
          </p:nvPr>
        </p:nvSpPr>
        <p:spPr>
          <a:noFill/>
        </p:spPr>
        <p:txBody>
          <a:bodyPr/>
          <a:lstStyle/>
          <a:p>
            <a:fld id="{D904B3F1-AB50-4C4C-B0F2-BCF1F903636B}" type="slidenum">
              <a:rPr lang="en-GB"/>
              <a:pPr/>
              <a:t>9</a:t>
            </a:fld>
            <a:endParaRPr lang="en-GB"/>
          </a:p>
        </p:txBody>
      </p:sp>
      <p:sp>
        <p:nvSpPr>
          <p:cNvPr id="32771" name="Text Box 1"/>
          <p:cNvSpPr txBox="1">
            <a:spLocks noGrp="1" noRot="1" noChangeAspect="1" noChangeArrowheads="1"/>
          </p:cNvSpPr>
          <p:nvPr>
            <p:ph type="sldImg"/>
          </p:nvPr>
        </p:nvSpPr>
        <p:spPr>
          <a:xfrm>
            <a:off x="1143000" y="685800"/>
            <a:ext cx="4572000" cy="3429000"/>
          </a:xfrm>
          <a:ln/>
        </p:spPr>
      </p:sp>
      <p:sp>
        <p:nvSpPr>
          <p:cNvPr id="32772" name="Text Box 2"/>
          <p:cNvSpPr txBox="1">
            <a:spLocks noGrp="1" noChangeArrowheads="1"/>
          </p:cNvSpPr>
          <p:nvPr>
            <p:ph type="body" idx="1"/>
          </p:nvPr>
        </p:nvSpPr>
        <p:spPr>
          <a:xfrm>
            <a:off x="914400" y="4343400"/>
            <a:ext cx="5029200" cy="4116388"/>
          </a:xfrm>
          <a:noFill/>
          <a:ln/>
        </p:spPr>
        <p:txBody>
          <a:bodyPr wrap="none" anchor="ctr"/>
          <a:lstStyle/>
          <a:p>
            <a:endParaRPr lang="en-US"/>
          </a:p>
        </p:txBody>
      </p:sp>
      <p:sp>
        <p:nvSpPr>
          <p:cNvPr id="2" name="Date Placeholder 1"/>
          <p:cNvSpPr>
            <a:spLocks noGrp="1"/>
          </p:cNvSpPr>
          <p:nvPr>
            <p:ph type="dt" idx="10"/>
          </p:nvPr>
        </p:nvSpPr>
        <p:spPr/>
        <p:txBody>
          <a:bodyPr/>
          <a:lstStyle/>
          <a:p>
            <a:r>
              <a:rPr lang="en-GB" smtClean="0"/>
              <a:t>2017/06/22</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7"/>
          <p:cNvSpPr>
            <a:spLocks noGrp="1" noChangeArrowheads="1"/>
          </p:cNvSpPr>
          <p:nvPr>
            <p:ph type="sldNum" sz="quarter"/>
          </p:nvPr>
        </p:nvSpPr>
        <p:spPr>
          <a:noFill/>
        </p:spPr>
        <p:txBody>
          <a:bodyPr/>
          <a:lstStyle/>
          <a:p>
            <a:fld id="{CCA16003-9D16-F94D-9F01-F6A935D2C6F2}" type="slidenum">
              <a:rPr lang="en-GB"/>
              <a:pPr/>
              <a:t>10</a:t>
            </a:fld>
            <a:endParaRPr lang="en-GB"/>
          </a:p>
        </p:txBody>
      </p:sp>
      <p:sp>
        <p:nvSpPr>
          <p:cNvPr id="34819" name="Text Box 1"/>
          <p:cNvSpPr txBox="1">
            <a:spLocks noGrp="1" noRot="1" noChangeAspect="1" noChangeArrowheads="1"/>
          </p:cNvSpPr>
          <p:nvPr>
            <p:ph type="sldImg"/>
          </p:nvPr>
        </p:nvSpPr>
        <p:spPr>
          <a:xfrm>
            <a:off x="1143000" y="685800"/>
            <a:ext cx="4572000" cy="3429000"/>
          </a:xfrm>
          <a:ln/>
        </p:spPr>
      </p:sp>
      <p:sp>
        <p:nvSpPr>
          <p:cNvPr id="34820" name="Text Box 2"/>
          <p:cNvSpPr txBox="1">
            <a:spLocks noGrp="1" noChangeArrowheads="1"/>
          </p:cNvSpPr>
          <p:nvPr>
            <p:ph type="body" idx="1"/>
          </p:nvPr>
        </p:nvSpPr>
        <p:spPr>
          <a:xfrm>
            <a:off x="914400" y="4343400"/>
            <a:ext cx="5029200" cy="4116388"/>
          </a:xfrm>
          <a:noFill/>
          <a:ln/>
        </p:spPr>
        <p:txBody>
          <a:bodyPr wrap="none" anchor="ctr"/>
          <a:lstStyle/>
          <a:p>
            <a:endParaRPr lang="en-US"/>
          </a:p>
        </p:txBody>
      </p:sp>
      <p:sp>
        <p:nvSpPr>
          <p:cNvPr id="2" name="Date Placeholder 1"/>
          <p:cNvSpPr>
            <a:spLocks noGrp="1"/>
          </p:cNvSpPr>
          <p:nvPr>
            <p:ph type="dt" idx="10"/>
          </p:nvPr>
        </p:nvSpPr>
        <p:spPr/>
        <p:txBody>
          <a:bodyPr/>
          <a:lstStyle/>
          <a:p>
            <a:r>
              <a:rPr lang="en-GB" smtClean="0"/>
              <a:t>2017/06/22</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7"/>
          <p:cNvSpPr>
            <a:spLocks noGrp="1" noChangeArrowheads="1"/>
          </p:cNvSpPr>
          <p:nvPr>
            <p:ph type="sldNum" sz="quarter"/>
          </p:nvPr>
        </p:nvSpPr>
        <p:spPr>
          <a:noFill/>
        </p:spPr>
        <p:txBody>
          <a:bodyPr/>
          <a:lstStyle/>
          <a:p>
            <a:fld id="{168B7DB5-D505-F446-8FEF-9F17B5223003}" type="slidenum">
              <a:rPr lang="en-GB"/>
              <a:pPr/>
              <a:t>11</a:t>
            </a:fld>
            <a:endParaRPr lang="en-GB"/>
          </a:p>
        </p:txBody>
      </p:sp>
      <p:sp>
        <p:nvSpPr>
          <p:cNvPr id="36867" name="Text Box 1"/>
          <p:cNvSpPr txBox="1">
            <a:spLocks noGrp="1" noRot="1" noChangeAspect="1" noChangeArrowheads="1"/>
          </p:cNvSpPr>
          <p:nvPr>
            <p:ph type="sldImg"/>
          </p:nvPr>
        </p:nvSpPr>
        <p:spPr>
          <a:xfrm>
            <a:off x="1143000" y="685800"/>
            <a:ext cx="4572000" cy="3429000"/>
          </a:xfrm>
          <a:ln/>
        </p:spPr>
      </p:sp>
      <p:sp>
        <p:nvSpPr>
          <p:cNvPr id="36868" name="Text Box 2"/>
          <p:cNvSpPr txBox="1">
            <a:spLocks noGrp="1" noChangeArrowheads="1"/>
          </p:cNvSpPr>
          <p:nvPr>
            <p:ph type="body" idx="1"/>
          </p:nvPr>
        </p:nvSpPr>
        <p:spPr>
          <a:xfrm>
            <a:off x="914400" y="4343400"/>
            <a:ext cx="5029200" cy="4116388"/>
          </a:xfrm>
          <a:noFill/>
          <a:ln/>
        </p:spPr>
        <p:txBody>
          <a:bodyPr wrap="none" anchor="ctr"/>
          <a:lstStyle/>
          <a:p>
            <a:endParaRPr lang="en-US"/>
          </a:p>
        </p:txBody>
      </p:sp>
      <p:sp>
        <p:nvSpPr>
          <p:cNvPr id="2" name="Date Placeholder 1"/>
          <p:cNvSpPr>
            <a:spLocks noGrp="1"/>
          </p:cNvSpPr>
          <p:nvPr>
            <p:ph type="dt" idx="10"/>
          </p:nvPr>
        </p:nvSpPr>
        <p:spPr/>
        <p:txBody>
          <a:bodyPr/>
          <a:lstStyle/>
          <a:p>
            <a:r>
              <a:rPr lang="en-GB" smtClean="0"/>
              <a:t>2017/06/22</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GB" smtClean="0"/>
              <a:t>2017/06/22</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GB" smtClean="0"/>
              <a:t>2017/06/22</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GB" smtClean="0"/>
              <a:t>2017/06/22</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GB" smtClean="0"/>
              <a:t>2017/06/22</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GB" smtClean="0"/>
              <a:t>2017/06/22</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GB" smtClean="0"/>
              <a:t>2017/06/22</a:t>
            </a:r>
            <a:endParaRPr lang="en-US"/>
          </a:p>
        </p:txBody>
      </p:sp>
      <p:sp>
        <p:nvSpPr>
          <p:cNvPr id="6" name="Footer Placeholder 5"/>
          <p:cNvSpPr>
            <a:spLocks noGrp="1"/>
          </p:cNvSpPr>
          <p:nvPr>
            <p:ph type="ftr" sz="quarter" idx="11"/>
          </p:nvPr>
        </p:nvSpPr>
        <p:spPr/>
        <p:txBody>
          <a:bodyPr/>
          <a:lstStyle/>
          <a:p>
            <a:r>
              <a:rPr lang="en-US" smtClean="0"/>
              <a:t>Introduction to and basics of track</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GB" smtClean="0"/>
              <a:t>2017/06/22</a:t>
            </a:r>
            <a:endParaRPr lang="en-US"/>
          </a:p>
        </p:txBody>
      </p:sp>
      <p:sp>
        <p:nvSpPr>
          <p:cNvPr id="8" name="Footer Placeholder 7"/>
          <p:cNvSpPr>
            <a:spLocks noGrp="1"/>
          </p:cNvSpPr>
          <p:nvPr>
            <p:ph type="ftr" sz="quarter" idx="11"/>
          </p:nvPr>
        </p:nvSpPr>
        <p:spPr/>
        <p:txBody>
          <a:bodyPr/>
          <a:lstStyle/>
          <a:p>
            <a:r>
              <a:rPr lang="en-US" smtClean="0"/>
              <a:t>Introduction to and basics of track</a:t>
            </a:r>
            <a:endParaRPr lang="en-US"/>
          </a:p>
        </p:txBody>
      </p:sp>
      <p:sp>
        <p:nvSpPr>
          <p:cNvPr id="9" name="Slide Number Placeholder 8"/>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GB" smtClean="0"/>
              <a:t>2017/06/22</a:t>
            </a:r>
            <a:endParaRPr lang="en-US"/>
          </a:p>
        </p:txBody>
      </p:sp>
      <p:sp>
        <p:nvSpPr>
          <p:cNvPr id="4" name="Footer Placeholder 3"/>
          <p:cNvSpPr>
            <a:spLocks noGrp="1"/>
          </p:cNvSpPr>
          <p:nvPr>
            <p:ph type="ftr" sz="quarter" idx="11"/>
          </p:nvPr>
        </p:nvSpPr>
        <p:spPr/>
        <p:txBody>
          <a:bodyPr/>
          <a:lstStyle/>
          <a:p>
            <a:r>
              <a:rPr lang="en-US" smtClean="0"/>
              <a:t>Introduction to and basics of track</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smtClean="0"/>
              <a:t>2017/06/22</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GB" smtClean="0"/>
              <a:t>2017/06/22</a:t>
            </a:r>
            <a:endParaRPr lang="en-US"/>
          </a:p>
        </p:txBody>
      </p:sp>
      <p:sp>
        <p:nvSpPr>
          <p:cNvPr id="6" name="Footer Placeholder 5"/>
          <p:cNvSpPr>
            <a:spLocks noGrp="1"/>
          </p:cNvSpPr>
          <p:nvPr>
            <p:ph type="ftr" sz="quarter" idx="11"/>
          </p:nvPr>
        </p:nvSpPr>
        <p:spPr/>
        <p:txBody>
          <a:bodyPr/>
          <a:lstStyle/>
          <a:p>
            <a:r>
              <a:rPr lang="en-US" smtClean="0"/>
              <a:t>Introduction to and basics of track</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GB" smtClean="0"/>
              <a:t>2017/06/22</a:t>
            </a:r>
            <a:endParaRPr lang="en-US"/>
          </a:p>
        </p:txBody>
      </p:sp>
      <p:sp>
        <p:nvSpPr>
          <p:cNvPr id="6" name="Footer Placeholder 5"/>
          <p:cNvSpPr>
            <a:spLocks noGrp="1"/>
          </p:cNvSpPr>
          <p:nvPr>
            <p:ph type="ftr" sz="quarter" idx="11"/>
          </p:nvPr>
        </p:nvSpPr>
        <p:spPr/>
        <p:txBody>
          <a:bodyPr/>
          <a:lstStyle/>
          <a:p>
            <a:r>
              <a:rPr lang="en-US" smtClean="0"/>
              <a:t>Introduction to and basics of track</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GB" smtClean="0"/>
              <a:t>2017/06/22</a:t>
            </a:r>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smtClean="0"/>
              <a:t>Introduction to and basics of track</a:t>
            </a:r>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5AA1FA8-B090-4D48-B0EE-5DA1BF2BA795}" type="slidenum">
              <a:rPr lang="en-US" smtClean="0"/>
              <a:t>‹#›</a:t>
            </a:fld>
            <a:endParaRPr lang="en-US"/>
          </a:p>
        </p:txBody>
      </p:sp>
    </p:spTree>
    <p:extLst>
      <p:ext uri="{BB962C8B-B14F-4D97-AF65-F5344CB8AC3E}">
        <p14:creationId xmlns:p14="http://schemas.microsoft.com/office/powerpoint/2010/main" val="7340135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8.xml"/><Relationship Id="rId4" Type="http://schemas.openxmlformats.org/officeDocument/2006/relationships/oleObject" Target="../embeddings/oleObject3.bin"/><Relationship Id="rId5" Type="http://schemas.openxmlformats.org/officeDocument/2006/relationships/image" Target="../media/image5.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 Id="rId3" Type="http://schemas.openxmlformats.org/officeDocument/2006/relationships/image" Target="../media/image6.wmf"/></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0.xml"/><Relationship Id="rId4" Type="http://schemas.openxmlformats.org/officeDocument/2006/relationships/oleObject" Target="../embeddings/oleObject4.bin"/><Relationship Id="rId5" Type="http://schemas.openxmlformats.org/officeDocument/2006/relationships/image" Target="../media/image7.e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5.xml"/><Relationship Id="rId4" Type="http://schemas.openxmlformats.org/officeDocument/2006/relationships/oleObject" Target="../embeddings/oleObject1.bin"/><Relationship Id="rId5" Type="http://schemas.openxmlformats.org/officeDocument/2006/relationships/image" Target="../media/image3.emf"/><Relationship Id="rId6" Type="http://schemas.openxmlformats.org/officeDocument/2006/relationships/oleObject" Target="../embeddings/oleObject2.bin"/><Relationship Id="rId7" Type="http://schemas.openxmlformats.org/officeDocument/2006/relationships/image" Target="../media/image4.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dirty="0"/>
              <a:t>Introduction to and basics of processing with </a:t>
            </a:r>
            <a:r>
              <a:rPr lang="en-US" dirty="0" smtClean="0">
                <a:latin typeface="Courier New" charset="0"/>
                <a:ea typeface="Courier New" charset="0"/>
                <a:cs typeface="Courier New" charset="0"/>
              </a:rPr>
              <a:t>track</a:t>
            </a:r>
            <a:endParaRPr lang="en-US" dirty="0">
              <a:latin typeface="Courier New" charset="0"/>
              <a:ea typeface="Courier New" charset="0"/>
              <a:cs typeface="Courier New" charset="0"/>
            </a:endParaRPr>
          </a:p>
        </p:txBody>
      </p:sp>
      <p:sp>
        <p:nvSpPr>
          <p:cNvPr id="10" name="Subtitle 15"/>
          <p:cNvSpPr txBox="1">
            <a:spLocks/>
          </p:cNvSpPr>
          <p:nvPr/>
        </p:nvSpPr>
        <p:spPr>
          <a:xfrm>
            <a:off x="1143000" y="3602038"/>
            <a:ext cx="6858000" cy="1655762"/>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9pPr>
          </a:lstStyle>
          <a:p>
            <a:pPr lvl="0" defTabSz="914400">
              <a:spcBef>
                <a:spcPts val="1000"/>
              </a:spcBef>
              <a:defRPr/>
            </a:pPr>
            <a:r>
              <a:rPr kumimoji="0" lang="en-US" sz="2800" b="0" i="0" u="none" strike="noStrike" kern="1200" cap="none" spc="0" normalizeH="0" baseline="0" noProof="0" dirty="0" smtClean="0">
                <a:ln>
                  <a:noFill/>
                </a:ln>
                <a:solidFill>
                  <a:srgbClr val="A5A5A5"/>
                </a:solidFill>
                <a:effectLst/>
                <a:uLnTx/>
                <a:uFillTx/>
                <a:latin typeface="Calibri" panose="020F0502020204030204"/>
                <a:ea typeface=""/>
                <a:cs typeface=""/>
              </a:rPr>
              <a:t>T. A. Herring     M. A. </a:t>
            </a:r>
            <a:r>
              <a:rPr lang="en-US" sz="2800" dirty="0" smtClean="0">
                <a:solidFill>
                  <a:srgbClr val="A5A5A5"/>
                </a:solidFill>
              </a:rPr>
              <a:t>Floyd     R</a:t>
            </a:r>
            <a:r>
              <a:rPr lang="en-US" sz="2800" dirty="0">
                <a:solidFill>
                  <a:srgbClr val="A5A5A5"/>
                </a:solidFill>
              </a:rPr>
              <a:t>. W. King</a:t>
            </a:r>
            <a:r>
              <a:rPr kumimoji="0" lang="en-US" sz="2000" b="0" i="0" u="none" strike="noStrike" kern="1200" cap="none" spc="0" normalizeH="0" baseline="0" noProof="0" dirty="0" smtClean="0">
                <a:ln>
                  <a:noFill/>
                </a:ln>
                <a:solidFill>
                  <a:srgbClr val="A5A5A5"/>
                </a:solidFill>
                <a:effectLst/>
                <a:uLnTx/>
                <a:uFillTx/>
                <a:latin typeface="Calibri" panose="020F0502020204030204"/>
                <a:ea typeface=""/>
                <a:cs typeface=""/>
              </a:rPr>
              <a:t/>
            </a:r>
            <a:br>
              <a:rPr kumimoji="0" lang="en-US" sz="2000" b="0" i="0" u="none" strike="noStrike" kern="1200" cap="none" spc="0" normalizeH="0" baseline="0" noProof="0" dirty="0" smtClean="0">
                <a:ln>
                  <a:noFill/>
                </a:ln>
                <a:solidFill>
                  <a:srgbClr val="A5A5A5"/>
                </a:solidFill>
                <a:effectLst/>
                <a:uLnTx/>
                <a:uFillTx/>
                <a:latin typeface="Calibri" panose="020F0502020204030204"/>
                <a:ea typeface=""/>
                <a:cs typeface=""/>
              </a:rPr>
            </a:br>
            <a:r>
              <a:rPr kumimoji="0" lang="en-US" sz="1800" b="0" i="1" u="none" strike="noStrike" kern="1200" cap="none" spc="0" normalizeH="0" baseline="0" noProof="0" dirty="0" smtClean="0">
                <a:ln>
                  <a:noFill/>
                </a:ln>
                <a:solidFill>
                  <a:srgbClr val="A5A5A5"/>
                </a:solidFill>
                <a:effectLst/>
                <a:uLnTx/>
                <a:uFillTx/>
                <a:latin typeface="Calibri" panose="020F0502020204030204"/>
                <a:ea typeface=""/>
                <a:cs typeface=""/>
              </a:rPr>
              <a:t>Massachusetts Institute of Technology, Cambridge, MA, USA</a:t>
            </a:r>
            <a:endParaRPr kumimoji="0" lang="en-US" sz="2000" b="0" i="1" u="none" strike="noStrike" kern="1200" cap="none" spc="0" normalizeH="0" baseline="0" noProof="0" dirty="0" smtClean="0">
              <a:ln>
                <a:noFill/>
              </a:ln>
              <a:solidFill>
                <a:srgbClr val="A5A5A5"/>
              </a:solidFill>
              <a:effectLst/>
              <a:uLnTx/>
              <a:uFillTx/>
              <a:latin typeface="Calibri" panose="020F0502020204030204"/>
              <a:ea typeface=""/>
              <a:cs typeface=""/>
            </a:endParaRPr>
          </a:p>
          <a:p>
            <a:pPr marL="0" marR="0" lvl="0" indent="0" algn="ctr" defTabSz="914400" rtl="0" eaLnBrk="1" fontAlgn="auto" latinLnBrk="0" hangingPunct="1">
              <a:lnSpc>
                <a:spcPct val="90000"/>
              </a:lnSpc>
              <a:spcBef>
                <a:spcPts val="1000"/>
              </a:spcBef>
              <a:spcAft>
                <a:spcPts val="0"/>
              </a:spcAft>
              <a:buClrTx/>
              <a:buSzTx/>
              <a:buFont typeface="Arial"/>
              <a:buNone/>
              <a:tabLst/>
              <a:defRPr/>
            </a:pPr>
            <a:r>
              <a:rPr kumimoji="0" lang="en-US" sz="1800" b="0" i="0" u="none" strike="noStrike" kern="1200" cap="none" spc="0" normalizeH="0" baseline="0" noProof="0" dirty="0" smtClean="0">
                <a:ln>
                  <a:noFill/>
                </a:ln>
                <a:solidFill>
                  <a:srgbClr val="A5A5A5"/>
                </a:solidFill>
                <a:effectLst/>
                <a:uLnTx/>
                <a:uFillTx/>
                <a:latin typeface="Calibri" panose="020F0502020204030204"/>
                <a:ea typeface=""/>
                <a:cs typeface=""/>
              </a:rPr>
              <a:t>UNAVCO Headquarters, Boulder, Colorado, USA</a:t>
            </a:r>
            <a:br>
              <a:rPr kumimoji="0" lang="en-US" sz="1800" b="0" i="0" u="none" strike="noStrike" kern="1200" cap="none" spc="0" normalizeH="0" baseline="0" noProof="0" dirty="0" smtClean="0">
                <a:ln>
                  <a:noFill/>
                </a:ln>
                <a:solidFill>
                  <a:srgbClr val="A5A5A5"/>
                </a:solidFill>
                <a:effectLst/>
                <a:uLnTx/>
                <a:uFillTx/>
                <a:latin typeface="Calibri" panose="020F0502020204030204"/>
                <a:ea typeface=""/>
                <a:cs typeface=""/>
              </a:rPr>
            </a:br>
            <a:r>
              <a:rPr kumimoji="0" lang="en-US" sz="1800" b="0" i="0" u="none" strike="noStrike" kern="1200" cap="none" spc="0" normalizeH="0" baseline="0" noProof="0" dirty="0" smtClean="0">
                <a:ln>
                  <a:noFill/>
                </a:ln>
                <a:solidFill>
                  <a:srgbClr val="A5A5A5"/>
                </a:solidFill>
                <a:effectLst/>
                <a:uLnTx/>
                <a:uFillTx/>
                <a:latin typeface="Calibri" panose="020F0502020204030204"/>
                <a:ea typeface=""/>
                <a:cs typeface=""/>
              </a:rPr>
              <a:t>19–23 June 2017</a:t>
            </a:r>
          </a:p>
          <a:p>
            <a:pPr marL="0" marR="0" lvl="0" indent="0" algn="ctr" defTabSz="914400" rtl="0" eaLnBrk="1" fontAlgn="auto" latinLnBrk="0" hangingPunct="1">
              <a:lnSpc>
                <a:spcPct val="90000"/>
              </a:lnSpc>
              <a:spcBef>
                <a:spcPts val="1000"/>
              </a:spcBef>
              <a:spcAft>
                <a:spcPts val="0"/>
              </a:spcAft>
              <a:buClrTx/>
              <a:buSzTx/>
              <a:buFont typeface="Arial"/>
              <a:buNone/>
              <a:tabLst/>
              <a:defRPr/>
            </a:pPr>
            <a:r>
              <a:rPr kumimoji="0" lang="en-US" sz="1800" b="0" i="0" u="none" strike="noStrike" kern="1200" cap="none" spc="0" normalizeH="0" baseline="0" noProof="0" dirty="0" smtClean="0">
                <a:ln>
                  <a:noFill/>
                </a:ln>
                <a:solidFill>
                  <a:srgbClr val="A5A5A5"/>
                </a:solidFill>
                <a:effectLst/>
                <a:uLnTx/>
                <a:uFillTx/>
                <a:latin typeface="Calibri" panose="020F0502020204030204"/>
                <a:ea typeface=""/>
                <a:cs typeface=""/>
              </a:rPr>
              <a:t>http://</a:t>
            </a:r>
            <a:r>
              <a:rPr kumimoji="0" lang="en-US" sz="1800" b="0" i="0" u="none" strike="noStrike" kern="1200" cap="none" spc="0" normalizeH="0" baseline="0" noProof="0" dirty="0" err="1" smtClean="0">
                <a:ln>
                  <a:noFill/>
                </a:ln>
                <a:solidFill>
                  <a:srgbClr val="A5A5A5"/>
                </a:solidFill>
                <a:effectLst/>
                <a:uLnTx/>
                <a:uFillTx/>
                <a:latin typeface="Calibri" panose="020F0502020204030204"/>
                <a:ea typeface=""/>
                <a:cs typeface=""/>
              </a:rPr>
              <a:t>web.mit.edu</a:t>
            </a:r>
            <a:r>
              <a:rPr kumimoji="0" lang="en-US" sz="1800" b="0" i="0" u="none" strike="noStrike" kern="1200" cap="none" spc="0" normalizeH="0" baseline="0" noProof="0" dirty="0" smtClean="0">
                <a:ln>
                  <a:noFill/>
                </a:ln>
                <a:solidFill>
                  <a:srgbClr val="A5A5A5"/>
                </a:solidFill>
                <a:effectLst/>
                <a:uLnTx/>
                <a:uFillTx/>
                <a:latin typeface="Calibri" panose="020F0502020204030204"/>
                <a:ea typeface=""/>
                <a:cs typeface=""/>
              </a:rPr>
              <a:t>/</a:t>
            </a:r>
            <a:r>
              <a:rPr kumimoji="0" lang="en-US" sz="1800" b="0" i="0" u="none" strike="noStrike" kern="1200" cap="none" spc="0" normalizeH="0" baseline="0" noProof="0" dirty="0" err="1" smtClean="0">
                <a:ln>
                  <a:noFill/>
                </a:ln>
                <a:solidFill>
                  <a:srgbClr val="A5A5A5"/>
                </a:solidFill>
                <a:effectLst/>
                <a:uLnTx/>
                <a:uFillTx/>
                <a:latin typeface="Calibri" panose="020F0502020204030204"/>
                <a:ea typeface=""/>
                <a:cs typeface=""/>
              </a:rPr>
              <a:t>mfloyd</a:t>
            </a:r>
            <a:r>
              <a:rPr kumimoji="0" lang="en-US" sz="1800" b="0" i="0" u="none" strike="noStrike" kern="1200" cap="none" spc="0" normalizeH="0" baseline="0" noProof="0" dirty="0" smtClean="0">
                <a:ln>
                  <a:noFill/>
                </a:ln>
                <a:solidFill>
                  <a:srgbClr val="A5A5A5"/>
                </a:solidFill>
                <a:effectLst/>
                <a:uLnTx/>
                <a:uFillTx/>
                <a:latin typeface="Calibri" panose="020F0502020204030204"/>
                <a:ea typeface=""/>
                <a:cs typeface=""/>
              </a:rPr>
              <a:t>/www/courses/gg/201706_UNAVCO/</a:t>
            </a:r>
          </a:p>
          <a:p>
            <a:pPr marL="0" marR="0" lvl="0" indent="0" algn="ctr" defTabSz="914400" rtl="0" eaLnBrk="1" fontAlgn="auto" latinLnBrk="0" hangingPunct="1">
              <a:lnSpc>
                <a:spcPct val="90000"/>
              </a:lnSpc>
              <a:spcBef>
                <a:spcPts val="1000"/>
              </a:spcBef>
              <a:spcAft>
                <a:spcPts val="0"/>
              </a:spcAft>
              <a:buClrTx/>
              <a:buSzTx/>
              <a:buFont typeface="Arial"/>
              <a:buNone/>
              <a:tabLst/>
              <a:defRPr/>
            </a:pPr>
            <a:r>
              <a:rPr kumimoji="0" lang="en-US" sz="1200" b="0" i="0" u="none" strike="noStrike" kern="1200" cap="none" spc="0" normalizeH="0" baseline="0" noProof="0" dirty="0" smtClean="0">
                <a:ln>
                  <a:noFill/>
                </a:ln>
                <a:solidFill>
                  <a:srgbClr val="A5A5A5"/>
                </a:solidFill>
                <a:effectLst/>
                <a:uLnTx/>
                <a:uFillTx/>
                <a:latin typeface="Calibri" panose="020F0502020204030204"/>
                <a:ea typeface=""/>
                <a:cs typeface=""/>
              </a:rPr>
              <a:t>Material from R. W. King, T. A. Herring, M. A. Floyd (MIT) and S. C. </a:t>
            </a:r>
            <a:r>
              <a:rPr kumimoji="0" lang="en-US" sz="1200" b="0" i="0" u="none" strike="noStrike" kern="1200" cap="none" spc="0" normalizeH="0" baseline="0" noProof="0" dirty="0" err="1" smtClean="0">
                <a:ln>
                  <a:noFill/>
                </a:ln>
                <a:solidFill>
                  <a:srgbClr val="A5A5A5"/>
                </a:solidFill>
                <a:effectLst/>
                <a:uLnTx/>
                <a:uFillTx/>
                <a:latin typeface="Calibri" panose="020F0502020204030204"/>
                <a:ea typeface=""/>
                <a:cs typeface=""/>
              </a:rPr>
              <a:t>McClusky</a:t>
            </a:r>
            <a:r>
              <a:rPr kumimoji="0" lang="en-US" sz="1200" b="0" i="0" u="none" strike="noStrike" kern="1200" cap="none" spc="0" normalizeH="0" baseline="0" noProof="0" dirty="0" smtClean="0">
                <a:ln>
                  <a:noFill/>
                </a:ln>
                <a:solidFill>
                  <a:srgbClr val="A5A5A5"/>
                </a:solidFill>
                <a:effectLst/>
                <a:uLnTx/>
                <a:uFillTx/>
                <a:latin typeface="Calibri" panose="020F0502020204030204"/>
                <a:ea typeface=""/>
                <a:cs typeface=""/>
              </a:rPr>
              <a:t> (now at ANU)</a:t>
            </a:r>
            <a:endParaRPr kumimoji="0" lang="en-US" sz="2000" b="0" i="0" u="none" strike="noStrike" kern="1200" cap="none" spc="0" normalizeH="0" baseline="0" noProof="0" dirty="0">
              <a:ln>
                <a:noFill/>
              </a:ln>
              <a:solidFill>
                <a:srgbClr val="A5A5A5"/>
              </a:solidFill>
              <a:effectLst/>
              <a:uLnTx/>
              <a:uFillTx/>
              <a:latin typeface="Calibri" panose="020F0502020204030204"/>
              <a:ea typeface=""/>
              <a:cs typeface=""/>
            </a:endParaRPr>
          </a:p>
        </p:txBody>
      </p:sp>
      <p:pic>
        <p:nvPicPr>
          <p:cNvPr id="12" name="Picture 11" descr="MIT-logo-with-spelling-web-red-gray-design1-larg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1300" y="315619"/>
            <a:ext cx="1599993" cy="362429"/>
          </a:xfrm>
          <a:prstGeom prst="rect">
            <a:avLst/>
          </a:prstGeom>
        </p:spPr>
      </p:pic>
      <p:pic>
        <p:nvPicPr>
          <p:cNvPr id="14" name="Picture 13" descr="unavco-logo-red-black-shadow.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7812" y="274201"/>
            <a:ext cx="2085328" cy="521332"/>
          </a:xfrm>
          <a:prstGeom prst="rect">
            <a:avLst/>
          </a:prstGeom>
        </p:spPr>
      </p:pic>
    </p:spTree>
    <p:extLst>
      <p:ext uri="{BB962C8B-B14F-4D97-AF65-F5344CB8AC3E}">
        <p14:creationId xmlns:p14="http://schemas.microsoft.com/office/powerpoint/2010/main" val="17884014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1"/>
          <p:cNvSpPr>
            <a:spLocks noGrp="1" noChangeArrowheads="1"/>
          </p:cNvSpPr>
          <p:nvPr>
            <p:ph type="title"/>
          </p:nvPr>
        </p:nvSpPr>
        <p:spPr/>
        <p:txBody>
          <a:bodyPr/>
          <a:lstStyle/>
          <a:p>
            <a:pPr algn="ctr"/>
            <a:r>
              <a:rPr lang="en-GB" dirty="0" smtClean="0"/>
              <a:t>MW-WL characteristics</a:t>
            </a:r>
            <a:endParaRPr lang="en-GB" dirty="0"/>
          </a:p>
        </p:txBody>
      </p:sp>
      <p:sp>
        <p:nvSpPr>
          <p:cNvPr id="31750" name="Rectangle 2"/>
          <p:cNvSpPr>
            <a:spLocks noGrp="1" noChangeArrowheads="1"/>
          </p:cNvSpPr>
          <p:nvPr>
            <p:ph idx="1"/>
          </p:nvPr>
        </p:nvSpPr>
        <p:spPr/>
        <p:txBody>
          <a:bodyPr>
            <a:normAutofit/>
          </a:bodyPr>
          <a:lstStyle/>
          <a:p>
            <a:r>
              <a:rPr lang="en-GB" dirty="0" smtClean="0"/>
              <a:t>In one-way form, as shown in next slide, the MW-WL does not need to be an integer or constant</a:t>
            </a:r>
          </a:p>
          <a:p>
            <a:r>
              <a:rPr lang="en-GB" dirty="0" smtClean="0"/>
              <a:t>Slope in one-way is common, but notice that both satellites show the same slope.</a:t>
            </a:r>
          </a:p>
          <a:p>
            <a:r>
              <a:rPr lang="en-GB" dirty="0" smtClean="0"/>
              <a:t>If same satellite-pair difference from another station (especially when same brand receiver and antenna) are subtracted from these results then would be an integer (even at this one station, difference is close to integer)</a:t>
            </a:r>
          </a:p>
          <a:p>
            <a:r>
              <a:rPr lang="en-GB" dirty="0" smtClean="0"/>
              <a:t>The MW-WL tells you the difference between the L1 and L2 cycles.  To get the individual cycles at L1 and L2 we need another technique.</a:t>
            </a:r>
          </a:p>
          <a:p>
            <a:r>
              <a:rPr lang="en-GB" dirty="0" smtClean="0"/>
              <a:t>There is a formula that gives (L1+L2) cycles but it has 10 times the noise of the range data and generally is not used.</a:t>
            </a:r>
            <a:endParaRPr lang="en-GB" dirty="0"/>
          </a:p>
        </p:txBody>
      </p:sp>
      <p:sp>
        <p:nvSpPr>
          <p:cNvPr id="2" name="Date Placeholder 1"/>
          <p:cNvSpPr>
            <a:spLocks noGrp="1"/>
          </p:cNvSpPr>
          <p:nvPr>
            <p:ph type="dt" sz="half" idx="10"/>
          </p:nvPr>
        </p:nvSpPr>
        <p:spPr/>
        <p:txBody>
          <a:bodyPr/>
          <a:lstStyle/>
          <a:p>
            <a:r>
              <a:rPr lang="en-GB" smtClean="0"/>
              <a:t>2017/06/22</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9</a:t>
            </a:fld>
            <a:endParaRPr lang="en-US"/>
          </a:p>
        </p:txBody>
      </p:sp>
    </p:spTree>
    <p:extLst>
      <p:ext uri="{BB962C8B-B14F-4D97-AF65-F5344CB8AC3E}">
        <p14:creationId xmlns:p14="http://schemas.microsoft.com/office/powerpoint/2010/main" val="34420849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8" name="Rectangle 1"/>
          <p:cNvSpPr>
            <a:spLocks noGrp="1" noChangeArrowheads="1"/>
          </p:cNvSpPr>
          <p:nvPr>
            <p:ph type="title"/>
          </p:nvPr>
        </p:nvSpPr>
        <p:spPr>
          <a:xfrm>
            <a:off x="628650" y="727825"/>
            <a:ext cx="7886700" cy="600164"/>
          </a:xfrm>
        </p:spPr>
        <p:txBody>
          <a:bodyPr>
            <a:spAutoFit/>
          </a:bodyPr>
          <a:lstStyle/>
          <a:p>
            <a:pPr algn="ctr" eaLnBrk="1" hangingPunct="1">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Melbourne-</a:t>
            </a:r>
            <a:r>
              <a:rPr lang="en-GB" dirty="0" err="1"/>
              <a:t>Wubena</a:t>
            </a:r>
            <a:r>
              <a:rPr lang="en-GB" dirty="0"/>
              <a:t> </a:t>
            </a:r>
            <a:r>
              <a:rPr lang="en-GB" dirty="0" smtClean="0"/>
              <a:t>wide-lane </a:t>
            </a:r>
            <a:r>
              <a:rPr lang="en-GB" dirty="0"/>
              <a:t>(MW-WL)</a:t>
            </a:r>
          </a:p>
        </p:txBody>
      </p:sp>
      <p:sp>
        <p:nvSpPr>
          <p:cNvPr id="6" name="Content Placeholder 5"/>
          <p:cNvSpPr>
            <a:spLocks noGrp="1"/>
          </p:cNvSpPr>
          <p:nvPr>
            <p:ph idx="1"/>
          </p:nvPr>
        </p:nvSpPr>
        <p:spPr>
          <a:xfrm>
            <a:off x="457200" y="2667000"/>
            <a:ext cx="8229600" cy="3459163"/>
          </a:xfrm>
        </p:spPr>
        <p:txBody>
          <a:bodyPr>
            <a:normAutofit/>
          </a:bodyPr>
          <a:lstStyle/>
          <a:p>
            <a:pPr>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Equation for the MW-WL.  The term </a:t>
            </a:r>
            <a:r>
              <a:rPr lang="en-GB" i="1" dirty="0" err="1"/>
              <a:t>Rf</a:t>
            </a:r>
            <a:r>
              <a:rPr lang="en-GB" dirty="0"/>
              <a:t>/</a:t>
            </a:r>
            <a:r>
              <a:rPr lang="en-GB" i="1" dirty="0"/>
              <a:t>c</a:t>
            </a:r>
            <a:r>
              <a:rPr lang="en-GB" dirty="0"/>
              <a:t> are the range in cycles (notice the sum due to change of sign ionospheric delay)</a:t>
            </a:r>
          </a:p>
          <a:p>
            <a:pPr>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The </a:t>
            </a:r>
            <a:r>
              <a:rPr lang="en-GB" dirty="0">
                <a:latin typeface="Symbol" charset="2"/>
              </a:rPr>
              <a:t></a:t>
            </a:r>
            <a:r>
              <a:rPr lang="en-GB" i="1" dirty="0"/>
              <a:t>f</a:t>
            </a:r>
            <a:r>
              <a:rPr lang="en-GB" dirty="0"/>
              <a:t>/</a:t>
            </a:r>
            <a:r>
              <a:rPr lang="en-GB" dirty="0">
                <a:latin typeface="Symbol" charset="2"/>
              </a:rPr>
              <a:t></a:t>
            </a:r>
            <a:r>
              <a:rPr lang="en-GB" i="1" dirty="0"/>
              <a:t>f</a:t>
            </a:r>
            <a:r>
              <a:rPr lang="en-GB" dirty="0"/>
              <a:t> term for GPS is </a:t>
            </a:r>
            <a:r>
              <a:rPr lang="en-GB" dirty="0" smtClean="0"/>
              <a:t>~ 0.124 </a:t>
            </a:r>
            <a:r>
              <a:rPr lang="en-GB" dirty="0"/>
              <a:t>which means range noise is reduced by a about a factor of ten.</a:t>
            </a:r>
          </a:p>
          <a:p>
            <a:pPr>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The ML-WL should be integer (within noise) when data from different sites and satellites (double differences) are used.  </a:t>
            </a:r>
          </a:p>
          <a:p>
            <a:pPr>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However, receiver/satellite dependent biases need to be accounted for (and kept up to date</a:t>
            </a:r>
            <a:r>
              <a:rPr lang="en-GB" dirty="0" smtClean="0"/>
              <a:t>) [tables/</a:t>
            </a:r>
            <a:r>
              <a:rPr lang="en-GB" dirty="0" err="1" smtClean="0"/>
              <a:t>dcb.dat</a:t>
            </a:r>
            <a:r>
              <a:rPr lang="en-GB" dirty="0" smtClean="0"/>
              <a:t>].</a:t>
            </a:r>
            <a:endParaRPr lang="en-GB" dirty="0"/>
          </a:p>
          <a:p>
            <a:endParaRPr lang="en-US" dirty="0"/>
          </a:p>
        </p:txBody>
      </p:sp>
      <p:sp>
        <p:nvSpPr>
          <p:cNvPr id="3" name="Date Placeholder 2"/>
          <p:cNvSpPr>
            <a:spLocks noGrp="1"/>
          </p:cNvSpPr>
          <p:nvPr>
            <p:ph type="dt" sz="half" idx="10"/>
          </p:nvPr>
        </p:nvSpPr>
        <p:spPr/>
        <p:txBody>
          <a:bodyPr/>
          <a:lstStyle/>
          <a:p>
            <a:r>
              <a:rPr lang="en-GB" smtClean="0"/>
              <a:t>2017/06/22</a:t>
            </a:r>
            <a:endParaRPr lang="en-US"/>
          </a:p>
        </p:txBody>
      </p:sp>
      <p:sp>
        <p:nvSpPr>
          <p:cNvPr id="4" name="Footer Placeholder 3"/>
          <p:cNvSpPr>
            <a:spLocks noGrp="1"/>
          </p:cNvSpPr>
          <p:nvPr>
            <p:ph type="ftr" sz="quarter" idx="11"/>
          </p:nvPr>
        </p:nvSpPr>
        <p:spPr/>
        <p:txBody>
          <a:bodyPr/>
          <a:lstStyle/>
          <a:p>
            <a:r>
              <a:rPr lang="en-US" smtClean="0"/>
              <a:t>Introduction to and basics of track</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10</a:t>
            </a:fld>
            <a:endParaRPr lang="en-US"/>
          </a:p>
        </p:txBody>
      </p:sp>
      <p:graphicFrame>
        <p:nvGraphicFramePr>
          <p:cNvPr id="2" name="Object 1"/>
          <p:cNvGraphicFramePr>
            <a:graphicFrameLocks noChangeAspect="1"/>
          </p:cNvGraphicFramePr>
          <p:nvPr>
            <p:extLst>
              <p:ext uri="{D42A27DB-BD31-4B8C-83A1-F6EECF244321}">
                <p14:modId xmlns:p14="http://schemas.microsoft.com/office/powerpoint/2010/main" val="4095754097"/>
              </p:ext>
            </p:extLst>
          </p:nvPr>
        </p:nvGraphicFramePr>
        <p:xfrm>
          <a:off x="1663700" y="1469519"/>
          <a:ext cx="6018306" cy="965200"/>
        </p:xfrm>
        <a:graphic>
          <a:graphicData uri="http://schemas.openxmlformats.org/presentationml/2006/ole">
            <mc:AlternateContent xmlns:mc="http://schemas.openxmlformats.org/markup-compatibility/2006">
              <mc:Choice xmlns:v="urn:schemas-microsoft-com:vml" Requires="v">
                <p:oleObj spid="_x0000_s2106" name="Equation" r:id="rId4" imgW="2692400" imgH="431800" progId="Equation.3">
                  <p:embed/>
                </p:oleObj>
              </mc:Choice>
              <mc:Fallback>
                <p:oleObj name="Equation" r:id="rId4" imgW="2692400" imgH="431800" progId="Equation.3">
                  <p:embed/>
                  <p:pic>
                    <p:nvPicPr>
                      <p:cNvPr id="0" name=""/>
                      <p:cNvPicPr/>
                      <p:nvPr/>
                    </p:nvPicPr>
                    <p:blipFill>
                      <a:blip r:embed="rId5"/>
                      <a:stretch>
                        <a:fillRect/>
                      </a:stretch>
                    </p:blipFill>
                    <p:spPr>
                      <a:xfrm>
                        <a:off x="1663700" y="1469519"/>
                        <a:ext cx="6018306" cy="965200"/>
                      </a:xfrm>
                      <a:prstGeom prst="rect">
                        <a:avLst/>
                      </a:prstGeom>
                    </p:spPr>
                  </p:pic>
                </p:oleObj>
              </mc:Fallback>
            </mc:AlternateContent>
          </a:graphicData>
        </a:graphic>
      </p:graphicFrame>
    </p:spTree>
    <p:extLst>
      <p:ext uri="{BB962C8B-B14F-4D97-AF65-F5344CB8AC3E}">
        <p14:creationId xmlns:p14="http://schemas.microsoft.com/office/powerpoint/2010/main" val="37523657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5" name="Rectangle 1"/>
          <p:cNvSpPr>
            <a:spLocks noGrp="1" noChangeArrowheads="1"/>
          </p:cNvSpPr>
          <p:nvPr>
            <p:ph type="title"/>
          </p:nvPr>
        </p:nvSpPr>
        <p:spPr>
          <a:xfrm>
            <a:off x="685800" y="439628"/>
            <a:ext cx="7772400" cy="646331"/>
          </a:xfrm>
        </p:spPr>
        <p:txBody>
          <a:bodyPr>
            <a:spAutoFit/>
          </a:bodyPr>
          <a:lstStyle/>
          <a:p>
            <a:pPr algn="ctr" eaLnBrk="1" hangingPunct="1">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600" dirty="0"/>
              <a:t>Example MW-WL </a:t>
            </a:r>
            <a:r>
              <a:rPr lang="en-GB" sz="3600" dirty="0" smtClean="0"/>
              <a:t>(PRN </a:t>
            </a:r>
            <a:r>
              <a:rPr lang="en-GB" sz="3600" dirty="0"/>
              <a:t>07 and </a:t>
            </a:r>
            <a:r>
              <a:rPr lang="en-GB" sz="3600" dirty="0" smtClean="0"/>
              <a:t>PRN </a:t>
            </a:r>
            <a:r>
              <a:rPr lang="en-GB" sz="3600" dirty="0"/>
              <a:t>28)</a:t>
            </a:r>
          </a:p>
        </p:txBody>
      </p:sp>
      <p:sp>
        <p:nvSpPr>
          <p:cNvPr id="2" name="Date Placeholder 1"/>
          <p:cNvSpPr>
            <a:spLocks noGrp="1"/>
          </p:cNvSpPr>
          <p:nvPr>
            <p:ph type="dt" sz="half" idx="10"/>
          </p:nvPr>
        </p:nvSpPr>
        <p:spPr/>
        <p:txBody>
          <a:bodyPr/>
          <a:lstStyle/>
          <a:p>
            <a:r>
              <a:rPr lang="en-GB" smtClean="0"/>
              <a:t>2017/06/22</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11</a:t>
            </a:fld>
            <a:endParaRPr lang="en-US"/>
          </a:p>
        </p:txBody>
      </p:sp>
      <p:sp>
        <p:nvSpPr>
          <p:cNvPr id="35846" name="Rectangle 2"/>
          <p:cNvSpPr>
            <a:spLocks noChangeArrowheads="1"/>
          </p:cNvSpPr>
          <p:nvPr/>
        </p:nvSpPr>
        <p:spPr bwMode="auto">
          <a:xfrm>
            <a:off x="685800" y="1295400"/>
            <a:ext cx="7848600" cy="4876800"/>
          </a:xfrm>
          <a:prstGeom prst="rect">
            <a:avLst/>
          </a:prstGeom>
          <a:solidFill>
            <a:srgbClr val="FFFFFF"/>
          </a:solidFill>
          <a:ln w="9360">
            <a:solidFill>
              <a:srgbClr val="FFFFFF"/>
            </a:solidFill>
            <a:miter lim="800000"/>
            <a:headEnd/>
            <a:tailEnd/>
          </a:ln>
        </p:spPr>
        <p:txBody>
          <a:bodyPr wrap="none" anchor="ctr">
            <a:prstTxWarp prst="textNoShape">
              <a:avLst/>
            </a:prstTxWarp>
          </a:bodyPr>
          <a:lstStyle/>
          <a:p>
            <a:endParaRPr lang="en-US"/>
          </a:p>
        </p:txBody>
      </p:sp>
      <p:pic>
        <p:nvPicPr>
          <p:cNvPr id="35847" name="Picture 3"/>
          <p:cNvPicPr>
            <a:picLocks noChangeAspect="1" noChangeArrowheads="1"/>
          </p:cNvPicPr>
          <p:nvPr/>
        </p:nvPicPr>
        <p:blipFill>
          <a:blip r:embed="rId3"/>
          <a:srcRect/>
          <a:stretch>
            <a:fillRect/>
          </a:stretch>
        </p:blipFill>
        <p:spPr bwMode="auto">
          <a:xfrm>
            <a:off x="838200" y="1485900"/>
            <a:ext cx="7429500" cy="4914900"/>
          </a:xfrm>
          <a:prstGeom prst="rect">
            <a:avLst/>
          </a:prstGeom>
          <a:noFill/>
          <a:ln w="9525">
            <a:noFill/>
            <a:round/>
            <a:headEnd/>
            <a:tailEnd/>
          </a:ln>
        </p:spPr>
      </p:pic>
    </p:spTree>
    <p:extLst>
      <p:ext uri="{BB962C8B-B14F-4D97-AF65-F5344CB8AC3E}">
        <p14:creationId xmlns:p14="http://schemas.microsoft.com/office/powerpoint/2010/main" val="3807327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EX-WL extra-wide-lane</a:t>
            </a:r>
            <a:endParaRPr lang="en-US" dirty="0"/>
          </a:p>
        </p:txBody>
      </p:sp>
      <p:sp>
        <p:nvSpPr>
          <p:cNvPr id="3" name="Content Placeholder 2"/>
          <p:cNvSpPr>
            <a:spLocks noGrp="1"/>
          </p:cNvSpPr>
          <p:nvPr>
            <p:ph idx="1"/>
          </p:nvPr>
        </p:nvSpPr>
        <p:spPr/>
        <p:txBody>
          <a:bodyPr>
            <a:normAutofit/>
          </a:bodyPr>
          <a:lstStyle/>
          <a:p>
            <a:r>
              <a:rPr lang="en-US" dirty="0" smtClean="0"/>
              <a:t>The other measure of the difference in cycles between L1 and L2 used by track is the EX-WL (extra-wide-lane).</a:t>
            </a:r>
          </a:p>
          <a:p>
            <a:endParaRPr lang="en-US" dirty="0" smtClean="0"/>
          </a:p>
          <a:p>
            <a:endParaRPr lang="en-US" dirty="0" smtClean="0"/>
          </a:p>
          <a:p>
            <a:r>
              <a:rPr lang="en-US" dirty="0" smtClean="0"/>
              <a:t>This measure is independent of geometry but is affected by the ionospheric delays.  On short separations this measure is often more robust than the MW-WL.</a:t>
            </a:r>
          </a:p>
          <a:p>
            <a:r>
              <a:rPr lang="en-US" dirty="0" smtClean="0"/>
              <a:t>When we look at </a:t>
            </a:r>
            <a:r>
              <a:rPr lang="en-US" dirty="0" smtClean="0">
                <a:latin typeface="Courier" charset="0"/>
                <a:ea typeface="Courier" charset="0"/>
                <a:cs typeface="Courier" charset="0"/>
              </a:rPr>
              <a:t>track</a:t>
            </a:r>
            <a:r>
              <a:rPr lang="en-US" dirty="0" smtClean="0"/>
              <a:t> bias fixing note that a 1 L1 and L2 slip (1/1 slip) changes the EX-WL by only 0.28 cycles (53 mm).  (This is just 82 mm of L1 ionospheric delay, 0.5 TECU)</a:t>
            </a:r>
            <a:endParaRPr lang="en-US" dirty="0"/>
          </a:p>
        </p:txBody>
      </p:sp>
      <p:sp>
        <p:nvSpPr>
          <p:cNvPr id="4" name="Date Placeholder 3"/>
          <p:cNvSpPr>
            <a:spLocks noGrp="1"/>
          </p:cNvSpPr>
          <p:nvPr>
            <p:ph type="dt" sz="half" idx="10"/>
          </p:nvPr>
        </p:nvSpPr>
        <p:spPr/>
        <p:txBody>
          <a:bodyPr/>
          <a:lstStyle/>
          <a:p>
            <a:r>
              <a:rPr lang="en-GB" smtClean="0"/>
              <a:t>2017/06/22</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12</a:t>
            </a:fld>
            <a:endParaRPr lang="en-US"/>
          </a:p>
        </p:txBody>
      </p:sp>
      <p:graphicFrame>
        <p:nvGraphicFramePr>
          <p:cNvPr id="8" name="Object 7"/>
          <p:cNvGraphicFramePr>
            <a:graphicFrameLocks noChangeAspect="1"/>
          </p:cNvGraphicFramePr>
          <p:nvPr>
            <p:extLst>
              <p:ext uri="{D42A27DB-BD31-4B8C-83A1-F6EECF244321}">
                <p14:modId xmlns:p14="http://schemas.microsoft.com/office/powerpoint/2010/main" val="2372865769"/>
              </p:ext>
            </p:extLst>
          </p:nvPr>
        </p:nvGraphicFramePr>
        <p:xfrm>
          <a:off x="2292349" y="2343150"/>
          <a:ext cx="4067447" cy="895350"/>
        </p:xfrm>
        <a:graphic>
          <a:graphicData uri="http://schemas.openxmlformats.org/presentationml/2006/ole">
            <mc:AlternateContent xmlns:mc="http://schemas.openxmlformats.org/markup-compatibility/2006">
              <mc:Choice xmlns:v="urn:schemas-microsoft-com:vml" Requires="v">
                <p:oleObj spid="_x0000_s3130" name="Equation" r:id="rId4" imgW="2019300" imgH="444500" progId="Equation.3">
                  <p:embed/>
                </p:oleObj>
              </mc:Choice>
              <mc:Fallback>
                <p:oleObj name="Equation" r:id="rId4" imgW="2019300" imgH="444500" progId="Equation.3">
                  <p:embed/>
                  <p:pic>
                    <p:nvPicPr>
                      <p:cNvPr id="0" name=""/>
                      <p:cNvPicPr/>
                      <p:nvPr/>
                    </p:nvPicPr>
                    <p:blipFill>
                      <a:blip r:embed="rId5"/>
                      <a:stretch>
                        <a:fillRect/>
                      </a:stretch>
                    </p:blipFill>
                    <p:spPr>
                      <a:xfrm>
                        <a:off x="2292349" y="2343150"/>
                        <a:ext cx="4067447" cy="895350"/>
                      </a:xfrm>
                      <a:prstGeom prst="rect">
                        <a:avLst/>
                      </a:prstGeom>
                    </p:spPr>
                  </p:pic>
                </p:oleObj>
              </mc:Fallback>
            </mc:AlternateContent>
          </a:graphicData>
        </a:graphic>
      </p:graphicFrame>
    </p:spTree>
    <p:extLst>
      <p:ext uri="{BB962C8B-B14F-4D97-AF65-F5344CB8AC3E}">
        <p14:creationId xmlns:p14="http://schemas.microsoft.com/office/powerpoint/2010/main" val="16837169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4"/>
          <p:cNvSpPr>
            <a:spLocks noGrp="1" noChangeArrowheads="1"/>
          </p:cNvSpPr>
          <p:nvPr>
            <p:ph type="title"/>
          </p:nvPr>
        </p:nvSpPr>
        <p:spPr/>
        <p:txBody>
          <a:bodyPr/>
          <a:lstStyle/>
          <a:p>
            <a:pPr algn="ctr" eaLnBrk="1" hangingPunct="1"/>
            <a:r>
              <a:rPr lang="en-US" dirty="0"/>
              <a:t>Basic</a:t>
            </a:r>
            <a:r>
              <a:rPr lang="en-US" dirty="0" smtClean="0"/>
              <a:t> inputs for </a:t>
            </a:r>
            <a:r>
              <a:rPr lang="en-US" dirty="0" smtClean="0">
                <a:latin typeface="Courier New" charset="0"/>
                <a:ea typeface="Courier New" charset="0"/>
                <a:cs typeface="Courier New" charset="0"/>
              </a:rPr>
              <a:t>track</a:t>
            </a:r>
            <a:endParaRPr lang="en-US" dirty="0">
              <a:latin typeface="Courier New" charset="0"/>
              <a:ea typeface="Courier New" charset="0"/>
              <a:cs typeface="Courier New" charset="0"/>
            </a:endParaRPr>
          </a:p>
        </p:txBody>
      </p:sp>
      <p:sp>
        <p:nvSpPr>
          <p:cNvPr id="25606" name="Rectangle 5"/>
          <p:cNvSpPr>
            <a:spLocks noGrp="1" noChangeArrowheads="1"/>
          </p:cNvSpPr>
          <p:nvPr>
            <p:ph idx="1"/>
          </p:nvPr>
        </p:nvSpPr>
        <p:spPr>
          <a:xfrm>
            <a:off x="685800" y="1600200"/>
            <a:ext cx="7772400" cy="4495800"/>
          </a:xfrm>
        </p:spPr>
        <p:txBody>
          <a:bodyPr>
            <a:normAutofit/>
          </a:bodyPr>
          <a:lstStyle/>
          <a:p>
            <a:pPr eaLnBrk="1" hangingPunct="1">
              <a:lnSpc>
                <a:spcPct val="90000"/>
              </a:lnSpc>
            </a:pPr>
            <a:r>
              <a:rPr lang="en-US" dirty="0">
                <a:latin typeface="Courier" charset="0"/>
                <a:ea typeface="Courier" charset="0"/>
                <a:cs typeface="Courier" charset="0"/>
              </a:rPr>
              <a:t>t</a:t>
            </a:r>
            <a:r>
              <a:rPr lang="en-US" dirty="0" smtClean="0">
                <a:latin typeface="Courier" charset="0"/>
                <a:ea typeface="Courier" charset="0"/>
                <a:cs typeface="Courier" charset="0"/>
              </a:rPr>
              <a:t>rack</a:t>
            </a:r>
            <a:r>
              <a:rPr lang="en-US" dirty="0" smtClean="0"/>
              <a:t> </a:t>
            </a:r>
            <a:r>
              <a:rPr lang="en-US" dirty="0"/>
              <a:t>runs using a command file</a:t>
            </a:r>
          </a:p>
          <a:p>
            <a:pPr eaLnBrk="1" hangingPunct="1">
              <a:lnSpc>
                <a:spcPct val="90000"/>
              </a:lnSpc>
            </a:pPr>
            <a:r>
              <a:rPr lang="en-US" dirty="0"/>
              <a:t>The base inputs needed are:</a:t>
            </a:r>
          </a:p>
          <a:p>
            <a:pPr lvl="1" eaLnBrk="1" hangingPunct="1">
              <a:lnSpc>
                <a:spcPct val="90000"/>
              </a:lnSpc>
            </a:pPr>
            <a:r>
              <a:rPr lang="en-US" dirty="0" smtClean="0"/>
              <a:t>“</a:t>
            </a:r>
            <a:r>
              <a:rPr lang="en-US" dirty="0" err="1" smtClean="0"/>
              <a:t>obs_file</a:t>
            </a:r>
            <a:r>
              <a:rPr lang="en-US" dirty="0" smtClean="0"/>
              <a:t>” </a:t>
            </a:r>
            <a:r>
              <a:rPr lang="en-US" dirty="0"/>
              <a:t>specifies names of </a:t>
            </a:r>
            <a:r>
              <a:rPr lang="en-US" dirty="0" smtClean="0"/>
              <a:t>RINEX </a:t>
            </a:r>
            <a:r>
              <a:rPr lang="en-US" dirty="0"/>
              <a:t>data files.  Sites can be K kinematic or F fixed</a:t>
            </a:r>
          </a:p>
          <a:p>
            <a:pPr lvl="1" eaLnBrk="1" hangingPunct="1">
              <a:lnSpc>
                <a:spcPct val="90000"/>
              </a:lnSpc>
            </a:pPr>
            <a:r>
              <a:rPr lang="en-US" dirty="0" smtClean="0"/>
              <a:t>“</a:t>
            </a:r>
            <a:r>
              <a:rPr lang="en-US" dirty="0" err="1" smtClean="0"/>
              <a:t>nav_file</a:t>
            </a:r>
            <a:r>
              <a:rPr lang="en-US" dirty="0" smtClean="0"/>
              <a:t>” specifies orbit file, </a:t>
            </a:r>
            <a:r>
              <a:rPr lang="en-US" dirty="0"/>
              <a:t>either broadcast ephemeris file or </a:t>
            </a:r>
            <a:r>
              <a:rPr lang="en-US" dirty="0" smtClean="0"/>
              <a:t>SP3 </a:t>
            </a:r>
            <a:r>
              <a:rPr lang="en-US" dirty="0"/>
              <a:t>file</a:t>
            </a:r>
          </a:p>
          <a:p>
            <a:pPr lvl="1" eaLnBrk="1" hangingPunct="1">
              <a:lnSpc>
                <a:spcPct val="90000"/>
              </a:lnSpc>
            </a:pPr>
            <a:r>
              <a:rPr lang="en-US" dirty="0" smtClean="0"/>
              <a:t>“mode air/short/long” </a:t>
            </a:r>
            <a:r>
              <a:rPr lang="mr-IN" dirty="0" smtClean="0"/>
              <a:t>–</a:t>
            </a:r>
            <a:r>
              <a:rPr lang="en-US" dirty="0" smtClean="0"/>
              <a:t> “mode” </a:t>
            </a:r>
            <a:r>
              <a:rPr lang="en-US" dirty="0"/>
              <a:t>command is not strictly needed but it sets defaults for variety of </a:t>
            </a:r>
            <a:r>
              <a:rPr lang="en-US" dirty="0" smtClean="0"/>
              <a:t>situations</a:t>
            </a:r>
          </a:p>
          <a:p>
            <a:pPr lvl="1" eaLnBrk="1" hangingPunct="1">
              <a:lnSpc>
                <a:spcPct val="90000"/>
              </a:lnSpc>
            </a:pPr>
            <a:r>
              <a:rPr lang="en-US" dirty="0" smtClean="0"/>
              <a:t>Normally “</a:t>
            </a:r>
            <a:r>
              <a:rPr lang="en-US" dirty="0" err="1" smtClean="0"/>
              <a:t>back_type</a:t>
            </a:r>
            <a:r>
              <a:rPr lang="en-US" dirty="0" smtClean="0"/>
              <a:t> smooth” would also be specified.</a:t>
            </a:r>
          </a:p>
          <a:p>
            <a:pPr eaLnBrk="1" hangingPunct="1">
              <a:lnSpc>
                <a:spcPct val="90000"/>
              </a:lnSpc>
            </a:pPr>
            <a:r>
              <a:rPr lang="en-US" dirty="0" smtClean="0"/>
              <a:t>Normally start with just these commands and see how the run looks and based on this output start tuning </a:t>
            </a:r>
            <a:r>
              <a:rPr lang="en-US" dirty="0" smtClean="0">
                <a:latin typeface="Courier" charset="0"/>
                <a:ea typeface="Courier" charset="0"/>
                <a:cs typeface="Courier" charset="0"/>
              </a:rPr>
              <a:t>track</a:t>
            </a:r>
            <a:r>
              <a:rPr lang="en-US" dirty="0" smtClean="0"/>
              <a:t>. </a:t>
            </a:r>
            <a:endParaRPr lang="en-US" dirty="0"/>
          </a:p>
        </p:txBody>
      </p:sp>
      <p:sp>
        <p:nvSpPr>
          <p:cNvPr id="2" name="Date Placeholder 1"/>
          <p:cNvSpPr>
            <a:spLocks noGrp="1"/>
          </p:cNvSpPr>
          <p:nvPr>
            <p:ph type="dt" sz="half" idx="10"/>
          </p:nvPr>
        </p:nvSpPr>
        <p:spPr/>
        <p:txBody>
          <a:bodyPr/>
          <a:lstStyle/>
          <a:p>
            <a:r>
              <a:rPr lang="en-GB" smtClean="0"/>
              <a:t>2017/06/22</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13</a:t>
            </a:fld>
            <a:endParaRPr lang="en-US"/>
          </a:p>
        </p:txBody>
      </p:sp>
    </p:spTree>
    <p:extLst>
      <p:ext uri="{BB962C8B-B14F-4D97-AF65-F5344CB8AC3E}">
        <p14:creationId xmlns:p14="http://schemas.microsoft.com/office/powerpoint/2010/main" val="4283471108"/>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4"/>
          <p:cNvSpPr>
            <a:spLocks noGrp="1" noChangeArrowheads="1"/>
          </p:cNvSpPr>
          <p:nvPr>
            <p:ph type="title"/>
          </p:nvPr>
        </p:nvSpPr>
        <p:spPr/>
        <p:txBody>
          <a:bodyPr/>
          <a:lstStyle/>
          <a:p>
            <a:pPr algn="ctr" eaLnBrk="1" hangingPunct="1"/>
            <a:r>
              <a:rPr lang="en-US" dirty="0"/>
              <a:t>Basic use</a:t>
            </a:r>
          </a:p>
        </p:txBody>
      </p:sp>
      <p:sp>
        <p:nvSpPr>
          <p:cNvPr id="27654" name="Rectangle 5"/>
          <p:cNvSpPr>
            <a:spLocks noGrp="1" noChangeArrowheads="1"/>
          </p:cNvSpPr>
          <p:nvPr>
            <p:ph idx="1"/>
          </p:nvPr>
        </p:nvSpPr>
        <p:spPr>
          <a:xfrm>
            <a:off x="457200" y="1600200"/>
            <a:ext cx="8470900" cy="4525963"/>
          </a:xfrm>
        </p:spPr>
        <p:txBody>
          <a:bodyPr>
            <a:normAutofit fontScale="47500" lnSpcReduction="20000"/>
          </a:bodyPr>
          <a:lstStyle/>
          <a:p>
            <a:pPr eaLnBrk="1" hangingPunct="1">
              <a:lnSpc>
                <a:spcPct val="90000"/>
              </a:lnSpc>
            </a:pPr>
            <a:r>
              <a:rPr lang="en-US" dirty="0"/>
              <a:t>Recommended to start with above commands and see how the solution looks</a:t>
            </a:r>
          </a:p>
          <a:p>
            <a:pPr eaLnBrk="1" hangingPunct="1">
              <a:lnSpc>
                <a:spcPct val="90000"/>
              </a:lnSpc>
            </a:pPr>
            <a:r>
              <a:rPr lang="en-US" dirty="0"/>
              <a:t>Usage: </a:t>
            </a:r>
            <a:r>
              <a:rPr lang="en-US" dirty="0">
                <a:latin typeface="Courier" charset="0"/>
                <a:ea typeface="Courier" charset="0"/>
                <a:cs typeface="Courier" charset="0"/>
              </a:rPr>
              <a:t>track -f </a:t>
            </a:r>
            <a:r>
              <a:rPr lang="en-US" dirty="0" err="1">
                <a:latin typeface="Courier" charset="0"/>
                <a:ea typeface="Courier" charset="0"/>
                <a:cs typeface="Courier" charset="0"/>
              </a:rPr>
              <a:t>track.cmd</a:t>
            </a:r>
            <a:r>
              <a:rPr lang="en-US" dirty="0">
                <a:latin typeface="Courier" charset="0"/>
                <a:ea typeface="Courier" charset="0"/>
                <a:cs typeface="Courier" charset="0"/>
              </a:rPr>
              <a:t> &gt;&amp;! </a:t>
            </a:r>
            <a:r>
              <a:rPr lang="en-US" dirty="0" err="1">
                <a:latin typeface="Courier" charset="0"/>
                <a:ea typeface="Courier" charset="0"/>
                <a:cs typeface="Courier" charset="0"/>
              </a:rPr>
              <a:t>track.out</a:t>
            </a:r>
            <a:endParaRPr lang="en-US" dirty="0">
              <a:latin typeface="Courier" charset="0"/>
              <a:ea typeface="Courier" charset="0"/>
              <a:cs typeface="Courier" charset="0"/>
            </a:endParaRPr>
          </a:p>
          <a:p>
            <a:pPr eaLnBrk="1" hangingPunct="1">
              <a:lnSpc>
                <a:spcPct val="90000"/>
              </a:lnSpc>
            </a:pPr>
            <a:r>
              <a:rPr lang="en-US" dirty="0"/>
              <a:t>Basic quality checks: </a:t>
            </a:r>
          </a:p>
          <a:p>
            <a:pPr eaLnBrk="1" hangingPunct="1">
              <a:lnSpc>
                <a:spcPct val="90000"/>
              </a:lnSpc>
            </a:pPr>
            <a:r>
              <a:rPr lang="en-US" dirty="0" smtClean="0">
                <a:latin typeface="Courier" charset="0"/>
                <a:ea typeface="Courier" charset="0"/>
                <a:cs typeface="Courier" charset="0"/>
              </a:rPr>
              <a:t>grep </a:t>
            </a:r>
            <a:r>
              <a:rPr lang="mr-IN" dirty="0" smtClean="0">
                <a:latin typeface="Courier" charset="0"/>
                <a:ea typeface="Courier" charset="0"/>
                <a:cs typeface="Courier" charset="0"/>
              </a:rPr>
              <a:t>–</a:t>
            </a:r>
            <a:r>
              <a:rPr lang="en-US" dirty="0" smtClean="0">
                <a:latin typeface="Courier" charset="0"/>
                <a:ea typeface="Courier" charset="0"/>
                <a:cs typeface="Courier" charset="0"/>
              </a:rPr>
              <a:t>E ‘^PRMS|TYPE’</a:t>
            </a:r>
            <a:r>
              <a:rPr lang="en-US" dirty="0" smtClean="0"/>
              <a:t> on summary file or </a:t>
            </a:r>
            <a:r>
              <a:rPr lang="en-US" dirty="0" smtClean="0">
                <a:latin typeface="Courier" charset="0"/>
                <a:ea typeface="Courier" charset="0"/>
                <a:cs typeface="Courier" charset="0"/>
              </a:rPr>
              <a:t>track</a:t>
            </a:r>
            <a:r>
              <a:rPr lang="en-US" dirty="0" smtClean="0"/>
              <a:t> out (RMS by PRN in mm)</a:t>
            </a:r>
          </a:p>
          <a:p>
            <a:pPr marL="0" indent="0">
              <a:lnSpc>
                <a:spcPct val="90000"/>
              </a:lnSpc>
              <a:buNone/>
            </a:pPr>
            <a:r>
              <a:rPr lang="de-DE" sz="2200" dirty="0">
                <a:latin typeface="Courier"/>
                <a:cs typeface="Courier"/>
              </a:rPr>
              <a:t>TYPE     Site  DT    ALL    02    05    08    10    15    21    26    29</a:t>
            </a:r>
          </a:p>
          <a:p>
            <a:pPr marL="0" indent="0">
              <a:lnSpc>
                <a:spcPct val="90000"/>
              </a:lnSpc>
              <a:buNone/>
            </a:pPr>
            <a:r>
              <a:rPr lang="de-DE" sz="2200" dirty="0">
                <a:latin typeface="Courier"/>
                <a:cs typeface="Courier"/>
              </a:rPr>
              <a:t>PRMS      usn3 LC    7.0   9.4   3.6  10.5   7.9   7.5   7.2   3.9   3.5</a:t>
            </a:r>
          </a:p>
          <a:p>
            <a:pPr marL="0" indent="0">
              <a:lnSpc>
                <a:spcPct val="90000"/>
              </a:lnSpc>
              <a:buNone/>
            </a:pPr>
            <a:r>
              <a:rPr lang="de-DE" sz="2200" dirty="0">
                <a:latin typeface="Courier"/>
                <a:cs typeface="Courier"/>
              </a:rPr>
              <a:t>TYPE     Site  DT    ALL    02    05    08    15    21    26    29</a:t>
            </a:r>
          </a:p>
          <a:p>
            <a:pPr marL="0" indent="0">
              <a:lnSpc>
                <a:spcPct val="90000"/>
              </a:lnSpc>
              <a:buNone/>
            </a:pPr>
            <a:r>
              <a:rPr lang="de-DE" sz="2200" dirty="0">
                <a:latin typeface="Courier"/>
                <a:cs typeface="Courier"/>
              </a:rPr>
              <a:t>PRMS      </a:t>
            </a:r>
            <a:r>
              <a:rPr lang="de-DE" sz="2200" dirty="0" err="1">
                <a:latin typeface="Courier"/>
                <a:cs typeface="Courier"/>
              </a:rPr>
              <a:t>mitb</a:t>
            </a:r>
            <a:r>
              <a:rPr lang="de-DE" sz="2200" dirty="0">
                <a:latin typeface="Courier"/>
                <a:cs typeface="Courier"/>
              </a:rPr>
              <a:t> LC    7.2   8.3   3.7  11.0   6.5   8.4   3.6   4.5</a:t>
            </a:r>
          </a:p>
          <a:p>
            <a:pPr marL="0" indent="0">
              <a:lnSpc>
                <a:spcPct val="90000"/>
              </a:lnSpc>
              <a:buNone/>
            </a:pPr>
            <a:r>
              <a:rPr lang="de-DE" sz="2200" dirty="0">
                <a:latin typeface="Courier"/>
                <a:cs typeface="Courier"/>
              </a:rPr>
              <a:t>TYPE     Site  DT    ALL    02    05    08    15    21    26    29</a:t>
            </a:r>
          </a:p>
          <a:p>
            <a:pPr marL="0" indent="0">
              <a:lnSpc>
                <a:spcPct val="90000"/>
              </a:lnSpc>
              <a:buNone/>
            </a:pPr>
            <a:r>
              <a:rPr lang="de-DE" sz="2200" dirty="0">
                <a:latin typeface="Courier"/>
                <a:cs typeface="Courier"/>
              </a:rPr>
              <a:t>PRMS      </a:t>
            </a:r>
            <a:r>
              <a:rPr lang="de-DE" sz="2200" dirty="0" err="1">
                <a:latin typeface="Courier"/>
                <a:cs typeface="Courier"/>
              </a:rPr>
              <a:t>rovr</a:t>
            </a:r>
            <a:r>
              <a:rPr lang="de-DE" sz="2200" dirty="0">
                <a:latin typeface="Courier"/>
                <a:cs typeface="Courier"/>
              </a:rPr>
              <a:t> LC    7.4   7.8   4.3  12.5   6.8   8.5   4.4   </a:t>
            </a:r>
            <a:r>
              <a:rPr lang="de-DE" sz="2200" dirty="0" smtClean="0">
                <a:latin typeface="Courier"/>
                <a:cs typeface="Courier"/>
              </a:rPr>
              <a:t>4.5</a:t>
            </a:r>
          </a:p>
          <a:p>
            <a:pPr>
              <a:lnSpc>
                <a:spcPct val="90000"/>
              </a:lnSpc>
            </a:pPr>
            <a:endParaRPr lang="de-DE" sz="2200" dirty="0">
              <a:latin typeface="Courier"/>
              <a:cs typeface="Courier"/>
            </a:endParaRPr>
          </a:p>
          <a:p>
            <a:pPr eaLnBrk="1" hangingPunct="1">
              <a:lnSpc>
                <a:spcPct val="90000"/>
              </a:lnSpc>
            </a:pPr>
            <a:r>
              <a:rPr lang="en-US" dirty="0" smtClean="0">
                <a:latin typeface="Courier" charset="0"/>
                <a:ea typeface="Courier" charset="0"/>
                <a:cs typeface="Courier" charset="0"/>
              </a:rPr>
              <a:t>grep ‘Kinematic’ </a:t>
            </a:r>
            <a:r>
              <a:rPr lang="en-US" dirty="0" err="1" smtClean="0">
                <a:latin typeface="Courier" charset="0"/>
                <a:ea typeface="Courier" charset="0"/>
                <a:cs typeface="Courier" charset="0"/>
              </a:rPr>
              <a:t>track.out</a:t>
            </a:r>
            <a:r>
              <a:rPr lang="en-US" dirty="0" smtClean="0">
                <a:latin typeface="Courier" charset="0"/>
                <a:ea typeface="Courier" charset="0"/>
                <a:cs typeface="Courier" charset="0"/>
              </a:rPr>
              <a:t> | head -&lt;number of sites&gt;</a:t>
            </a:r>
          </a:p>
          <a:p>
            <a:pPr marL="0" indent="0">
              <a:lnSpc>
                <a:spcPct val="90000"/>
              </a:lnSpc>
              <a:buNone/>
            </a:pPr>
            <a:r>
              <a:rPr lang="en-US" sz="2200" dirty="0">
                <a:latin typeface="Courier"/>
                <a:cs typeface="Courier"/>
              </a:rPr>
              <a:t> TRACK Version 1.27 GPS Kinematic trajectory program</a:t>
            </a:r>
          </a:p>
          <a:p>
            <a:pPr marL="0" indent="0">
              <a:lnSpc>
                <a:spcPct val="90000"/>
              </a:lnSpc>
              <a:buNone/>
            </a:pPr>
            <a:r>
              <a:rPr lang="en-US" sz="2200" dirty="0">
                <a:latin typeface="Courier"/>
                <a:cs typeface="Courier"/>
              </a:rPr>
              <a:t>Kinematic site usn3 appears static  Coordinate RMS XYZ   1.84  2.81  2.23 m,  Apriori coordinates good: Diff XYZ  -0.25  0.74 -0.17 m</a:t>
            </a:r>
          </a:p>
          <a:p>
            <a:pPr marL="0" indent="0">
              <a:lnSpc>
                <a:spcPct val="90000"/>
              </a:lnSpc>
              <a:buNone/>
            </a:pPr>
            <a:r>
              <a:rPr lang="en-US" sz="2200" dirty="0">
                <a:latin typeface="Courier"/>
                <a:cs typeface="Courier"/>
              </a:rPr>
              <a:t>Kinematic site </a:t>
            </a:r>
            <a:r>
              <a:rPr lang="en-US" sz="2200" dirty="0" err="1">
                <a:latin typeface="Courier"/>
                <a:cs typeface="Courier"/>
              </a:rPr>
              <a:t>mitb</a:t>
            </a:r>
            <a:r>
              <a:rPr lang="en-US" sz="2200" dirty="0">
                <a:latin typeface="Courier"/>
                <a:cs typeface="Courier"/>
              </a:rPr>
              <a:t> appears static  Coordinate RMS XYZ   0.95  1.46  1.11 m,  Apriori coordinates good: Diff XYZ   0.93 -1.77  1.70 m</a:t>
            </a:r>
          </a:p>
          <a:p>
            <a:pPr marL="0" indent="0">
              <a:lnSpc>
                <a:spcPct val="90000"/>
              </a:lnSpc>
              <a:buNone/>
            </a:pPr>
            <a:r>
              <a:rPr lang="en-US" sz="2200" dirty="0">
                <a:latin typeface="Courier"/>
                <a:cs typeface="Courier"/>
              </a:rPr>
              <a:t>Kinematic site </a:t>
            </a:r>
            <a:r>
              <a:rPr lang="en-US" sz="2200" dirty="0" err="1">
                <a:latin typeface="Courier"/>
                <a:cs typeface="Courier"/>
              </a:rPr>
              <a:t>rovr</a:t>
            </a:r>
            <a:r>
              <a:rPr lang="en-US" sz="2200" dirty="0">
                <a:latin typeface="Courier"/>
                <a:cs typeface="Courier"/>
              </a:rPr>
              <a:t> appears dynamic  Coordinate RMS XYZ        17.84       18.26       17.40 m. </a:t>
            </a:r>
            <a:endParaRPr lang="en-US" dirty="0" smtClean="0"/>
          </a:p>
          <a:p>
            <a:pPr eaLnBrk="1" hangingPunct="1">
              <a:lnSpc>
                <a:spcPct val="90000"/>
              </a:lnSpc>
            </a:pPr>
            <a:r>
              <a:rPr lang="en-US" dirty="0" smtClean="0"/>
              <a:t>The message is repeated during the run (thus the head above) but the RMS position drops to 0.00 for non-kinematic sites.  This is a </a:t>
            </a:r>
            <a:r>
              <a:rPr lang="en-US" dirty="0" err="1" smtClean="0"/>
              <a:t>pseudorange</a:t>
            </a:r>
            <a:r>
              <a:rPr lang="en-US" dirty="0" smtClean="0"/>
              <a:t> solution so RMS will be high.  Make sure site behave the way you think they should.</a:t>
            </a:r>
          </a:p>
          <a:p>
            <a:pPr eaLnBrk="1" hangingPunct="1">
              <a:lnSpc>
                <a:spcPct val="90000"/>
              </a:lnSpc>
            </a:pPr>
            <a:r>
              <a:rPr lang="en-US" dirty="0" smtClean="0"/>
              <a:t>Check </a:t>
            </a:r>
            <a:r>
              <a:rPr lang="en-US" dirty="0" err="1"/>
              <a:t>track.sum</a:t>
            </a:r>
            <a:r>
              <a:rPr lang="en-US" dirty="0"/>
              <a:t> file for ambiguity status and RMS scatter of residuals.</a:t>
            </a:r>
          </a:p>
        </p:txBody>
      </p:sp>
      <p:sp>
        <p:nvSpPr>
          <p:cNvPr id="2" name="Date Placeholder 1"/>
          <p:cNvSpPr>
            <a:spLocks noGrp="1"/>
          </p:cNvSpPr>
          <p:nvPr>
            <p:ph type="dt" sz="half" idx="10"/>
          </p:nvPr>
        </p:nvSpPr>
        <p:spPr/>
        <p:txBody>
          <a:bodyPr/>
          <a:lstStyle/>
          <a:p>
            <a:r>
              <a:rPr lang="en-GB" smtClean="0"/>
              <a:t>2017/06/22</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14</a:t>
            </a:fld>
            <a:endParaRPr lang="en-US"/>
          </a:p>
        </p:txBody>
      </p:sp>
    </p:spTree>
    <p:extLst>
      <p:ext uri="{BB962C8B-B14F-4D97-AF65-F5344CB8AC3E}">
        <p14:creationId xmlns:p14="http://schemas.microsoft.com/office/powerpoint/2010/main" val="816882875"/>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a:xfrm>
            <a:off x="685800" y="609600"/>
            <a:ext cx="7772400" cy="762000"/>
          </a:xfrm>
        </p:spPr>
        <p:txBody>
          <a:bodyPr/>
          <a:lstStyle/>
          <a:p>
            <a:pPr algn="ctr" eaLnBrk="1" hangingPunct="1"/>
            <a:r>
              <a:rPr lang="en-US" dirty="0">
                <a:latin typeface="Courier New" charset="0"/>
                <a:ea typeface="Courier New" charset="0"/>
                <a:cs typeface="Courier New" charset="0"/>
              </a:rPr>
              <a:t>t</a:t>
            </a:r>
            <a:r>
              <a:rPr lang="en-US" dirty="0" smtClean="0">
                <a:latin typeface="Courier New" charset="0"/>
                <a:ea typeface="Courier New" charset="0"/>
                <a:cs typeface="Courier New" charset="0"/>
              </a:rPr>
              <a:t>rack</a:t>
            </a:r>
            <a:r>
              <a:rPr lang="en-US" dirty="0" smtClean="0"/>
              <a:t> </a:t>
            </a:r>
            <a:r>
              <a:rPr lang="en-US" dirty="0"/>
              <a:t>command line</a:t>
            </a:r>
          </a:p>
        </p:txBody>
      </p:sp>
      <p:sp>
        <p:nvSpPr>
          <p:cNvPr id="29702" name="Rectangle 3"/>
          <p:cNvSpPr>
            <a:spLocks noGrp="1" noChangeArrowheads="1"/>
          </p:cNvSpPr>
          <p:nvPr>
            <p:ph idx="1"/>
          </p:nvPr>
        </p:nvSpPr>
        <p:spPr>
          <a:xfrm>
            <a:off x="381000" y="1371600"/>
            <a:ext cx="8077200" cy="4724400"/>
          </a:xfrm>
        </p:spPr>
        <p:txBody>
          <a:bodyPr>
            <a:normAutofit fontScale="92500" lnSpcReduction="20000"/>
          </a:bodyPr>
          <a:lstStyle/>
          <a:p>
            <a:pPr eaLnBrk="1" hangingPunct="1">
              <a:lnSpc>
                <a:spcPct val="90000"/>
              </a:lnSpc>
              <a:buFontTx/>
              <a:buNone/>
            </a:pPr>
            <a:r>
              <a:rPr lang="en-US" sz="1900" dirty="0">
                <a:latin typeface="Courier" charset="0"/>
                <a:ea typeface="Courier" charset="0"/>
                <a:cs typeface="Courier" charset="0"/>
              </a:rPr>
              <a:t>% track -</a:t>
            </a:r>
            <a:r>
              <a:rPr lang="en-US" sz="1900" dirty="0" err="1">
                <a:latin typeface="Courier" charset="0"/>
                <a:ea typeface="Courier" charset="0"/>
                <a:cs typeface="Courier" charset="0"/>
              </a:rPr>
              <a:t>f</a:t>
            </a:r>
            <a:r>
              <a:rPr lang="en-US" sz="1900" dirty="0">
                <a:latin typeface="Courier" charset="0"/>
                <a:ea typeface="Courier" charset="0"/>
                <a:cs typeface="Courier" charset="0"/>
              </a:rPr>
              <a:t> &lt;command file&gt; -a &lt;ambiguity file&gt; -</a:t>
            </a:r>
            <a:r>
              <a:rPr lang="en-US" sz="1900" dirty="0" err="1">
                <a:latin typeface="Courier" charset="0"/>
                <a:ea typeface="Courier" charset="0"/>
                <a:cs typeface="Courier" charset="0"/>
              </a:rPr>
              <a:t>d</a:t>
            </a:r>
            <a:r>
              <a:rPr lang="en-US" sz="1900" dirty="0">
                <a:latin typeface="Courier" charset="0"/>
                <a:ea typeface="Courier" charset="0"/>
                <a:cs typeface="Courier" charset="0"/>
              </a:rPr>
              <a:t> &lt;day&gt; -</a:t>
            </a:r>
            <a:r>
              <a:rPr lang="en-US" sz="1900" dirty="0" err="1">
                <a:latin typeface="Courier" charset="0"/>
                <a:ea typeface="Courier" charset="0"/>
                <a:cs typeface="Courier" charset="0"/>
              </a:rPr>
              <a:t>w</a:t>
            </a:r>
            <a:r>
              <a:rPr lang="en-US" sz="1900" dirty="0">
                <a:latin typeface="Courier" charset="0"/>
                <a:ea typeface="Courier" charset="0"/>
                <a:cs typeface="Courier" charset="0"/>
              </a:rPr>
              <a:t> &lt;week&gt; -</a:t>
            </a:r>
            <a:r>
              <a:rPr lang="en-US" sz="1900" dirty="0" err="1">
                <a:latin typeface="Courier" charset="0"/>
                <a:ea typeface="Courier" charset="0"/>
                <a:cs typeface="Courier" charset="0"/>
              </a:rPr>
              <a:t>s</a:t>
            </a:r>
            <a:r>
              <a:rPr lang="en-US" sz="1900" dirty="0">
                <a:latin typeface="Courier" charset="0"/>
                <a:ea typeface="Courier" charset="0"/>
                <a:cs typeface="Courier" charset="0"/>
              </a:rPr>
              <a:t> &lt;S01&gt; &lt;S02&gt; .. &lt;S10&gt;</a:t>
            </a:r>
            <a:endParaRPr lang="en-US" sz="1300" dirty="0">
              <a:latin typeface="Courier" charset="0"/>
              <a:ea typeface="Courier" charset="0"/>
              <a:cs typeface="Courier" charset="0"/>
            </a:endParaRPr>
          </a:p>
          <a:p>
            <a:pPr eaLnBrk="1" hangingPunct="1">
              <a:lnSpc>
                <a:spcPct val="90000"/>
              </a:lnSpc>
              <a:buFontTx/>
              <a:buNone/>
            </a:pPr>
            <a:r>
              <a:rPr lang="en-US" sz="2000" dirty="0"/>
              <a:t> </a:t>
            </a:r>
          </a:p>
          <a:p>
            <a:pPr marL="639763" indent="-639763" eaLnBrk="1" hangingPunct="1">
              <a:lnSpc>
                <a:spcPct val="90000"/>
              </a:lnSpc>
              <a:buFontTx/>
              <a:buNone/>
            </a:pPr>
            <a:r>
              <a:rPr lang="en-US" sz="2000" dirty="0"/>
              <a:t>where &lt;command file&gt; is a required file containing a list of </a:t>
            </a:r>
            <a:r>
              <a:rPr lang="en-US" sz="2000" dirty="0" smtClean="0"/>
              <a:t>commands  </a:t>
            </a:r>
            <a:r>
              <a:rPr lang="en-US" sz="2000" dirty="0"/>
              <a:t>to control the program  (see below)</a:t>
            </a:r>
          </a:p>
          <a:p>
            <a:pPr marL="639763" indent="-639763" eaLnBrk="1" hangingPunct="1">
              <a:lnSpc>
                <a:spcPct val="90000"/>
              </a:lnSpc>
              <a:buFontTx/>
              <a:buNone/>
            </a:pPr>
            <a:r>
              <a:rPr lang="en-US" sz="2000" dirty="0"/>
              <a:t>      &lt;ambiguity file&gt; is an optional file containing  a </a:t>
            </a:r>
            <a:r>
              <a:rPr lang="en-US" sz="2000" dirty="0" smtClean="0"/>
              <a:t>modified set </a:t>
            </a:r>
            <a:r>
              <a:rPr lang="en-US" sz="2000" dirty="0"/>
              <a:t>of integer bias parameters and settings (see </a:t>
            </a:r>
            <a:r>
              <a:rPr lang="en-US" sz="2000" dirty="0" smtClean="0"/>
              <a:t>full </a:t>
            </a:r>
            <a:r>
              <a:rPr lang="en-US" sz="2000" dirty="0"/>
              <a:t>description below).</a:t>
            </a:r>
          </a:p>
          <a:p>
            <a:pPr marL="639763" indent="-639763" eaLnBrk="1" hangingPunct="1">
              <a:lnSpc>
                <a:spcPct val="90000"/>
              </a:lnSpc>
              <a:buFontTx/>
              <a:buNone/>
            </a:pPr>
            <a:r>
              <a:rPr lang="en-US" sz="2000" dirty="0"/>
              <a:t>      &lt;day&gt; the string in this argument replaces &lt;day&gt; in the </a:t>
            </a:r>
            <a:r>
              <a:rPr lang="en-US" sz="2000" dirty="0" smtClean="0"/>
              <a:t>command file </a:t>
            </a:r>
            <a:r>
              <a:rPr lang="en-US" sz="2000" dirty="0"/>
              <a:t>lines (e.g.</a:t>
            </a:r>
            <a:r>
              <a:rPr lang="en-US" sz="2000" dirty="0" smtClean="0"/>
              <a:t>, bas1</a:t>
            </a:r>
            <a:r>
              <a:rPr lang="en-US" sz="2000" dirty="0"/>
              <a:t>&lt;day&gt;0.03o will become bas12220.03o </a:t>
            </a:r>
            <a:r>
              <a:rPr lang="en-US" sz="2000" dirty="0" smtClean="0"/>
              <a:t>if the </a:t>
            </a:r>
            <a:r>
              <a:rPr lang="en-US" sz="2000" dirty="0"/>
              <a:t>-d 222 option is given.</a:t>
            </a:r>
          </a:p>
          <a:p>
            <a:pPr marL="639763" indent="-639763" eaLnBrk="1" hangingPunct="1">
              <a:lnSpc>
                <a:spcPct val="90000"/>
              </a:lnSpc>
              <a:buFontTx/>
              <a:buNone/>
            </a:pPr>
            <a:r>
              <a:rPr lang="en-US" sz="2000" dirty="0"/>
              <a:t>      &lt;week&gt; the string here will replace any &lt;week&gt; strings in </a:t>
            </a:r>
            <a:r>
              <a:rPr lang="en-US" sz="2000" dirty="0" smtClean="0"/>
              <a:t>the command </a:t>
            </a:r>
            <a:r>
              <a:rPr lang="en-US" sz="2000" dirty="0"/>
              <a:t>file (useful for the </a:t>
            </a:r>
            <a:r>
              <a:rPr lang="en-US" sz="2000" dirty="0" err="1"/>
              <a:t>nav_file</a:t>
            </a:r>
            <a:r>
              <a:rPr lang="en-US" sz="2000" dirty="0"/>
              <a:t> name which could </a:t>
            </a:r>
            <a:r>
              <a:rPr lang="en-US" sz="2000" dirty="0" smtClean="0"/>
              <a:t>be  </a:t>
            </a:r>
            <a:r>
              <a:rPr lang="en-US" sz="2000" dirty="0"/>
              <a:t>a week of</a:t>
            </a:r>
            <a:r>
              <a:rPr lang="en-US" sz="2000" dirty="0" smtClean="0"/>
              <a:t> concatenated </a:t>
            </a:r>
            <a:r>
              <a:rPr lang="en-US" sz="2000" dirty="0"/>
              <a:t>sp3 files.</a:t>
            </a:r>
          </a:p>
          <a:p>
            <a:pPr marL="639763" indent="-639763" eaLnBrk="1" hangingPunct="1">
              <a:lnSpc>
                <a:spcPct val="90000"/>
              </a:lnSpc>
              <a:buFontTx/>
              <a:buNone/>
            </a:pPr>
            <a:r>
              <a:rPr lang="en-US" sz="2000" dirty="0"/>
              <a:t>      &lt;S01&gt;, &lt;S02&gt; .. &lt;S10&gt; are</a:t>
            </a:r>
            <a:r>
              <a:rPr lang="en-US" sz="2000" dirty="0" smtClean="0"/>
              <a:t> up to </a:t>
            </a:r>
            <a:r>
              <a:rPr lang="en-US" sz="2000" dirty="0"/>
              <a:t>10 strings that can be replaced in the </a:t>
            </a:r>
            <a:r>
              <a:rPr lang="en-US" sz="2000" dirty="0" smtClean="0"/>
              <a:t>command file </a:t>
            </a:r>
            <a:r>
              <a:rPr lang="en-US" sz="2000" dirty="0"/>
              <a:t>i.e. the string &lt;S01&gt; in the command file will be replaced </a:t>
            </a:r>
            <a:r>
              <a:rPr lang="en-US" sz="2000" dirty="0" smtClean="0"/>
              <a:t>by the </a:t>
            </a:r>
            <a:r>
              <a:rPr lang="en-US" sz="2000" dirty="0"/>
              <a:t>first string, &lt;S02&gt; by the second and so on.  If one the </a:t>
            </a:r>
            <a:r>
              <a:rPr lang="en-US" sz="2000" dirty="0" smtClean="0"/>
              <a:t>strings is </a:t>
            </a:r>
            <a:r>
              <a:rPr lang="en-US" sz="2000" dirty="0"/>
              <a:t>called space (all lower case), the corresponding &lt;SXX&gt; entry </a:t>
            </a:r>
            <a:r>
              <a:rPr lang="en-US" sz="2000" dirty="0" smtClean="0"/>
              <a:t>will  </a:t>
            </a:r>
            <a:r>
              <a:rPr lang="en-US" sz="2000" dirty="0"/>
              <a:t>be replaced by a blank character (This provides a means to un-</a:t>
            </a:r>
            <a:r>
              <a:rPr lang="en-US" sz="2000" dirty="0" smtClean="0"/>
              <a:t>comment </a:t>
            </a:r>
            <a:r>
              <a:rPr lang="en-US" sz="2000" dirty="0"/>
              <a:t>lines)</a:t>
            </a:r>
          </a:p>
          <a:p>
            <a:pPr eaLnBrk="1" hangingPunct="1">
              <a:lnSpc>
                <a:spcPct val="90000"/>
              </a:lnSpc>
              <a:buFontTx/>
              <a:buNone/>
            </a:pPr>
            <a:endParaRPr lang="en-US" sz="2000" dirty="0"/>
          </a:p>
        </p:txBody>
      </p:sp>
      <p:sp>
        <p:nvSpPr>
          <p:cNvPr id="2" name="Date Placeholder 1"/>
          <p:cNvSpPr>
            <a:spLocks noGrp="1"/>
          </p:cNvSpPr>
          <p:nvPr>
            <p:ph type="dt" sz="half" idx="10"/>
          </p:nvPr>
        </p:nvSpPr>
        <p:spPr/>
        <p:txBody>
          <a:bodyPr/>
          <a:lstStyle/>
          <a:p>
            <a:r>
              <a:rPr lang="en-GB" smtClean="0"/>
              <a:t>2017/06/22</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15</a:t>
            </a:fld>
            <a:endParaRPr lang="en-US"/>
          </a:p>
        </p:txBody>
      </p:sp>
    </p:spTree>
    <p:extLst>
      <p:ext uri="{BB962C8B-B14F-4D97-AF65-F5344CB8AC3E}">
        <p14:creationId xmlns:p14="http://schemas.microsoft.com/office/powerpoint/2010/main" val="24858064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4"/>
          <p:cNvSpPr>
            <a:spLocks noGrp="1" noChangeArrowheads="1"/>
          </p:cNvSpPr>
          <p:nvPr>
            <p:ph type="title"/>
          </p:nvPr>
        </p:nvSpPr>
        <p:spPr/>
        <p:txBody>
          <a:bodyPr/>
          <a:lstStyle/>
          <a:p>
            <a:pPr algn="ctr" eaLnBrk="1" hangingPunct="1"/>
            <a:r>
              <a:rPr lang="en-US" dirty="0"/>
              <a:t>Basic use</a:t>
            </a:r>
            <a:r>
              <a:rPr lang="en-US" dirty="0" smtClean="0"/>
              <a:t>: Things to check</a:t>
            </a:r>
            <a:endParaRPr lang="en-US" dirty="0"/>
          </a:p>
        </p:txBody>
      </p:sp>
      <p:sp>
        <p:nvSpPr>
          <p:cNvPr id="30726" name="Rectangle 5"/>
          <p:cNvSpPr>
            <a:spLocks noGrp="1" noChangeArrowheads="1"/>
          </p:cNvSpPr>
          <p:nvPr>
            <p:ph idx="1"/>
          </p:nvPr>
        </p:nvSpPr>
        <p:spPr>
          <a:xfrm>
            <a:off x="685800" y="1676400"/>
            <a:ext cx="7772400" cy="4419600"/>
          </a:xfrm>
        </p:spPr>
        <p:txBody>
          <a:bodyPr/>
          <a:lstStyle/>
          <a:p>
            <a:pPr eaLnBrk="1" hangingPunct="1">
              <a:lnSpc>
                <a:spcPct val="90000"/>
              </a:lnSpc>
            </a:pPr>
            <a:r>
              <a:rPr lang="en-US" sz="2400" dirty="0"/>
              <a:t>Check on number of ambiguities (biases) fixed</a:t>
            </a:r>
          </a:p>
          <a:p>
            <a:pPr marL="342900" lvl="1" indent="0" eaLnBrk="1" hangingPunct="1">
              <a:lnSpc>
                <a:spcPct val="70000"/>
              </a:lnSpc>
              <a:buNone/>
            </a:pPr>
            <a:r>
              <a:rPr lang="en-US" sz="2000" dirty="0" err="1">
                <a:latin typeface="Courier" charset="0"/>
                <a:ea typeface="Courier" charset="0"/>
                <a:cs typeface="Courier" charset="0"/>
              </a:rPr>
              <a:t>grep</a:t>
            </a:r>
            <a:r>
              <a:rPr lang="en-US" sz="2000" dirty="0">
                <a:latin typeface="Courier" charset="0"/>
                <a:ea typeface="Courier" charset="0"/>
                <a:cs typeface="Courier" charset="0"/>
              </a:rPr>
              <a:t> FINAL &lt;summary file&gt;</a:t>
            </a:r>
          </a:p>
          <a:p>
            <a:pPr eaLnBrk="1" hangingPunct="1">
              <a:lnSpc>
                <a:spcPct val="90000"/>
              </a:lnSpc>
            </a:pPr>
            <a:r>
              <a:rPr lang="en-US" sz="2400" dirty="0"/>
              <a:t>A 3 in column “</a:t>
            </a:r>
            <a:r>
              <a:rPr lang="en-US" sz="2400" dirty="0" err="1"/>
              <a:t>Fixd</a:t>
            </a:r>
            <a:r>
              <a:rPr lang="en-US" sz="2400" dirty="0"/>
              <a:t>” means fixed, 1 means still floating point estimate</a:t>
            </a:r>
          </a:p>
          <a:p>
            <a:pPr eaLnBrk="1" hangingPunct="1">
              <a:lnSpc>
                <a:spcPct val="90000"/>
              </a:lnSpc>
            </a:pPr>
            <a:r>
              <a:rPr lang="en-US" sz="2400" dirty="0"/>
              <a:t>If still non-fixed biases or atmospheric delays are estimated then smoothing solution should be made </a:t>
            </a:r>
            <a:r>
              <a:rPr lang="en-US" sz="2400" dirty="0" smtClean="0"/>
              <a:t>(“</a:t>
            </a:r>
            <a:r>
              <a:rPr lang="en-US" sz="2400" dirty="0" err="1" smtClean="0"/>
              <a:t>back_type</a:t>
            </a:r>
            <a:r>
              <a:rPr lang="en-US" sz="2400" dirty="0" smtClean="0"/>
              <a:t> smooth”)</a:t>
            </a:r>
            <a:endParaRPr lang="en-US" sz="2400" dirty="0"/>
          </a:p>
          <a:p>
            <a:pPr eaLnBrk="1" hangingPunct="1">
              <a:lnSpc>
                <a:spcPct val="90000"/>
              </a:lnSpc>
            </a:pPr>
            <a:r>
              <a:rPr lang="en-US" sz="2400" dirty="0"/>
              <a:t>output in </a:t>
            </a:r>
            <a:r>
              <a:rPr lang="en-US" sz="2400" dirty="0" smtClean="0"/>
              <a:t>NEU, geodetic, DHU, XYZ coordinates. </a:t>
            </a:r>
            <a:r>
              <a:rPr lang="en-US" sz="2400" dirty="0"/>
              <a:t>NEU are simple </a:t>
            </a:r>
            <a:r>
              <a:rPr lang="en-US" sz="2400" dirty="0" smtClean="0"/>
              <a:t>north and east </a:t>
            </a:r>
            <a:r>
              <a:rPr lang="en-US" sz="2400" dirty="0"/>
              <a:t>distances and height differences from fixed site. (Convenient for plotting and small position changes)</a:t>
            </a:r>
            <a:r>
              <a:rPr lang="en-US" sz="2400" dirty="0" smtClean="0"/>
              <a:t>.  DHU is similar but difference are from the a priori coordinates of the site.</a:t>
            </a:r>
            <a:endParaRPr lang="en-US" sz="2400" dirty="0"/>
          </a:p>
        </p:txBody>
      </p:sp>
      <p:sp>
        <p:nvSpPr>
          <p:cNvPr id="2" name="Date Placeholder 1"/>
          <p:cNvSpPr>
            <a:spLocks noGrp="1"/>
          </p:cNvSpPr>
          <p:nvPr>
            <p:ph type="dt" sz="half" idx="10"/>
          </p:nvPr>
        </p:nvSpPr>
        <p:spPr/>
        <p:txBody>
          <a:bodyPr/>
          <a:lstStyle/>
          <a:p>
            <a:r>
              <a:rPr lang="en-GB" smtClean="0"/>
              <a:t>2017/06/22</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16</a:t>
            </a:fld>
            <a:endParaRPr lang="en-US"/>
          </a:p>
        </p:txBody>
      </p:sp>
    </p:spTree>
    <p:extLst>
      <p:ext uri="{BB962C8B-B14F-4D97-AF65-F5344CB8AC3E}">
        <p14:creationId xmlns:p14="http://schemas.microsoft.com/office/powerpoint/2010/main" val="2522550904"/>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3" name="Rectangle 4"/>
          <p:cNvSpPr>
            <a:spLocks noGrp="1" noChangeArrowheads="1"/>
          </p:cNvSpPr>
          <p:nvPr>
            <p:ph type="title"/>
          </p:nvPr>
        </p:nvSpPr>
        <p:spPr/>
        <p:txBody>
          <a:bodyPr/>
          <a:lstStyle/>
          <a:p>
            <a:pPr algn="ctr" eaLnBrk="1" hangingPunct="1"/>
            <a:r>
              <a:rPr lang="en-US" dirty="0"/>
              <a:t>More advanced features</a:t>
            </a:r>
          </a:p>
        </p:txBody>
      </p:sp>
      <p:sp>
        <p:nvSpPr>
          <p:cNvPr id="32774" name="Rectangle 5"/>
          <p:cNvSpPr>
            <a:spLocks noGrp="1" noChangeArrowheads="1"/>
          </p:cNvSpPr>
          <p:nvPr>
            <p:ph idx="1"/>
          </p:nvPr>
        </p:nvSpPr>
        <p:spPr/>
        <p:txBody>
          <a:bodyPr/>
          <a:lstStyle/>
          <a:p>
            <a:pPr eaLnBrk="1" hangingPunct="1"/>
            <a:r>
              <a:rPr lang="en-US" dirty="0">
                <a:latin typeface="Courier" charset="0"/>
                <a:ea typeface="Courier" charset="0"/>
                <a:cs typeface="Courier" charset="0"/>
              </a:rPr>
              <a:t>t</a:t>
            </a:r>
            <a:r>
              <a:rPr lang="en-US" dirty="0" smtClean="0">
                <a:latin typeface="Courier" charset="0"/>
                <a:ea typeface="Courier" charset="0"/>
                <a:cs typeface="Courier" charset="0"/>
              </a:rPr>
              <a:t>rack</a:t>
            </a:r>
            <a:r>
              <a:rPr lang="en-US" dirty="0" smtClean="0"/>
              <a:t> </a:t>
            </a:r>
            <a:r>
              <a:rPr lang="en-US" dirty="0"/>
              <a:t>has a large help file which explains strategies for using the program, commands available and an explanation of the output and how to interpret it.</a:t>
            </a:r>
          </a:p>
          <a:p>
            <a:pPr eaLnBrk="1" hangingPunct="1"/>
            <a:r>
              <a:rPr lang="en-US" dirty="0"/>
              <a:t>It is possible to read a set of ambiguities in. </a:t>
            </a:r>
          </a:p>
          <a:p>
            <a:pPr lvl="1" eaLnBrk="1" hangingPunct="1"/>
            <a:r>
              <a:rPr lang="en-US" dirty="0">
                <a:ea typeface="ＭＳ Ｐゴシック" charset="-128"/>
              </a:rPr>
              <a:t>Works by running </a:t>
            </a:r>
            <a:r>
              <a:rPr lang="en-US" dirty="0">
                <a:latin typeface="Courier" charset="0"/>
                <a:ea typeface="Courier" charset="0"/>
                <a:cs typeface="Courier" charset="0"/>
              </a:rPr>
              <a:t>track</a:t>
            </a:r>
            <a:r>
              <a:rPr lang="en-US" dirty="0">
                <a:ea typeface="ＭＳ Ｐゴシック" charset="-128"/>
              </a:rPr>
              <a:t> and extracting FINAL lines into an ambiguity file.  Setting 7 for the </a:t>
            </a:r>
            <a:r>
              <a:rPr lang="en-US" dirty="0" err="1">
                <a:ea typeface="ＭＳ Ｐゴシック" charset="-128"/>
              </a:rPr>
              <a:t>Fixd</a:t>
            </a:r>
            <a:r>
              <a:rPr lang="en-US" dirty="0">
                <a:ea typeface="ＭＳ Ｐゴシック" charset="-128"/>
              </a:rPr>
              <a:t> column will force fix the ambiguity. ambiguity file is then read into track (-a option or </a:t>
            </a:r>
            <a:r>
              <a:rPr lang="en-US" dirty="0" err="1">
                <a:ea typeface="ＭＳ Ｐゴシック" charset="-128"/>
              </a:rPr>
              <a:t>ambin_file</a:t>
            </a:r>
            <a:r>
              <a:rPr lang="en-US" dirty="0">
                <a:ea typeface="ＭＳ Ｐゴシック" charset="-128"/>
              </a:rPr>
              <a:t>)</a:t>
            </a:r>
          </a:p>
        </p:txBody>
      </p:sp>
      <p:sp>
        <p:nvSpPr>
          <p:cNvPr id="2" name="Date Placeholder 1"/>
          <p:cNvSpPr>
            <a:spLocks noGrp="1"/>
          </p:cNvSpPr>
          <p:nvPr>
            <p:ph type="dt" sz="half" idx="10"/>
          </p:nvPr>
        </p:nvSpPr>
        <p:spPr/>
        <p:txBody>
          <a:bodyPr/>
          <a:lstStyle/>
          <a:p>
            <a:r>
              <a:rPr lang="en-GB" smtClean="0"/>
              <a:t>2017/06/22</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17</a:t>
            </a:fld>
            <a:endParaRPr lang="en-US"/>
          </a:p>
        </p:txBody>
      </p:sp>
    </p:spTree>
    <p:extLst>
      <p:ext uri="{BB962C8B-B14F-4D97-AF65-F5344CB8AC3E}">
        <p14:creationId xmlns:p14="http://schemas.microsoft.com/office/powerpoint/2010/main" val="1804067021"/>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4"/>
          <p:cNvSpPr>
            <a:spLocks noGrp="1" noChangeArrowheads="1"/>
          </p:cNvSpPr>
          <p:nvPr>
            <p:ph type="title"/>
          </p:nvPr>
        </p:nvSpPr>
        <p:spPr/>
        <p:txBody>
          <a:bodyPr/>
          <a:lstStyle/>
          <a:p>
            <a:pPr algn="ctr" eaLnBrk="1" hangingPunct="1"/>
            <a:r>
              <a:rPr lang="en-US" dirty="0"/>
              <a:t>Advanced features</a:t>
            </a:r>
          </a:p>
        </p:txBody>
      </p:sp>
      <p:sp>
        <p:nvSpPr>
          <p:cNvPr id="34822" name="Rectangle 5"/>
          <p:cNvSpPr>
            <a:spLocks noGrp="1" noChangeArrowheads="1"/>
          </p:cNvSpPr>
          <p:nvPr>
            <p:ph idx="1"/>
          </p:nvPr>
        </p:nvSpPr>
        <p:spPr/>
        <p:txBody>
          <a:bodyPr/>
          <a:lstStyle/>
          <a:p>
            <a:pPr eaLnBrk="1" hangingPunct="1"/>
            <a:r>
              <a:rPr lang="en-US" dirty="0"/>
              <a:t>Commands allow control of how the biases are fixed and editing criteria for data</a:t>
            </a:r>
          </a:p>
          <a:p>
            <a:pPr eaLnBrk="1" hangingPunct="1"/>
            <a:r>
              <a:rPr lang="en-US" dirty="0"/>
              <a:t>Editing is tricky because on moving platform, jumps in phase could simply be movement</a:t>
            </a:r>
          </a:p>
          <a:p>
            <a:pPr eaLnBrk="1" hangingPunct="1"/>
            <a:r>
              <a:rPr lang="en-US" dirty="0"/>
              <a:t>Ionospheric delay and </a:t>
            </a:r>
            <a:r>
              <a:rPr lang="en-US" dirty="0" smtClean="0"/>
              <a:t>MW-WL </a:t>
            </a:r>
            <a:r>
              <a:rPr lang="en-US" dirty="0"/>
              <a:t>used for editing.</a:t>
            </a:r>
          </a:p>
          <a:p>
            <a:pPr eaLnBrk="1" hangingPunct="1"/>
            <a:r>
              <a:rPr lang="en-US" dirty="0"/>
              <a:t>Explicit </a:t>
            </a:r>
            <a:r>
              <a:rPr lang="en-US" dirty="0" smtClean="0"/>
              <a:t>“</a:t>
            </a:r>
            <a:r>
              <a:rPr lang="en-US" dirty="0" err="1" smtClean="0"/>
              <a:t>edit_svs</a:t>
            </a:r>
            <a:r>
              <a:rPr lang="en-US" dirty="0" smtClean="0"/>
              <a:t>” </a:t>
            </a:r>
            <a:r>
              <a:rPr lang="en-US" dirty="0"/>
              <a:t>command</a:t>
            </a:r>
          </a:p>
          <a:p>
            <a:pPr eaLnBrk="1" hangingPunct="1"/>
            <a:r>
              <a:rPr lang="en-US" dirty="0"/>
              <a:t>Explicit add and remove bias flags</a:t>
            </a:r>
          </a:p>
        </p:txBody>
      </p:sp>
      <p:sp>
        <p:nvSpPr>
          <p:cNvPr id="2" name="Date Placeholder 1"/>
          <p:cNvSpPr>
            <a:spLocks noGrp="1"/>
          </p:cNvSpPr>
          <p:nvPr>
            <p:ph type="dt" sz="half" idx="10"/>
          </p:nvPr>
        </p:nvSpPr>
        <p:spPr/>
        <p:txBody>
          <a:bodyPr/>
          <a:lstStyle/>
          <a:p>
            <a:r>
              <a:rPr lang="en-GB" smtClean="0"/>
              <a:t>2017/06/22</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18</a:t>
            </a:fld>
            <a:endParaRPr lang="en-US"/>
          </a:p>
        </p:txBody>
      </p:sp>
    </p:spTree>
    <p:extLst>
      <p:ext uri="{BB962C8B-B14F-4D97-AF65-F5344CB8AC3E}">
        <p14:creationId xmlns:p14="http://schemas.microsoft.com/office/powerpoint/2010/main" val="1810211370"/>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4"/>
          <p:cNvSpPr>
            <a:spLocks noGrp="1" noChangeArrowheads="1"/>
          </p:cNvSpPr>
          <p:nvPr>
            <p:ph type="title"/>
          </p:nvPr>
        </p:nvSpPr>
        <p:spPr/>
        <p:txBody>
          <a:bodyPr/>
          <a:lstStyle/>
          <a:p>
            <a:pPr algn="ctr" eaLnBrk="1" hangingPunct="1"/>
            <a:r>
              <a:rPr lang="en-US" dirty="0"/>
              <a:t>Kinematic GPS</a:t>
            </a:r>
          </a:p>
        </p:txBody>
      </p:sp>
      <p:sp>
        <p:nvSpPr>
          <p:cNvPr id="16390" name="Rectangle 5"/>
          <p:cNvSpPr>
            <a:spLocks noGrp="1" noChangeArrowheads="1"/>
          </p:cNvSpPr>
          <p:nvPr>
            <p:ph idx="1"/>
          </p:nvPr>
        </p:nvSpPr>
        <p:spPr/>
        <p:txBody>
          <a:bodyPr>
            <a:normAutofit/>
          </a:bodyPr>
          <a:lstStyle/>
          <a:p>
            <a:pPr eaLnBrk="1" hangingPunct="1">
              <a:lnSpc>
                <a:spcPct val="90000"/>
              </a:lnSpc>
            </a:pPr>
            <a:r>
              <a:rPr lang="en-US" sz="2400" dirty="0"/>
              <a:t>The style of GPS data collection and processing suggests that one or more GPS stations is moving (e.g., car, aircraft)</a:t>
            </a:r>
          </a:p>
          <a:p>
            <a:pPr eaLnBrk="1" hangingPunct="1">
              <a:lnSpc>
                <a:spcPct val="90000"/>
              </a:lnSpc>
            </a:pPr>
            <a:r>
              <a:rPr lang="en-US" sz="2400" dirty="0"/>
              <a:t>To obtain good results for positioning as a function of time it helps if the ambiguities can be fixed to integer values.  Although with the “back smooth” option in </a:t>
            </a:r>
            <a:r>
              <a:rPr lang="en-US" sz="2400" dirty="0">
                <a:latin typeface="Courier" charset="0"/>
                <a:ea typeface="Courier" charset="0"/>
                <a:cs typeface="Courier" charset="0"/>
              </a:rPr>
              <a:t>track</a:t>
            </a:r>
            <a:r>
              <a:rPr lang="en-US" sz="2400" dirty="0"/>
              <a:t> this is </a:t>
            </a:r>
            <a:r>
              <a:rPr lang="en-US" sz="2400" dirty="0" smtClean="0"/>
              <a:t>not </a:t>
            </a:r>
            <a:r>
              <a:rPr lang="en-US" sz="2400" dirty="0"/>
              <a:t>so critical.</a:t>
            </a:r>
          </a:p>
          <a:p>
            <a:pPr eaLnBrk="1" hangingPunct="1">
              <a:lnSpc>
                <a:spcPct val="90000"/>
              </a:lnSpc>
            </a:pPr>
            <a:r>
              <a:rPr lang="en-US" sz="2400" dirty="0"/>
              <a:t>Program </a:t>
            </a:r>
            <a:r>
              <a:rPr lang="en-US" sz="2400" dirty="0" smtClean="0">
                <a:latin typeface="Courier" charset="0"/>
                <a:ea typeface="Courier" charset="0"/>
                <a:cs typeface="Courier" charset="0"/>
              </a:rPr>
              <a:t>track</a:t>
            </a:r>
            <a:r>
              <a:rPr lang="en-US" sz="2400" dirty="0" smtClean="0">
                <a:solidFill>
                  <a:srgbClr val="C0504D"/>
                </a:solidFill>
              </a:rPr>
              <a:t> </a:t>
            </a:r>
            <a:r>
              <a:rPr lang="en-US" sz="2400" dirty="0"/>
              <a:t>is the MIT implementation of this style of processing</a:t>
            </a:r>
            <a:r>
              <a:rPr lang="en-US" sz="2400" dirty="0" smtClean="0"/>
              <a:t>.  The real time version is </a:t>
            </a:r>
            <a:r>
              <a:rPr lang="en-US" sz="2400" dirty="0" err="1" smtClean="0">
                <a:latin typeface="Courier" charset="0"/>
                <a:ea typeface="Courier" charset="0"/>
                <a:cs typeface="Courier" charset="0"/>
              </a:rPr>
              <a:t>trackRT</a:t>
            </a:r>
            <a:r>
              <a:rPr lang="en-US" sz="2400" dirty="0">
                <a:solidFill>
                  <a:srgbClr val="C0504D"/>
                </a:solidFill>
              </a:rPr>
              <a:t> </a:t>
            </a:r>
            <a:r>
              <a:rPr lang="en-US" sz="2400" dirty="0" smtClean="0">
                <a:solidFill>
                  <a:srgbClr val="000000"/>
                </a:solidFill>
              </a:rPr>
              <a:t>and</a:t>
            </a:r>
            <a:r>
              <a:rPr lang="en-US" sz="2400" dirty="0" smtClean="0">
                <a:solidFill>
                  <a:srgbClr val="C0504D"/>
                </a:solidFill>
              </a:rPr>
              <a:t> </a:t>
            </a:r>
            <a:r>
              <a:rPr lang="en-US" sz="2400" dirty="0" err="1" smtClean="0">
                <a:latin typeface="Courier" charset="0"/>
                <a:ea typeface="Courier" charset="0"/>
                <a:cs typeface="Courier" charset="0"/>
              </a:rPr>
              <a:t>trackRTB</a:t>
            </a:r>
            <a:endParaRPr lang="en-US" sz="2400" dirty="0" smtClean="0">
              <a:latin typeface="Courier" charset="0"/>
              <a:ea typeface="Courier" charset="0"/>
              <a:cs typeface="Courier" charset="0"/>
            </a:endParaRPr>
          </a:p>
          <a:p>
            <a:pPr eaLnBrk="1" hangingPunct="1">
              <a:lnSpc>
                <a:spcPct val="90000"/>
              </a:lnSpc>
            </a:pPr>
            <a:r>
              <a:rPr lang="en-US" sz="2400" dirty="0"/>
              <a:t>Unlike many programs of this type, </a:t>
            </a:r>
            <a:r>
              <a:rPr lang="en-US" sz="2400" dirty="0">
                <a:latin typeface="Courier" charset="0"/>
                <a:ea typeface="Courier" charset="0"/>
                <a:cs typeface="Courier" charset="0"/>
              </a:rPr>
              <a:t>track</a:t>
            </a:r>
            <a:r>
              <a:rPr lang="en-US" sz="2400" dirty="0"/>
              <a:t> pre-reads all data before processing.  (This approach has its pros and cons)</a:t>
            </a:r>
          </a:p>
        </p:txBody>
      </p:sp>
      <p:sp>
        <p:nvSpPr>
          <p:cNvPr id="2" name="Date Placeholder 1"/>
          <p:cNvSpPr>
            <a:spLocks noGrp="1"/>
          </p:cNvSpPr>
          <p:nvPr>
            <p:ph type="dt" sz="half" idx="10"/>
          </p:nvPr>
        </p:nvSpPr>
        <p:spPr/>
        <p:txBody>
          <a:bodyPr/>
          <a:lstStyle/>
          <a:p>
            <a:r>
              <a:rPr lang="en-GB" smtClean="0"/>
              <a:t>2017/06/22</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a:t>
            </a:fld>
            <a:endParaRPr lang="en-US"/>
          </a:p>
        </p:txBody>
      </p:sp>
    </p:spTree>
    <p:extLst>
      <p:ext uri="{BB962C8B-B14F-4D97-AF65-F5344CB8AC3E}">
        <p14:creationId xmlns:p14="http://schemas.microsoft.com/office/powerpoint/2010/main" val="1714243416"/>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p:txBody>
          <a:bodyPr/>
          <a:lstStyle/>
          <a:p>
            <a:pPr algn="ctr" eaLnBrk="1" hangingPunct="1"/>
            <a:r>
              <a:rPr lang="en-US" dirty="0"/>
              <a:t>Main </a:t>
            </a:r>
            <a:r>
              <a:rPr lang="en-US" dirty="0" smtClean="0"/>
              <a:t>tunable </a:t>
            </a:r>
            <a:r>
              <a:rPr lang="en-US" dirty="0"/>
              <a:t>commands</a:t>
            </a:r>
          </a:p>
        </p:txBody>
      </p:sp>
      <p:sp>
        <p:nvSpPr>
          <p:cNvPr id="36870" name="Rectangle 3"/>
          <p:cNvSpPr>
            <a:spLocks noGrp="1" noChangeArrowheads="1"/>
          </p:cNvSpPr>
          <p:nvPr>
            <p:ph idx="1"/>
          </p:nvPr>
        </p:nvSpPr>
        <p:spPr/>
        <p:txBody>
          <a:bodyPr>
            <a:normAutofit lnSpcReduction="10000"/>
          </a:bodyPr>
          <a:lstStyle/>
          <a:p>
            <a:pPr eaLnBrk="1" hangingPunct="1">
              <a:lnSpc>
                <a:spcPct val="90000"/>
              </a:lnSpc>
            </a:pPr>
            <a:r>
              <a:rPr lang="en-US" sz="2400" dirty="0"/>
              <a:t> BF_SET  &lt;Max gap&gt;  &lt;Min good&gt;</a:t>
            </a:r>
          </a:p>
          <a:p>
            <a:pPr lvl="1" eaLnBrk="1" hangingPunct="1">
              <a:lnSpc>
                <a:spcPct val="70000"/>
              </a:lnSpc>
            </a:pPr>
            <a:r>
              <a:rPr lang="en-US" sz="2000" dirty="0">
                <a:ea typeface="ＭＳ Ｐゴシック" charset="-128"/>
              </a:rPr>
              <a:t>Sets sizes of gaps in data that will automatically add bias flag for possible cycle slip.  Default is 1, but high rate data often misses measurements.</a:t>
            </a:r>
          </a:p>
          <a:p>
            <a:pPr eaLnBrk="1" hangingPunct="1">
              <a:lnSpc>
                <a:spcPct val="90000"/>
              </a:lnSpc>
            </a:pPr>
            <a:r>
              <a:rPr lang="en-US" sz="2400" dirty="0"/>
              <a:t> ION_STATS &lt;Jump&gt;</a:t>
            </a:r>
          </a:p>
          <a:p>
            <a:pPr lvl="1" eaLnBrk="1" hangingPunct="1">
              <a:lnSpc>
                <a:spcPct val="70000"/>
              </a:lnSpc>
            </a:pPr>
            <a:r>
              <a:rPr lang="en-US" sz="2000" dirty="0">
                <a:ea typeface="ＭＳ Ｐゴシック" charset="-128"/>
              </a:rPr>
              <a:t>Size of jump in ionospheric delay that will be flagged as cycle slip. Can be increased for noisy data</a:t>
            </a:r>
          </a:p>
          <a:p>
            <a:pPr eaLnBrk="1" hangingPunct="1">
              <a:lnSpc>
                <a:spcPct val="90000"/>
              </a:lnSpc>
            </a:pPr>
            <a:r>
              <a:rPr lang="en-US" sz="2400" dirty="0"/>
              <a:t> FLOAT_TYPE &lt;Start&gt; &lt;Decimation&gt; &lt;Type&gt; &lt;Float sigma Limits(2)&gt; &lt;</a:t>
            </a:r>
            <a:r>
              <a:rPr lang="en-US" sz="2400" dirty="0" err="1"/>
              <a:t>WL_Fact</a:t>
            </a:r>
            <a:r>
              <a:rPr lang="en-US" sz="2400" dirty="0"/>
              <a:t>&gt; &lt;</a:t>
            </a:r>
            <a:r>
              <a:rPr lang="en-US" sz="2400" dirty="0" err="1"/>
              <a:t>Ion_fact</a:t>
            </a:r>
            <a:r>
              <a:rPr lang="en-US" sz="2400" dirty="0"/>
              <a:t>&gt; &lt;</a:t>
            </a:r>
            <a:r>
              <a:rPr lang="en-US" sz="2400" dirty="0" err="1"/>
              <a:t>MAX_Fit</a:t>
            </a:r>
            <a:r>
              <a:rPr lang="en-US" sz="2400" dirty="0"/>
              <a:t>&gt; &lt;RR&gt;</a:t>
            </a:r>
          </a:p>
          <a:p>
            <a:pPr lvl="1" eaLnBrk="1" hangingPunct="1">
              <a:lnSpc>
                <a:spcPct val="70000"/>
              </a:lnSpc>
            </a:pPr>
            <a:r>
              <a:rPr lang="en-US" sz="2000" dirty="0">
                <a:ea typeface="ＭＳ Ｐゴシック" charset="-128"/>
              </a:rPr>
              <a:t>Main control on resolving ambiguities.  Float sigma limits (for LC and WL) often need resetting based on data quality.</a:t>
            </a:r>
          </a:p>
          <a:p>
            <a:pPr lvl="1" eaLnBrk="1" hangingPunct="1">
              <a:lnSpc>
                <a:spcPct val="70000"/>
              </a:lnSpc>
            </a:pPr>
            <a:r>
              <a:rPr lang="en-US" sz="2000" dirty="0">
                <a:ea typeface="ＭＳ Ｐゴシック" charset="-128"/>
              </a:rPr>
              <a:t>&lt;</a:t>
            </a:r>
            <a:r>
              <a:rPr lang="en-US" sz="2000" dirty="0" err="1">
                <a:ea typeface="ＭＳ Ｐゴシック" charset="-128"/>
              </a:rPr>
              <a:t>WL_Fact</a:t>
            </a:r>
            <a:r>
              <a:rPr lang="en-US" sz="2000" dirty="0">
                <a:ea typeface="ＭＳ Ｐゴシック" charset="-128"/>
              </a:rPr>
              <a:t>&gt; &lt;</a:t>
            </a:r>
            <a:r>
              <a:rPr lang="en-US" sz="2000" dirty="0" err="1">
                <a:ea typeface="ＭＳ Ｐゴシック" charset="-128"/>
              </a:rPr>
              <a:t>Ion_fact</a:t>
            </a:r>
            <a:r>
              <a:rPr lang="en-US" sz="2000" dirty="0">
                <a:ea typeface="ＭＳ Ｐゴシック" charset="-128"/>
              </a:rPr>
              <a:t>&gt; control relative weights of WL and LG chi-squared contributions.</a:t>
            </a:r>
          </a:p>
          <a:p>
            <a:pPr lvl="1" eaLnBrk="1" hangingPunct="1">
              <a:lnSpc>
                <a:spcPct val="70000"/>
              </a:lnSpc>
            </a:pPr>
            <a:r>
              <a:rPr lang="en-US" sz="2000" dirty="0">
                <a:ea typeface="ＭＳ Ｐゴシック" charset="-128"/>
              </a:rPr>
              <a:t>RR is relative rank tolerance</a:t>
            </a:r>
          </a:p>
          <a:p>
            <a:pPr eaLnBrk="1" hangingPunct="1">
              <a:lnSpc>
                <a:spcPct val="90000"/>
              </a:lnSpc>
            </a:pPr>
            <a:r>
              <a:rPr lang="en-US" sz="2400" dirty="0" err="1"/>
              <a:t>Fcode</a:t>
            </a:r>
            <a:r>
              <a:rPr lang="en-US" sz="2400" dirty="0"/>
              <a:t> in output is diagnostic of why biases are not resolved.</a:t>
            </a:r>
          </a:p>
        </p:txBody>
      </p:sp>
      <p:sp>
        <p:nvSpPr>
          <p:cNvPr id="2" name="Date Placeholder 1"/>
          <p:cNvSpPr>
            <a:spLocks noGrp="1"/>
          </p:cNvSpPr>
          <p:nvPr>
            <p:ph type="dt" sz="half" idx="10"/>
          </p:nvPr>
        </p:nvSpPr>
        <p:spPr/>
        <p:txBody>
          <a:bodyPr/>
          <a:lstStyle/>
          <a:p>
            <a:r>
              <a:rPr lang="en-GB" smtClean="0"/>
              <a:t>2017/06/22</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19</a:t>
            </a:fld>
            <a:endParaRPr lang="en-US"/>
          </a:p>
        </p:txBody>
      </p:sp>
    </p:spTree>
    <p:extLst>
      <p:ext uri="{BB962C8B-B14F-4D97-AF65-F5344CB8AC3E}">
        <p14:creationId xmlns:p14="http://schemas.microsoft.com/office/powerpoint/2010/main" val="32738782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Rectangle 2"/>
          <p:cNvSpPr>
            <a:spLocks noGrp="1" noChangeArrowheads="1"/>
          </p:cNvSpPr>
          <p:nvPr>
            <p:ph type="title"/>
          </p:nvPr>
        </p:nvSpPr>
        <p:spPr/>
        <p:txBody>
          <a:bodyPr/>
          <a:lstStyle/>
          <a:p>
            <a:pPr algn="ctr" eaLnBrk="1" hangingPunct="1"/>
            <a:r>
              <a:rPr lang="en-US" dirty="0"/>
              <a:t>Other common commands</a:t>
            </a:r>
          </a:p>
        </p:txBody>
      </p:sp>
      <p:sp>
        <p:nvSpPr>
          <p:cNvPr id="37894" name="Rectangle 3"/>
          <p:cNvSpPr>
            <a:spLocks noGrp="1" noChangeArrowheads="1"/>
          </p:cNvSpPr>
          <p:nvPr>
            <p:ph idx="1"/>
          </p:nvPr>
        </p:nvSpPr>
        <p:spPr/>
        <p:txBody>
          <a:bodyPr/>
          <a:lstStyle/>
          <a:p>
            <a:pPr eaLnBrk="1" hangingPunct="1"/>
            <a:r>
              <a:rPr lang="en-US" sz="2400"/>
              <a:t>USR_ADDBF &lt;site&gt; &lt;prn #&gt; &lt;time (ymdhms)&gt;</a:t>
            </a:r>
          </a:p>
          <a:p>
            <a:pPr eaLnBrk="1" hangingPunct="1">
              <a:buFontTx/>
              <a:buNone/>
            </a:pPr>
            <a:r>
              <a:rPr lang="en-US" sz="2400"/>
              <a:t>Allows user to add a bias file at site &lt;site&gt; for PRN &lt;prn #&gt; at time &lt;time&gt;.  First valid measurement at or after time will be flags.</a:t>
            </a:r>
          </a:p>
          <a:p>
            <a:pPr eaLnBrk="1" hangingPunct="1"/>
            <a:r>
              <a:rPr lang="en-US" sz="2400"/>
              <a:t> USR_DELBF &lt;site&gt; &lt;prn #&gt; &lt;time (ymdhms)&gt;</a:t>
            </a:r>
          </a:p>
          <a:p>
            <a:pPr eaLnBrk="1" hangingPunct="1">
              <a:buFontTx/>
              <a:buNone/>
            </a:pPr>
            <a:r>
              <a:rPr lang="en-US" sz="2400"/>
              <a:t>Allows user to delete a bias file at site &lt;site&gt; for PRN &lt;prn #&gt; at time &lt;time&gt;. The time must match within 50% of sampling interval.</a:t>
            </a:r>
          </a:p>
          <a:p>
            <a:pPr eaLnBrk="1" hangingPunct="1"/>
            <a:endParaRPr lang="en-US" sz="2400"/>
          </a:p>
        </p:txBody>
      </p:sp>
      <p:sp>
        <p:nvSpPr>
          <p:cNvPr id="2" name="Date Placeholder 1"/>
          <p:cNvSpPr>
            <a:spLocks noGrp="1"/>
          </p:cNvSpPr>
          <p:nvPr>
            <p:ph type="dt" sz="half" idx="10"/>
          </p:nvPr>
        </p:nvSpPr>
        <p:spPr/>
        <p:txBody>
          <a:bodyPr/>
          <a:lstStyle/>
          <a:p>
            <a:r>
              <a:rPr lang="en-GB" smtClean="0"/>
              <a:t>2017/06/22</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20</a:t>
            </a:fld>
            <a:endParaRPr lang="en-US"/>
          </a:p>
        </p:txBody>
      </p:sp>
    </p:spTree>
    <p:extLst>
      <p:ext uri="{BB962C8B-B14F-4D97-AF65-F5344CB8AC3E}">
        <p14:creationId xmlns:p14="http://schemas.microsoft.com/office/powerpoint/2010/main" val="12092006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114" name="Rectangle 2"/>
          <p:cNvSpPr>
            <a:spLocks noGrp="1" noChangeArrowheads="1"/>
          </p:cNvSpPr>
          <p:nvPr>
            <p:ph type="title"/>
          </p:nvPr>
        </p:nvSpPr>
        <p:spPr/>
        <p:txBody>
          <a:bodyPr/>
          <a:lstStyle/>
          <a:p>
            <a:pPr algn="ctr"/>
            <a:r>
              <a:rPr lang="en-US" dirty="0">
                <a:latin typeface="Courier New" charset="0"/>
                <a:ea typeface="Courier New" charset="0"/>
                <a:cs typeface="Courier New" charset="0"/>
              </a:rPr>
              <a:t>t</a:t>
            </a:r>
            <a:r>
              <a:rPr lang="en-US" dirty="0" smtClean="0">
                <a:latin typeface="Courier New" charset="0"/>
                <a:ea typeface="Courier New" charset="0"/>
                <a:cs typeface="Courier New" charset="0"/>
              </a:rPr>
              <a:t>rack</a:t>
            </a:r>
            <a:r>
              <a:rPr lang="en-US" dirty="0" smtClean="0"/>
              <a:t> output </a:t>
            </a:r>
            <a:r>
              <a:rPr lang="en-US" dirty="0"/>
              <a:t>f</a:t>
            </a:r>
            <a:r>
              <a:rPr lang="en-US" dirty="0" smtClean="0"/>
              <a:t>iles</a:t>
            </a:r>
            <a:endParaRPr lang="en-US" dirty="0"/>
          </a:p>
        </p:txBody>
      </p:sp>
      <p:sp>
        <p:nvSpPr>
          <p:cNvPr id="346115" name="Rectangle 3"/>
          <p:cNvSpPr>
            <a:spLocks noGrp="1" noChangeArrowheads="1"/>
          </p:cNvSpPr>
          <p:nvPr>
            <p:ph idx="1"/>
          </p:nvPr>
        </p:nvSpPr>
        <p:spPr/>
        <p:txBody>
          <a:bodyPr/>
          <a:lstStyle/>
          <a:p>
            <a:r>
              <a:rPr lang="en-US" sz="2400" dirty="0">
                <a:latin typeface="Courier" charset="0"/>
                <a:ea typeface="Courier" charset="0"/>
                <a:cs typeface="Courier" charset="0"/>
              </a:rPr>
              <a:t>t</a:t>
            </a:r>
            <a:r>
              <a:rPr lang="en-US" sz="2400" dirty="0" smtClean="0">
                <a:latin typeface="Courier" charset="0"/>
                <a:ea typeface="Courier" charset="0"/>
                <a:cs typeface="Courier" charset="0"/>
              </a:rPr>
              <a:t>rack</a:t>
            </a:r>
            <a:r>
              <a:rPr lang="en-US" sz="2400" dirty="0" smtClean="0"/>
              <a:t> </a:t>
            </a:r>
            <a:r>
              <a:rPr lang="en-US" sz="2400" dirty="0"/>
              <a:t>outputs progress directly to the screen and this output can be re-directed with &gt; to a file.  (Generally </a:t>
            </a:r>
            <a:r>
              <a:rPr lang="en-US" sz="2400" dirty="0" err="1"/>
              <a:t>track_xxx.out</a:t>
            </a:r>
            <a:r>
              <a:rPr lang="en-US" sz="2400" dirty="0"/>
              <a:t>)</a:t>
            </a:r>
          </a:p>
          <a:p>
            <a:r>
              <a:rPr lang="en-US" sz="2400" dirty="0"/>
              <a:t>Summary file (</a:t>
            </a:r>
            <a:r>
              <a:rPr lang="en-US" sz="2400" dirty="0" err="1"/>
              <a:t>track.sum</a:t>
            </a:r>
            <a:r>
              <a:rPr lang="en-US" sz="2400" dirty="0"/>
              <a:t> by default)</a:t>
            </a:r>
          </a:p>
          <a:p>
            <a:r>
              <a:rPr lang="en-US" sz="2400" dirty="0"/>
              <a:t>Position files (</a:t>
            </a:r>
            <a:r>
              <a:rPr lang="en-US" sz="2400" dirty="0" smtClean="0"/>
              <a:t>NEU</a:t>
            </a:r>
            <a:r>
              <a:rPr lang="en-US" sz="2400" dirty="0"/>
              <a:t>,</a:t>
            </a:r>
            <a:r>
              <a:rPr lang="en-US" sz="2400" dirty="0" smtClean="0"/>
              <a:t>GEOD,DHU,XYZ)</a:t>
            </a:r>
            <a:endParaRPr lang="en-US" sz="2400" dirty="0"/>
          </a:p>
          <a:p>
            <a:r>
              <a:rPr lang="en-US" sz="2400" dirty="0"/>
              <a:t>Phase residual files (optional)</a:t>
            </a:r>
          </a:p>
          <a:p>
            <a:r>
              <a:rPr lang="en-US" sz="2400" dirty="0"/>
              <a:t>Wide-lane value files: (optional, sometime useful if cycle slip missed)</a:t>
            </a:r>
          </a:p>
          <a:p>
            <a:r>
              <a:rPr lang="en-US" sz="2400" dirty="0"/>
              <a:t>Meaning of output entries discussed in help file.</a:t>
            </a:r>
          </a:p>
        </p:txBody>
      </p:sp>
      <p:sp>
        <p:nvSpPr>
          <p:cNvPr id="2" name="Date Placeholder 1"/>
          <p:cNvSpPr>
            <a:spLocks noGrp="1"/>
          </p:cNvSpPr>
          <p:nvPr>
            <p:ph type="dt" sz="half" idx="10"/>
          </p:nvPr>
        </p:nvSpPr>
        <p:spPr/>
        <p:txBody>
          <a:bodyPr/>
          <a:lstStyle/>
          <a:p>
            <a:r>
              <a:rPr lang="en-GB" smtClean="0"/>
              <a:t>2017/06/22</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21</a:t>
            </a:fld>
            <a:endParaRPr lang="en-US"/>
          </a:p>
        </p:txBody>
      </p:sp>
    </p:spTree>
    <p:extLst>
      <p:ext uri="{BB962C8B-B14F-4D97-AF65-F5344CB8AC3E}">
        <p14:creationId xmlns:p14="http://schemas.microsoft.com/office/powerpoint/2010/main" val="35030760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8" name="Rectangle 2"/>
          <p:cNvSpPr>
            <a:spLocks noGrp="1" noChangeArrowheads="1"/>
          </p:cNvSpPr>
          <p:nvPr>
            <p:ph type="title"/>
          </p:nvPr>
        </p:nvSpPr>
        <p:spPr/>
        <p:txBody>
          <a:bodyPr/>
          <a:lstStyle/>
          <a:p>
            <a:pPr algn="ctr"/>
            <a:r>
              <a:rPr lang="en-US" dirty="0"/>
              <a:t>Summary file</a:t>
            </a:r>
          </a:p>
        </p:txBody>
      </p:sp>
      <p:sp>
        <p:nvSpPr>
          <p:cNvPr id="347139" name="Rectangle 3"/>
          <p:cNvSpPr>
            <a:spLocks noGrp="1" noChangeArrowheads="1"/>
          </p:cNvSpPr>
          <p:nvPr>
            <p:ph idx="1"/>
          </p:nvPr>
        </p:nvSpPr>
        <p:spPr/>
        <p:txBody>
          <a:bodyPr>
            <a:normAutofit/>
          </a:bodyPr>
          <a:lstStyle/>
          <a:p>
            <a:r>
              <a:rPr lang="en-US" dirty="0"/>
              <a:t>This file is a short summary of the run.  It lists</a:t>
            </a:r>
          </a:p>
          <a:p>
            <a:pPr lvl="1"/>
            <a:r>
              <a:rPr lang="en-US" dirty="0"/>
              <a:t>F</a:t>
            </a:r>
            <a:r>
              <a:rPr lang="en-US" dirty="0" smtClean="0"/>
              <a:t>iles </a:t>
            </a:r>
            <a:r>
              <a:rPr lang="en-US" dirty="0"/>
              <a:t>and parameters that were used for the run</a:t>
            </a:r>
          </a:p>
          <a:p>
            <a:pPr lvl="1"/>
            <a:r>
              <a:rPr lang="en-US" dirty="0"/>
              <a:t>Process noise values</a:t>
            </a:r>
          </a:p>
          <a:p>
            <a:pPr lvl="1"/>
            <a:r>
              <a:rPr lang="en-US" dirty="0"/>
              <a:t>Any editing specified by the user</a:t>
            </a:r>
          </a:p>
          <a:p>
            <a:pPr lvl="1"/>
            <a:r>
              <a:rPr lang="en-US" dirty="0"/>
              <a:t>FINAL bias flag report.  The </a:t>
            </a:r>
            <a:r>
              <a:rPr lang="en-US" dirty="0" err="1"/>
              <a:t>Fixd</a:t>
            </a:r>
            <a:r>
              <a:rPr lang="en-US" dirty="0"/>
              <a:t> column indicates if the bias was fixed (denoted by value 3).</a:t>
            </a:r>
          </a:p>
          <a:p>
            <a:pPr lvl="1"/>
            <a:r>
              <a:rPr lang="en-US" dirty="0"/>
              <a:t>Summary of residual scatter as function of site and satellite and versus elevation angle (These are RMS differences from fixed station)</a:t>
            </a:r>
          </a:p>
          <a:p>
            <a:pPr lvl="2"/>
            <a:r>
              <a:rPr lang="en-US" dirty="0"/>
              <a:t>Generally residual RMS should be less than 10 mm although values up to 20 mm can be OK.</a:t>
            </a:r>
          </a:p>
        </p:txBody>
      </p:sp>
      <p:sp>
        <p:nvSpPr>
          <p:cNvPr id="2" name="Date Placeholder 1"/>
          <p:cNvSpPr>
            <a:spLocks noGrp="1"/>
          </p:cNvSpPr>
          <p:nvPr>
            <p:ph type="dt" sz="half" idx="10"/>
          </p:nvPr>
        </p:nvSpPr>
        <p:spPr/>
        <p:txBody>
          <a:bodyPr/>
          <a:lstStyle/>
          <a:p>
            <a:r>
              <a:rPr lang="en-GB" smtClean="0"/>
              <a:t>2017/06/22</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22</a:t>
            </a:fld>
            <a:endParaRPr lang="en-US"/>
          </a:p>
        </p:txBody>
      </p:sp>
    </p:spTree>
    <p:extLst>
      <p:ext uri="{BB962C8B-B14F-4D97-AF65-F5344CB8AC3E}">
        <p14:creationId xmlns:p14="http://schemas.microsoft.com/office/powerpoint/2010/main" val="41304516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62" name="Rectangle 2"/>
          <p:cNvSpPr>
            <a:spLocks noGrp="1" noChangeArrowheads="1"/>
          </p:cNvSpPr>
          <p:nvPr>
            <p:ph type="title"/>
          </p:nvPr>
        </p:nvSpPr>
        <p:spPr/>
        <p:txBody>
          <a:bodyPr/>
          <a:lstStyle/>
          <a:p>
            <a:pPr algn="ctr"/>
            <a:r>
              <a:rPr lang="en-US" dirty="0"/>
              <a:t>Output file from </a:t>
            </a:r>
            <a:r>
              <a:rPr lang="en-US" dirty="0">
                <a:latin typeface="Courier New" charset="0"/>
                <a:ea typeface="Courier New" charset="0"/>
                <a:cs typeface="Courier New" charset="0"/>
              </a:rPr>
              <a:t>track</a:t>
            </a:r>
          </a:p>
        </p:txBody>
      </p:sp>
      <p:sp>
        <p:nvSpPr>
          <p:cNvPr id="348163" name="Rectangle 3"/>
          <p:cNvSpPr>
            <a:spLocks noGrp="1" noChangeArrowheads="1"/>
          </p:cNvSpPr>
          <p:nvPr>
            <p:ph idx="1"/>
          </p:nvPr>
        </p:nvSpPr>
        <p:spPr/>
        <p:txBody>
          <a:bodyPr>
            <a:normAutofit/>
          </a:bodyPr>
          <a:lstStyle/>
          <a:p>
            <a:pPr>
              <a:lnSpc>
                <a:spcPct val="90000"/>
              </a:lnSpc>
            </a:pPr>
            <a:r>
              <a:rPr lang="en-US" dirty="0">
                <a:latin typeface="Courier" charset="0"/>
                <a:ea typeface="Courier" charset="0"/>
                <a:cs typeface="Courier" charset="0"/>
              </a:rPr>
              <a:t>t</a:t>
            </a:r>
            <a:r>
              <a:rPr lang="en-US" dirty="0" smtClean="0">
                <a:latin typeface="Courier" charset="0"/>
                <a:ea typeface="Courier" charset="0"/>
                <a:cs typeface="Courier" charset="0"/>
              </a:rPr>
              <a:t>rack</a:t>
            </a:r>
            <a:r>
              <a:rPr lang="en-US" dirty="0" smtClean="0"/>
              <a:t> </a:t>
            </a:r>
            <a:r>
              <a:rPr lang="en-US" dirty="0"/>
              <a:t>outputs extensive information during its run.</a:t>
            </a:r>
          </a:p>
          <a:p>
            <a:pPr lvl="1">
              <a:lnSpc>
                <a:spcPct val="70000"/>
              </a:lnSpc>
            </a:pPr>
            <a:r>
              <a:rPr lang="en-US" dirty="0"/>
              <a:t>The initial output is status during reading of the </a:t>
            </a:r>
            <a:r>
              <a:rPr lang="en-US" dirty="0" smtClean="0"/>
              <a:t>RINEX files</a:t>
            </a:r>
            <a:r>
              <a:rPr lang="en-US" dirty="0"/>
              <a:t>.  Errors in the files are reported here and a summary of satellites seen.</a:t>
            </a:r>
          </a:p>
          <a:p>
            <a:pPr lvl="2">
              <a:lnSpc>
                <a:spcPct val="70000"/>
              </a:lnSpc>
            </a:pPr>
            <a:r>
              <a:rPr lang="en-US" dirty="0"/>
              <a:t>Most common problem here is no sampling rate given in </a:t>
            </a:r>
            <a:r>
              <a:rPr lang="en-US" dirty="0" smtClean="0"/>
              <a:t>RINEX file</a:t>
            </a:r>
            <a:r>
              <a:rPr lang="en-US" dirty="0"/>
              <a:t>.  Command INTERVAL needs to be used.</a:t>
            </a:r>
          </a:p>
          <a:p>
            <a:pPr lvl="1">
              <a:lnSpc>
                <a:spcPct val="70000"/>
              </a:lnSpc>
            </a:pPr>
            <a:r>
              <a:rPr lang="en-US" dirty="0"/>
              <a:t>An initial pseudorange solution establishes the trajectory of the kinematic sites and statistics on differences from apriori coordinates and RMS scatter of trajectory are given.</a:t>
            </a:r>
          </a:p>
          <a:p>
            <a:pPr lvl="1">
              <a:lnSpc>
                <a:spcPct val="70000"/>
              </a:lnSpc>
            </a:pPr>
            <a:r>
              <a:rPr lang="en-US" dirty="0"/>
              <a:t>Bias flags being added</a:t>
            </a:r>
            <a:r>
              <a:rPr lang="en-US" dirty="0" smtClean="0"/>
              <a:t> due to </a:t>
            </a:r>
            <a:r>
              <a:rPr lang="en-US" dirty="0"/>
              <a:t>jumps in wide-lanes are reported</a:t>
            </a:r>
            <a:r>
              <a:rPr lang="en-US" dirty="0" smtClean="0"/>
              <a:t>.</a:t>
            </a:r>
          </a:p>
          <a:p>
            <a:pPr lvl="1">
              <a:lnSpc>
                <a:spcPct val="70000"/>
              </a:lnSpc>
            </a:pPr>
            <a:r>
              <a:rPr lang="en-US" dirty="0" smtClean="0"/>
              <a:t>Bad apriori coordinates can lead to “BAD PREFIT” data (see “</a:t>
            </a:r>
            <a:r>
              <a:rPr lang="en-US" dirty="0" err="1" smtClean="0"/>
              <a:t>site_pos</a:t>
            </a:r>
            <a:r>
              <a:rPr lang="en-US" dirty="0" smtClean="0"/>
              <a:t>”)</a:t>
            </a:r>
            <a:endParaRPr lang="en-US" dirty="0"/>
          </a:p>
        </p:txBody>
      </p:sp>
      <p:sp>
        <p:nvSpPr>
          <p:cNvPr id="2" name="Date Placeholder 1"/>
          <p:cNvSpPr>
            <a:spLocks noGrp="1"/>
          </p:cNvSpPr>
          <p:nvPr>
            <p:ph type="dt" sz="half" idx="10"/>
          </p:nvPr>
        </p:nvSpPr>
        <p:spPr/>
        <p:txBody>
          <a:bodyPr/>
          <a:lstStyle/>
          <a:p>
            <a:r>
              <a:rPr lang="en-GB" smtClean="0"/>
              <a:t>2017/06/22</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23</a:t>
            </a:fld>
            <a:endParaRPr lang="en-US"/>
          </a:p>
        </p:txBody>
      </p:sp>
    </p:spTree>
    <p:extLst>
      <p:ext uri="{BB962C8B-B14F-4D97-AF65-F5344CB8AC3E}">
        <p14:creationId xmlns:p14="http://schemas.microsoft.com/office/powerpoint/2010/main" val="6997872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6" name="Rectangle 2"/>
          <p:cNvSpPr>
            <a:spLocks noGrp="1" noChangeArrowheads="1"/>
          </p:cNvSpPr>
          <p:nvPr>
            <p:ph type="title"/>
          </p:nvPr>
        </p:nvSpPr>
        <p:spPr/>
        <p:txBody>
          <a:bodyPr/>
          <a:lstStyle/>
          <a:p>
            <a:pPr algn="ctr"/>
            <a:r>
              <a:rPr lang="en-US" dirty="0"/>
              <a:t>Output continued</a:t>
            </a:r>
          </a:p>
        </p:txBody>
      </p:sp>
      <p:sp>
        <p:nvSpPr>
          <p:cNvPr id="349187" name="Rectangle 3"/>
          <p:cNvSpPr>
            <a:spLocks noGrp="1" noChangeArrowheads="1"/>
          </p:cNvSpPr>
          <p:nvPr>
            <p:ph idx="1"/>
          </p:nvPr>
        </p:nvSpPr>
        <p:spPr/>
        <p:txBody>
          <a:bodyPr/>
          <a:lstStyle/>
          <a:p>
            <a:pPr>
              <a:lnSpc>
                <a:spcPct val="90000"/>
              </a:lnSpc>
            </a:pPr>
            <a:r>
              <a:rPr lang="en-US" sz="2400" dirty="0"/>
              <a:t>Summary of </a:t>
            </a:r>
            <a:r>
              <a:rPr lang="en-US" sz="2400" dirty="0" smtClean="0"/>
              <a:t>bias </a:t>
            </a:r>
            <a:r>
              <a:rPr lang="en-US" sz="2400" dirty="0"/>
              <a:t>flags needed with estimates of numbers of cycles.  These are reported by site, satellite and epoch range.  Initial set are</a:t>
            </a:r>
            <a:r>
              <a:rPr lang="en-US" sz="2400" dirty="0" smtClean="0"/>
              <a:t> labeled INITIAL.</a:t>
            </a:r>
            <a:endParaRPr lang="en-US" sz="2400" dirty="0"/>
          </a:p>
          <a:p>
            <a:pPr>
              <a:lnSpc>
                <a:spcPct val="90000"/>
              </a:lnSpc>
            </a:pPr>
            <a:r>
              <a:rPr lang="en-US" sz="2400" dirty="0"/>
              <a:t>Estimates of mean MW-WL and </a:t>
            </a:r>
            <a:r>
              <a:rPr lang="en-US" sz="2400" dirty="0" smtClean="0"/>
              <a:t>mean </a:t>
            </a:r>
            <a:r>
              <a:rPr lang="en-US" sz="2400" dirty="0"/>
              <a:t>i</a:t>
            </a:r>
            <a:r>
              <a:rPr lang="en-US" sz="2400" dirty="0" smtClean="0"/>
              <a:t>onospheric </a:t>
            </a:r>
            <a:r>
              <a:rPr lang="en-US" sz="2400" dirty="0"/>
              <a:t>delay</a:t>
            </a:r>
            <a:r>
              <a:rPr lang="en-US" sz="2400" dirty="0" smtClean="0"/>
              <a:t> (EX-WL) along </a:t>
            </a:r>
            <a:r>
              <a:rPr lang="en-US" sz="2400" dirty="0"/>
              <a:t>with sigma estimates are given.  (A correlation time is assumed in the sigma calculation).</a:t>
            </a:r>
          </a:p>
          <a:p>
            <a:pPr>
              <a:lnSpc>
                <a:spcPct val="90000"/>
              </a:lnSpc>
            </a:pPr>
            <a:r>
              <a:rPr lang="en-US" sz="2400" dirty="0"/>
              <a:t>Dependences of biases are given with the </a:t>
            </a:r>
            <a:r>
              <a:rPr lang="en-US" sz="2400" dirty="0" smtClean="0"/>
              <a:t>“DD </a:t>
            </a:r>
            <a:r>
              <a:rPr lang="en-US" sz="2400" dirty="0"/>
              <a:t>bias </a:t>
            </a:r>
            <a:r>
              <a:rPr lang="en-US" sz="2400" dirty="0" smtClean="0"/>
              <a:t>refs” </a:t>
            </a:r>
            <a:r>
              <a:rPr lang="en-US" sz="2400" dirty="0"/>
              <a:t>entries.  Although listed as one ways, values are double differences.</a:t>
            </a:r>
          </a:p>
        </p:txBody>
      </p:sp>
      <p:sp>
        <p:nvSpPr>
          <p:cNvPr id="2" name="Date Placeholder 1"/>
          <p:cNvSpPr>
            <a:spLocks noGrp="1"/>
          </p:cNvSpPr>
          <p:nvPr>
            <p:ph type="dt" sz="half" idx="10"/>
          </p:nvPr>
        </p:nvSpPr>
        <p:spPr/>
        <p:txBody>
          <a:bodyPr/>
          <a:lstStyle/>
          <a:p>
            <a:r>
              <a:rPr lang="en-GB" smtClean="0"/>
              <a:t>2017/06/22</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24</a:t>
            </a:fld>
            <a:endParaRPr lang="en-US"/>
          </a:p>
        </p:txBody>
      </p:sp>
    </p:spTree>
    <p:extLst>
      <p:ext uri="{BB962C8B-B14F-4D97-AF65-F5344CB8AC3E}">
        <p14:creationId xmlns:p14="http://schemas.microsoft.com/office/powerpoint/2010/main" val="26871503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210" name="Rectangle 2"/>
          <p:cNvSpPr>
            <a:spLocks noGrp="1" noChangeArrowheads="1"/>
          </p:cNvSpPr>
          <p:nvPr>
            <p:ph type="title"/>
          </p:nvPr>
        </p:nvSpPr>
        <p:spPr/>
        <p:txBody>
          <a:bodyPr/>
          <a:lstStyle/>
          <a:p>
            <a:pPr algn="ctr"/>
            <a:r>
              <a:rPr lang="en-US" dirty="0"/>
              <a:t>Output continued</a:t>
            </a:r>
          </a:p>
        </p:txBody>
      </p:sp>
      <p:sp>
        <p:nvSpPr>
          <p:cNvPr id="350211" name="Rectangle 3"/>
          <p:cNvSpPr>
            <a:spLocks noGrp="1" noChangeArrowheads="1"/>
          </p:cNvSpPr>
          <p:nvPr>
            <p:ph idx="1"/>
          </p:nvPr>
        </p:nvSpPr>
        <p:spPr/>
        <p:txBody>
          <a:bodyPr/>
          <a:lstStyle/>
          <a:p>
            <a:pPr>
              <a:lnSpc>
                <a:spcPct val="90000"/>
              </a:lnSpc>
            </a:pPr>
            <a:r>
              <a:rPr lang="en-US" sz="2400" dirty="0"/>
              <a:t>Iteratively, </a:t>
            </a:r>
            <a:r>
              <a:rPr lang="en-US" sz="2400" dirty="0">
                <a:latin typeface="Courier" charset="0"/>
                <a:ea typeface="Courier" charset="0"/>
                <a:cs typeface="Courier" charset="0"/>
              </a:rPr>
              <a:t>track</a:t>
            </a:r>
            <a:r>
              <a:rPr lang="en-US" sz="2400" dirty="0"/>
              <a:t> tries to resolve the ambiguities to integer values.</a:t>
            </a:r>
          </a:p>
          <a:p>
            <a:pPr lvl="1">
              <a:lnSpc>
                <a:spcPct val="70000"/>
              </a:lnSpc>
            </a:pPr>
            <a:r>
              <a:rPr lang="en-US" sz="2000" dirty="0"/>
              <a:t>Floating point estimates of the biases as they are estimated.</a:t>
            </a:r>
          </a:p>
          <a:p>
            <a:pPr lvl="1">
              <a:lnSpc>
                <a:spcPct val="70000"/>
              </a:lnSpc>
            </a:pPr>
            <a:r>
              <a:rPr lang="en-US" sz="2000" dirty="0"/>
              <a:t>RMS fit of the double difference residuals </a:t>
            </a:r>
          </a:p>
          <a:p>
            <a:pPr lvl="1">
              <a:lnSpc>
                <a:spcPct val="70000"/>
              </a:lnSpc>
            </a:pPr>
            <a:r>
              <a:rPr lang="en-US" sz="2000" dirty="0"/>
              <a:t>Any bad double differences are reported and removed (repeating values can be indication of missed cycle slip).</a:t>
            </a:r>
          </a:p>
          <a:p>
            <a:pPr lvl="1">
              <a:lnSpc>
                <a:spcPct val="70000"/>
              </a:lnSpc>
            </a:pPr>
            <a:r>
              <a:rPr lang="en-US" sz="2000" dirty="0"/>
              <a:t>Bias flag fixing report: Fix column (T or F) indicates if bias was successfully fixed.  The </a:t>
            </a:r>
            <a:r>
              <a:rPr lang="en-US" sz="2000" dirty="0" err="1"/>
              <a:t>Fcode</a:t>
            </a:r>
            <a:r>
              <a:rPr lang="en-US" sz="2000" dirty="0"/>
              <a:t> column indicates why it was not fixed.</a:t>
            </a:r>
          </a:p>
          <a:p>
            <a:pPr>
              <a:lnSpc>
                <a:spcPct val="90000"/>
              </a:lnSpc>
            </a:pPr>
            <a:r>
              <a:rPr lang="en-US" sz="2400" dirty="0"/>
              <a:t>This sequence is repeated until an iteration when no new biases are fixed.  </a:t>
            </a:r>
          </a:p>
          <a:p>
            <a:pPr>
              <a:lnSpc>
                <a:spcPct val="90000"/>
              </a:lnSpc>
            </a:pPr>
            <a:r>
              <a:rPr lang="en-US" sz="2400" dirty="0"/>
              <a:t>The final position estimates are then computed and output in the requested formats. </a:t>
            </a:r>
          </a:p>
          <a:p>
            <a:pPr>
              <a:lnSpc>
                <a:spcPct val="90000"/>
              </a:lnSpc>
            </a:pPr>
            <a:endParaRPr lang="en-US" sz="2400" dirty="0"/>
          </a:p>
        </p:txBody>
      </p:sp>
      <p:sp>
        <p:nvSpPr>
          <p:cNvPr id="2" name="Date Placeholder 1"/>
          <p:cNvSpPr>
            <a:spLocks noGrp="1"/>
          </p:cNvSpPr>
          <p:nvPr>
            <p:ph type="dt" sz="half" idx="10"/>
          </p:nvPr>
        </p:nvSpPr>
        <p:spPr/>
        <p:txBody>
          <a:bodyPr/>
          <a:lstStyle/>
          <a:p>
            <a:r>
              <a:rPr lang="en-GB" smtClean="0"/>
              <a:t>2017/06/22</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25</a:t>
            </a:fld>
            <a:endParaRPr lang="en-US"/>
          </a:p>
        </p:txBody>
      </p:sp>
    </p:spTree>
    <p:extLst>
      <p:ext uri="{BB962C8B-B14F-4D97-AF65-F5344CB8AC3E}">
        <p14:creationId xmlns:p14="http://schemas.microsoft.com/office/powerpoint/2010/main" val="356800703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236" name="Rectangle 4"/>
          <p:cNvSpPr>
            <a:spLocks noGrp="1" noChangeArrowheads="1"/>
          </p:cNvSpPr>
          <p:nvPr>
            <p:ph type="title"/>
          </p:nvPr>
        </p:nvSpPr>
        <p:spPr/>
        <p:txBody>
          <a:bodyPr/>
          <a:lstStyle/>
          <a:p>
            <a:r>
              <a:rPr lang="en-US"/>
              <a:t>Fcode Interpretation</a:t>
            </a:r>
          </a:p>
        </p:txBody>
      </p:sp>
      <p:sp>
        <p:nvSpPr>
          <p:cNvPr id="351237" name="Rectangle 5"/>
          <p:cNvSpPr>
            <a:spLocks noGrp="1" noChangeArrowheads="1"/>
          </p:cNvSpPr>
          <p:nvPr>
            <p:ph idx="1"/>
          </p:nvPr>
        </p:nvSpPr>
        <p:spPr/>
        <p:txBody>
          <a:bodyPr/>
          <a:lstStyle/>
          <a:p>
            <a:r>
              <a:rPr lang="en-US" sz="2400"/>
              <a:t>For float_type LC the Fcode is</a:t>
            </a:r>
          </a:p>
          <a:p>
            <a:r>
              <a:rPr lang="en-US" sz="2400"/>
              <a:t>S -- Floating point estimate sigma too large (Sig Limit)</a:t>
            </a:r>
          </a:p>
          <a:p>
            <a:r>
              <a:rPr lang="en-US" sz="2400"/>
              <a:t>W -- MW WL sigma too large </a:t>
            </a:r>
          </a:p>
          <a:p>
            <a:r>
              <a:rPr lang="en-US" sz="2400"/>
              <a:t>R -- Relative rank not large enough</a:t>
            </a:r>
          </a:p>
          <a:p>
            <a:r>
              <a:rPr lang="en-US" sz="2400"/>
              <a:t>C -- Chi**2 increment too large for the best choice of ambiquities</a:t>
            </a:r>
          </a:p>
          <a:p>
            <a:r>
              <a:rPr lang="en-US" sz="2400"/>
              <a:t>O -- One other bias in the double differences not fixed yet.</a:t>
            </a:r>
          </a:p>
          <a:p>
            <a:endParaRPr lang="en-US" sz="2400"/>
          </a:p>
        </p:txBody>
      </p:sp>
      <p:sp>
        <p:nvSpPr>
          <p:cNvPr id="2" name="Date Placeholder 1"/>
          <p:cNvSpPr>
            <a:spLocks noGrp="1"/>
          </p:cNvSpPr>
          <p:nvPr>
            <p:ph type="dt" sz="half" idx="10"/>
          </p:nvPr>
        </p:nvSpPr>
        <p:spPr/>
        <p:txBody>
          <a:bodyPr/>
          <a:lstStyle/>
          <a:p>
            <a:r>
              <a:rPr lang="en-GB" smtClean="0"/>
              <a:t>2017/06/22</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26</a:t>
            </a:fld>
            <a:endParaRPr lang="en-US"/>
          </a:p>
        </p:txBody>
      </p:sp>
      <p:sp>
        <p:nvSpPr>
          <p:cNvPr id="351238" name="Text Box 6"/>
          <p:cNvSpPr txBox="1">
            <a:spLocks noChangeArrowheads="1"/>
          </p:cNvSpPr>
          <p:nvPr/>
        </p:nvSpPr>
        <p:spPr bwMode="auto">
          <a:xfrm>
            <a:off x="228600" y="4838700"/>
            <a:ext cx="8686800" cy="1215717"/>
          </a:xfrm>
          <a:prstGeom prst="rect">
            <a:avLst/>
          </a:prstGeom>
          <a:noFill/>
          <a:ln w="9525">
            <a:noFill/>
            <a:miter lim="800000"/>
            <a:headEnd/>
            <a:tailEnd/>
          </a:ln>
          <a:effectLst/>
        </p:spPr>
        <p:txBody>
          <a:bodyPr>
            <a:prstTxWarp prst="textNoShape">
              <a:avLst/>
            </a:prstTxWarp>
            <a:spAutoFit/>
          </a:bodyPr>
          <a:lstStyle/>
          <a:p>
            <a:pPr eaLnBrk="1" hangingPunct="1">
              <a:lnSpc>
                <a:spcPct val="90000"/>
              </a:lnSpc>
              <a:spcBef>
                <a:spcPct val="20000"/>
              </a:spcBef>
            </a:pPr>
            <a:r>
              <a:rPr lang="en-US" sz="1000">
                <a:latin typeface="Courier" charset="0"/>
                <a:ea typeface="Courier" charset="0"/>
                <a:cs typeface="Courier" charset="0"/>
              </a:rPr>
              <a:t>* BF  S   PRN    Epoch Range   F     Estimate </a:t>
            </a:r>
            <a:r>
              <a:rPr lang="en-US" sz="1000" dirty="0" err="1">
                <a:latin typeface="Courier" charset="0"/>
                <a:ea typeface="Courier" charset="0"/>
                <a:cs typeface="Courier" charset="0"/>
              </a:rPr>
              <a:t>dLC</a:t>
            </a:r>
            <a:r>
              <a:rPr lang="en-US" sz="1000" dirty="0">
                <a:latin typeface="Courier" charset="0"/>
                <a:ea typeface="Courier" charset="0"/>
                <a:cs typeface="Courier" charset="0"/>
              </a:rPr>
              <a:t>    Sig Limit Relative Rank  Fix </a:t>
            </a:r>
            <a:r>
              <a:rPr lang="en-US" sz="1000" dirty="0" err="1">
                <a:latin typeface="Courier" charset="0"/>
                <a:ea typeface="Courier" charset="0"/>
                <a:cs typeface="Courier" charset="0"/>
              </a:rPr>
              <a:t>Fcode</a:t>
            </a:r>
            <a:r>
              <a:rPr lang="en-US" sz="1000" dirty="0">
                <a:latin typeface="Courier" charset="0"/>
                <a:ea typeface="Courier" charset="0"/>
                <a:cs typeface="Courier" charset="0"/>
              </a:rPr>
              <a:t> Change L1    L2  Residual  L1      L2   Fits Best   LC    WL    LG</a:t>
            </a:r>
          </a:p>
          <a:p>
            <a:pPr eaLnBrk="1" hangingPunct="1">
              <a:lnSpc>
                <a:spcPct val="90000"/>
              </a:lnSpc>
              <a:spcBef>
                <a:spcPct val="20000"/>
              </a:spcBef>
            </a:pPr>
            <a:r>
              <a:rPr lang="en-US" sz="1000" dirty="0">
                <a:latin typeface="Courier" charset="0"/>
                <a:ea typeface="Courier" charset="0"/>
                <a:cs typeface="Courier" charset="0"/>
              </a:rPr>
              <a:t> 175  5  PRN 15     1    43    1     1.86 +-    0.24 SL   0.25 RR       2.36  F F --R-- dL1,2     3    3 dL12      0.31    -0.08 Fits   11.7   0.8   0.3 105.7</a:t>
            </a:r>
          </a:p>
          <a:p>
            <a:pPr eaLnBrk="1" hangingPunct="1">
              <a:lnSpc>
                <a:spcPct val="90000"/>
              </a:lnSpc>
              <a:spcBef>
                <a:spcPct val="20000"/>
              </a:spcBef>
            </a:pPr>
            <a:r>
              <a:rPr lang="en-US" sz="1000" dirty="0">
                <a:latin typeface="Courier" charset="0"/>
                <a:ea typeface="Courier" charset="0"/>
                <a:cs typeface="Courier" charset="0"/>
              </a:rPr>
              <a:t>  48  2  PRN 07     1   429    1    -0.16 +-    0.74 SL   0.25 RR    9660.51  F F S---O dL1,2     0    0 dL12     -0.28    -0.02 Fits    0.4   0.1   0.1   2.1</a:t>
            </a:r>
          </a:p>
          <a:p>
            <a:pPr>
              <a:spcBef>
                <a:spcPct val="50000"/>
              </a:spcBef>
            </a:pPr>
            <a:endParaRPr lang="en-US" sz="1000" dirty="0">
              <a:latin typeface="Courier" charset="0"/>
              <a:ea typeface="Courier" charset="0"/>
              <a:cs typeface="Courier" charset="0"/>
            </a:endParaRPr>
          </a:p>
        </p:txBody>
      </p:sp>
    </p:spTree>
    <p:extLst>
      <p:ext uri="{BB962C8B-B14F-4D97-AF65-F5344CB8AC3E}">
        <p14:creationId xmlns:p14="http://schemas.microsoft.com/office/powerpoint/2010/main" val="352770657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258" name="Rectangle 2"/>
          <p:cNvSpPr>
            <a:spLocks noGrp="1" noChangeArrowheads="1"/>
          </p:cNvSpPr>
          <p:nvPr>
            <p:ph type="title"/>
          </p:nvPr>
        </p:nvSpPr>
        <p:spPr/>
        <p:txBody>
          <a:bodyPr/>
          <a:lstStyle/>
          <a:p>
            <a:pPr algn="ctr"/>
            <a:r>
              <a:rPr lang="en-US" dirty="0"/>
              <a:t>Improving ambiguity resolution</a:t>
            </a:r>
          </a:p>
        </p:txBody>
      </p:sp>
      <p:sp>
        <p:nvSpPr>
          <p:cNvPr id="352259" name="Rectangle 3"/>
          <p:cNvSpPr>
            <a:spLocks noGrp="1" noChangeArrowheads="1"/>
          </p:cNvSpPr>
          <p:nvPr>
            <p:ph idx="1"/>
          </p:nvPr>
        </p:nvSpPr>
        <p:spPr/>
        <p:txBody>
          <a:bodyPr/>
          <a:lstStyle/>
          <a:p>
            <a:r>
              <a:rPr lang="en-US" sz="2400" dirty="0"/>
              <a:t>The </a:t>
            </a:r>
            <a:r>
              <a:rPr lang="en-US" sz="2400" dirty="0" err="1"/>
              <a:t>Fcodes</a:t>
            </a:r>
            <a:r>
              <a:rPr lang="en-US" sz="2400" dirty="0"/>
              <a:t> can indicate how to fix ambiguities that </a:t>
            </a:r>
            <a:r>
              <a:rPr lang="en-US" sz="2400" dirty="0">
                <a:latin typeface="Courier" charset="0"/>
                <a:ea typeface="Courier" charset="0"/>
                <a:cs typeface="Courier" charset="0"/>
              </a:rPr>
              <a:t>track</a:t>
            </a:r>
            <a:r>
              <a:rPr lang="en-US" sz="2400" dirty="0"/>
              <a:t> by default is not able to fix. </a:t>
            </a:r>
          </a:p>
          <a:p>
            <a:r>
              <a:rPr lang="en-US" sz="2400" dirty="0"/>
              <a:t>Common fixes:</a:t>
            </a:r>
          </a:p>
          <a:p>
            <a:pPr lvl="1"/>
            <a:r>
              <a:rPr lang="en-US" sz="2000" dirty="0"/>
              <a:t>S and W indicate that the estimated </a:t>
            </a:r>
            <a:r>
              <a:rPr lang="en-US" sz="2000" dirty="0" err="1"/>
              <a:t>sigmas</a:t>
            </a:r>
            <a:r>
              <a:rPr lang="en-US" sz="2000" dirty="0"/>
              <a:t> on the float estimates and/or MW-WL are too large.  If the relative ranks are large, the the sigma tolerances can be increased with the </a:t>
            </a:r>
            <a:r>
              <a:rPr lang="en-US" sz="2000" dirty="0" smtClean="0"/>
              <a:t>“</a:t>
            </a:r>
            <a:r>
              <a:rPr lang="en-US" sz="2000" dirty="0" err="1" smtClean="0"/>
              <a:t>float_type</a:t>
            </a:r>
            <a:r>
              <a:rPr lang="en-US" sz="2000" dirty="0" smtClean="0"/>
              <a:t>” </a:t>
            </a:r>
            <a:r>
              <a:rPr lang="en-US" sz="2000" dirty="0"/>
              <a:t>command,</a:t>
            </a:r>
          </a:p>
          <a:p>
            <a:pPr lvl="1"/>
            <a:r>
              <a:rPr lang="en-US" sz="2000" dirty="0"/>
              <a:t>If ambiguities seem to have the same value then </a:t>
            </a:r>
            <a:r>
              <a:rPr lang="en-US" sz="2000" dirty="0" smtClean="0"/>
              <a:t>“</a:t>
            </a:r>
            <a:r>
              <a:rPr lang="en-US" sz="2000" dirty="0" err="1" smtClean="0"/>
              <a:t>usr_delbf</a:t>
            </a:r>
            <a:r>
              <a:rPr lang="en-US" sz="2000" dirty="0" smtClean="0"/>
              <a:t>” </a:t>
            </a:r>
            <a:r>
              <a:rPr lang="en-US" sz="2000" dirty="0"/>
              <a:t>can be used to remove an extra one but care should be taken because some receivers can have 1/1 L1 L2 cycle slips.</a:t>
            </a:r>
          </a:p>
          <a:p>
            <a:pPr lvl="1"/>
            <a:r>
              <a:rPr lang="en-US" sz="2000" dirty="0"/>
              <a:t>Chi-squared increments may be too large (especially LG (ionosphere) and </a:t>
            </a:r>
            <a:r>
              <a:rPr lang="en-US" sz="2000" dirty="0" smtClean="0"/>
              <a:t>sometimes WL so, </a:t>
            </a:r>
            <a:r>
              <a:rPr lang="en-US" sz="2000" dirty="0"/>
              <a:t>by </a:t>
            </a:r>
            <a:r>
              <a:rPr lang="en-US" sz="2000" dirty="0" smtClean="0"/>
              <a:t>down-weighting </a:t>
            </a:r>
            <a:r>
              <a:rPr lang="en-US" sz="2000" dirty="0"/>
              <a:t>in the </a:t>
            </a:r>
            <a:r>
              <a:rPr lang="en-US" sz="2000" dirty="0" smtClean="0"/>
              <a:t>“</a:t>
            </a:r>
            <a:r>
              <a:rPr lang="en-US" sz="2000" dirty="0" err="1" smtClean="0"/>
              <a:t>float_type</a:t>
            </a:r>
            <a:r>
              <a:rPr lang="en-US" sz="2000" dirty="0" smtClean="0"/>
              <a:t>” </a:t>
            </a:r>
            <a:r>
              <a:rPr lang="en-US" sz="2000" dirty="0"/>
              <a:t>command, relative rank can be improved.</a:t>
            </a:r>
          </a:p>
        </p:txBody>
      </p:sp>
      <p:sp>
        <p:nvSpPr>
          <p:cNvPr id="2" name="Date Placeholder 1"/>
          <p:cNvSpPr>
            <a:spLocks noGrp="1"/>
          </p:cNvSpPr>
          <p:nvPr>
            <p:ph type="dt" sz="half" idx="10"/>
          </p:nvPr>
        </p:nvSpPr>
        <p:spPr/>
        <p:txBody>
          <a:bodyPr/>
          <a:lstStyle/>
          <a:p>
            <a:r>
              <a:rPr lang="en-GB" smtClean="0"/>
              <a:t>2017/06/22</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27</a:t>
            </a:fld>
            <a:endParaRPr lang="en-US"/>
          </a:p>
        </p:txBody>
      </p:sp>
    </p:spTree>
    <p:extLst>
      <p:ext uri="{BB962C8B-B14F-4D97-AF65-F5344CB8AC3E}">
        <p14:creationId xmlns:p14="http://schemas.microsoft.com/office/powerpoint/2010/main" val="104314803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Input ionospheric delay model</a:t>
            </a:r>
            <a:endParaRPr lang="en-US" dirty="0"/>
          </a:p>
        </p:txBody>
      </p:sp>
      <p:sp>
        <p:nvSpPr>
          <p:cNvPr id="3" name="Content Placeholder 2"/>
          <p:cNvSpPr>
            <a:spLocks noGrp="1"/>
          </p:cNvSpPr>
          <p:nvPr>
            <p:ph idx="1"/>
          </p:nvPr>
        </p:nvSpPr>
        <p:spPr/>
        <p:txBody>
          <a:bodyPr>
            <a:normAutofit/>
          </a:bodyPr>
          <a:lstStyle/>
          <a:p>
            <a:r>
              <a:rPr lang="en-US" dirty="0" smtClean="0"/>
              <a:t>Version 1.26 and greater of </a:t>
            </a:r>
            <a:r>
              <a:rPr lang="en-US" dirty="0" smtClean="0">
                <a:latin typeface="Courier" charset="0"/>
                <a:ea typeface="Courier" charset="0"/>
                <a:cs typeface="Courier" charset="0"/>
              </a:rPr>
              <a:t>track</a:t>
            </a:r>
            <a:r>
              <a:rPr lang="en-US" dirty="0" smtClean="0"/>
              <a:t> have the ability to read a gridded ionospheric delay model.  The format of this model is expected to match the current IGS global ionospheric models available from </a:t>
            </a:r>
            <a:r>
              <a:rPr lang="en-US" dirty="0" err="1" smtClean="0"/>
              <a:t>ftp.cddis.eosdis.nasa.gov</a:t>
            </a:r>
            <a:r>
              <a:rPr lang="en-US" dirty="0" smtClean="0"/>
              <a:t> in the </a:t>
            </a:r>
            <a:r>
              <a:rPr lang="en-US" dirty="0" err="1" smtClean="0"/>
              <a:t>gps</a:t>
            </a:r>
            <a:r>
              <a:rPr lang="en-US" smtClean="0"/>
              <a:t>/products/</a:t>
            </a:r>
            <a:r>
              <a:rPr lang="en-US" dirty="0" err="1" smtClean="0"/>
              <a:t>ionex</a:t>
            </a:r>
            <a:r>
              <a:rPr lang="en-US" dirty="0" smtClean="0"/>
              <a:t>/&lt;</a:t>
            </a:r>
            <a:r>
              <a:rPr lang="en-US" dirty="0" err="1" smtClean="0"/>
              <a:t>yyyy</a:t>
            </a:r>
            <a:r>
              <a:rPr lang="en-US" dirty="0" smtClean="0"/>
              <a:t>&gt;/&lt;</a:t>
            </a:r>
            <a:r>
              <a:rPr lang="en-US" dirty="0" err="1" smtClean="0"/>
              <a:t>ddd</a:t>
            </a:r>
            <a:r>
              <a:rPr lang="en-US" dirty="0" smtClean="0"/>
              <a:t>&gt; directory. </a:t>
            </a:r>
          </a:p>
          <a:p>
            <a:r>
              <a:rPr lang="en-US" dirty="0" smtClean="0"/>
              <a:t>Command</a:t>
            </a:r>
            <a:br>
              <a:rPr lang="en-US" dirty="0" smtClean="0"/>
            </a:br>
            <a:r>
              <a:rPr lang="en-US" dirty="0" smtClean="0"/>
              <a:t> </a:t>
            </a:r>
            <a:r>
              <a:rPr lang="en-US" dirty="0"/>
              <a:t>IONEX_FILE &lt;file name</a:t>
            </a:r>
            <a:r>
              <a:rPr lang="en-US" dirty="0" smtClean="0"/>
              <a:t>&gt;</a:t>
            </a:r>
            <a:br>
              <a:rPr lang="en-US" dirty="0" smtClean="0"/>
            </a:br>
            <a:r>
              <a:rPr lang="en-US" dirty="0" smtClean="0"/>
              <a:t>invokes the features.  The EX-WL estimates are affected by this model and its inclusion should help ambiguity resolution on long baselines (&gt; 100 km).</a:t>
            </a:r>
          </a:p>
          <a:p>
            <a:endParaRPr lang="en-US" dirty="0"/>
          </a:p>
          <a:p>
            <a:endParaRPr lang="en-US" dirty="0"/>
          </a:p>
        </p:txBody>
      </p:sp>
      <p:sp>
        <p:nvSpPr>
          <p:cNvPr id="4" name="Date Placeholder 3"/>
          <p:cNvSpPr>
            <a:spLocks noGrp="1"/>
          </p:cNvSpPr>
          <p:nvPr>
            <p:ph type="dt" sz="half" idx="10"/>
          </p:nvPr>
        </p:nvSpPr>
        <p:spPr/>
        <p:txBody>
          <a:bodyPr/>
          <a:lstStyle/>
          <a:p>
            <a:r>
              <a:rPr lang="en-GB" smtClean="0"/>
              <a:t>2017/06/22</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28</a:t>
            </a:fld>
            <a:endParaRPr lang="en-US"/>
          </a:p>
        </p:txBody>
      </p:sp>
    </p:spTree>
    <p:extLst>
      <p:ext uri="{BB962C8B-B14F-4D97-AF65-F5344CB8AC3E}">
        <p14:creationId xmlns:p14="http://schemas.microsoft.com/office/powerpoint/2010/main" val="38259200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4"/>
          <p:cNvSpPr>
            <a:spLocks noGrp="1" noChangeArrowheads="1"/>
          </p:cNvSpPr>
          <p:nvPr>
            <p:ph type="title"/>
          </p:nvPr>
        </p:nvSpPr>
        <p:spPr/>
        <p:txBody>
          <a:bodyPr/>
          <a:lstStyle/>
          <a:p>
            <a:pPr algn="ctr" eaLnBrk="1" hangingPunct="1"/>
            <a:r>
              <a:rPr lang="en-US" dirty="0"/>
              <a:t>General aspects</a:t>
            </a:r>
          </a:p>
        </p:txBody>
      </p:sp>
      <p:sp>
        <p:nvSpPr>
          <p:cNvPr id="18438" name="Rectangle 5"/>
          <p:cNvSpPr>
            <a:spLocks noGrp="1" noChangeArrowheads="1"/>
          </p:cNvSpPr>
          <p:nvPr>
            <p:ph idx="1"/>
          </p:nvPr>
        </p:nvSpPr>
        <p:spPr/>
        <p:txBody>
          <a:bodyPr/>
          <a:lstStyle/>
          <a:p>
            <a:pPr eaLnBrk="1" hangingPunct="1"/>
            <a:r>
              <a:rPr lang="en-US" sz="2400" dirty="0"/>
              <a:t>The success of kinematic processing depends on separation of sites</a:t>
            </a:r>
          </a:p>
          <a:p>
            <a:pPr eaLnBrk="1" hangingPunct="1"/>
            <a:r>
              <a:rPr lang="en-US" sz="2400" dirty="0"/>
              <a:t>If there are one or more static base stations and the moving receivers are positioned relative to these.</a:t>
            </a:r>
          </a:p>
          <a:p>
            <a:pPr eaLnBrk="1" hangingPunct="1"/>
            <a:r>
              <a:rPr lang="en-US" sz="2400" dirty="0"/>
              <a:t>For separations &lt; 10 km, usually easy</a:t>
            </a:r>
          </a:p>
          <a:p>
            <a:pPr eaLnBrk="1" hangingPunct="1"/>
            <a:r>
              <a:rPr lang="en-US" sz="2400" dirty="0" smtClean="0"/>
              <a:t>10–100 </a:t>
            </a:r>
            <a:r>
              <a:rPr lang="en-US" sz="2400" dirty="0"/>
              <a:t>km more difficult but often successful</a:t>
            </a:r>
          </a:p>
          <a:p>
            <a:pPr eaLnBrk="1" hangingPunct="1"/>
            <a:r>
              <a:rPr lang="en-US" sz="2400" dirty="0"/>
              <a:t>&gt;100 km very mixed results depending on quality of data collected.</a:t>
            </a:r>
            <a:r>
              <a:rPr lang="en-US" sz="2400" dirty="0" smtClean="0"/>
              <a:t> </a:t>
            </a:r>
            <a:endParaRPr lang="en-US" sz="2400" dirty="0"/>
          </a:p>
        </p:txBody>
      </p:sp>
      <p:sp>
        <p:nvSpPr>
          <p:cNvPr id="2" name="Date Placeholder 1"/>
          <p:cNvSpPr>
            <a:spLocks noGrp="1"/>
          </p:cNvSpPr>
          <p:nvPr>
            <p:ph type="dt" sz="half" idx="10"/>
          </p:nvPr>
        </p:nvSpPr>
        <p:spPr/>
        <p:txBody>
          <a:bodyPr/>
          <a:lstStyle/>
          <a:p>
            <a:r>
              <a:rPr lang="en-GB" smtClean="0"/>
              <a:t>2017/06/22</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a:t>
            </a:fld>
            <a:endParaRPr lang="en-US"/>
          </a:p>
        </p:txBody>
      </p:sp>
    </p:spTree>
    <p:extLst>
      <p:ext uri="{BB962C8B-B14F-4D97-AF65-F5344CB8AC3E}">
        <p14:creationId xmlns:p14="http://schemas.microsoft.com/office/powerpoint/2010/main" val="2922122594"/>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Use of input ambiguity file</a:t>
            </a:r>
            <a:endParaRPr lang="en-US" dirty="0"/>
          </a:p>
        </p:txBody>
      </p:sp>
      <p:sp>
        <p:nvSpPr>
          <p:cNvPr id="3" name="Content Placeholder 2"/>
          <p:cNvSpPr>
            <a:spLocks noGrp="1"/>
          </p:cNvSpPr>
          <p:nvPr>
            <p:ph idx="1"/>
          </p:nvPr>
        </p:nvSpPr>
        <p:spPr/>
        <p:txBody>
          <a:bodyPr/>
          <a:lstStyle/>
          <a:p>
            <a:r>
              <a:rPr lang="en-US" dirty="0" smtClean="0"/>
              <a:t>For certain analyses, it can be useful to manually supply ambiguity file to track using either the -a option or the “</a:t>
            </a:r>
            <a:r>
              <a:rPr lang="en-US" dirty="0" err="1" smtClean="0"/>
              <a:t>amb_file</a:t>
            </a:r>
            <a:r>
              <a:rPr lang="en-US" dirty="0" smtClean="0"/>
              <a:t>” command.</a:t>
            </a:r>
          </a:p>
          <a:p>
            <a:r>
              <a:rPr lang="en-US" dirty="0" smtClean="0"/>
              <a:t>The ambiguity file can be generated by </a:t>
            </a:r>
            <a:r>
              <a:rPr lang="en-US" dirty="0" err="1" smtClean="0">
                <a:latin typeface="Courier" charset="0"/>
                <a:ea typeface="Courier" charset="0"/>
                <a:cs typeface="Courier" charset="0"/>
              </a:rPr>
              <a:t>grep</a:t>
            </a:r>
            <a:r>
              <a:rPr lang="en-US" dirty="0" err="1" smtClean="0"/>
              <a:t>’ing</a:t>
            </a:r>
            <a:r>
              <a:rPr lang="en-US" dirty="0" smtClean="0"/>
              <a:t> FINAL in the </a:t>
            </a:r>
            <a:r>
              <a:rPr lang="en-US" dirty="0" smtClean="0">
                <a:latin typeface="Courier" charset="0"/>
                <a:ea typeface="Courier" charset="0"/>
                <a:cs typeface="Courier" charset="0"/>
              </a:rPr>
              <a:t>track</a:t>
            </a:r>
            <a:r>
              <a:rPr lang="en-US" dirty="0" smtClean="0"/>
              <a:t> summary or output file and re-directing into a file</a:t>
            </a:r>
            <a:endParaRPr lang="en-US" dirty="0"/>
          </a:p>
        </p:txBody>
      </p:sp>
      <p:sp>
        <p:nvSpPr>
          <p:cNvPr id="4" name="Date Placeholder 3"/>
          <p:cNvSpPr>
            <a:spLocks noGrp="1"/>
          </p:cNvSpPr>
          <p:nvPr>
            <p:ph type="dt" sz="half" idx="10"/>
          </p:nvPr>
        </p:nvSpPr>
        <p:spPr/>
        <p:txBody>
          <a:bodyPr/>
          <a:lstStyle/>
          <a:p>
            <a:r>
              <a:rPr lang="en-GB" smtClean="0"/>
              <a:t>2017/06/22</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29</a:t>
            </a:fld>
            <a:endParaRPr lang="en-US"/>
          </a:p>
        </p:txBody>
      </p:sp>
    </p:spTree>
    <p:extLst>
      <p:ext uri="{BB962C8B-B14F-4D97-AF65-F5344CB8AC3E}">
        <p14:creationId xmlns:p14="http://schemas.microsoft.com/office/powerpoint/2010/main" val="243457951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306" name="Rectangle 2"/>
          <p:cNvSpPr>
            <a:spLocks noGrp="1" noChangeArrowheads="1"/>
          </p:cNvSpPr>
          <p:nvPr>
            <p:ph type="title"/>
          </p:nvPr>
        </p:nvSpPr>
        <p:spPr/>
        <p:txBody>
          <a:bodyPr/>
          <a:lstStyle/>
          <a:p>
            <a:pPr algn="ctr"/>
            <a:r>
              <a:rPr lang="en-US" dirty="0"/>
              <a:t>Other tunable parameters</a:t>
            </a:r>
          </a:p>
        </p:txBody>
      </p:sp>
      <p:sp>
        <p:nvSpPr>
          <p:cNvPr id="354307" name="Rectangle 3"/>
          <p:cNvSpPr>
            <a:spLocks noGrp="1" noChangeArrowheads="1"/>
          </p:cNvSpPr>
          <p:nvPr>
            <p:ph idx="1"/>
          </p:nvPr>
        </p:nvSpPr>
        <p:spPr/>
        <p:txBody>
          <a:bodyPr>
            <a:normAutofit/>
          </a:bodyPr>
          <a:lstStyle/>
          <a:p>
            <a:r>
              <a:rPr lang="en-US" dirty="0"/>
              <a:t>Process noise to be used </a:t>
            </a:r>
            <a:r>
              <a:rPr lang="en-US" dirty="0" smtClean="0"/>
              <a:t>if </a:t>
            </a:r>
            <a:r>
              <a:rPr lang="en-US" dirty="0"/>
              <a:t>the atmospheric delay is variable</a:t>
            </a:r>
          </a:p>
          <a:p>
            <a:pPr lvl="1"/>
            <a:r>
              <a:rPr lang="en-US" dirty="0"/>
              <a:t>If noise is too large, then height estimates and atmospheric delay estimates are highly correlated</a:t>
            </a:r>
          </a:p>
          <a:p>
            <a:pPr lvl="1"/>
            <a:r>
              <a:rPr lang="en-US" dirty="0"/>
              <a:t>If noise is to small, then atmospheric delay variations map into height variations</a:t>
            </a:r>
          </a:p>
          <a:p>
            <a:pPr lvl="1"/>
            <a:r>
              <a:rPr lang="en-US" dirty="0"/>
              <a:t>For aircraft, </a:t>
            </a:r>
            <a:r>
              <a:rPr lang="en-US" dirty="0">
                <a:latin typeface="Courier" charset="0"/>
                <a:ea typeface="Courier" charset="0"/>
                <a:cs typeface="Courier" charset="0"/>
              </a:rPr>
              <a:t>track</a:t>
            </a:r>
            <a:r>
              <a:rPr lang="en-US" dirty="0"/>
              <a:t> now has process noise that depends on the rate of change of altitude.</a:t>
            </a:r>
          </a:p>
          <a:p>
            <a:pPr lvl="1"/>
            <a:r>
              <a:rPr lang="en-US" dirty="0"/>
              <a:t>Units of process noise are random-walk change in meters per</a:t>
            </a:r>
            <a:r>
              <a:rPr lang="en-US" dirty="0" smtClean="0"/>
              <a:t> unit time </a:t>
            </a:r>
            <a:r>
              <a:rPr lang="en-US" dirty="0"/>
              <a:t>(standard deviation grows as square of number of epochs</a:t>
            </a:r>
            <a:r>
              <a:rPr lang="en-US" dirty="0" smtClean="0"/>
              <a:t>), where the default unit time is the sampling interval, but the unit can be set with the “</a:t>
            </a:r>
            <a:r>
              <a:rPr lang="en-US" dirty="0" err="1" smtClean="0"/>
              <a:t>time_unit</a:t>
            </a:r>
            <a:r>
              <a:rPr lang="en-US" dirty="0" smtClean="0"/>
              <a:t>” command</a:t>
            </a:r>
            <a:endParaRPr lang="en-US" dirty="0"/>
          </a:p>
        </p:txBody>
      </p:sp>
      <p:sp>
        <p:nvSpPr>
          <p:cNvPr id="2" name="Date Placeholder 1"/>
          <p:cNvSpPr>
            <a:spLocks noGrp="1"/>
          </p:cNvSpPr>
          <p:nvPr>
            <p:ph type="dt" sz="half" idx="10"/>
          </p:nvPr>
        </p:nvSpPr>
        <p:spPr/>
        <p:txBody>
          <a:bodyPr/>
          <a:lstStyle/>
          <a:p>
            <a:r>
              <a:rPr lang="en-GB" smtClean="0"/>
              <a:t>2017/06/22</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30</a:t>
            </a:fld>
            <a:endParaRPr lang="en-US"/>
          </a:p>
        </p:txBody>
      </p:sp>
    </p:spTree>
    <p:extLst>
      <p:ext uri="{BB962C8B-B14F-4D97-AF65-F5344CB8AC3E}">
        <p14:creationId xmlns:p14="http://schemas.microsoft.com/office/powerpoint/2010/main" val="406550492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Track commands: “Rules”</a:t>
            </a:r>
            <a:endParaRPr lang="en-US" dirty="0"/>
          </a:p>
        </p:txBody>
      </p:sp>
      <p:sp>
        <p:nvSpPr>
          <p:cNvPr id="3" name="Content Placeholder 2"/>
          <p:cNvSpPr>
            <a:spLocks noGrp="1"/>
          </p:cNvSpPr>
          <p:nvPr>
            <p:ph idx="1"/>
          </p:nvPr>
        </p:nvSpPr>
        <p:spPr/>
        <p:txBody>
          <a:bodyPr>
            <a:normAutofit/>
          </a:bodyPr>
          <a:lstStyle/>
          <a:p>
            <a:r>
              <a:rPr lang="en-US" dirty="0">
                <a:latin typeface="Courier" charset="0"/>
                <a:ea typeface="Courier" charset="0"/>
                <a:cs typeface="Courier" charset="0"/>
              </a:rPr>
              <a:t>t</a:t>
            </a:r>
            <a:r>
              <a:rPr lang="en-US" dirty="0" smtClean="0">
                <a:latin typeface="Courier" charset="0"/>
                <a:ea typeface="Courier" charset="0"/>
                <a:cs typeface="Courier" charset="0"/>
              </a:rPr>
              <a:t>rack</a:t>
            </a:r>
            <a:r>
              <a:rPr lang="en-US" dirty="0" smtClean="0"/>
              <a:t> command files share the properties as </a:t>
            </a:r>
            <a:r>
              <a:rPr lang="en-US" dirty="0" err="1" smtClean="0">
                <a:latin typeface="Courier" charset="0"/>
                <a:ea typeface="Courier" charset="0"/>
                <a:cs typeface="Courier" charset="0"/>
              </a:rPr>
              <a:t>globk</a:t>
            </a:r>
            <a:r>
              <a:rPr lang="en-US" dirty="0" smtClean="0"/>
              <a:t> command files:</a:t>
            </a:r>
          </a:p>
          <a:p>
            <a:pPr lvl="1"/>
            <a:r>
              <a:rPr lang="en-US" dirty="0" smtClean="0"/>
              <a:t>All command lines must start with a less one blank space; arguments are separated by spaces</a:t>
            </a:r>
          </a:p>
          <a:p>
            <a:pPr lvl="1"/>
            <a:r>
              <a:rPr lang="en-US" dirty="0" smtClean="0"/>
              <a:t>Order of commands is generally not important except that later versions of a command replace the previously assigned arguments</a:t>
            </a:r>
          </a:p>
          <a:p>
            <a:pPr lvl="1"/>
            <a:r>
              <a:rPr lang="en-US" dirty="0" smtClean="0"/>
              <a:t>Site dependent commands in </a:t>
            </a:r>
            <a:r>
              <a:rPr lang="en-US" dirty="0" smtClean="0">
                <a:latin typeface="Courier" charset="0"/>
                <a:ea typeface="Courier" charset="0"/>
                <a:cs typeface="Courier" charset="0"/>
              </a:rPr>
              <a:t>track</a:t>
            </a:r>
            <a:r>
              <a:rPr lang="en-US" dirty="0" smtClean="0"/>
              <a:t> issue the command name first and then lines that contain station names and arguments (all is a valid name).</a:t>
            </a:r>
            <a:endParaRPr lang="en-US" dirty="0"/>
          </a:p>
        </p:txBody>
      </p:sp>
      <p:sp>
        <p:nvSpPr>
          <p:cNvPr id="4" name="Date Placeholder 3"/>
          <p:cNvSpPr>
            <a:spLocks noGrp="1"/>
          </p:cNvSpPr>
          <p:nvPr>
            <p:ph type="dt" sz="half" idx="10"/>
          </p:nvPr>
        </p:nvSpPr>
        <p:spPr/>
        <p:txBody>
          <a:bodyPr/>
          <a:lstStyle/>
          <a:p>
            <a:r>
              <a:rPr lang="en-GB" smtClean="0"/>
              <a:t>2017/06/22</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31</a:t>
            </a:fld>
            <a:endParaRPr lang="en-US"/>
          </a:p>
        </p:txBody>
      </p:sp>
    </p:spTree>
    <p:extLst>
      <p:ext uri="{BB962C8B-B14F-4D97-AF65-F5344CB8AC3E}">
        <p14:creationId xmlns:p14="http://schemas.microsoft.com/office/powerpoint/2010/main" val="13090036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Plotting </a:t>
            </a:r>
            <a:r>
              <a:rPr lang="en-US" dirty="0" smtClean="0">
                <a:latin typeface="Courier New" charset="0"/>
                <a:ea typeface="Courier New" charset="0"/>
                <a:cs typeface="Courier New" charset="0"/>
              </a:rPr>
              <a:t>track</a:t>
            </a:r>
            <a:r>
              <a:rPr lang="en-US" dirty="0" smtClean="0"/>
              <a:t> results</a:t>
            </a:r>
            <a:endParaRPr lang="en-US" dirty="0"/>
          </a:p>
        </p:txBody>
      </p:sp>
      <p:sp>
        <p:nvSpPr>
          <p:cNvPr id="3" name="Content Placeholder 2"/>
          <p:cNvSpPr>
            <a:spLocks noGrp="1"/>
          </p:cNvSpPr>
          <p:nvPr>
            <p:ph idx="1"/>
          </p:nvPr>
        </p:nvSpPr>
        <p:spPr/>
        <p:txBody>
          <a:bodyPr>
            <a:normAutofit/>
          </a:bodyPr>
          <a:lstStyle/>
          <a:p>
            <a:r>
              <a:rPr lang="en-US" dirty="0" err="1" smtClean="0">
                <a:latin typeface="Courier" charset="0"/>
                <a:ea typeface="Courier" charset="0"/>
                <a:cs typeface="Courier" charset="0"/>
              </a:rPr>
              <a:t>sh_plot_track</a:t>
            </a:r>
            <a:r>
              <a:rPr lang="en-US" dirty="0" smtClean="0"/>
              <a:t> is a script (using GMT) that can plot track results.  Features are still being added to this script.</a:t>
            </a:r>
          </a:p>
          <a:p>
            <a:r>
              <a:rPr lang="en-US" dirty="0" smtClean="0"/>
              <a:t>For quick plots we use the GAMIT/GLOBK X-windows program</a:t>
            </a:r>
            <a:r>
              <a:rPr lang="en-US" dirty="0" smtClean="0">
                <a:solidFill>
                  <a:srgbClr val="632523"/>
                </a:solidFill>
              </a:rPr>
              <a:t> </a:t>
            </a:r>
            <a:r>
              <a:rPr lang="en-US" dirty="0" err="1" smtClean="0">
                <a:latin typeface="Courier" charset="0"/>
                <a:ea typeface="Courier" charset="0"/>
                <a:cs typeface="Courier" charset="0"/>
              </a:rPr>
              <a:t>cplotx</a:t>
            </a:r>
            <a:r>
              <a:rPr lang="en-US" dirty="0" smtClean="0"/>
              <a:t>.</a:t>
            </a:r>
          </a:p>
          <a:p>
            <a:r>
              <a:rPr lang="en-US" dirty="0" smtClean="0"/>
              <a:t>We also use </a:t>
            </a:r>
            <a:r>
              <a:rPr lang="en-US" dirty="0" err="1" smtClean="0"/>
              <a:t>Kaleidagraph</a:t>
            </a:r>
            <a:r>
              <a:rPr lang="en-US" dirty="0" smtClean="0"/>
              <a:t> (commercial program), </a:t>
            </a:r>
            <a:r>
              <a:rPr lang="en-US" dirty="0" err="1" smtClean="0"/>
              <a:t>Matlab</a:t>
            </a:r>
            <a:r>
              <a:rPr lang="en-US" dirty="0" smtClean="0"/>
              <a:t> and GMT</a:t>
            </a:r>
          </a:p>
          <a:p>
            <a:r>
              <a:rPr lang="en-US" dirty="0" smtClean="0"/>
              <a:t>Output files are ASCII with a variety of time tags (YY MM DD HR MIN SEC, Fractional Day and Epoch number)</a:t>
            </a:r>
            <a:endParaRPr lang="en-US" dirty="0"/>
          </a:p>
        </p:txBody>
      </p:sp>
      <p:sp>
        <p:nvSpPr>
          <p:cNvPr id="4" name="Date Placeholder 3"/>
          <p:cNvSpPr>
            <a:spLocks noGrp="1"/>
          </p:cNvSpPr>
          <p:nvPr>
            <p:ph type="dt" sz="half" idx="10"/>
          </p:nvPr>
        </p:nvSpPr>
        <p:spPr/>
        <p:txBody>
          <a:bodyPr/>
          <a:lstStyle/>
          <a:p>
            <a:r>
              <a:rPr lang="en-GB" smtClean="0"/>
              <a:t>2017/06/22</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32</a:t>
            </a:fld>
            <a:endParaRPr lang="en-US"/>
          </a:p>
        </p:txBody>
      </p:sp>
    </p:spTree>
    <p:extLst>
      <p:ext uri="{BB962C8B-B14F-4D97-AF65-F5344CB8AC3E}">
        <p14:creationId xmlns:p14="http://schemas.microsoft.com/office/powerpoint/2010/main" val="319965125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Final comments</a:t>
            </a:r>
            <a:endParaRPr lang="en-US" dirty="0"/>
          </a:p>
        </p:txBody>
      </p:sp>
      <p:sp>
        <p:nvSpPr>
          <p:cNvPr id="3" name="Content Placeholder 2"/>
          <p:cNvSpPr>
            <a:spLocks noGrp="1"/>
          </p:cNvSpPr>
          <p:nvPr>
            <p:ph idx="1"/>
          </p:nvPr>
        </p:nvSpPr>
        <p:spPr/>
        <p:txBody>
          <a:bodyPr>
            <a:normAutofit/>
          </a:bodyPr>
          <a:lstStyle/>
          <a:p>
            <a:r>
              <a:rPr lang="en-US" dirty="0" smtClean="0"/>
              <a:t>The most common parameters that need to be changed in </a:t>
            </a:r>
            <a:r>
              <a:rPr lang="en-US" dirty="0" smtClean="0">
                <a:latin typeface="Courier" charset="0"/>
                <a:ea typeface="Courier" charset="0"/>
                <a:cs typeface="Courier" charset="0"/>
              </a:rPr>
              <a:t>track</a:t>
            </a:r>
            <a:r>
              <a:rPr lang="en-US" dirty="0" smtClean="0"/>
              <a:t> are:</a:t>
            </a:r>
          </a:p>
          <a:p>
            <a:pPr lvl="1"/>
            <a:r>
              <a:rPr lang="en-US" dirty="0" smtClean="0"/>
              <a:t>The data gap that will automatically be treated as a cycle slip (default is 1) but most high rate data (&gt;= 1 Hz) has gaps due to recording problems.</a:t>
            </a:r>
          </a:p>
          <a:p>
            <a:pPr lvl="1"/>
            <a:r>
              <a:rPr lang="en-US" dirty="0" smtClean="0"/>
              <a:t>The sigma limits for the LC estimate and MW-WL estimates often need to be increased.  </a:t>
            </a:r>
            <a:r>
              <a:rPr lang="en-US" dirty="0" smtClean="0">
                <a:latin typeface="Courier" charset="0"/>
                <a:ea typeface="Courier" charset="0"/>
                <a:cs typeface="Courier" charset="0"/>
              </a:rPr>
              <a:t>track</a:t>
            </a:r>
            <a:r>
              <a:rPr lang="en-US" dirty="0" smtClean="0"/>
              <a:t> has a correlation time in sigma calculation that for the default setting can make the </a:t>
            </a:r>
            <a:r>
              <a:rPr lang="en-US" dirty="0" err="1" smtClean="0"/>
              <a:t>sigmas</a:t>
            </a:r>
            <a:r>
              <a:rPr lang="en-US" dirty="0" smtClean="0"/>
              <a:t> too large.</a:t>
            </a:r>
          </a:p>
          <a:p>
            <a:pPr lvl="1"/>
            <a:r>
              <a:rPr lang="en-US" dirty="0" smtClean="0"/>
              <a:t>Make sure antenna and receiver information (if mixed) are correct.</a:t>
            </a:r>
          </a:p>
          <a:p>
            <a:pPr lvl="1"/>
            <a:r>
              <a:rPr lang="en-US" dirty="0" smtClean="0"/>
              <a:t>Treatment of the atmospheric delay.  There is a high correlation between the atmospheric delay and height when both are stochastic (“</a:t>
            </a:r>
            <a:r>
              <a:rPr lang="en-US" dirty="0" err="1" smtClean="0"/>
              <a:t>RhoUA</a:t>
            </a:r>
            <a:r>
              <a:rPr lang="en-US" dirty="0" smtClean="0"/>
              <a:t>” column in output time series).</a:t>
            </a:r>
          </a:p>
          <a:p>
            <a:pPr lvl="1"/>
            <a:r>
              <a:rPr lang="en-US" dirty="0" smtClean="0"/>
              <a:t>Weight for the EX-WL (effected by the ionosphere) on long baselines and when the ionosphere is active.  “</a:t>
            </a:r>
            <a:r>
              <a:rPr lang="en-US" dirty="0" err="1" smtClean="0"/>
              <a:t>ionex_file</a:t>
            </a:r>
            <a:r>
              <a:rPr lang="en-US" dirty="0" smtClean="0"/>
              <a:t>” command may help.</a:t>
            </a:r>
            <a:endParaRPr lang="en-US" dirty="0"/>
          </a:p>
        </p:txBody>
      </p:sp>
      <p:sp>
        <p:nvSpPr>
          <p:cNvPr id="4" name="Date Placeholder 3"/>
          <p:cNvSpPr>
            <a:spLocks noGrp="1"/>
          </p:cNvSpPr>
          <p:nvPr>
            <p:ph type="dt" sz="half" idx="10"/>
          </p:nvPr>
        </p:nvSpPr>
        <p:spPr/>
        <p:txBody>
          <a:bodyPr/>
          <a:lstStyle/>
          <a:p>
            <a:r>
              <a:rPr lang="en-GB" smtClean="0"/>
              <a:t>2017/06/22</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33</a:t>
            </a:fld>
            <a:endParaRPr lang="en-US"/>
          </a:p>
        </p:txBody>
      </p:sp>
    </p:spTree>
    <p:extLst>
      <p:ext uri="{BB962C8B-B14F-4D97-AF65-F5344CB8AC3E}">
        <p14:creationId xmlns:p14="http://schemas.microsoft.com/office/powerpoint/2010/main" val="32371668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ourier New" charset="0"/>
                <a:ea typeface="Courier New" charset="0"/>
                <a:cs typeface="Courier New" charset="0"/>
              </a:rPr>
              <a:t>t</a:t>
            </a:r>
            <a:r>
              <a:rPr lang="en-US" dirty="0" smtClean="0">
                <a:latin typeface="Courier New" charset="0"/>
                <a:ea typeface="Courier New" charset="0"/>
                <a:cs typeface="Courier New" charset="0"/>
              </a:rPr>
              <a:t>rack</a:t>
            </a:r>
            <a:r>
              <a:rPr lang="en-US" dirty="0" smtClean="0"/>
              <a:t> commands</a:t>
            </a:r>
            <a:endParaRPr lang="en-US" dirty="0"/>
          </a:p>
        </p:txBody>
      </p:sp>
      <p:sp>
        <p:nvSpPr>
          <p:cNvPr id="3" name="Content Placeholder 2"/>
          <p:cNvSpPr>
            <a:spLocks noGrp="1"/>
          </p:cNvSpPr>
          <p:nvPr>
            <p:ph idx="1"/>
          </p:nvPr>
        </p:nvSpPr>
        <p:spPr/>
        <p:txBody>
          <a:bodyPr>
            <a:normAutofit/>
          </a:bodyPr>
          <a:lstStyle/>
          <a:p>
            <a:pPr>
              <a:buNone/>
            </a:pPr>
            <a:r>
              <a:rPr lang="en-US" dirty="0" smtClean="0"/>
              <a:t>(The @ denotes at least one blank in the lines below).</a:t>
            </a:r>
          </a:p>
          <a:p>
            <a:pPr>
              <a:buNone/>
            </a:pPr>
            <a:r>
              <a:rPr lang="en-US" dirty="0" smtClean="0"/>
              <a:t>@ OBS_FILE</a:t>
            </a:r>
          </a:p>
          <a:p>
            <a:pPr>
              <a:buNone/>
            </a:pPr>
            <a:r>
              <a:rPr lang="en-US" dirty="0" smtClean="0"/>
              <a:t>@    Site   </a:t>
            </a:r>
            <a:r>
              <a:rPr lang="en-US" dirty="0" err="1" smtClean="0"/>
              <a:t>RX_file</a:t>
            </a:r>
            <a:r>
              <a:rPr lang="en-US" dirty="0" smtClean="0"/>
              <a:t>   Type</a:t>
            </a:r>
          </a:p>
          <a:p>
            <a:pPr>
              <a:buNone/>
            </a:pPr>
            <a:endParaRPr lang="en-US" dirty="0" smtClean="0"/>
          </a:p>
          <a:p>
            <a:pPr>
              <a:buNone/>
            </a:pPr>
            <a:r>
              <a:rPr lang="en-US" dirty="0" smtClean="0"/>
              <a:t>Command gives the site 4-char codes and the corresponding </a:t>
            </a:r>
            <a:r>
              <a:rPr lang="en-US" dirty="0" err="1" smtClean="0"/>
              <a:t>rinex</a:t>
            </a:r>
            <a:r>
              <a:rPr lang="en-US" dirty="0" smtClean="0"/>
              <a:t> file name.  The</a:t>
            </a:r>
          </a:p>
          <a:p>
            <a:pPr>
              <a:buNone/>
            </a:pPr>
            <a:r>
              <a:rPr lang="en-US" dirty="0" smtClean="0"/>
              <a:t>&lt;Type&gt; is set to F for a fixed site, and K for a kinematic site.</a:t>
            </a:r>
          </a:p>
          <a:p>
            <a:pPr>
              <a:buNone/>
            </a:pPr>
            <a:r>
              <a:rPr lang="en-US" dirty="0" smtClean="0"/>
              <a:t>e.g.,</a:t>
            </a:r>
          </a:p>
          <a:p>
            <a:pPr>
              <a:buNone/>
            </a:pPr>
            <a:r>
              <a:rPr lang="en-US" dirty="0" smtClean="0"/>
              <a:t>  </a:t>
            </a:r>
            <a:r>
              <a:rPr lang="en-US" dirty="0" err="1" smtClean="0"/>
              <a:t>obs_file</a:t>
            </a:r>
            <a:endParaRPr lang="en-US" dirty="0" smtClean="0"/>
          </a:p>
          <a:p>
            <a:pPr>
              <a:buNone/>
            </a:pPr>
            <a:r>
              <a:rPr lang="en-US" dirty="0" smtClean="0"/>
              <a:t>    </a:t>
            </a:r>
            <a:r>
              <a:rPr lang="en-US" dirty="0" err="1" smtClean="0"/>
              <a:t>bish</a:t>
            </a:r>
            <a:r>
              <a:rPr lang="en-US" dirty="0" smtClean="0"/>
              <a:t>  bisha289.97o    F</a:t>
            </a:r>
          </a:p>
          <a:p>
            <a:pPr>
              <a:buNone/>
            </a:pPr>
            <a:r>
              <a:rPr lang="en-US" dirty="0" smtClean="0"/>
              <a:t>    t39a  t391a289.97o    K</a:t>
            </a:r>
          </a:p>
          <a:p>
            <a:pPr>
              <a:buNone/>
            </a:pPr>
            <a:endParaRPr lang="en-US" dirty="0" smtClean="0"/>
          </a:p>
          <a:p>
            <a:endParaRPr lang="en-US" dirty="0"/>
          </a:p>
        </p:txBody>
      </p:sp>
      <p:sp>
        <p:nvSpPr>
          <p:cNvPr id="4" name="Date Placeholder 3"/>
          <p:cNvSpPr>
            <a:spLocks noGrp="1"/>
          </p:cNvSpPr>
          <p:nvPr>
            <p:ph type="dt" sz="half" idx="10"/>
          </p:nvPr>
        </p:nvSpPr>
        <p:spPr/>
        <p:txBody>
          <a:bodyPr/>
          <a:lstStyle/>
          <a:p>
            <a:r>
              <a:rPr lang="en-GB" smtClean="0"/>
              <a:t>2017/06/22</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34</a:t>
            </a:fld>
            <a:endParaRPr lang="en-US"/>
          </a:p>
        </p:txBody>
      </p:sp>
    </p:spTree>
    <p:extLst>
      <p:ext uri="{BB962C8B-B14F-4D97-AF65-F5344CB8AC3E}">
        <p14:creationId xmlns:p14="http://schemas.microsoft.com/office/powerpoint/2010/main" val="122056484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ourier New" charset="0"/>
                <a:ea typeface="Courier New" charset="0"/>
                <a:cs typeface="Courier New" charset="0"/>
              </a:rPr>
              <a:t>t</a:t>
            </a:r>
            <a:r>
              <a:rPr lang="en-US" dirty="0" smtClean="0">
                <a:latin typeface="Courier New" charset="0"/>
                <a:ea typeface="Courier New" charset="0"/>
                <a:cs typeface="Courier New" charset="0"/>
              </a:rPr>
              <a:t>rack</a:t>
            </a:r>
            <a:r>
              <a:rPr lang="en-US" dirty="0" smtClean="0"/>
              <a:t> </a:t>
            </a:r>
            <a:r>
              <a:rPr lang="en-US" dirty="0"/>
              <a:t>c</a:t>
            </a:r>
            <a:r>
              <a:rPr lang="en-US" dirty="0" smtClean="0"/>
              <a:t>ommands</a:t>
            </a:r>
            <a:endParaRPr lang="en-US" dirty="0"/>
          </a:p>
        </p:txBody>
      </p:sp>
      <p:sp>
        <p:nvSpPr>
          <p:cNvPr id="3" name="Content Placeholder 2"/>
          <p:cNvSpPr>
            <a:spLocks noGrp="1"/>
          </p:cNvSpPr>
          <p:nvPr>
            <p:ph idx="1"/>
          </p:nvPr>
        </p:nvSpPr>
        <p:spPr/>
        <p:txBody>
          <a:bodyPr>
            <a:normAutofit/>
          </a:bodyPr>
          <a:lstStyle/>
          <a:p>
            <a:pPr>
              <a:buNone/>
            </a:pPr>
            <a:r>
              <a:rPr lang="en-US" dirty="0" smtClean="0"/>
              <a:t>@ NAV_FILE  &lt;name&gt;  &lt;SP3/NAV&gt;</a:t>
            </a:r>
          </a:p>
          <a:p>
            <a:pPr>
              <a:buNone/>
            </a:pPr>
            <a:r>
              <a:rPr lang="en-US" dirty="0" smtClean="0"/>
              <a:t>Gives the name of the SP3 or NAV file with orbits and clock information (e.g., </a:t>
            </a:r>
            <a:r>
              <a:rPr lang="en-US" dirty="0" err="1" smtClean="0"/>
              <a:t>igs</a:t>
            </a:r>
            <a:r>
              <a:rPr lang="en-US" dirty="0" smtClean="0"/>
              <a:t> SP3 files).</a:t>
            </a:r>
          </a:p>
          <a:p>
            <a:pPr>
              <a:buNone/>
            </a:pPr>
            <a:r>
              <a:rPr lang="en-US" dirty="0" smtClean="0"/>
              <a:t>When processing 24-hours of data, SP3 files from the preceding and </a:t>
            </a:r>
            <a:r>
              <a:rPr lang="en-US" dirty="0" err="1" smtClean="0"/>
              <a:t>postceding</a:t>
            </a:r>
            <a:r>
              <a:rPr lang="en-US" dirty="0" smtClean="0"/>
              <a:t> </a:t>
            </a:r>
          </a:p>
          <a:p>
            <a:pPr>
              <a:buNone/>
            </a:pPr>
            <a:r>
              <a:rPr lang="en-US" dirty="0" smtClean="0"/>
              <a:t>days should be concatenated together (headers removed at the day boundaries).</a:t>
            </a:r>
          </a:p>
          <a:p>
            <a:pPr>
              <a:buNone/>
            </a:pPr>
            <a:r>
              <a:rPr lang="en-US" dirty="0" smtClean="0"/>
              <a:t>e.g., </a:t>
            </a:r>
          </a:p>
          <a:p>
            <a:pPr>
              <a:buNone/>
            </a:pPr>
            <a:r>
              <a:rPr lang="en-US" dirty="0" smtClean="0"/>
              <a:t>    </a:t>
            </a:r>
            <a:r>
              <a:rPr lang="en-US" dirty="0" err="1" smtClean="0"/>
              <a:t>nav_file</a:t>
            </a:r>
            <a:r>
              <a:rPr lang="en-US" dirty="0" smtClean="0"/>
              <a:t>  igs09274.sp3    SP3</a:t>
            </a:r>
          </a:p>
          <a:p>
            <a:pPr>
              <a:buNone/>
            </a:pPr>
            <a:r>
              <a:rPr lang="en-US" dirty="0" smtClean="0"/>
              <a:t>(GAMIT program </a:t>
            </a:r>
            <a:r>
              <a:rPr lang="en-US" dirty="0" err="1" smtClean="0"/>
              <a:t>doy</a:t>
            </a:r>
            <a:r>
              <a:rPr lang="en-US" dirty="0" smtClean="0"/>
              <a:t> can be used to get GPS week and day number from calendar date).</a:t>
            </a:r>
          </a:p>
          <a:p>
            <a:pPr>
              <a:buNone/>
            </a:pPr>
            <a:r>
              <a:rPr lang="en-US" dirty="0" smtClean="0"/>
              <a:t>If NAV is used as the type then a broadcast ephemeris file is used.</a:t>
            </a:r>
          </a:p>
          <a:p>
            <a:pPr>
              <a:buNone/>
            </a:pPr>
            <a:endParaRPr lang="en-US" dirty="0"/>
          </a:p>
        </p:txBody>
      </p:sp>
      <p:sp>
        <p:nvSpPr>
          <p:cNvPr id="4" name="Date Placeholder 3"/>
          <p:cNvSpPr>
            <a:spLocks noGrp="1"/>
          </p:cNvSpPr>
          <p:nvPr>
            <p:ph type="dt" sz="half" idx="10"/>
          </p:nvPr>
        </p:nvSpPr>
        <p:spPr/>
        <p:txBody>
          <a:bodyPr/>
          <a:lstStyle/>
          <a:p>
            <a:r>
              <a:rPr lang="en-GB" smtClean="0"/>
              <a:t>2017/06/22</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35</a:t>
            </a:fld>
            <a:endParaRPr lang="en-US"/>
          </a:p>
        </p:txBody>
      </p:sp>
    </p:spTree>
    <p:extLst>
      <p:ext uri="{BB962C8B-B14F-4D97-AF65-F5344CB8AC3E}">
        <p14:creationId xmlns:p14="http://schemas.microsoft.com/office/powerpoint/2010/main" val="4367318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ourier New" charset="0"/>
                <a:ea typeface="Courier New" charset="0"/>
                <a:cs typeface="Courier New" charset="0"/>
              </a:rPr>
              <a:t>t</a:t>
            </a:r>
            <a:r>
              <a:rPr lang="en-US" dirty="0" smtClean="0">
                <a:latin typeface="Courier New" charset="0"/>
                <a:ea typeface="Courier New" charset="0"/>
                <a:cs typeface="Courier New" charset="0"/>
              </a:rPr>
              <a:t>rack</a:t>
            </a:r>
            <a:r>
              <a:rPr lang="en-US" dirty="0" smtClean="0"/>
              <a:t> </a:t>
            </a:r>
            <a:r>
              <a:rPr lang="en-US" dirty="0"/>
              <a:t>c</a:t>
            </a:r>
            <a:r>
              <a:rPr lang="en-US" dirty="0" smtClean="0"/>
              <a:t>ommands</a:t>
            </a:r>
            <a:endParaRPr lang="en-US" dirty="0"/>
          </a:p>
        </p:txBody>
      </p:sp>
      <p:sp>
        <p:nvSpPr>
          <p:cNvPr id="3" name="Content Placeholder 2"/>
          <p:cNvSpPr>
            <a:spLocks noGrp="1"/>
          </p:cNvSpPr>
          <p:nvPr>
            <p:ph idx="1"/>
          </p:nvPr>
        </p:nvSpPr>
        <p:spPr>
          <a:xfrm>
            <a:off x="685800" y="1600200"/>
            <a:ext cx="7772400" cy="4495800"/>
          </a:xfrm>
        </p:spPr>
        <p:txBody>
          <a:bodyPr>
            <a:normAutofit fontScale="92500" lnSpcReduction="10000"/>
          </a:bodyPr>
          <a:lstStyle/>
          <a:p>
            <a:pPr>
              <a:buNone/>
            </a:pPr>
            <a:r>
              <a:rPr lang="en-US" dirty="0" smtClean="0"/>
              <a:t>@ MODE &lt;Type&gt;</a:t>
            </a:r>
          </a:p>
          <a:p>
            <a:pPr>
              <a:buNone/>
            </a:pPr>
            <a:r>
              <a:rPr lang="en-US" dirty="0" smtClean="0"/>
              <a:t>The MODE command allows the setting of defaults for the type of data being processed.  These setting can then be overwritten if desired by use of the commands below.  Three default setting modes are supported for &lt;Type&gt;:</a:t>
            </a:r>
          </a:p>
          <a:p>
            <a:pPr>
              <a:buNone/>
            </a:pPr>
            <a:r>
              <a:rPr lang="en-US" dirty="0" smtClean="0">
                <a:solidFill>
                  <a:schemeClr val="accent2">
                    <a:lumMod val="50000"/>
                  </a:schemeClr>
                </a:solidFill>
              </a:rPr>
              <a:t>   AIR  </a:t>
            </a:r>
            <a:r>
              <a:rPr lang="en-US" dirty="0" smtClean="0"/>
              <a:t>-- Assumed to be high-sample rate aircraft. Sets the </a:t>
            </a:r>
            <a:r>
              <a:rPr lang="en-US" dirty="0" err="1" smtClean="0"/>
              <a:t>analysis_type</a:t>
            </a:r>
            <a:r>
              <a:rPr lang="en-US" dirty="0" smtClean="0"/>
              <a:t> to LC, and allows gaps of 4-epochs, and minimum data of 120 epochs (1 minute for 2Hz data).</a:t>
            </a:r>
          </a:p>
          <a:p>
            <a:pPr>
              <a:buNone/>
            </a:pPr>
            <a:r>
              <a:rPr lang="en-US" dirty="0" smtClean="0">
                <a:solidFill>
                  <a:srgbClr val="632523"/>
                </a:solidFill>
              </a:rPr>
              <a:t>   SHORT </a:t>
            </a:r>
            <a:r>
              <a:rPr lang="en-US" dirty="0" smtClean="0"/>
              <a:t>-- Short baseline static data (&lt;1 km).  Sets analysis type to L1+L2 and minimum data of 20 epochs (10 minutes of 30 second sampled data).  Data is still processed as kinematic data.</a:t>
            </a:r>
          </a:p>
          <a:p>
            <a:pPr>
              <a:buNone/>
            </a:pPr>
            <a:r>
              <a:rPr lang="en-US" dirty="0" smtClean="0">
                <a:solidFill>
                  <a:srgbClr val="632523"/>
                </a:solidFill>
              </a:rPr>
              <a:t>   LONG  </a:t>
            </a:r>
            <a:r>
              <a:rPr lang="en-US" dirty="0" smtClean="0"/>
              <a:t>-- Long baseline static data (&gt;1 km). Sets search and analysis type to LC and </a:t>
            </a:r>
            <a:r>
              <a:rPr lang="en-US" dirty="0" err="1" smtClean="0"/>
              <a:t>mininum</a:t>
            </a:r>
            <a:r>
              <a:rPr lang="en-US" dirty="0" smtClean="0"/>
              <a:t> data of 20 epochs.  Atmospheric delay estimation is turned on with 0.1 </a:t>
            </a:r>
            <a:r>
              <a:rPr lang="en-US" dirty="0" err="1" smtClean="0"/>
              <a:t>m</a:t>
            </a:r>
            <a:r>
              <a:rPr lang="en-US" dirty="0" smtClean="0"/>
              <a:t> apriori sigma, and process noise variance of 1.d-6 </a:t>
            </a:r>
            <a:r>
              <a:rPr lang="en-US" dirty="0" err="1" smtClean="0"/>
              <a:t>m</a:t>
            </a:r>
            <a:r>
              <a:rPr lang="en-US" dirty="0" smtClean="0"/>
              <a:t>**2/epoch (~1 mm changes every 30 seconds for 30 second  sampled data which accumulates to +-5 cm in a day).  These settings  are the same as </a:t>
            </a:r>
            <a:r>
              <a:rPr lang="en-US" dirty="0" err="1" smtClean="0"/>
              <a:t>atm_stats</a:t>
            </a:r>
            <a:r>
              <a:rPr lang="en-US" dirty="0" smtClean="0"/>
              <a:t>  0.1 0.001</a:t>
            </a:r>
          </a:p>
          <a:p>
            <a:endParaRPr lang="en-US" dirty="0"/>
          </a:p>
        </p:txBody>
      </p:sp>
      <p:sp>
        <p:nvSpPr>
          <p:cNvPr id="4" name="Date Placeholder 3"/>
          <p:cNvSpPr>
            <a:spLocks noGrp="1"/>
          </p:cNvSpPr>
          <p:nvPr>
            <p:ph type="dt" sz="half" idx="10"/>
          </p:nvPr>
        </p:nvSpPr>
        <p:spPr/>
        <p:txBody>
          <a:bodyPr/>
          <a:lstStyle/>
          <a:p>
            <a:r>
              <a:rPr lang="en-GB" smtClean="0"/>
              <a:t>2017/06/22</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36</a:t>
            </a:fld>
            <a:endParaRPr lang="en-US"/>
          </a:p>
        </p:txBody>
      </p:sp>
    </p:spTree>
    <p:extLst>
      <p:ext uri="{BB962C8B-B14F-4D97-AF65-F5344CB8AC3E}">
        <p14:creationId xmlns:p14="http://schemas.microsoft.com/office/powerpoint/2010/main" val="222874961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ourier New" charset="0"/>
                <a:ea typeface="Courier New" charset="0"/>
                <a:cs typeface="Courier New" charset="0"/>
              </a:rPr>
              <a:t>t</a:t>
            </a:r>
            <a:r>
              <a:rPr lang="en-US" dirty="0" smtClean="0">
                <a:latin typeface="Courier New" charset="0"/>
                <a:ea typeface="Courier New" charset="0"/>
                <a:cs typeface="Courier New" charset="0"/>
              </a:rPr>
              <a:t>rack</a:t>
            </a:r>
            <a:r>
              <a:rPr lang="en-US" dirty="0" smtClean="0"/>
              <a:t> </a:t>
            </a:r>
            <a:r>
              <a:rPr lang="en-US" dirty="0"/>
              <a:t>c</a:t>
            </a:r>
            <a:r>
              <a:rPr lang="en-US" dirty="0" smtClean="0"/>
              <a:t>ommands</a:t>
            </a:r>
            <a:endParaRPr lang="en-US" dirty="0"/>
          </a:p>
        </p:txBody>
      </p:sp>
      <p:sp>
        <p:nvSpPr>
          <p:cNvPr id="3" name="Content Placeholder 2"/>
          <p:cNvSpPr>
            <a:spLocks noGrp="1"/>
          </p:cNvSpPr>
          <p:nvPr>
            <p:ph idx="1"/>
          </p:nvPr>
        </p:nvSpPr>
        <p:spPr/>
        <p:txBody>
          <a:bodyPr>
            <a:normAutofit/>
          </a:bodyPr>
          <a:lstStyle/>
          <a:p>
            <a:pPr>
              <a:buNone/>
            </a:pPr>
            <a:r>
              <a:rPr lang="en-US" dirty="0" smtClean="0"/>
              <a:t>@ SITE_POS</a:t>
            </a:r>
          </a:p>
          <a:p>
            <a:pPr>
              <a:buNone/>
            </a:pPr>
            <a:r>
              <a:rPr lang="en-US" dirty="0" smtClean="0"/>
              <a:t>@   Site &lt;X (</a:t>
            </a:r>
            <a:r>
              <a:rPr lang="en-US" dirty="0" err="1" smtClean="0"/>
              <a:t>m</a:t>
            </a:r>
            <a:r>
              <a:rPr lang="en-US" dirty="0" smtClean="0"/>
              <a:t>)&gt;  &lt;Y (</a:t>
            </a:r>
            <a:r>
              <a:rPr lang="en-US" dirty="0" err="1" smtClean="0"/>
              <a:t>m</a:t>
            </a:r>
            <a:r>
              <a:rPr lang="en-US" dirty="0" smtClean="0"/>
              <a:t>)&gt;  &lt;Z (</a:t>
            </a:r>
            <a:r>
              <a:rPr lang="en-US" dirty="0" err="1" smtClean="0"/>
              <a:t>m</a:t>
            </a:r>
            <a:r>
              <a:rPr lang="en-US" dirty="0" smtClean="0"/>
              <a:t>)&gt; &lt;</a:t>
            </a:r>
            <a:r>
              <a:rPr lang="en-US" dirty="0" err="1" smtClean="0"/>
              <a:t>Vx</a:t>
            </a:r>
            <a:r>
              <a:rPr lang="en-US" dirty="0" smtClean="0"/>
              <a:t> (</a:t>
            </a:r>
            <a:r>
              <a:rPr lang="en-US" dirty="0" err="1" smtClean="0"/>
              <a:t>m</a:t>
            </a:r>
            <a:r>
              <a:rPr lang="en-US" dirty="0" smtClean="0"/>
              <a:t>)&gt;  &lt;</a:t>
            </a:r>
            <a:r>
              <a:rPr lang="en-US" dirty="0" err="1" smtClean="0"/>
              <a:t>Vy</a:t>
            </a:r>
            <a:r>
              <a:rPr lang="en-US" dirty="0" smtClean="0"/>
              <a:t> (</a:t>
            </a:r>
            <a:r>
              <a:rPr lang="en-US" dirty="0" err="1" smtClean="0"/>
              <a:t>m</a:t>
            </a:r>
            <a:r>
              <a:rPr lang="en-US" dirty="0" smtClean="0"/>
              <a:t>)&gt;  &lt;</a:t>
            </a:r>
            <a:r>
              <a:rPr lang="en-US" dirty="0" err="1" smtClean="0"/>
              <a:t>Vz</a:t>
            </a:r>
            <a:r>
              <a:rPr lang="en-US" dirty="0" smtClean="0"/>
              <a:t> (</a:t>
            </a:r>
            <a:r>
              <a:rPr lang="en-US" dirty="0" err="1" smtClean="0"/>
              <a:t>m</a:t>
            </a:r>
            <a:r>
              <a:rPr lang="en-US" dirty="0" smtClean="0"/>
              <a:t>)&gt;  &lt;Epoch (yrs)&gt;</a:t>
            </a:r>
          </a:p>
          <a:p>
            <a:pPr>
              <a:buNone/>
            </a:pPr>
            <a:r>
              <a:rPr lang="en-US" dirty="0" smtClean="0"/>
              <a:t>Site is the four character name of the site (more characters can be included but only the first 4 are checked).  Site names that do not appear in the list of sites to be processed are ignored).  The remainder of the line contains position and velocity and the epoch in decimal years to which the position refers.</a:t>
            </a:r>
          </a:p>
          <a:p>
            <a:r>
              <a:rPr lang="en-US" dirty="0" smtClean="0"/>
              <a:t>Velocity is optional</a:t>
            </a:r>
          </a:p>
          <a:p>
            <a:r>
              <a:rPr lang="en-US" dirty="0" smtClean="0"/>
              <a:t>If this command not used, </a:t>
            </a:r>
            <a:r>
              <a:rPr lang="en-US" dirty="0" err="1" smtClean="0"/>
              <a:t>rinex</a:t>
            </a:r>
            <a:r>
              <a:rPr lang="en-US" dirty="0" smtClean="0"/>
              <a:t> header coordinates are used (can be a problem with true kinematic sites that move large distances.  In these cases position should be for start of data.  BAD PREFIT clock error messages are an indication that coordinates may be bad).</a:t>
            </a:r>
            <a:endParaRPr lang="en-US" dirty="0"/>
          </a:p>
        </p:txBody>
      </p:sp>
      <p:sp>
        <p:nvSpPr>
          <p:cNvPr id="4" name="Date Placeholder 3"/>
          <p:cNvSpPr>
            <a:spLocks noGrp="1"/>
          </p:cNvSpPr>
          <p:nvPr>
            <p:ph type="dt" sz="half" idx="10"/>
          </p:nvPr>
        </p:nvSpPr>
        <p:spPr/>
        <p:txBody>
          <a:bodyPr/>
          <a:lstStyle/>
          <a:p>
            <a:r>
              <a:rPr lang="en-GB" smtClean="0"/>
              <a:t>2017/06/22</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37</a:t>
            </a:fld>
            <a:endParaRPr lang="en-US"/>
          </a:p>
        </p:txBody>
      </p:sp>
    </p:spTree>
    <p:extLst>
      <p:ext uri="{BB962C8B-B14F-4D97-AF65-F5344CB8AC3E}">
        <p14:creationId xmlns:p14="http://schemas.microsoft.com/office/powerpoint/2010/main" val="92006297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ourier New" charset="0"/>
                <a:ea typeface="Courier New" charset="0"/>
                <a:cs typeface="Courier New" charset="0"/>
              </a:rPr>
              <a:t>t</a:t>
            </a:r>
            <a:r>
              <a:rPr lang="en-US" dirty="0" smtClean="0">
                <a:latin typeface="Courier New" charset="0"/>
                <a:ea typeface="Courier New" charset="0"/>
                <a:cs typeface="Courier New" charset="0"/>
              </a:rPr>
              <a:t>rack</a:t>
            </a:r>
            <a:r>
              <a:rPr lang="en-US" dirty="0" smtClean="0"/>
              <a:t> </a:t>
            </a:r>
            <a:r>
              <a:rPr lang="en-US" dirty="0"/>
              <a:t>c</a:t>
            </a:r>
            <a:r>
              <a:rPr lang="en-US" dirty="0" smtClean="0"/>
              <a:t>ommands</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dirty="0" smtClean="0"/>
              <a:t>@ SITE_STATS</a:t>
            </a:r>
          </a:p>
          <a:p>
            <a:pPr>
              <a:buNone/>
            </a:pPr>
            <a:r>
              <a:rPr lang="en-US" dirty="0" smtClean="0"/>
              <a:t>@   Site  &lt;Apriori Sigma in XYZ&gt;  &lt;RW noise in XYZ&gt; </a:t>
            </a:r>
          </a:p>
          <a:p>
            <a:pPr>
              <a:buNone/>
            </a:pPr>
            <a:r>
              <a:rPr lang="en-US" dirty="0" smtClean="0"/>
              <a:t>Gives statistics to assign to the kinematic station positions.  The </a:t>
            </a:r>
          </a:p>
          <a:p>
            <a:pPr>
              <a:buNone/>
            </a:pPr>
            <a:r>
              <a:rPr lang="en-US" dirty="0" smtClean="0"/>
              <a:t>&lt;Apriori Sigma in XYZ&gt; are the three </a:t>
            </a:r>
            <a:r>
              <a:rPr lang="en-US" dirty="0" err="1" smtClean="0"/>
              <a:t>sigmas</a:t>
            </a:r>
            <a:r>
              <a:rPr lang="en-US" dirty="0" smtClean="0"/>
              <a:t> in XYZ for the initial position and</a:t>
            </a:r>
          </a:p>
          <a:p>
            <a:pPr>
              <a:buNone/>
            </a:pPr>
            <a:r>
              <a:rPr lang="en-US" dirty="0" smtClean="0"/>
              <a:t>&lt;RW noise in XYZ&gt; are the three </a:t>
            </a:r>
            <a:r>
              <a:rPr lang="en-US" dirty="0" err="1" smtClean="0"/>
              <a:t>sigmas</a:t>
            </a:r>
            <a:r>
              <a:rPr lang="en-US" dirty="0" smtClean="0"/>
              <a:t> in XYZ for the change in position between</a:t>
            </a:r>
          </a:p>
          <a:p>
            <a:pPr>
              <a:buNone/>
            </a:pPr>
            <a:r>
              <a:rPr lang="en-US" dirty="0" smtClean="0"/>
              <a:t>   epochs of data.  Since the motion of the kinematic sites is modeled as random</a:t>
            </a:r>
          </a:p>
          <a:p>
            <a:pPr>
              <a:buNone/>
            </a:pPr>
            <a:r>
              <a:rPr lang="en-US" dirty="0" smtClean="0"/>
              <a:t>   walk (RW), the sigma of the change in position grows as the </a:t>
            </a:r>
            <a:r>
              <a:rPr lang="en-US" dirty="0" err="1" smtClean="0"/>
              <a:t>sqrt(number</a:t>
            </a:r>
            <a:r>
              <a:rPr lang="en-US" dirty="0" smtClean="0"/>
              <a:t> of epochs)</a:t>
            </a:r>
          </a:p>
          <a:p>
            <a:pPr>
              <a:buNone/>
            </a:pPr>
            <a:r>
              <a:rPr lang="en-US" dirty="0" err="1" smtClean="0"/>
              <a:t>Ver</a:t>
            </a:r>
            <a:r>
              <a:rPr lang="en-US" dirty="0" smtClean="0"/>
              <a:t> 1.21 and later: RW noise is </a:t>
            </a:r>
            <a:r>
              <a:rPr lang="en-US" dirty="0" err="1" smtClean="0"/>
              <a:t>sigmas</a:t>
            </a:r>
            <a:r>
              <a:rPr lang="en-US" dirty="0" smtClean="0"/>
              <a:t> (</a:t>
            </a:r>
            <a:r>
              <a:rPr lang="en-US" dirty="0" err="1" smtClean="0"/>
              <a:t>m)/sqrt(time</a:t>
            </a:r>
            <a:r>
              <a:rPr lang="en-US" dirty="0" smtClean="0"/>
              <a:t> unit) where </a:t>
            </a:r>
            <a:r>
              <a:rPr lang="en-US" dirty="0" err="1" smtClean="0"/>
              <a:t>time_unit</a:t>
            </a:r>
            <a:r>
              <a:rPr lang="en-US" dirty="0" smtClean="0"/>
              <a:t> command</a:t>
            </a:r>
          </a:p>
          <a:p>
            <a:pPr>
              <a:buNone/>
            </a:pPr>
            <a:r>
              <a:rPr lang="en-US" dirty="0" smtClean="0"/>
              <a:t>is used to set time unit.</a:t>
            </a:r>
          </a:p>
          <a:p>
            <a:pPr>
              <a:buNone/>
            </a:pPr>
            <a:r>
              <a:rPr lang="en-US" dirty="0" smtClean="0"/>
              <a:t>ALL can be used for the station name and the same statistics will be applied</a:t>
            </a:r>
          </a:p>
          <a:p>
            <a:pPr>
              <a:buNone/>
            </a:pPr>
            <a:r>
              <a:rPr lang="en-US" dirty="0" smtClean="0"/>
              <a:t>to all kinematic sites (NOTE: the fixed site do not change position).</a:t>
            </a:r>
          </a:p>
          <a:p>
            <a:pPr>
              <a:buNone/>
            </a:pPr>
            <a:r>
              <a:rPr lang="en-US" dirty="0" smtClean="0"/>
              <a:t>e.g.</a:t>
            </a:r>
          </a:p>
          <a:p>
            <a:pPr>
              <a:buNone/>
            </a:pPr>
            <a:r>
              <a:rPr lang="en-US" dirty="0" smtClean="0"/>
              <a:t>  </a:t>
            </a:r>
            <a:r>
              <a:rPr lang="en-US" dirty="0" err="1" smtClean="0"/>
              <a:t>site_stats</a:t>
            </a:r>
            <a:endParaRPr lang="en-US" dirty="0" smtClean="0"/>
          </a:p>
          <a:p>
            <a:pPr>
              <a:buNone/>
            </a:pPr>
            <a:r>
              <a:rPr lang="en-US" dirty="0" smtClean="0"/>
              <a:t>    all        20 20 20   20 20 20</a:t>
            </a:r>
          </a:p>
          <a:p>
            <a:pPr>
              <a:buNone/>
            </a:pPr>
            <a:r>
              <a:rPr lang="en-US" dirty="0" smtClean="0"/>
              <a:t>(20 meters apriori </a:t>
            </a:r>
            <a:r>
              <a:rPr lang="en-US" dirty="0" err="1" smtClean="0"/>
              <a:t>sigmas</a:t>
            </a:r>
            <a:r>
              <a:rPr lang="en-US" dirty="0" smtClean="0"/>
              <a:t> and changes of 20 meters between epochs).</a:t>
            </a:r>
          </a:p>
          <a:p>
            <a:pPr>
              <a:buNone/>
            </a:pPr>
            <a:r>
              <a:rPr lang="en-US" dirty="0" smtClean="0"/>
              <a:t>Feature 1.24: Added POST as entry after the Apriori sigma values, to allow </a:t>
            </a:r>
          </a:p>
          <a:p>
            <a:pPr>
              <a:buNone/>
            </a:pPr>
            <a:r>
              <a:rPr lang="en-US" dirty="0" smtClean="0"/>
              <a:t>specification </a:t>
            </a:r>
            <a:r>
              <a:rPr lang="en-US" dirty="0" err="1" smtClean="0"/>
              <a:t>aposteroi</a:t>
            </a:r>
            <a:r>
              <a:rPr lang="en-US" dirty="0" smtClean="0"/>
              <a:t> sigma for position at the end of the data span.</a:t>
            </a:r>
          </a:p>
          <a:p>
            <a:pPr>
              <a:buNone/>
            </a:pPr>
            <a:endParaRPr lang="en-US" dirty="0"/>
          </a:p>
        </p:txBody>
      </p:sp>
      <p:sp>
        <p:nvSpPr>
          <p:cNvPr id="4" name="Date Placeholder 3"/>
          <p:cNvSpPr>
            <a:spLocks noGrp="1"/>
          </p:cNvSpPr>
          <p:nvPr>
            <p:ph type="dt" sz="half" idx="10"/>
          </p:nvPr>
        </p:nvSpPr>
        <p:spPr/>
        <p:txBody>
          <a:bodyPr/>
          <a:lstStyle/>
          <a:p>
            <a:r>
              <a:rPr lang="en-GB" smtClean="0"/>
              <a:t>2017/06/22</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38</a:t>
            </a:fld>
            <a:endParaRPr lang="en-US"/>
          </a:p>
        </p:txBody>
      </p:sp>
    </p:spTree>
    <p:extLst>
      <p:ext uri="{BB962C8B-B14F-4D97-AF65-F5344CB8AC3E}">
        <p14:creationId xmlns:p14="http://schemas.microsoft.com/office/powerpoint/2010/main" val="1310172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Slow moving sites</a:t>
            </a:r>
            <a:endParaRPr lang="en-US" dirty="0"/>
          </a:p>
        </p:txBody>
      </p:sp>
      <p:sp>
        <p:nvSpPr>
          <p:cNvPr id="3" name="Content Placeholder 2"/>
          <p:cNvSpPr>
            <a:spLocks noGrp="1"/>
          </p:cNvSpPr>
          <p:nvPr>
            <p:ph idx="1"/>
          </p:nvPr>
        </p:nvSpPr>
        <p:spPr>
          <a:xfrm>
            <a:off x="457200" y="1282768"/>
            <a:ext cx="8229600" cy="4843395"/>
          </a:xfrm>
        </p:spPr>
        <p:txBody>
          <a:bodyPr>
            <a:normAutofit/>
          </a:bodyPr>
          <a:lstStyle/>
          <a:p>
            <a:r>
              <a:rPr lang="en-US" dirty="0" smtClean="0"/>
              <a:t>For slow moving sites (glaciers, early landslides), GAMIT solution can be more easily automated than </a:t>
            </a:r>
            <a:r>
              <a:rPr lang="en-US" dirty="0" smtClean="0">
                <a:latin typeface="Courier" charset="0"/>
                <a:ea typeface="Courier" charset="0"/>
                <a:cs typeface="Courier" charset="0"/>
              </a:rPr>
              <a:t>track</a:t>
            </a:r>
            <a:r>
              <a:rPr lang="en-US" dirty="0" smtClean="0"/>
              <a:t> solutions and can generate high quality results especially if motion is nearly linear (with high rates 100 m/</a:t>
            </a:r>
            <a:r>
              <a:rPr lang="en-US" dirty="0" err="1" smtClean="0"/>
              <a:t>yr</a:t>
            </a:r>
            <a:r>
              <a:rPr lang="en-US" dirty="0" smtClean="0"/>
              <a:t> for example).</a:t>
            </a:r>
          </a:p>
          <a:p>
            <a:r>
              <a:rPr lang="en-US" dirty="0" smtClean="0"/>
              <a:t>With GAMIT solutions:</a:t>
            </a:r>
          </a:p>
          <a:p>
            <a:pPr lvl="1"/>
            <a:r>
              <a:rPr lang="en-US" dirty="0" smtClean="0"/>
              <a:t>Put best estimate of velocity in the a priori coordinate file used in GAMIT (position estimate will be the mean offset from this linear model).</a:t>
            </a:r>
          </a:p>
          <a:p>
            <a:pPr lvl="1"/>
            <a:r>
              <a:rPr lang="en-US" dirty="0" smtClean="0"/>
              <a:t>Use </a:t>
            </a:r>
            <a:r>
              <a:rPr lang="en-US" dirty="0" err="1" smtClean="0">
                <a:latin typeface="Courier" charset="0"/>
                <a:ea typeface="Courier" charset="0"/>
                <a:cs typeface="Courier" charset="0"/>
              </a:rPr>
              <a:t>sh_gamit</a:t>
            </a:r>
            <a:r>
              <a:rPr lang="en-US" dirty="0" smtClean="0"/>
              <a:t> with “</a:t>
            </a:r>
            <a:r>
              <a:rPr lang="mr-IN" dirty="0" smtClean="0"/>
              <a:t>–</a:t>
            </a:r>
            <a:r>
              <a:rPr lang="en-US" dirty="0" err="1" smtClean="0"/>
              <a:t>sessinfo</a:t>
            </a:r>
            <a:r>
              <a:rPr lang="en-US" dirty="0" smtClean="0"/>
              <a:t>” option to have multiple solutions be day (set start time and duration of each session e.g., 8 3-hr sessions per day; 360 30-sec epochs per session).  Use “–</a:t>
            </a:r>
            <a:r>
              <a:rPr lang="en-US" dirty="0" err="1" smtClean="0"/>
              <a:t>netext</a:t>
            </a:r>
            <a:r>
              <a:rPr lang="en-US" dirty="0" smtClean="0"/>
              <a:t>” option to put each session in different directory (“–</a:t>
            </a:r>
            <a:r>
              <a:rPr lang="en-US" dirty="0" err="1" smtClean="0"/>
              <a:t>noftp</a:t>
            </a:r>
            <a:r>
              <a:rPr lang="en-US" dirty="0" smtClean="0"/>
              <a:t>” after first session also speeds up run if sites missing).</a:t>
            </a:r>
          </a:p>
          <a:p>
            <a:pPr lvl="1"/>
            <a:r>
              <a:rPr lang="en-US" dirty="0" smtClean="0"/>
              <a:t>Some tuning of “</a:t>
            </a:r>
            <a:r>
              <a:rPr lang="en-US" dirty="0" err="1" smtClean="0"/>
              <a:t>minxf</a:t>
            </a:r>
            <a:r>
              <a:rPr lang="en-US" dirty="0" smtClean="0"/>
              <a:t>” in </a:t>
            </a:r>
            <a:r>
              <a:rPr lang="en-US" dirty="0" err="1" smtClean="0"/>
              <a:t>process.defaults</a:t>
            </a:r>
            <a:r>
              <a:rPr lang="en-US" dirty="0" smtClean="0"/>
              <a:t> and reduce values in “</a:t>
            </a:r>
            <a:r>
              <a:rPr lang="en-US" dirty="0" err="1" smtClean="0"/>
              <a:t>trim_oneway_tol</a:t>
            </a:r>
            <a:r>
              <a:rPr lang="en-US" dirty="0" smtClean="0"/>
              <a:t>” in </a:t>
            </a:r>
            <a:r>
              <a:rPr lang="en-US" dirty="0" err="1" smtClean="0"/>
              <a:t>autcln.cmd</a:t>
            </a:r>
            <a:r>
              <a:rPr lang="en-US" dirty="0" smtClean="0"/>
              <a:t> so that small data sets are not removed.</a:t>
            </a:r>
          </a:p>
          <a:p>
            <a:r>
              <a:rPr lang="en-US" dirty="0">
                <a:latin typeface="Courier" charset="0"/>
                <a:ea typeface="Courier" charset="0"/>
                <a:cs typeface="Courier" charset="0"/>
              </a:rPr>
              <a:t>t</a:t>
            </a:r>
            <a:r>
              <a:rPr lang="en-US" dirty="0" smtClean="0">
                <a:latin typeface="Courier" charset="0"/>
                <a:ea typeface="Courier" charset="0"/>
                <a:cs typeface="Courier" charset="0"/>
              </a:rPr>
              <a:t>rack</a:t>
            </a:r>
            <a:r>
              <a:rPr lang="en-US" dirty="0" smtClean="0"/>
              <a:t> can also be used for these types of analyses</a:t>
            </a:r>
          </a:p>
        </p:txBody>
      </p:sp>
      <p:sp>
        <p:nvSpPr>
          <p:cNvPr id="4" name="Date Placeholder 3"/>
          <p:cNvSpPr>
            <a:spLocks noGrp="1"/>
          </p:cNvSpPr>
          <p:nvPr>
            <p:ph type="dt" sz="half" idx="10"/>
          </p:nvPr>
        </p:nvSpPr>
        <p:spPr/>
        <p:txBody>
          <a:bodyPr/>
          <a:lstStyle/>
          <a:p>
            <a:r>
              <a:rPr lang="en-GB" smtClean="0"/>
              <a:t>2017/06/22</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a:t>
            </a:fld>
            <a:endParaRPr lang="en-US"/>
          </a:p>
        </p:txBody>
      </p:sp>
    </p:spTree>
    <p:extLst>
      <p:ext uri="{BB962C8B-B14F-4D97-AF65-F5344CB8AC3E}">
        <p14:creationId xmlns:p14="http://schemas.microsoft.com/office/powerpoint/2010/main" val="118208565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ourier New" charset="0"/>
                <a:ea typeface="Courier New" charset="0"/>
                <a:cs typeface="Courier New" charset="0"/>
              </a:rPr>
              <a:t>t</a:t>
            </a:r>
            <a:r>
              <a:rPr lang="en-US" dirty="0" smtClean="0">
                <a:latin typeface="Courier New" charset="0"/>
                <a:ea typeface="Courier New" charset="0"/>
                <a:cs typeface="Courier New" charset="0"/>
              </a:rPr>
              <a:t>rack</a:t>
            </a:r>
            <a:r>
              <a:rPr lang="en-US" dirty="0" smtClean="0"/>
              <a:t> commands</a:t>
            </a:r>
            <a:endParaRPr lang="en-US" dirty="0"/>
          </a:p>
        </p:txBody>
      </p:sp>
      <p:sp>
        <p:nvSpPr>
          <p:cNvPr id="3" name="Content Placeholder 2"/>
          <p:cNvSpPr>
            <a:spLocks noGrp="1"/>
          </p:cNvSpPr>
          <p:nvPr>
            <p:ph idx="1"/>
          </p:nvPr>
        </p:nvSpPr>
        <p:spPr/>
        <p:txBody>
          <a:bodyPr>
            <a:normAutofit/>
          </a:bodyPr>
          <a:lstStyle/>
          <a:p>
            <a:pPr>
              <a:buNone/>
            </a:pPr>
            <a:r>
              <a:rPr lang="en-US" dirty="0" smtClean="0"/>
              <a:t>@ TIMEDEP_PROCNS</a:t>
            </a:r>
          </a:p>
          <a:p>
            <a:pPr>
              <a:buNone/>
            </a:pPr>
            <a:r>
              <a:rPr lang="en-US" dirty="0" smtClean="0"/>
              <a:t>@  Site    Sig XYZ (</a:t>
            </a:r>
            <a:r>
              <a:rPr lang="en-US" dirty="0" err="1" smtClean="0"/>
              <a:t>m/sqrt(t</a:t>
            </a:r>
            <a:r>
              <a:rPr lang="en-US" dirty="0" smtClean="0"/>
              <a:t>))  Start YY MM DD MN Sec End YY MM DD MN Sec</a:t>
            </a:r>
          </a:p>
          <a:p>
            <a:pPr>
              <a:buNone/>
            </a:pPr>
            <a:r>
              <a:rPr lang="en-US" dirty="0" smtClean="0"/>
              <a:t>Allows time dependent process noise to be added the statistics of a site or to all sites.  The noise </a:t>
            </a:r>
            <a:r>
              <a:rPr lang="en-US" dirty="0" err="1" smtClean="0"/>
              <a:t>sigmas</a:t>
            </a:r>
            <a:r>
              <a:rPr lang="en-US" dirty="0" smtClean="0"/>
              <a:t> are added (in a variance sense) to the noise processes specified in the SITE_STATS command. Note only the random walk process noise is changed.</a:t>
            </a:r>
          </a:p>
          <a:p>
            <a:pPr>
              <a:buNone/>
            </a:pPr>
            <a:r>
              <a:rPr lang="en-US" dirty="0" smtClean="0"/>
              <a:t>This command is useful for long-baseline processing of surface wave arrivals (process noise increased during surface wave arrivals).</a:t>
            </a:r>
          </a:p>
          <a:p>
            <a:endParaRPr lang="en-US" dirty="0"/>
          </a:p>
        </p:txBody>
      </p:sp>
      <p:sp>
        <p:nvSpPr>
          <p:cNvPr id="4" name="Date Placeholder 3"/>
          <p:cNvSpPr>
            <a:spLocks noGrp="1"/>
          </p:cNvSpPr>
          <p:nvPr>
            <p:ph type="dt" sz="half" idx="10"/>
          </p:nvPr>
        </p:nvSpPr>
        <p:spPr/>
        <p:txBody>
          <a:bodyPr/>
          <a:lstStyle/>
          <a:p>
            <a:r>
              <a:rPr lang="en-GB" smtClean="0"/>
              <a:t>2017/06/22</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39</a:t>
            </a:fld>
            <a:endParaRPr lang="en-US"/>
          </a:p>
        </p:txBody>
      </p:sp>
    </p:spTree>
    <p:extLst>
      <p:ext uri="{BB962C8B-B14F-4D97-AF65-F5344CB8AC3E}">
        <p14:creationId xmlns:p14="http://schemas.microsoft.com/office/powerpoint/2010/main" val="16873584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ourier New" charset="0"/>
                <a:ea typeface="Courier New" charset="0"/>
                <a:cs typeface="Courier New" charset="0"/>
              </a:rPr>
              <a:t>t</a:t>
            </a:r>
            <a:r>
              <a:rPr lang="en-US" dirty="0" smtClean="0">
                <a:latin typeface="Courier New" charset="0"/>
                <a:ea typeface="Courier New" charset="0"/>
                <a:cs typeface="Courier New" charset="0"/>
              </a:rPr>
              <a:t>rack</a:t>
            </a:r>
            <a:r>
              <a:rPr lang="en-US" dirty="0" smtClean="0"/>
              <a:t> commands</a:t>
            </a:r>
            <a:endParaRPr lang="en-US" dirty="0"/>
          </a:p>
        </p:txBody>
      </p:sp>
      <p:sp>
        <p:nvSpPr>
          <p:cNvPr id="3" name="Content Placeholder 2"/>
          <p:cNvSpPr>
            <a:spLocks noGrp="1"/>
          </p:cNvSpPr>
          <p:nvPr>
            <p:ph idx="1"/>
          </p:nvPr>
        </p:nvSpPr>
        <p:spPr>
          <a:xfrm>
            <a:off x="457200" y="1297978"/>
            <a:ext cx="8229600" cy="4828185"/>
          </a:xfrm>
        </p:spPr>
        <p:txBody>
          <a:bodyPr>
            <a:normAutofit fontScale="92500" lnSpcReduction="20000"/>
          </a:bodyPr>
          <a:lstStyle/>
          <a:p>
            <a:pPr>
              <a:buNone/>
            </a:pPr>
            <a:r>
              <a:rPr lang="en-US" dirty="0" smtClean="0"/>
              <a:t>@ ATM_STATS</a:t>
            </a:r>
          </a:p>
          <a:p>
            <a:pPr>
              <a:buNone/>
            </a:pPr>
            <a:r>
              <a:rPr lang="en-US" dirty="0" smtClean="0"/>
              <a:t>@   Site  &lt;Apriori Zenith delay sigma&gt; &lt;RW noise in Zenith delay&gt; &lt;RW </a:t>
            </a:r>
            <a:r>
              <a:rPr lang="en-US" dirty="0" err="1" smtClean="0"/>
              <a:t>dH</a:t>
            </a:r>
            <a:r>
              <a:rPr lang="en-US" dirty="0" smtClean="0"/>
              <a:t>/</a:t>
            </a:r>
            <a:r>
              <a:rPr lang="en-US" dirty="0" err="1" smtClean="0"/>
              <a:t>dt</a:t>
            </a:r>
            <a:r>
              <a:rPr lang="en-US" dirty="0" smtClean="0"/>
              <a:t> noise/SCALE&gt;</a:t>
            </a:r>
          </a:p>
          <a:p>
            <a:pPr>
              <a:buNone/>
            </a:pPr>
            <a:r>
              <a:rPr lang="en-US" dirty="0" smtClean="0"/>
              <a:t>Gives the statistics for the atmospheric delays by site.  The values are the initial sigma in meters, RW changes in meters per epoch and (added version 1.2) a </a:t>
            </a:r>
            <a:r>
              <a:rPr lang="en-US" dirty="0" err="1" smtClean="0"/>
              <a:t>dH/dt</a:t>
            </a:r>
            <a:r>
              <a:rPr lang="en-US" dirty="0" smtClean="0"/>
              <a:t> variance term so that during rapid height changes more  process noise can be added to zenith delay estimate.  The process noise variance is (&lt;RW </a:t>
            </a:r>
            <a:r>
              <a:rPr lang="en-US" dirty="0" err="1" smtClean="0"/>
              <a:t>dH/dt</a:t>
            </a:r>
            <a:r>
              <a:rPr lang="en-US" dirty="0" smtClean="0"/>
              <a:t> noise)*</a:t>
            </a:r>
            <a:r>
              <a:rPr lang="en-US" dirty="0" err="1" smtClean="0"/>
              <a:t>abs(dh/dt</a:t>
            </a:r>
            <a:r>
              <a:rPr lang="en-US" dirty="0" smtClean="0"/>
              <a:t>)&gt;^2 per epoch where dh/</a:t>
            </a:r>
            <a:r>
              <a:rPr lang="en-US" dirty="0" err="1" smtClean="0"/>
              <a:t>dt</a:t>
            </a:r>
            <a:r>
              <a:rPr lang="en-US" dirty="0" smtClean="0"/>
              <a:t> is </a:t>
            </a:r>
            <a:r>
              <a:rPr lang="en-US" dirty="0" err="1" smtClean="0"/>
              <a:t>m/s</a:t>
            </a:r>
            <a:r>
              <a:rPr lang="en-US" dirty="0" smtClean="0"/>
              <a:t>.  Typical value is 0.00023 </a:t>
            </a:r>
          </a:p>
          <a:p>
            <a:pPr>
              <a:buNone/>
            </a:pPr>
            <a:r>
              <a:rPr lang="en-US" dirty="0" smtClean="0"/>
              <a:t>e.g.,</a:t>
            </a:r>
          </a:p>
          <a:p>
            <a:pPr>
              <a:buNone/>
            </a:pPr>
            <a:r>
              <a:rPr lang="en-US" dirty="0" smtClean="0"/>
              <a:t>  </a:t>
            </a:r>
            <a:r>
              <a:rPr lang="en-US" dirty="0" err="1" smtClean="0"/>
              <a:t>atm_stats</a:t>
            </a:r>
            <a:endParaRPr lang="en-US" dirty="0" smtClean="0"/>
          </a:p>
          <a:p>
            <a:pPr>
              <a:buNone/>
            </a:pPr>
            <a:r>
              <a:rPr lang="en-US" dirty="0" smtClean="0"/>
              <a:t>     t39a     0.1  0.0003  0.00023</a:t>
            </a:r>
          </a:p>
          <a:p>
            <a:pPr>
              <a:buNone/>
            </a:pPr>
            <a:r>
              <a:rPr lang="en-US" dirty="0" smtClean="0"/>
              <a:t>Set the apriori sigma as 10cm and allows the delay to change 0.3 mm every epoch (for 1Hz data, this lead to 18 mm noise in 1hr) and 2.3 mm per epoch when height is changing at 10 m/s (fast ascent or </a:t>
            </a:r>
            <a:r>
              <a:rPr lang="en-US" dirty="0" err="1" smtClean="0"/>
              <a:t>desent</a:t>
            </a:r>
            <a:r>
              <a:rPr lang="en-US" dirty="0" smtClean="0"/>
              <a:t>)</a:t>
            </a:r>
          </a:p>
          <a:p>
            <a:pPr>
              <a:buNone/>
            </a:pPr>
            <a:r>
              <a:rPr lang="en-US" dirty="0" smtClean="0"/>
              <a:t>The SCALE option instead of the </a:t>
            </a:r>
            <a:r>
              <a:rPr lang="en-US" dirty="0" err="1" smtClean="0"/>
              <a:t>dH</a:t>
            </a:r>
            <a:r>
              <a:rPr lang="en-US" dirty="0" smtClean="0"/>
              <a:t>/</a:t>
            </a:r>
            <a:r>
              <a:rPr lang="en-US" dirty="0" err="1" smtClean="0"/>
              <a:t>dt</a:t>
            </a:r>
            <a:r>
              <a:rPr lang="en-US" dirty="0" smtClean="0"/>
              <a:t> term, estimates an atmospheric delay scale factor as a function of the height difference between the base-station and aircraft.  If the base station is far from the aircraft starting location, then a constant atmospheric delay term at the base station should be estimated.</a:t>
            </a:r>
          </a:p>
          <a:p>
            <a:pPr>
              <a:buNone/>
            </a:pPr>
            <a:endParaRPr lang="en-US" dirty="0"/>
          </a:p>
        </p:txBody>
      </p:sp>
      <p:sp>
        <p:nvSpPr>
          <p:cNvPr id="4" name="Date Placeholder 3"/>
          <p:cNvSpPr>
            <a:spLocks noGrp="1"/>
          </p:cNvSpPr>
          <p:nvPr>
            <p:ph type="dt" sz="half" idx="10"/>
          </p:nvPr>
        </p:nvSpPr>
        <p:spPr/>
        <p:txBody>
          <a:bodyPr/>
          <a:lstStyle/>
          <a:p>
            <a:r>
              <a:rPr lang="en-GB" smtClean="0"/>
              <a:t>2017/06/22</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40</a:t>
            </a:fld>
            <a:endParaRPr lang="en-US"/>
          </a:p>
        </p:txBody>
      </p:sp>
    </p:spTree>
    <p:extLst>
      <p:ext uri="{BB962C8B-B14F-4D97-AF65-F5344CB8AC3E}">
        <p14:creationId xmlns:p14="http://schemas.microsoft.com/office/powerpoint/2010/main" val="6969849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ourier New" charset="0"/>
                <a:ea typeface="Courier New" charset="0"/>
                <a:cs typeface="Courier New" charset="0"/>
              </a:rPr>
              <a:t>t</a:t>
            </a:r>
            <a:r>
              <a:rPr lang="en-US" dirty="0" smtClean="0">
                <a:latin typeface="Courier New" charset="0"/>
                <a:ea typeface="Courier New" charset="0"/>
                <a:cs typeface="Courier New" charset="0"/>
              </a:rPr>
              <a:t>rack</a:t>
            </a:r>
            <a:r>
              <a:rPr lang="en-US" dirty="0" smtClean="0"/>
              <a:t> commands</a:t>
            </a:r>
            <a:endParaRPr lang="en-US" dirty="0"/>
          </a:p>
        </p:txBody>
      </p:sp>
      <p:sp>
        <p:nvSpPr>
          <p:cNvPr id="3" name="Content Placeholder 2"/>
          <p:cNvSpPr>
            <a:spLocks noGrp="1"/>
          </p:cNvSpPr>
          <p:nvPr>
            <p:ph idx="1"/>
          </p:nvPr>
        </p:nvSpPr>
        <p:spPr/>
        <p:txBody>
          <a:bodyPr>
            <a:normAutofit/>
          </a:bodyPr>
          <a:lstStyle/>
          <a:p>
            <a:pPr>
              <a:buNone/>
            </a:pPr>
            <a:r>
              <a:rPr lang="en-US" dirty="0" smtClean="0"/>
              <a:t>@ REF_NEU &lt;X (</a:t>
            </a:r>
            <a:r>
              <a:rPr lang="en-US" dirty="0" err="1" smtClean="0"/>
              <a:t>m</a:t>
            </a:r>
            <a:r>
              <a:rPr lang="en-US" dirty="0" smtClean="0"/>
              <a:t>)&gt;  &lt;Y (</a:t>
            </a:r>
            <a:r>
              <a:rPr lang="en-US" dirty="0" err="1" smtClean="0"/>
              <a:t>m</a:t>
            </a:r>
            <a:r>
              <a:rPr lang="en-US" dirty="0" smtClean="0"/>
              <a:t>)&gt;  &lt;Z (</a:t>
            </a:r>
            <a:r>
              <a:rPr lang="en-US" dirty="0" err="1" smtClean="0"/>
              <a:t>m</a:t>
            </a:r>
            <a:r>
              <a:rPr lang="en-US" dirty="0" smtClean="0"/>
              <a:t>)&gt;</a:t>
            </a:r>
          </a:p>
          <a:p>
            <a:pPr>
              <a:buNone/>
            </a:pPr>
            <a:r>
              <a:rPr lang="en-US" dirty="0" smtClean="0"/>
              <a:t>Set the the XYZ coordinates of the point relative to which NEU offsets are computed.  Default is the coordinates of the first site in the </a:t>
            </a:r>
            <a:r>
              <a:rPr lang="en-US" dirty="0" err="1" smtClean="0"/>
              <a:t>obs_file</a:t>
            </a:r>
            <a:r>
              <a:rPr lang="en-US" dirty="0" smtClean="0"/>
              <a:t> list.</a:t>
            </a:r>
          </a:p>
          <a:p>
            <a:pPr>
              <a:buNone/>
            </a:pPr>
            <a:endParaRPr lang="en-US" dirty="0" smtClean="0"/>
          </a:p>
          <a:p>
            <a:pPr>
              <a:buNone/>
            </a:pPr>
            <a:r>
              <a:rPr lang="en-US" dirty="0" smtClean="0"/>
              <a:t>@ TIME_UNIT &lt;epoch/sec/min/hour/day&gt;</a:t>
            </a:r>
          </a:p>
          <a:p>
            <a:pPr>
              <a:buNone/>
            </a:pPr>
            <a:r>
              <a:rPr lang="en-US" dirty="0" smtClean="0"/>
              <a:t>Sets the time unit for process noise.  Choices are epoch (default), seconds, minutes hour or day.  Interval command must be used to specify sampling interval before this command is used. (Even when the interval is given in the </a:t>
            </a:r>
            <a:r>
              <a:rPr lang="en-US" dirty="0" err="1" smtClean="0"/>
              <a:t>rinex</a:t>
            </a:r>
            <a:r>
              <a:rPr lang="en-US" dirty="0" smtClean="0"/>
              <a:t> files).</a:t>
            </a:r>
          </a:p>
          <a:p>
            <a:pPr>
              <a:buNone/>
            </a:pPr>
            <a:endParaRPr lang="en-US" dirty="0"/>
          </a:p>
        </p:txBody>
      </p:sp>
      <p:sp>
        <p:nvSpPr>
          <p:cNvPr id="4" name="Date Placeholder 3"/>
          <p:cNvSpPr>
            <a:spLocks noGrp="1"/>
          </p:cNvSpPr>
          <p:nvPr>
            <p:ph type="dt" sz="half" idx="10"/>
          </p:nvPr>
        </p:nvSpPr>
        <p:spPr/>
        <p:txBody>
          <a:bodyPr/>
          <a:lstStyle/>
          <a:p>
            <a:r>
              <a:rPr lang="en-GB" smtClean="0"/>
              <a:t>2017/06/22</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41</a:t>
            </a:fld>
            <a:endParaRPr lang="en-US"/>
          </a:p>
        </p:txBody>
      </p:sp>
    </p:spTree>
    <p:extLst>
      <p:ext uri="{BB962C8B-B14F-4D97-AF65-F5344CB8AC3E}">
        <p14:creationId xmlns:p14="http://schemas.microsoft.com/office/powerpoint/2010/main" val="12475138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ourier New" charset="0"/>
                <a:ea typeface="Courier New" charset="0"/>
                <a:cs typeface="Courier New" charset="0"/>
              </a:rPr>
              <a:t>t</a:t>
            </a:r>
            <a:r>
              <a:rPr lang="en-US" dirty="0" smtClean="0">
                <a:latin typeface="Courier New" charset="0"/>
                <a:ea typeface="Courier New" charset="0"/>
                <a:cs typeface="Courier New" charset="0"/>
              </a:rPr>
              <a:t>rack</a:t>
            </a:r>
            <a:r>
              <a:rPr lang="en-US" dirty="0" smtClean="0"/>
              <a:t> </a:t>
            </a:r>
            <a:r>
              <a:rPr lang="en-US" dirty="0"/>
              <a:t>c</a:t>
            </a:r>
            <a:r>
              <a:rPr lang="en-US" dirty="0" smtClean="0"/>
              <a:t>ommands</a:t>
            </a:r>
            <a:endParaRPr lang="en-US" dirty="0"/>
          </a:p>
        </p:txBody>
      </p:sp>
      <p:sp>
        <p:nvSpPr>
          <p:cNvPr id="3" name="Content Placeholder 2"/>
          <p:cNvSpPr>
            <a:spLocks noGrp="1"/>
          </p:cNvSpPr>
          <p:nvPr>
            <p:ph idx="1"/>
          </p:nvPr>
        </p:nvSpPr>
        <p:spPr/>
        <p:txBody>
          <a:bodyPr>
            <a:normAutofit/>
          </a:bodyPr>
          <a:lstStyle/>
          <a:p>
            <a:pPr>
              <a:buNone/>
            </a:pPr>
            <a:r>
              <a:rPr lang="en-US" dirty="0" smtClean="0"/>
              <a:t>@ DATA_NOISE &lt;L1&gt; &lt;L2&gt; &lt;P1&gt; &lt;P2&gt; &lt;</a:t>
            </a:r>
            <a:r>
              <a:rPr lang="en-US" dirty="0" err="1" smtClean="0"/>
              <a:t>Elev</a:t>
            </a:r>
            <a:r>
              <a:rPr lang="en-US" dirty="0" smtClean="0"/>
              <a:t> Weight&gt; [PRN]</a:t>
            </a:r>
          </a:p>
          <a:p>
            <a:pPr>
              <a:buNone/>
            </a:pPr>
            <a:r>
              <a:rPr lang="en-US" dirty="0" smtClean="0"/>
              <a:t>Allows </a:t>
            </a:r>
            <a:r>
              <a:rPr lang="en-US" dirty="0" err="1" smtClean="0"/>
              <a:t>specificiation</a:t>
            </a:r>
            <a:r>
              <a:rPr lang="en-US" dirty="0" smtClean="0"/>
              <a:t> of the noise in the L1 phase, L2 phase, P1 range and P2 range, and the weight given to elevation angle </a:t>
            </a:r>
            <a:r>
              <a:rPr lang="en-US" dirty="0" err="1" smtClean="0"/>
              <a:t>depedence</a:t>
            </a:r>
            <a:r>
              <a:rPr lang="en-US" dirty="0" smtClean="0"/>
              <a:t> (at </a:t>
            </a:r>
            <a:r>
              <a:rPr lang="en-US" dirty="0" err="1" smtClean="0"/>
              <a:t>ver</a:t>
            </a:r>
            <a:r>
              <a:rPr lang="en-US" dirty="0" smtClean="0"/>
              <a:t> 1.20); variance is scaled by (1+(W/sin(el))^2)  where W is the &lt;</a:t>
            </a:r>
            <a:r>
              <a:rPr lang="en-US" dirty="0" err="1" smtClean="0"/>
              <a:t>Elev</a:t>
            </a:r>
            <a:r>
              <a:rPr lang="en-US" dirty="0" smtClean="0"/>
              <a:t> Weight&gt;.</a:t>
            </a:r>
          </a:p>
          <a:p>
            <a:pPr>
              <a:buNone/>
            </a:pPr>
            <a:r>
              <a:rPr lang="en-US" dirty="0" smtClean="0"/>
              <a:t>These values affect the </a:t>
            </a:r>
            <a:r>
              <a:rPr lang="en-US" dirty="0" err="1" smtClean="0"/>
              <a:t>sigmas</a:t>
            </a:r>
            <a:r>
              <a:rPr lang="en-US" dirty="0" smtClean="0"/>
              <a:t> printed for the position determinations (Units: </a:t>
            </a:r>
            <a:r>
              <a:rPr lang="en-US" dirty="0" err="1" smtClean="0"/>
              <a:t>m</a:t>
            </a:r>
            <a:r>
              <a:rPr lang="en-US" dirty="0" smtClean="0"/>
              <a:t> for all, except weight)</a:t>
            </a:r>
          </a:p>
          <a:p>
            <a:pPr>
              <a:buNone/>
            </a:pPr>
            <a:r>
              <a:rPr lang="en-US" dirty="0" smtClean="0"/>
              <a:t>Optional: PRN may be added and noise assigned to that PRN (if non-PRN form is used, this will replace all PRN specific values so use the non-PRN first followed by specific PRN values</a:t>
            </a:r>
          </a:p>
          <a:p>
            <a:pPr>
              <a:buNone/>
            </a:pPr>
            <a:endParaRPr lang="en-US" dirty="0"/>
          </a:p>
        </p:txBody>
      </p:sp>
      <p:sp>
        <p:nvSpPr>
          <p:cNvPr id="4" name="Date Placeholder 3"/>
          <p:cNvSpPr>
            <a:spLocks noGrp="1"/>
          </p:cNvSpPr>
          <p:nvPr>
            <p:ph type="dt" sz="half" idx="10"/>
          </p:nvPr>
        </p:nvSpPr>
        <p:spPr/>
        <p:txBody>
          <a:bodyPr/>
          <a:lstStyle/>
          <a:p>
            <a:r>
              <a:rPr lang="en-GB" smtClean="0"/>
              <a:t>2017/06/22</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42</a:t>
            </a:fld>
            <a:endParaRPr lang="en-US"/>
          </a:p>
        </p:txBody>
      </p:sp>
    </p:spTree>
    <p:extLst>
      <p:ext uri="{BB962C8B-B14F-4D97-AF65-F5344CB8AC3E}">
        <p14:creationId xmlns:p14="http://schemas.microsoft.com/office/powerpoint/2010/main" val="1147497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ourier New" charset="0"/>
                <a:ea typeface="Courier New" charset="0"/>
                <a:cs typeface="Courier New" charset="0"/>
              </a:rPr>
              <a:t>t</a:t>
            </a:r>
            <a:r>
              <a:rPr lang="en-US" dirty="0" smtClean="0">
                <a:latin typeface="Courier New" charset="0"/>
                <a:ea typeface="Courier New" charset="0"/>
                <a:cs typeface="Courier New" charset="0"/>
              </a:rPr>
              <a:t>rack</a:t>
            </a:r>
            <a:r>
              <a:rPr lang="en-US" dirty="0" smtClean="0"/>
              <a:t> commands</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 DATA_TYPE &lt;choice 1&gt; &lt;choice 2&gt; ...</a:t>
            </a:r>
          </a:p>
          <a:p>
            <a:pPr>
              <a:buNone/>
            </a:pPr>
            <a:r>
              <a:rPr lang="en-US" dirty="0" smtClean="0"/>
              <a:t>Allows specification of data types to be used in generating position</a:t>
            </a:r>
          </a:p>
          <a:p>
            <a:pPr>
              <a:buNone/>
            </a:pPr>
            <a:r>
              <a:rPr lang="en-US" dirty="0" smtClean="0"/>
              <a:t>estimates.  The choices are:</a:t>
            </a:r>
          </a:p>
          <a:p>
            <a:pPr>
              <a:buNone/>
            </a:pPr>
            <a:r>
              <a:rPr lang="en-US" dirty="0" smtClean="0"/>
              <a:t>  L1  -- L1 only phase</a:t>
            </a:r>
          </a:p>
          <a:p>
            <a:pPr>
              <a:buNone/>
            </a:pPr>
            <a:r>
              <a:rPr lang="en-US" dirty="0" smtClean="0"/>
              <a:t>  L2  -- L2 only phase</a:t>
            </a:r>
          </a:p>
          <a:p>
            <a:pPr>
              <a:buNone/>
            </a:pPr>
            <a:r>
              <a:rPr lang="en-US" dirty="0" smtClean="0"/>
              <a:t>  LC  -- Ionospheric delay corrected phase</a:t>
            </a:r>
          </a:p>
          <a:p>
            <a:pPr>
              <a:buNone/>
            </a:pPr>
            <a:r>
              <a:rPr lang="en-US" dirty="0" smtClean="0"/>
              <a:t>  P1  -- L1 pseudo-range</a:t>
            </a:r>
          </a:p>
          <a:p>
            <a:pPr>
              <a:buNone/>
            </a:pPr>
            <a:r>
              <a:rPr lang="en-US" dirty="0" smtClean="0"/>
              <a:t>  P2  -- L2 pseudo-range</a:t>
            </a:r>
          </a:p>
          <a:p>
            <a:pPr>
              <a:buNone/>
            </a:pPr>
            <a:r>
              <a:rPr lang="en-US" dirty="0" smtClean="0"/>
              <a:t>  PC  -- Ionospheric delay corrected pseudo-range.</a:t>
            </a:r>
          </a:p>
          <a:p>
            <a:pPr>
              <a:buNone/>
            </a:pPr>
            <a:r>
              <a:rPr lang="en-US" dirty="0" smtClean="0"/>
              <a:t>The data types may be combined in each of the choices, e.g.,</a:t>
            </a:r>
          </a:p>
          <a:p>
            <a:pPr>
              <a:buNone/>
            </a:pPr>
            <a:r>
              <a:rPr lang="en-US" dirty="0" smtClean="0"/>
              <a:t>L1+L2 would use both L1 and L2 while assuming that the ionospheric delay is negligible.  Example: </a:t>
            </a:r>
            <a:r>
              <a:rPr lang="en-US" dirty="0" err="1" smtClean="0"/>
              <a:t>data_type</a:t>
            </a:r>
            <a:r>
              <a:rPr lang="en-US" dirty="0" smtClean="0"/>
              <a:t> l1 l1+l2 lc+p1</a:t>
            </a:r>
          </a:p>
          <a:p>
            <a:pPr>
              <a:buNone/>
            </a:pPr>
            <a:r>
              <a:rPr lang="en-US" dirty="0" smtClean="0"/>
              <a:t>This commands allows multiple solutions to be output from the one run.  NOTE: The </a:t>
            </a:r>
            <a:r>
              <a:rPr lang="en-US" dirty="0" err="1" smtClean="0"/>
              <a:t>float_type</a:t>
            </a:r>
            <a:r>
              <a:rPr lang="en-US" dirty="0" smtClean="0"/>
              <a:t> command determines the data type used to resolve ambiguities.</a:t>
            </a:r>
            <a:endParaRPr lang="en-US" dirty="0"/>
          </a:p>
        </p:txBody>
      </p:sp>
      <p:sp>
        <p:nvSpPr>
          <p:cNvPr id="4" name="Date Placeholder 3"/>
          <p:cNvSpPr>
            <a:spLocks noGrp="1"/>
          </p:cNvSpPr>
          <p:nvPr>
            <p:ph type="dt" sz="half" idx="10"/>
          </p:nvPr>
        </p:nvSpPr>
        <p:spPr/>
        <p:txBody>
          <a:bodyPr/>
          <a:lstStyle/>
          <a:p>
            <a:r>
              <a:rPr lang="en-GB" smtClean="0"/>
              <a:t>2017/06/22</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43</a:t>
            </a:fld>
            <a:endParaRPr lang="en-US"/>
          </a:p>
        </p:txBody>
      </p:sp>
    </p:spTree>
    <p:extLst>
      <p:ext uri="{BB962C8B-B14F-4D97-AF65-F5344CB8AC3E}">
        <p14:creationId xmlns:p14="http://schemas.microsoft.com/office/powerpoint/2010/main" val="254402905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Complete </a:t>
            </a:r>
            <a:r>
              <a:rPr lang="en-US" smtClean="0"/>
              <a:t>list of commands</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 OBS_FILE</a:t>
            </a:r>
          </a:p>
          <a:p>
            <a:pPr>
              <a:buNone/>
            </a:pPr>
            <a:r>
              <a:rPr lang="en-US" dirty="0" smtClean="0"/>
              <a:t>@    Site   </a:t>
            </a:r>
            <a:r>
              <a:rPr lang="en-US" dirty="0" err="1" smtClean="0"/>
              <a:t>RX_file</a:t>
            </a:r>
            <a:r>
              <a:rPr lang="en-US" dirty="0" smtClean="0"/>
              <a:t>   Type</a:t>
            </a:r>
          </a:p>
          <a:p>
            <a:pPr>
              <a:buNone/>
            </a:pPr>
            <a:r>
              <a:rPr lang="en-US" dirty="0" smtClean="0"/>
              <a:t>@    Site   </a:t>
            </a:r>
            <a:r>
              <a:rPr lang="en-US" dirty="0" err="1" smtClean="0"/>
              <a:t>RX_file</a:t>
            </a:r>
            <a:r>
              <a:rPr lang="en-US" dirty="0" smtClean="0"/>
              <a:t>   Type</a:t>
            </a:r>
          </a:p>
          <a:p>
            <a:pPr>
              <a:buNone/>
            </a:pPr>
            <a:r>
              <a:rPr lang="en-US" dirty="0" smtClean="0"/>
              <a:t>@ NAV_FILE  &lt;name&gt;  &lt;SP3/NAV&gt;</a:t>
            </a:r>
          </a:p>
          <a:p>
            <a:pPr>
              <a:buNone/>
            </a:pPr>
            <a:r>
              <a:rPr lang="en-US" dirty="0" smtClean="0"/>
              <a:t>@ MODE &lt;Type&gt;</a:t>
            </a:r>
          </a:p>
          <a:p>
            <a:pPr>
              <a:buNone/>
            </a:pPr>
            <a:r>
              <a:rPr lang="en-US" dirty="0" smtClean="0"/>
              <a:t>@ SITE_POS</a:t>
            </a:r>
          </a:p>
          <a:p>
            <a:pPr>
              <a:buNone/>
            </a:pPr>
            <a:r>
              <a:rPr lang="en-US" dirty="0" smtClean="0"/>
              <a:t>@   Site   &lt;X (</a:t>
            </a:r>
            <a:r>
              <a:rPr lang="en-US" dirty="0" err="1" smtClean="0"/>
              <a:t>m</a:t>
            </a:r>
            <a:r>
              <a:rPr lang="en-US" dirty="0" smtClean="0"/>
              <a:t>)&gt;  &lt;Y (</a:t>
            </a:r>
            <a:r>
              <a:rPr lang="en-US" dirty="0" err="1" smtClean="0"/>
              <a:t>m</a:t>
            </a:r>
            <a:r>
              <a:rPr lang="en-US" dirty="0" smtClean="0"/>
              <a:t>)&gt;  &lt;Z (</a:t>
            </a:r>
            <a:r>
              <a:rPr lang="en-US" dirty="0" err="1" smtClean="0"/>
              <a:t>m</a:t>
            </a:r>
            <a:r>
              <a:rPr lang="en-US" dirty="0" smtClean="0"/>
              <a:t>)&gt;</a:t>
            </a:r>
          </a:p>
          <a:p>
            <a:pPr>
              <a:buNone/>
            </a:pPr>
            <a:r>
              <a:rPr lang="en-US" dirty="0" smtClean="0"/>
              <a:t>@ REF_NEU &lt;X (</a:t>
            </a:r>
            <a:r>
              <a:rPr lang="en-US" dirty="0" err="1" smtClean="0"/>
              <a:t>m</a:t>
            </a:r>
            <a:r>
              <a:rPr lang="en-US" dirty="0" smtClean="0"/>
              <a:t>)&gt;  &lt;Y (</a:t>
            </a:r>
            <a:r>
              <a:rPr lang="en-US" dirty="0" err="1" smtClean="0"/>
              <a:t>m</a:t>
            </a:r>
            <a:r>
              <a:rPr lang="en-US" dirty="0" smtClean="0"/>
              <a:t>)&gt;  &lt;Z (</a:t>
            </a:r>
            <a:r>
              <a:rPr lang="en-US" dirty="0" err="1" smtClean="0"/>
              <a:t>m</a:t>
            </a:r>
            <a:r>
              <a:rPr lang="en-US" dirty="0" smtClean="0"/>
              <a:t>)&gt;</a:t>
            </a:r>
          </a:p>
          <a:p>
            <a:pPr>
              <a:buNone/>
            </a:pPr>
            <a:r>
              <a:rPr lang="en-US" dirty="0" smtClean="0"/>
              <a:t>@ TIME_UNIT &lt;epoch/sec/min/hour/day&gt;</a:t>
            </a:r>
          </a:p>
          <a:p>
            <a:pPr>
              <a:buNone/>
            </a:pPr>
            <a:r>
              <a:rPr lang="en-US" dirty="0" smtClean="0"/>
              <a:t>@ SITE_STATS</a:t>
            </a:r>
          </a:p>
          <a:p>
            <a:pPr>
              <a:buNone/>
            </a:pPr>
            <a:r>
              <a:rPr lang="en-US" dirty="0" smtClean="0"/>
              <a:t>@   Site  &lt;Apriori Sigma in XYZ&gt;  &lt;RW noise in XYZ&gt; </a:t>
            </a:r>
          </a:p>
          <a:p>
            <a:pPr>
              <a:buNone/>
            </a:pPr>
            <a:r>
              <a:rPr lang="en-US" dirty="0" smtClean="0"/>
              <a:t>@ TIMEDEP_PROCNS</a:t>
            </a:r>
          </a:p>
          <a:p>
            <a:pPr>
              <a:buNone/>
            </a:pPr>
            <a:r>
              <a:rPr lang="en-US" dirty="0" smtClean="0"/>
              <a:t>@  Site    Sig XYZ (</a:t>
            </a:r>
            <a:r>
              <a:rPr lang="en-US" dirty="0" err="1" smtClean="0"/>
              <a:t>m/sqrt(t</a:t>
            </a:r>
            <a:r>
              <a:rPr lang="en-US" dirty="0" smtClean="0"/>
              <a:t>))  Start YY MM DD MN Sec End YY MM DD MN Sec</a:t>
            </a:r>
          </a:p>
        </p:txBody>
      </p:sp>
      <p:sp>
        <p:nvSpPr>
          <p:cNvPr id="4" name="Date Placeholder 3"/>
          <p:cNvSpPr>
            <a:spLocks noGrp="1"/>
          </p:cNvSpPr>
          <p:nvPr>
            <p:ph type="dt" sz="half" idx="10"/>
          </p:nvPr>
        </p:nvSpPr>
        <p:spPr/>
        <p:txBody>
          <a:bodyPr/>
          <a:lstStyle/>
          <a:p>
            <a:r>
              <a:rPr lang="en-GB" smtClean="0"/>
              <a:t>2017/06/22</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44</a:t>
            </a:fld>
            <a:endParaRPr lang="en-US"/>
          </a:p>
        </p:txBody>
      </p:sp>
    </p:spTree>
    <p:extLst>
      <p:ext uri="{BB962C8B-B14F-4D97-AF65-F5344CB8AC3E}">
        <p14:creationId xmlns:p14="http://schemas.microsoft.com/office/powerpoint/2010/main" val="18777632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Complete </a:t>
            </a:r>
            <a:r>
              <a:rPr lang="en-US" smtClean="0"/>
              <a:t>list of commands</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 ATM_STATS</a:t>
            </a:r>
          </a:p>
          <a:p>
            <a:pPr>
              <a:buNone/>
            </a:pPr>
            <a:r>
              <a:rPr lang="en-US" dirty="0" smtClean="0"/>
              <a:t>@   Site  &lt;Apriori Zenith delay sigma&gt; &lt;RW noise in Zenith delay&gt; &lt;RW </a:t>
            </a:r>
            <a:r>
              <a:rPr lang="en-US" dirty="0" err="1" smtClean="0"/>
              <a:t>dH</a:t>
            </a:r>
            <a:r>
              <a:rPr lang="en-US" dirty="0" smtClean="0"/>
              <a:t>/</a:t>
            </a:r>
            <a:r>
              <a:rPr lang="en-US" dirty="0" err="1" smtClean="0"/>
              <a:t>dt</a:t>
            </a:r>
            <a:r>
              <a:rPr lang="en-US" dirty="0" smtClean="0"/>
              <a:t> noise/SCALE&gt;</a:t>
            </a:r>
          </a:p>
          <a:p>
            <a:pPr>
              <a:buNone/>
            </a:pPr>
            <a:r>
              <a:rPr lang="en-US" dirty="0" smtClean="0"/>
              <a:t>@ ATM_BIAS</a:t>
            </a:r>
          </a:p>
          <a:p>
            <a:pPr>
              <a:buNone/>
            </a:pPr>
            <a:r>
              <a:rPr lang="en-US" dirty="0" smtClean="0"/>
              <a:t>@    Site   &lt;Atmospheric delay offset (</a:t>
            </a:r>
            <a:r>
              <a:rPr lang="en-US" dirty="0" err="1" smtClean="0"/>
              <a:t>m</a:t>
            </a:r>
            <a:r>
              <a:rPr lang="en-US" dirty="0" smtClean="0"/>
              <a:t>)&gt;</a:t>
            </a:r>
          </a:p>
          <a:p>
            <a:pPr>
              <a:buNone/>
            </a:pPr>
            <a:r>
              <a:rPr lang="en-US" dirty="0" smtClean="0"/>
              <a:t>@ ATM_FILE &lt;File name&gt;</a:t>
            </a:r>
          </a:p>
          <a:p>
            <a:pPr>
              <a:buNone/>
            </a:pPr>
            <a:r>
              <a:rPr lang="en-US" dirty="0"/>
              <a:t>@ USE_GPTGMF &lt;Relative humidity (0-1)&gt;</a:t>
            </a:r>
          </a:p>
          <a:p>
            <a:pPr>
              <a:buNone/>
            </a:pPr>
            <a:r>
              <a:rPr lang="en-US" dirty="0" smtClean="0"/>
              <a:t>@ ANTE_OFF</a:t>
            </a:r>
          </a:p>
          <a:p>
            <a:pPr>
              <a:buNone/>
            </a:pPr>
            <a:r>
              <a:rPr lang="en-US" dirty="0" smtClean="0"/>
              <a:t>@   Site   &lt;ARP </a:t>
            </a:r>
            <a:r>
              <a:rPr lang="en-US" dirty="0" err="1" smtClean="0"/>
              <a:t>dN</a:t>
            </a:r>
            <a:r>
              <a:rPr lang="en-US" dirty="0" smtClean="0"/>
              <a:t> (m)&gt; &lt;ARP </a:t>
            </a:r>
            <a:r>
              <a:rPr lang="en-US" dirty="0" err="1" smtClean="0"/>
              <a:t>dE</a:t>
            </a:r>
            <a:r>
              <a:rPr lang="en-US" dirty="0" smtClean="0"/>
              <a:t> (m)&gt; &lt;ARP </a:t>
            </a:r>
            <a:r>
              <a:rPr lang="en-US" dirty="0" err="1" smtClean="0"/>
              <a:t>dU</a:t>
            </a:r>
            <a:r>
              <a:rPr lang="en-US" dirty="0" smtClean="0"/>
              <a:t> (m)&gt; &lt;Antenna Name&gt;</a:t>
            </a:r>
          </a:p>
          <a:p>
            <a:pPr>
              <a:buNone/>
            </a:pPr>
            <a:r>
              <a:rPr lang="en-US" dirty="0" smtClean="0"/>
              <a:t>@ BF_SET  &lt;Max gap&gt;  &lt;Min good&gt;</a:t>
            </a:r>
          </a:p>
          <a:p>
            <a:pPr>
              <a:buNone/>
            </a:pPr>
            <a:r>
              <a:rPr lang="en-US" dirty="0" smtClean="0"/>
              <a:t>@ DEBUG  &lt;Start EP&gt; &lt;End EP&gt;</a:t>
            </a:r>
          </a:p>
          <a:p>
            <a:pPr>
              <a:buNone/>
            </a:pPr>
            <a:r>
              <a:rPr lang="en-US" dirty="0" smtClean="0"/>
              <a:t>@ DATA_NOISE &lt;L1&gt; &lt;L2&gt; &lt;P1&gt; &lt;P2&gt; &lt;</a:t>
            </a:r>
            <a:r>
              <a:rPr lang="en-US" dirty="0" err="1" smtClean="0"/>
              <a:t>Elev</a:t>
            </a:r>
            <a:r>
              <a:rPr lang="en-US" dirty="0" smtClean="0"/>
              <a:t> Weight&gt; [PRN]</a:t>
            </a:r>
          </a:p>
        </p:txBody>
      </p:sp>
      <p:sp>
        <p:nvSpPr>
          <p:cNvPr id="4" name="Date Placeholder 3"/>
          <p:cNvSpPr>
            <a:spLocks noGrp="1"/>
          </p:cNvSpPr>
          <p:nvPr>
            <p:ph type="dt" sz="half" idx="10"/>
          </p:nvPr>
        </p:nvSpPr>
        <p:spPr/>
        <p:txBody>
          <a:bodyPr/>
          <a:lstStyle/>
          <a:p>
            <a:r>
              <a:rPr lang="en-GB" smtClean="0"/>
              <a:t>2017/06/22</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45</a:t>
            </a:fld>
            <a:endParaRPr lang="en-US"/>
          </a:p>
        </p:txBody>
      </p:sp>
    </p:spTree>
    <p:extLst>
      <p:ext uri="{BB962C8B-B14F-4D97-AF65-F5344CB8AC3E}">
        <p14:creationId xmlns:p14="http://schemas.microsoft.com/office/powerpoint/2010/main" val="24883600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Complete list of commands</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 DATA_TYPE &lt;choice 1&gt; &lt;choice 2&gt; ...</a:t>
            </a:r>
          </a:p>
          <a:p>
            <a:pPr>
              <a:buNone/>
            </a:pPr>
            <a:r>
              <a:rPr lang="en-US" dirty="0" smtClean="0"/>
              <a:t>@ OUT_SIG_LIMIT &lt;sigma (</a:t>
            </a:r>
            <a:r>
              <a:rPr lang="en-US" dirty="0" err="1" smtClean="0"/>
              <a:t>m</a:t>
            </a:r>
            <a:r>
              <a:rPr lang="en-US" dirty="0" smtClean="0"/>
              <a:t>)&gt; </a:t>
            </a:r>
          </a:p>
          <a:p>
            <a:pPr>
              <a:buNone/>
            </a:pPr>
            <a:r>
              <a:rPr lang="en-US" dirty="0" smtClean="0"/>
              <a:t>@ RMS_EDIT_TOL &lt;</a:t>
            </a:r>
            <a:r>
              <a:rPr lang="en-US" dirty="0" err="1" smtClean="0"/>
              <a:t>n</a:t>
            </a:r>
            <a:r>
              <a:rPr lang="en-US" dirty="0" smtClean="0"/>
              <a:t>-sigma limit&gt;</a:t>
            </a:r>
          </a:p>
          <a:p>
            <a:pPr>
              <a:buNone/>
            </a:pPr>
            <a:r>
              <a:rPr lang="en-US" dirty="0" smtClean="0"/>
              <a:t>@ EDIT_SSV &lt;site&gt; &lt;</a:t>
            </a:r>
            <a:r>
              <a:rPr lang="en-US" dirty="0" err="1" smtClean="0"/>
              <a:t>prn</a:t>
            </a:r>
            <a:r>
              <a:rPr lang="en-US" dirty="0" smtClean="0"/>
              <a:t> #&gt; &lt;start time&gt; &lt;stop time&gt;</a:t>
            </a:r>
          </a:p>
          <a:p>
            <a:pPr>
              <a:buNone/>
            </a:pPr>
            <a:r>
              <a:rPr lang="en-US" dirty="0" smtClean="0"/>
              <a:t>@ USR_ADDBF &lt;site&gt; &lt;</a:t>
            </a:r>
            <a:r>
              <a:rPr lang="en-US" dirty="0" err="1" smtClean="0"/>
              <a:t>prn</a:t>
            </a:r>
            <a:r>
              <a:rPr lang="en-US" dirty="0" smtClean="0"/>
              <a:t> #&gt; &lt;time (</a:t>
            </a:r>
            <a:r>
              <a:rPr lang="en-US" dirty="0" err="1" smtClean="0"/>
              <a:t>ymdhms</a:t>
            </a:r>
            <a:r>
              <a:rPr lang="en-US" dirty="0" smtClean="0"/>
              <a:t>)&gt;</a:t>
            </a:r>
          </a:p>
          <a:p>
            <a:pPr>
              <a:buNone/>
            </a:pPr>
            <a:r>
              <a:rPr lang="en-US" dirty="0" smtClean="0"/>
              <a:t>@ USR_DELBF &lt;site&gt; &lt;</a:t>
            </a:r>
            <a:r>
              <a:rPr lang="en-US" dirty="0" err="1" smtClean="0"/>
              <a:t>prn</a:t>
            </a:r>
            <a:r>
              <a:rPr lang="en-US" dirty="0" smtClean="0"/>
              <a:t> #&gt; &lt;time (</a:t>
            </a:r>
            <a:r>
              <a:rPr lang="en-US" dirty="0" err="1" smtClean="0"/>
              <a:t>ymdhms</a:t>
            </a:r>
            <a:r>
              <a:rPr lang="en-US" dirty="0" smtClean="0"/>
              <a:t>)&gt;</a:t>
            </a:r>
          </a:p>
          <a:p>
            <a:pPr>
              <a:buNone/>
            </a:pPr>
            <a:r>
              <a:rPr lang="en-US" dirty="0" smtClean="0"/>
              <a:t>@ AMBIN_FILE &lt;file name&gt;</a:t>
            </a:r>
          </a:p>
          <a:p>
            <a:pPr>
              <a:buNone/>
            </a:pPr>
            <a:r>
              <a:rPr lang="en-US" dirty="0" smtClean="0"/>
              <a:t>@ ANTMOD_FILE &lt;file name&gt;</a:t>
            </a:r>
          </a:p>
          <a:p>
            <a:pPr>
              <a:buNone/>
            </a:pPr>
            <a:r>
              <a:rPr lang="en-US" dirty="0" smtClean="0"/>
              <a:t>@ FLOAT_TYPE &lt;Start&gt; &lt;Decimation&gt; &lt;Type&gt; &lt;Float sigma Limits(2)&gt; &lt;</a:t>
            </a:r>
            <a:r>
              <a:rPr lang="en-US" dirty="0" err="1" smtClean="0"/>
              <a:t>WL_Fact</a:t>
            </a:r>
            <a:r>
              <a:rPr lang="en-US" dirty="0" smtClean="0"/>
              <a:t>&gt; &lt;</a:t>
            </a:r>
            <a:r>
              <a:rPr lang="en-US" dirty="0" err="1" smtClean="0"/>
              <a:t>Ion_fact</a:t>
            </a:r>
            <a:r>
              <a:rPr lang="en-US" dirty="0" smtClean="0"/>
              <a:t>&gt; &lt;</a:t>
            </a:r>
            <a:r>
              <a:rPr lang="en-US" dirty="0" err="1" smtClean="0"/>
              <a:t>MAX_Fit</a:t>
            </a:r>
            <a:r>
              <a:rPr lang="en-US" dirty="0" smtClean="0"/>
              <a:t>&gt; [</a:t>
            </a:r>
            <a:r>
              <a:rPr lang="en-US" dirty="0" err="1" smtClean="0"/>
              <a:t>RelRank</a:t>
            </a:r>
            <a:r>
              <a:rPr lang="en-US" dirty="0" smtClean="0"/>
              <a:t>]</a:t>
            </a:r>
          </a:p>
          <a:p>
            <a:pPr>
              <a:buNone/>
            </a:pPr>
            <a:r>
              <a:rPr lang="en-US" dirty="0"/>
              <a:t>@ MIN_TOLS &lt;min LC sig&gt; &lt;WL Tau&gt;</a:t>
            </a:r>
            <a:endParaRPr lang="en-US" dirty="0" smtClean="0"/>
          </a:p>
          <a:p>
            <a:pPr>
              <a:buNone/>
            </a:pPr>
            <a:r>
              <a:rPr lang="en-US" dirty="0" smtClean="0"/>
              <a:t>@ BACK_TYPE  &lt;string&gt;</a:t>
            </a:r>
          </a:p>
          <a:p>
            <a:pPr>
              <a:buNone/>
            </a:pPr>
            <a:r>
              <a:rPr lang="en-US" dirty="0" smtClean="0"/>
              <a:t>@ ION_STATS &lt;Jump&gt; &lt;ION PPM&gt; &lt;ION Weight&gt; &lt;ION height&gt; &lt;ION spatial&gt;</a:t>
            </a:r>
          </a:p>
          <a:p>
            <a:pPr>
              <a:buNone/>
            </a:pPr>
            <a:r>
              <a:rPr lang="en-US" dirty="0" smtClean="0"/>
              <a:t>@ POS_ROOT &lt;string&gt; </a:t>
            </a:r>
          </a:p>
        </p:txBody>
      </p:sp>
      <p:sp>
        <p:nvSpPr>
          <p:cNvPr id="4" name="Date Placeholder 3"/>
          <p:cNvSpPr>
            <a:spLocks noGrp="1"/>
          </p:cNvSpPr>
          <p:nvPr>
            <p:ph type="dt" sz="half" idx="10"/>
          </p:nvPr>
        </p:nvSpPr>
        <p:spPr/>
        <p:txBody>
          <a:bodyPr/>
          <a:lstStyle/>
          <a:p>
            <a:r>
              <a:rPr lang="en-GB" smtClean="0"/>
              <a:t>2017/06/22</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46</a:t>
            </a:fld>
            <a:endParaRPr lang="en-US"/>
          </a:p>
        </p:txBody>
      </p:sp>
    </p:spTree>
    <p:extLst>
      <p:ext uri="{BB962C8B-B14F-4D97-AF65-F5344CB8AC3E}">
        <p14:creationId xmlns:p14="http://schemas.microsoft.com/office/powerpoint/2010/main" val="199660359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Complete list of commands</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 RES_ROOT &lt;string&gt;</a:t>
            </a:r>
          </a:p>
          <a:p>
            <a:pPr>
              <a:buNone/>
            </a:pPr>
            <a:r>
              <a:rPr lang="en-US" dirty="0" smtClean="0"/>
              <a:t>@ SUM_FILE &lt;string&gt;</a:t>
            </a:r>
          </a:p>
          <a:p>
            <a:pPr>
              <a:buNone/>
            </a:pPr>
            <a:r>
              <a:rPr lang="en-US" dirty="0" smtClean="0"/>
              <a:t>@ WLS_ROOT &lt;string&gt;</a:t>
            </a:r>
          </a:p>
          <a:p>
            <a:pPr>
              <a:buNone/>
            </a:pPr>
            <a:r>
              <a:rPr lang="en-US" dirty="0" smtClean="0"/>
              <a:t>@ RWL_ROOT &lt;string&gt;</a:t>
            </a:r>
          </a:p>
          <a:p>
            <a:pPr>
              <a:buNone/>
            </a:pPr>
            <a:r>
              <a:rPr lang="en-US" dirty="0" smtClean="0"/>
              <a:t>@ OUT_TYPE &lt;string&gt;</a:t>
            </a:r>
          </a:p>
          <a:p>
            <a:pPr>
              <a:buNone/>
            </a:pPr>
            <a:r>
              <a:rPr lang="en-US" dirty="0"/>
              <a:t>@ IONEX_FILE &lt;file name&gt;</a:t>
            </a:r>
            <a:endParaRPr lang="en-US" dirty="0" smtClean="0"/>
          </a:p>
          <a:p>
            <a:pPr>
              <a:buNone/>
            </a:pPr>
            <a:r>
              <a:rPr lang="en-US" dirty="0" smtClean="0"/>
              <a:t>@ CUT_OFF &lt;min elevation angle&gt;</a:t>
            </a:r>
          </a:p>
          <a:p>
            <a:pPr>
              <a:buNone/>
            </a:pPr>
            <a:r>
              <a:rPr lang="en-US" dirty="0" smtClean="0"/>
              <a:t>@ START_TIME  &lt;Year Month day hour min sec&gt;</a:t>
            </a:r>
          </a:p>
          <a:p>
            <a:pPr>
              <a:buNone/>
            </a:pPr>
            <a:r>
              <a:rPr lang="en-US" dirty="0" smtClean="0"/>
              <a:t>@ INTERVAL &lt;seconds&gt;</a:t>
            </a:r>
          </a:p>
          <a:p>
            <a:pPr>
              <a:buNone/>
            </a:pPr>
            <a:r>
              <a:rPr lang="en-US" dirty="0" smtClean="0"/>
              <a:t>@ NUM_EPOCHS &lt;number&gt;</a:t>
            </a:r>
          </a:p>
          <a:p>
            <a:pPr>
              <a:buNone/>
            </a:pPr>
            <a:r>
              <a:rPr lang="en-US" dirty="0" smtClean="0"/>
              <a:t>@ EXCLUDE_SVS &lt;list of PRN numbers to be excluded&gt;</a:t>
            </a:r>
          </a:p>
          <a:p>
            <a:pPr>
              <a:buNone/>
            </a:pPr>
            <a:r>
              <a:rPr lang="en-US" dirty="0" smtClean="0"/>
              <a:t>@ STOPGO_MODE &lt;Variance reduction&gt;</a:t>
            </a:r>
          </a:p>
          <a:p>
            <a:pPr>
              <a:buNone/>
            </a:pPr>
            <a:r>
              <a:rPr lang="en-US" dirty="0" smtClean="0"/>
              <a:t>@ MWWL_JUMP &lt;</a:t>
            </a:r>
            <a:r>
              <a:rPr lang="en-US" dirty="0" err="1" smtClean="0"/>
              <a:t>tol</a:t>
            </a:r>
            <a:r>
              <a:rPr lang="en-US" dirty="0" smtClean="0"/>
              <a:t> cycles&gt;</a:t>
            </a:r>
          </a:p>
          <a:p>
            <a:pPr>
              <a:buNone/>
            </a:pPr>
            <a:endParaRPr lang="en-US" dirty="0"/>
          </a:p>
        </p:txBody>
      </p:sp>
      <p:sp>
        <p:nvSpPr>
          <p:cNvPr id="4" name="Date Placeholder 3"/>
          <p:cNvSpPr>
            <a:spLocks noGrp="1"/>
          </p:cNvSpPr>
          <p:nvPr>
            <p:ph type="dt" sz="half" idx="10"/>
          </p:nvPr>
        </p:nvSpPr>
        <p:spPr/>
        <p:txBody>
          <a:bodyPr/>
          <a:lstStyle/>
          <a:p>
            <a:r>
              <a:rPr lang="en-GB" smtClean="0"/>
              <a:t>2017/06/22</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47</a:t>
            </a:fld>
            <a:endParaRPr lang="en-US"/>
          </a:p>
        </p:txBody>
      </p:sp>
    </p:spTree>
    <p:extLst>
      <p:ext uri="{BB962C8B-B14F-4D97-AF65-F5344CB8AC3E}">
        <p14:creationId xmlns:p14="http://schemas.microsoft.com/office/powerpoint/2010/main" val="1814046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4"/>
          <p:cNvSpPr>
            <a:spLocks noGrp="1" noChangeArrowheads="1"/>
          </p:cNvSpPr>
          <p:nvPr>
            <p:ph type="title"/>
          </p:nvPr>
        </p:nvSpPr>
        <p:spPr/>
        <p:txBody>
          <a:bodyPr/>
          <a:lstStyle/>
          <a:p>
            <a:pPr algn="ctr" eaLnBrk="1" hangingPunct="1"/>
            <a:r>
              <a:rPr lang="en-US" dirty="0"/>
              <a:t>Issues with length</a:t>
            </a:r>
          </a:p>
        </p:txBody>
      </p:sp>
      <p:sp>
        <p:nvSpPr>
          <p:cNvPr id="20486" name="Rectangle 5"/>
          <p:cNvSpPr>
            <a:spLocks noGrp="1" noChangeArrowheads="1"/>
          </p:cNvSpPr>
          <p:nvPr>
            <p:ph idx="1"/>
          </p:nvPr>
        </p:nvSpPr>
        <p:spPr/>
        <p:txBody>
          <a:bodyPr>
            <a:normAutofit/>
          </a:bodyPr>
          <a:lstStyle/>
          <a:p>
            <a:pPr eaLnBrk="1" hangingPunct="1">
              <a:lnSpc>
                <a:spcPct val="90000"/>
              </a:lnSpc>
            </a:pPr>
            <a:r>
              <a:rPr lang="en-US" dirty="0"/>
              <a:t>As site separation increases, the differential ionospheric delays increases, atmospheric delay differences also increase</a:t>
            </a:r>
          </a:p>
          <a:p>
            <a:pPr eaLnBrk="1" hangingPunct="1">
              <a:lnSpc>
                <a:spcPct val="90000"/>
              </a:lnSpc>
            </a:pPr>
            <a:r>
              <a:rPr lang="en-US" dirty="0"/>
              <a:t>For short baselines (&lt;</a:t>
            </a:r>
            <a:r>
              <a:rPr lang="en-US" dirty="0" smtClean="0"/>
              <a:t>2–3 </a:t>
            </a:r>
            <a:r>
              <a:rPr lang="en-US" dirty="0"/>
              <a:t>km), ionospheric delay can be treated as ~zero and L1 and L2 ambiguities resolved separately.  Positioning can use L1 and L2 separately (less random noise).</a:t>
            </a:r>
          </a:p>
          <a:p>
            <a:pPr eaLnBrk="1" hangingPunct="1">
              <a:lnSpc>
                <a:spcPct val="90000"/>
              </a:lnSpc>
            </a:pPr>
            <a:r>
              <a:rPr lang="en-US" dirty="0"/>
              <a:t>For longer baselines this is no longer true and track uses the MW-WL to resolve </a:t>
            </a:r>
            <a:r>
              <a:rPr lang="en-US" dirty="0" smtClean="0"/>
              <a:t>(L1 − L2) cycles</a:t>
            </a:r>
          </a:p>
          <a:p>
            <a:pPr eaLnBrk="1" hangingPunct="1">
              <a:lnSpc>
                <a:spcPct val="90000"/>
              </a:lnSpc>
            </a:pPr>
            <a:r>
              <a:rPr lang="en-US" dirty="0" smtClean="0"/>
              <a:t>IONEX files can now be included to help with the ionospheric delay on long baselines.</a:t>
            </a:r>
            <a:endParaRPr lang="en-US" dirty="0"/>
          </a:p>
        </p:txBody>
      </p:sp>
      <p:sp>
        <p:nvSpPr>
          <p:cNvPr id="2" name="Date Placeholder 1"/>
          <p:cNvSpPr>
            <a:spLocks noGrp="1"/>
          </p:cNvSpPr>
          <p:nvPr>
            <p:ph type="dt" sz="half" idx="10"/>
          </p:nvPr>
        </p:nvSpPr>
        <p:spPr/>
        <p:txBody>
          <a:bodyPr/>
          <a:lstStyle/>
          <a:p>
            <a:r>
              <a:rPr lang="en-GB" smtClean="0"/>
              <a:t>2017/06/22</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4</a:t>
            </a:fld>
            <a:endParaRPr lang="en-US"/>
          </a:p>
        </p:txBody>
      </p:sp>
    </p:spTree>
    <p:extLst>
      <p:ext uri="{BB962C8B-B14F-4D97-AF65-F5344CB8AC3E}">
        <p14:creationId xmlns:p14="http://schemas.microsoft.com/office/powerpoint/2010/main" val="153052463"/>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4"/>
          <p:cNvSpPr>
            <a:spLocks noGrp="1" noChangeArrowheads="1"/>
          </p:cNvSpPr>
          <p:nvPr>
            <p:ph type="title"/>
          </p:nvPr>
        </p:nvSpPr>
        <p:spPr/>
        <p:txBody>
          <a:bodyPr>
            <a:normAutofit/>
          </a:bodyPr>
          <a:lstStyle/>
          <a:p>
            <a:pPr algn="ctr" eaLnBrk="1" hangingPunct="1"/>
            <a:r>
              <a:rPr lang="en-US" dirty="0">
                <a:latin typeface="Courier New" charset="0"/>
                <a:ea typeface="Courier New" charset="0"/>
                <a:cs typeface="Courier New" charset="0"/>
              </a:rPr>
              <a:t>t</a:t>
            </a:r>
            <a:r>
              <a:rPr lang="en-US" dirty="0" smtClean="0">
                <a:latin typeface="Courier New" charset="0"/>
                <a:ea typeface="Courier New" charset="0"/>
                <a:cs typeface="Courier New" charset="0"/>
              </a:rPr>
              <a:t>rack</a:t>
            </a:r>
            <a:r>
              <a:rPr lang="en-US" dirty="0" smtClean="0"/>
              <a:t> </a:t>
            </a:r>
            <a:r>
              <a:rPr lang="en-US" dirty="0"/>
              <a:t>features</a:t>
            </a:r>
          </a:p>
        </p:txBody>
      </p:sp>
      <p:sp>
        <p:nvSpPr>
          <p:cNvPr id="22534" name="Rectangle 5"/>
          <p:cNvSpPr>
            <a:spLocks noGrp="1" noChangeArrowheads="1"/>
          </p:cNvSpPr>
          <p:nvPr>
            <p:ph idx="1"/>
          </p:nvPr>
        </p:nvSpPr>
        <p:spPr/>
        <p:txBody>
          <a:bodyPr>
            <a:normAutofit/>
          </a:bodyPr>
          <a:lstStyle/>
          <a:p>
            <a:pPr eaLnBrk="1" hangingPunct="1">
              <a:lnSpc>
                <a:spcPct val="90000"/>
              </a:lnSpc>
            </a:pPr>
            <a:r>
              <a:rPr lang="en-US" sz="2400" dirty="0">
                <a:latin typeface="Courier" charset="0"/>
                <a:ea typeface="Courier" charset="0"/>
                <a:cs typeface="Courier" charset="0"/>
              </a:rPr>
              <a:t>t</a:t>
            </a:r>
            <a:r>
              <a:rPr lang="en-US" sz="2400" dirty="0" smtClean="0">
                <a:latin typeface="Courier" charset="0"/>
                <a:ea typeface="Courier" charset="0"/>
                <a:cs typeface="Courier" charset="0"/>
              </a:rPr>
              <a:t>rack</a:t>
            </a:r>
            <a:r>
              <a:rPr lang="en-US" sz="2400" dirty="0" smtClean="0"/>
              <a:t> </a:t>
            </a:r>
            <a:r>
              <a:rPr lang="en-US" sz="2400" dirty="0"/>
              <a:t>uses the </a:t>
            </a:r>
            <a:r>
              <a:rPr lang="en-US" sz="2400" dirty="0" smtClean="0"/>
              <a:t>Melbourne-</a:t>
            </a:r>
            <a:r>
              <a:rPr lang="en-US" sz="2400" dirty="0" err="1" smtClean="0"/>
              <a:t>Wubbena</a:t>
            </a:r>
            <a:r>
              <a:rPr lang="en-US" sz="2400" dirty="0" smtClean="0"/>
              <a:t> </a:t>
            </a:r>
            <a:r>
              <a:rPr lang="en-US" sz="2400" dirty="0"/>
              <a:t>Wide </a:t>
            </a:r>
            <a:r>
              <a:rPr lang="en-US" sz="2400" dirty="0" smtClean="0"/>
              <a:t>Lane (MW-WL) </a:t>
            </a:r>
            <a:r>
              <a:rPr lang="en-US" sz="2400" dirty="0"/>
              <a:t>to resolve </a:t>
            </a:r>
            <a:r>
              <a:rPr lang="en-US" sz="2400" dirty="0" smtClean="0"/>
              <a:t>(L1 − L2) </a:t>
            </a:r>
            <a:r>
              <a:rPr lang="en-US" sz="2400" dirty="0"/>
              <a:t>and then a combination of techniques to determine L1 and L2 cycles separately. </a:t>
            </a:r>
          </a:p>
          <a:p>
            <a:pPr eaLnBrk="1" hangingPunct="1">
              <a:lnSpc>
                <a:spcPct val="90000"/>
              </a:lnSpc>
            </a:pPr>
            <a:r>
              <a:rPr lang="en-US" sz="2400" dirty="0"/>
              <a:t>“Bias flags” are added at times of cycle slips and the ambiguity resolution tries to resolve these to integer values.</a:t>
            </a:r>
          </a:p>
          <a:p>
            <a:pPr eaLnBrk="1" hangingPunct="1">
              <a:lnSpc>
                <a:spcPct val="90000"/>
              </a:lnSpc>
            </a:pPr>
            <a:r>
              <a:rPr lang="en-US" sz="2400" dirty="0">
                <a:latin typeface="Courier" charset="0"/>
                <a:ea typeface="Courier" charset="0"/>
                <a:cs typeface="Courier" charset="0"/>
              </a:rPr>
              <a:t>t</a:t>
            </a:r>
            <a:r>
              <a:rPr lang="en-US" sz="2400" dirty="0" smtClean="0">
                <a:latin typeface="Courier" charset="0"/>
                <a:ea typeface="Courier" charset="0"/>
                <a:cs typeface="Courier" charset="0"/>
              </a:rPr>
              <a:t>rack</a:t>
            </a:r>
            <a:r>
              <a:rPr lang="en-US" sz="2400" dirty="0" smtClean="0"/>
              <a:t> </a:t>
            </a:r>
            <a:r>
              <a:rPr lang="en-US" sz="2400" dirty="0"/>
              <a:t>uses floating point estimate with LC, MW-WL and  ionospheric delay constraints to determine the integer biases and the reliability with which they are determined.</a:t>
            </a:r>
          </a:p>
          <a:p>
            <a:pPr eaLnBrk="1" hangingPunct="1">
              <a:lnSpc>
                <a:spcPct val="90000"/>
              </a:lnSpc>
            </a:pPr>
            <a:r>
              <a:rPr lang="en-US" sz="2400" dirty="0" err="1"/>
              <a:t>Kalman</a:t>
            </a:r>
            <a:r>
              <a:rPr lang="en-US" sz="2400" dirty="0"/>
              <a:t> filter smoothing can be used.  (Non-resolved ambiguity parameters are constant, and atmospheric delays are consistent with process noise). When atmospheric delays are estimated, the smoothing option should always be used.</a:t>
            </a:r>
          </a:p>
        </p:txBody>
      </p:sp>
      <p:sp>
        <p:nvSpPr>
          <p:cNvPr id="2" name="Date Placeholder 1"/>
          <p:cNvSpPr>
            <a:spLocks noGrp="1"/>
          </p:cNvSpPr>
          <p:nvPr>
            <p:ph type="dt" sz="half" idx="10"/>
          </p:nvPr>
        </p:nvSpPr>
        <p:spPr/>
        <p:txBody>
          <a:bodyPr/>
          <a:lstStyle/>
          <a:p>
            <a:r>
              <a:rPr lang="en-GB" smtClean="0"/>
              <a:t>2017/06/22</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5</a:t>
            </a:fld>
            <a:endParaRPr lang="en-US"/>
          </a:p>
        </p:txBody>
      </p:sp>
    </p:spTree>
    <p:extLst>
      <p:ext uri="{BB962C8B-B14F-4D97-AF65-F5344CB8AC3E}">
        <p14:creationId xmlns:p14="http://schemas.microsoft.com/office/powerpoint/2010/main" val="1694733892"/>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2"/>
          <p:cNvSpPr>
            <a:spLocks noGrp="1" noChangeArrowheads="1"/>
          </p:cNvSpPr>
          <p:nvPr>
            <p:ph type="title"/>
          </p:nvPr>
        </p:nvSpPr>
        <p:spPr/>
        <p:txBody>
          <a:bodyPr/>
          <a:lstStyle/>
          <a:p>
            <a:pPr algn="ctr" eaLnBrk="1" hangingPunct="1"/>
            <a:r>
              <a:rPr lang="en-US" dirty="0"/>
              <a:t>Ambiguity resolution</a:t>
            </a:r>
          </a:p>
        </p:txBody>
      </p:sp>
      <p:sp>
        <p:nvSpPr>
          <p:cNvPr id="24582" name="Rectangle 3"/>
          <p:cNvSpPr>
            <a:spLocks noGrp="1" noChangeArrowheads="1"/>
          </p:cNvSpPr>
          <p:nvPr>
            <p:ph idx="1"/>
          </p:nvPr>
        </p:nvSpPr>
        <p:spPr/>
        <p:txBody>
          <a:bodyPr>
            <a:normAutofit fontScale="92500"/>
          </a:bodyPr>
          <a:lstStyle/>
          <a:p>
            <a:pPr eaLnBrk="1" hangingPunct="1">
              <a:lnSpc>
                <a:spcPct val="90000"/>
              </a:lnSpc>
            </a:pPr>
            <a:r>
              <a:rPr lang="en-US" sz="2400" dirty="0"/>
              <a:t>Algorithm is “relative-rank” approach.  Chi-squared increment of making L1 and L2 ambiguities integer values for the best choice and next best are compared.  If best has much smaller chi-squared impact, then ambiguity is fixed to integer values.</a:t>
            </a:r>
          </a:p>
          <a:p>
            <a:pPr eaLnBrk="1" hangingPunct="1">
              <a:lnSpc>
                <a:spcPct val="90000"/>
              </a:lnSpc>
            </a:pPr>
            <a:r>
              <a:rPr lang="en-US" sz="2400" dirty="0"/>
              <a:t>Test is on inverse-ratio of chi-squared increments (i.e., Large relative rank (RR) is good).</a:t>
            </a:r>
          </a:p>
          <a:p>
            <a:pPr eaLnBrk="1" hangingPunct="1">
              <a:lnSpc>
                <a:spcPct val="90000"/>
              </a:lnSpc>
            </a:pPr>
            <a:r>
              <a:rPr lang="en-US" sz="2400" dirty="0"/>
              <a:t>Chi-squared computed from:</a:t>
            </a:r>
          </a:p>
          <a:p>
            <a:pPr lvl="1" eaLnBrk="1" hangingPunct="1">
              <a:lnSpc>
                <a:spcPct val="70000"/>
              </a:lnSpc>
            </a:pPr>
            <a:r>
              <a:rPr lang="en-US" sz="2000" dirty="0">
                <a:ea typeface="ＭＳ Ｐゴシック" charset="-128"/>
              </a:rPr>
              <a:t>Match of LC combination to estimated value (LC)</a:t>
            </a:r>
          </a:p>
          <a:p>
            <a:pPr lvl="1" eaLnBrk="1" hangingPunct="1">
              <a:lnSpc>
                <a:spcPct val="70000"/>
              </a:lnSpc>
            </a:pPr>
            <a:r>
              <a:rPr lang="en-US" sz="2000" dirty="0">
                <a:ea typeface="ＭＳ Ｐゴシック" charset="-128"/>
              </a:rPr>
              <a:t>Match to MW-WL average value (WL)</a:t>
            </a:r>
          </a:p>
          <a:p>
            <a:pPr lvl="1" eaLnBrk="1" hangingPunct="1">
              <a:lnSpc>
                <a:spcPct val="70000"/>
              </a:lnSpc>
            </a:pPr>
            <a:r>
              <a:rPr lang="en-US" sz="2000" dirty="0">
                <a:ea typeface="ＭＳ Ｐゴシック" charset="-128"/>
              </a:rPr>
              <a:t>Closeness of ionospheric delay to zero (less weight on longer baselines) (LG)</a:t>
            </a:r>
          </a:p>
          <a:p>
            <a:pPr eaLnBrk="1" hangingPunct="1">
              <a:lnSpc>
                <a:spcPct val="90000"/>
              </a:lnSpc>
            </a:pPr>
            <a:r>
              <a:rPr lang="en-US" sz="2400" dirty="0"/>
              <a:t>Relative weights of LC, WL and LG  can be set.</a:t>
            </a:r>
          </a:p>
          <a:p>
            <a:pPr eaLnBrk="1" hangingPunct="1">
              <a:lnSpc>
                <a:spcPct val="90000"/>
              </a:lnSpc>
            </a:pPr>
            <a:r>
              <a:rPr lang="en-US" sz="2400" dirty="0"/>
              <a:t>Estimates are iterated until no more ambiguities can be resolved.</a:t>
            </a:r>
          </a:p>
        </p:txBody>
      </p:sp>
      <p:sp>
        <p:nvSpPr>
          <p:cNvPr id="2" name="Date Placeholder 1"/>
          <p:cNvSpPr>
            <a:spLocks noGrp="1"/>
          </p:cNvSpPr>
          <p:nvPr>
            <p:ph type="dt" sz="half" idx="10"/>
          </p:nvPr>
        </p:nvSpPr>
        <p:spPr/>
        <p:txBody>
          <a:bodyPr/>
          <a:lstStyle/>
          <a:p>
            <a:r>
              <a:rPr lang="en-GB" smtClean="0"/>
              <a:t>2017/06/22</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6</a:t>
            </a:fld>
            <a:endParaRPr lang="en-US"/>
          </a:p>
        </p:txBody>
      </p:sp>
    </p:spTree>
    <p:extLst>
      <p:ext uri="{BB962C8B-B14F-4D97-AF65-F5344CB8AC3E}">
        <p14:creationId xmlns:p14="http://schemas.microsoft.com/office/powerpoint/2010/main" val="36331535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7656" name="Rectangle 2"/>
          <p:cNvSpPr>
            <a:spLocks noGrp="1" noChangeArrowheads="1"/>
          </p:cNvSpPr>
          <p:nvPr>
            <p:ph type="title"/>
          </p:nvPr>
        </p:nvSpPr>
        <p:spPr>
          <a:xfrm>
            <a:off x="628650" y="727825"/>
            <a:ext cx="7886700" cy="600164"/>
          </a:xfrm>
        </p:spPr>
        <p:txBody>
          <a:bodyPr>
            <a:spAutoFit/>
          </a:bodyPr>
          <a:lstStyle/>
          <a:p>
            <a:pPr algn="ctr" eaLnBrk="1" hangingPunct="1">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Basic GPS phase and range equations</a:t>
            </a:r>
          </a:p>
        </p:txBody>
      </p:sp>
      <p:sp>
        <p:nvSpPr>
          <p:cNvPr id="27657" name="Rectangle 3"/>
          <p:cNvSpPr>
            <a:spLocks noGrp="1" noChangeArrowheads="1"/>
          </p:cNvSpPr>
          <p:nvPr>
            <p:ph idx="1"/>
          </p:nvPr>
        </p:nvSpPr>
        <p:spPr/>
        <p:txBody>
          <a:bodyPr>
            <a:spAutoFit/>
          </a:bodyPr>
          <a:lstStyle/>
          <a:p>
            <a:pPr eaLnBrk="1" hangingPunct="1">
              <a:lnSpc>
                <a:spcPct val="10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Basic equations show the relationship between pseudorange and phase measurements</a:t>
            </a:r>
          </a:p>
        </p:txBody>
      </p:sp>
      <p:sp>
        <p:nvSpPr>
          <p:cNvPr id="4" name="Date Placeholder 3"/>
          <p:cNvSpPr>
            <a:spLocks noGrp="1"/>
          </p:cNvSpPr>
          <p:nvPr>
            <p:ph type="dt" sz="half" idx="10"/>
          </p:nvPr>
        </p:nvSpPr>
        <p:spPr/>
        <p:txBody>
          <a:bodyPr/>
          <a:lstStyle/>
          <a:p>
            <a:r>
              <a:rPr lang="en-GB" smtClean="0"/>
              <a:t>2017/06/22</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7</a:t>
            </a:fld>
            <a:endParaRPr lang="en-US"/>
          </a:p>
        </p:txBody>
      </p:sp>
      <p:graphicFrame>
        <p:nvGraphicFramePr>
          <p:cNvPr id="2" name="Object 1"/>
          <p:cNvGraphicFramePr>
            <a:graphicFrameLocks noChangeAspect="1"/>
          </p:cNvGraphicFramePr>
          <p:nvPr>
            <p:extLst>
              <p:ext uri="{D42A27DB-BD31-4B8C-83A1-F6EECF244321}">
                <p14:modId xmlns:p14="http://schemas.microsoft.com/office/powerpoint/2010/main" val="1675561517"/>
              </p:ext>
            </p:extLst>
          </p:nvPr>
        </p:nvGraphicFramePr>
        <p:xfrm>
          <a:off x="733370" y="2717894"/>
          <a:ext cx="4246344" cy="3086006"/>
        </p:xfrm>
        <a:graphic>
          <a:graphicData uri="http://schemas.openxmlformats.org/presentationml/2006/ole">
            <mc:AlternateContent xmlns:mc="http://schemas.openxmlformats.org/markup-compatibility/2006">
              <mc:Choice xmlns:v="urn:schemas-microsoft-com:vml" Requires="v">
                <p:oleObj spid="_x0000_s1121" name="Equation" r:id="rId4" imgW="2184400" imgH="1587500" progId="Equation.3">
                  <p:embed/>
                </p:oleObj>
              </mc:Choice>
              <mc:Fallback>
                <p:oleObj name="Equation" r:id="rId4" imgW="2184400" imgH="1587500" progId="Equation.3">
                  <p:embed/>
                  <p:pic>
                    <p:nvPicPr>
                      <p:cNvPr id="0" name=""/>
                      <p:cNvPicPr/>
                      <p:nvPr/>
                    </p:nvPicPr>
                    <p:blipFill>
                      <a:blip r:embed="rId5"/>
                      <a:stretch>
                        <a:fillRect/>
                      </a:stretch>
                    </p:blipFill>
                    <p:spPr>
                      <a:xfrm>
                        <a:off x="733370" y="2717894"/>
                        <a:ext cx="4246344" cy="3086006"/>
                      </a:xfrm>
                      <a:prstGeom prst="rect">
                        <a:avLst/>
                      </a:prstGeom>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805831148"/>
              </p:ext>
            </p:extLst>
          </p:nvPr>
        </p:nvGraphicFramePr>
        <p:xfrm>
          <a:off x="5227320" y="3305565"/>
          <a:ext cx="3337902" cy="2389925"/>
        </p:xfrm>
        <a:graphic>
          <a:graphicData uri="http://schemas.openxmlformats.org/presentationml/2006/ole">
            <mc:AlternateContent xmlns:mc="http://schemas.openxmlformats.org/markup-compatibility/2006">
              <mc:Choice xmlns:v="urn:schemas-microsoft-com:vml" Requires="v">
                <p:oleObj spid="_x0000_s1122" name="Equation" r:id="rId6" imgW="1320800" imgH="825500" progId="Equation.3">
                  <p:embed/>
                </p:oleObj>
              </mc:Choice>
              <mc:Fallback>
                <p:oleObj name="Equation" r:id="rId6" imgW="1320800" imgH="825500" progId="Equation.3">
                  <p:embed/>
                  <p:pic>
                    <p:nvPicPr>
                      <p:cNvPr id="0" name=""/>
                      <p:cNvPicPr/>
                      <p:nvPr/>
                    </p:nvPicPr>
                    <p:blipFill>
                      <a:blip r:embed="rId7"/>
                      <a:stretch>
                        <a:fillRect/>
                      </a:stretch>
                    </p:blipFill>
                    <p:spPr>
                      <a:xfrm>
                        <a:off x="5227320" y="3305565"/>
                        <a:ext cx="3337902" cy="2389925"/>
                      </a:xfrm>
                      <a:prstGeom prst="rect">
                        <a:avLst/>
                      </a:prstGeom>
                    </p:spPr>
                  </p:pic>
                </p:oleObj>
              </mc:Fallback>
            </mc:AlternateContent>
          </a:graphicData>
        </a:graphic>
      </p:graphicFrame>
    </p:spTree>
    <p:extLst>
      <p:ext uri="{BB962C8B-B14F-4D97-AF65-F5344CB8AC3E}">
        <p14:creationId xmlns:p14="http://schemas.microsoft.com/office/powerpoint/2010/main" val="4174060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1"/>
          <p:cNvSpPr>
            <a:spLocks noGrp="1" noChangeArrowheads="1"/>
          </p:cNvSpPr>
          <p:nvPr>
            <p:ph type="title"/>
          </p:nvPr>
        </p:nvSpPr>
        <p:spPr>
          <a:xfrm>
            <a:off x="628650" y="727825"/>
            <a:ext cx="7886700" cy="600164"/>
          </a:xfrm>
        </p:spPr>
        <p:txBody>
          <a:bodyPr>
            <a:spAutoFit/>
          </a:bodyPr>
          <a:lstStyle/>
          <a:p>
            <a:pPr algn="ctr" eaLnBrk="1" hangingPunct="1">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L1-L2 and Melbourne-</a:t>
            </a:r>
            <a:r>
              <a:rPr lang="en-GB" dirty="0" err="1" smtClean="0"/>
              <a:t>Wubbena</a:t>
            </a:r>
            <a:r>
              <a:rPr lang="en-GB" dirty="0" smtClean="0"/>
              <a:t> wide-lane</a:t>
            </a:r>
            <a:endParaRPr lang="en-GB" dirty="0"/>
          </a:p>
        </p:txBody>
      </p:sp>
      <p:sp>
        <p:nvSpPr>
          <p:cNvPr id="29702" name="Rectangle 2"/>
          <p:cNvSpPr>
            <a:spLocks noGrp="1" noChangeArrowheads="1"/>
          </p:cNvSpPr>
          <p:nvPr>
            <p:ph idx="1"/>
          </p:nvPr>
        </p:nvSpPr>
        <p:spPr>
          <a:xfrm>
            <a:off x="457200" y="1600200"/>
            <a:ext cx="8229600" cy="3570208"/>
          </a:xfrm>
        </p:spPr>
        <p:txBody>
          <a:bodyPr>
            <a:spAutoFit/>
          </a:bodyPr>
          <a:lstStyle/>
          <a:p>
            <a:pPr eaLnBrk="1" hangingPunct="1">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dirty="0"/>
              <a:t>The difference between L1 and L2 phase with the L2 phase scaled to the L1 wavelength is often called simply the </a:t>
            </a:r>
            <a:r>
              <a:rPr lang="en-GB" sz="2400" dirty="0" smtClean="0"/>
              <a:t>wide-lane </a:t>
            </a:r>
            <a:r>
              <a:rPr lang="en-GB" sz="2400" dirty="0"/>
              <a:t>and used to detect cycle slips.  However it is </a:t>
            </a:r>
            <a:r>
              <a:rPr lang="en-GB" sz="2400" dirty="0" smtClean="0"/>
              <a:t>effected by </a:t>
            </a:r>
            <a:r>
              <a:rPr lang="en-GB" sz="2400" dirty="0"/>
              <a:t>fluctuations in the ionospheric </a:t>
            </a:r>
            <a:r>
              <a:rPr lang="en-GB" sz="2400" dirty="0" smtClean="0"/>
              <a:t>delay, </a:t>
            </a:r>
            <a:r>
              <a:rPr lang="en-GB" sz="2400" dirty="0"/>
              <a:t>which </a:t>
            </a:r>
            <a:r>
              <a:rPr lang="en-GB" sz="2400" dirty="0" smtClean="0"/>
              <a:t>is </a:t>
            </a:r>
            <a:r>
              <a:rPr lang="en-GB" sz="2400" dirty="0"/>
              <a:t>inversely proportional to frequency squared. </a:t>
            </a:r>
          </a:p>
          <a:p>
            <a:pPr eaLnBrk="1" hangingPunct="1">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dirty="0"/>
              <a:t>The lower frequency L2 has a larger contribution than the higher frequency L1</a:t>
            </a:r>
          </a:p>
          <a:p>
            <a:pPr eaLnBrk="1" hangingPunct="1">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dirty="0"/>
              <a:t>The MW-WL removes both the effects on the ionospheric delay and changes in range by using the range measurements to estimate the difference in phase between L1 and L2</a:t>
            </a:r>
          </a:p>
        </p:txBody>
      </p:sp>
      <p:sp>
        <p:nvSpPr>
          <p:cNvPr id="2" name="Date Placeholder 1"/>
          <p:cNvSpPr>
            <a:spLocks noGrp="1"/>
          </p:cNvSpPr>
          <p:nvPr>
            <p:ph type="dt" sz="half" idx="10"/>
          </p:nvPr>
        </p:nvSpPr>
        <p:spPr/>
        <p:txBody>
          <a:bodyPr/>
          <a:lstStyle/>
          <a:p>
            <a:r>
              <a:rPr lang="en-GB" smtClean="0"/>
              <a:t>2017/06/22</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8</a:t>
            </a:fld>
            <a:endParaRPr lang="en-US"/>
          </a:p>
        </p:txBody>
      </p:sp>
    </p:spTree>
    <p:extLst>
      <p:ext uri="{BB962C8B-B14F-4D97-AF65-F5344CB8AC3E}">
        <p14:creationId xmlns:p14="http://schemas.microsoft.com/office/powerpoint/2010/main" val="1087194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275</TotalTime>
  <Words>5911</Words>
  <Application>Microsoft Macintosh PowerPoint</Application>
  <PresentationFormat>On-screen Show (4:3)</PresentationFormat>
  <Paragraphs>548</Paragraphs>
  <Slides>48</Slides>
  <Notes>17</Notes>
  <HiddenSlides>15</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48</vt:i4>
      </vt:variant>
    </vt:vector>
  </HeadingPairs>
  <TitlesOfParts>
    <vt:vector size="58" baseType="lpstr">
      <vt:lpstr>Arial</vt:lpstr>
      <vt:lpstr>Calibri</vt:lpstr>
      <vt:lpstr>Calibri Light</vt:lpstr>
      <vt:lpstr>Courier</vt:lpstr>
      <vt:lpstr>Courier New</vt:lpstr>
      <vt:lpstr>Mangal</vt:lpstr>
      <vt:lpstr>ＭＳ Ｐゴシック</vt:lpstr>
      <vt:lpstr>Symbol</vt:lpstr>
      <vt:lpstr>Office Theme</vt:lpstr>
      <vt:lpstr>Equation</vt:lpstr>
      <vt:lpstr>Introduction to and basics of processing with track</vt:lpstr>
      <vt:lpstr>Kinematic GPS</vt:lpstr>
      <vt:lpstr>General aspects</vt:lpstr>
      <vt:lpstr>Slow moving sites</vt:lpstr>
      <vt:lpstr>Issues with length</vt:lpstr>
      <vt:lpstr>track features</vt:lpstr>
      <vt:lpstr>Ambiguity resolution</vt:lpstr>
      <vt:lpstr>Basic GPS phase and range equations</vt:lpstr>
      <vt:lpstr>L1-L2 and Melbourne-Wubbena wide-lane</vt:lpstr>
      <vt:lpstr>MW-WL characteristics</vt:lpstr>
      <vt:lpstr>Melbourne-Wubena wide-lane (MW-WL)</vt:lpstr>
      <vt:lpstr>Example MW-WL (PRN 07 and PRN 28)</vt:lpstr>
      <vt:lpstr>EX-WL extra-wide-lane</vt:lpstr>
      <vt:lpstr>Basic inputs for track</vt:lpstr>
      <vt:lpstr>Basic use</vt:lpstr>
      <vt:lpstr>track command line</vt:lpstr>
      <vt:lpstr>Basic use: Things to check</vt:lpstr>
      <vt:lpstr>More advanced features</vt:lpstr>
      <vt:lpstr>Advanced features</vt:lpstr>
      <vt:lpstr>Main tunable commands</vt:lpstr>
      <vt:lpstr>Other common commands</vt:lpstr>
      <vt:lpstr>track output files</vt:lpstr>
      <vt:lpstr>Summary file</vt:lpstr>
      <vt:lpstr>Output file from track</vt:lpstr>
      <vt:lpstr>Output continued</vt:lpstr>
      <vt:lpstr>Output continued</vt:lpstr>
      <vt:lpstr>Fcode Interpretation</vt:lpstr>
      <vt:lpstr>Improving ambiguity resolution</vt:lpstr>
      <vt:lpstr>Input ionospheric delay model</vt:lpstr>
      <vt:lpstr>Use of input ambiguity file</vt:lpstr>
      <vt:lpstr>Other tunable parameters</vt:lpstr>
      <vt:lpstr>Track commands: “Rules”</vt:lpstr>
      <vt:lpstr>Plotting track results</vt:lpstr>
      <vt:lpstr>Final comments</vt:lpstr>
      <vt:lpstr>track commands</vt:lpstr>
      <vt:lpstr>track commands</vt:lpstr>
      <vt:lpstr>track commands</vt:lpstr>
      <vt:lpstr>track commands</vt:lpstr>
      <vt:lpstr>track commands</vt:lpstr>
      <vt:lpstr>track commands</vt:lpstr>
      <vt:lpstr>track commands</vt:lpstr>
      <vt:lpstr>track commands</vt:lpstr>
      <vt:lpstr>track commands</vt:lpstr>
      <vt:lpstr>track commands</vt:lpstr>
      <vt:lpstr>Complete list of commands</vt:lpstr>
      <vt:lpstr>Complete list of commands</vt:lpstr>
      <vt:lpstr>Complete list of commands</vt:lpstr>
      <vt:lpstr>Complete list of commands</vt:lpstr>
    </vt:vector>
  </TitlesOfParts>
  <Manager/>
  <Company>MIT</Company>
  <LinksUpToDate>false</LinksUpToDate>
  <SharedDoc>false</SharedDoc>
  <HyperlinkBase/>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and basics of track</dc:title>
  <dc:subject/>
  <dc:creator>T. Herring</dc:creator>
  <cp:keywords/>
  <dc:description/>
  <cp:lastModifiedBy>Michael Floyd</cp:lastModifiedBy>
  <cp:revision>52</cp:revision>
  <dcterms:created xsi:type="dcterms:W3CDTF">2014-11-13T20:18:27Z</dcterms:created>
  <dcterms:modified xsi:type="dcterms:W3CDTF">2017-06-22T20:20:47Z</dcterms:modified>
  <cp:category/>
</cp:coreProperties>
</file>