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3960"/>
  </p:normalViewPr>
  <p:slideViewPr>
    <p:cSldViewPr snapToGrid="0" snapToObjects="1">
      <p:cViewPr varScale="1">
        <p:scale>
          <a:sx n="105" d="100"/>
          <a:sy n="105" d="100"/>
        </p:scale>
        <p:origin x="17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8" y="1365590"/>
          <a:ext cx="1101051" cy="209601"/>
        </a:xfrm>
        <a:custGeom>
          <a:avLst/>
          <a:gdLst/>
          <a:ahLst/>
          <a:cxnLst/>
          <a:rect l="0" t="0" r="0" b="0"/>
          <a:pathLst>
            <a:path>
              <a:moveTo>
                <a:pt x="0" y="0"/>
              </a:moveTo>
              <a:lnTo>
                <a:pt x="0" y="142837"/>
              </a:lnTo>
              <a:lnTo>
                <a:pt x="1101051" y="142837"/>
              </a:lnTo>
              <a:lnTo>
                <a:pt x="110105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8" y="1365590"/>
          <a:ext cx="220204" cy="209601"/>
        </a:xfrm>
        <a:custGeom>
          <a:avLst/>
          <a:gdLst/>
          <a:ahLst/>
          <a:cxnLst/>
          <a:rect l="0" t="0" r="0" b="0"/>
          <a:pathLst>
            <a:path>
              <a:moveTo>
                <a:pt x="0" y="0"/>
              </a:moveTo>
              <a:lnTo>
                <a:pt x="0" y="142837"/>
              </a:lnTo>
              <a:lnTo>
                <a:pt x="220204" y="142837"/>
              </a:lnTo>
              <a:lnTo>
                <a:pt x="220204"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65" cy="209601"/>
        </a:xfrm>
        <a:custGeom>
          <a:avLst/>
          <a:gdLst/>
          <a:ahLst/>
          <a:cxnLst/>
          <a:rect l="0" t="0" r="0" b="0"/>
          <a:pathLst>
            <a:path>
              <a:moveTo>
                <a:pt x="1101065" y="0"/>
              </a:moveTo>
              <a:lnTo>
                <a:pt x="1101065"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22"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9"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203"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BCD9EEDB-6917-294E-A70E-015FA3C1343D}">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24609F99-0661-2D46-B436-AB2E4876A4A0}">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2017/07/17</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/local/gg/10.61”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cGNSS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cGNSS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smtClean="0"/>
              <a:t>2017/07/17</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2017/07/17</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2017/07/17</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2017/07/17</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592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pic>
        <p:nvPicPr>
          <p:cNvPr id="6" name="Picture 5"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300" y="315619"/>
            <a:ext cx="1599993" cy="362429"/>
          </a:xfrm>
          <a:prstGeom prst="rect">
            <a:avLst/>
          </a:prstGeom>
        </p:spPr>
      </p:pic>
      <p:sp>
        <p:nvSpPr>
          <p:cNvPr id="8" name="Subtitle 15"/>
          <p:cNvSpPr>
            <a:spLocks noGrp="1"/>
          </p:cNvSpPr>
          <p:nvPr>
            <p:ph type="subTitle" idx="1"/>
          </p:nvPr>
        </p:nvSpPr>
        <p:spPr>
          <a:xfrm>
            <a:off x="1143000" y="3602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a:t>
            </a:r>
            <a:r>
              <a:rPr lang="en-US" dirty="0">
                <a:solidFill>
                  <a:srgbClr val="A5A5A5"/>
                </a:solidFill>
              </a:rPr>
              <a:t/>
            </a:r>
            <a:br>
              <a:rPr lang="en-US" dirty="0">
                <a:solidFill>
                  <a:srgbClr val="A5A5A5"/>
                </a:solidFill>
              </a:rPr>
            </a:br>
            <a:r>
              <a:rPr lang="en-US" dirty="0" smtClean="0">
                <a:solidFill>
                  <a:srgbClr val="A5A5A5"/>
                </a:solidFill>
              </a:rPr>
              <a:t>Earth Observatory of Singapore</a:t>
            </a:r>
            <a:r>
              <a:rPr lang="en-US" dirty="0">
                <a:solidFill>
                  <a:srgbClr val="A5A5A5"/>
                </a:solidFill>
              </a:rPr>
              <a:t/>
            </a:r>
            <a:br>
              <a:rPr lang="en-US" dirty="0">
                <a:solidFill>
                  <a:srgbClr val="A5A5A5"/>
                </a:solidFill>
              </a:rPr>
            </a:br>
            <a:r>
              <a:rPr lang="en-US" dirty="0" smtClean="0">
                <a:solidFill>
                  <a:srgbClr val="A5A5A5"/>
                </a:solidFill>
              </a:rPr>
              <a:t>17–21 July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smtClean="0">
                <a:solidFill>
                  <a:srgbClr val="A5A5A5"/>
                </a:solidFill>
              </a:rPr>
              <a:t>/</a:t>
            </a:r>
            <a:r>
              <a:rPr lang="en-US">
                <a:solidFill>
                  <a:srgbClr val="A5A5A5"/>
                </a:solidFill>
              </a:rPr>
              <a:t>~</a:t>
            </a:r>
            <a:r>
              <a:rPr lang="en-US" smtClean="0">
                <a:solidFill>
                  <a:srgbClr val="A5A5A5"/>
                </a:solidFill>
              </a:rPr>
              <a:t>floyd/courses/gg/201707_EOS</a:t>
            </a:r>
            <a:r>
              <a:rPr lang="en-US" dirty="0" smtClean="0">
                <a:solidFill>
                  <a:srgbClr val="A5A5A5"/>
                </a:solidFill>
              </a:rPr>
              <a:t>/</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pic>
        <p:nvPicPr>
          <p:cNvPr id="9" name="Picture 8" descr="arth Observatory of Singap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117" y="0"/>
            <a:ext cx="1509043" cy="6790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Using a command line</a:t>
            </a:r>
            <a:endParaRPr lang="en-US" dirty="0"/>
          </a:p>
        </p:txBody>
      </p:sp>
      <p:sp>
        <p:nvSpPr>
          <p:cNvPr id="3" name="Content Placeholder 2"/>
          <p:cNvSpPr>
            <a:spLocks noGrp="1"/>
          </p:cNvSpPr>
          <p:nvPr>
            <p:ph idx="1"/>
          </p:nvPr>
        </p:nvSpPr>
        <p:spPr/>
        <p:txBody>
          <a:bodyPr>
            <a:normAutofit/>
          </a:bodyPr>
          <a:lstStyle/>
          <a:p>
            <a:r>
              <a:rPr lang="en-US" dirty="0" smtClean="0"/>
              <a:t>Basic syntax is:</a:t>
            </a:r>
            <a:br>
              <a:rPr lang="en-US" dirty="0" smtClean="0"/>
            </a:br>
            <a:r>
              <a:rPr lang="en-US" sz="2100"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t>
            </a:r>
            <a:r>
              <a:rPr lang="en-US" dirty="0" smtClean="0">
                <a:latin typeface="Courier" charset="0"/>
                <a:ea typeface="Courier" charset="0"/>
                <a:cs typeface="Courier" charset="0"/>
              </a:rPr>
              <a:t>-a</a:t>
            </a:r>
            <a:r>
              <a:rPr lang="en-US" dirty="0" smtClean="0"/>
              <a:t>)</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Environment variables</a:t>
            </a:r>
            <a:endParaRPr lang="en-US" dirty="0"/>
          </a:p>
        </p:txBody>
      </p:sp>
      <p:sp>
        <p:nvSpPr>
          <p:cNvPr id="3" name="Content Placeholder 2"/>
          <p:cNvSpPr>
            <a:spLocks noGrp="1"/>
          </p:cNvSpPr>
          <p:nvPr>
            <p:ph idx="1"/>
          </p:nvPr>
        </p:nvSpPr>
        <p:spPr/>
        <p:txBody>
          <a:bodyPr>
            <a:normAutofit/>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ea typeface="Courier" charset="0"/>
                <a:cs typeface="Courier" charset="0"/>
              </a:rPr>
              <a:t>$HOME</a:t>
            </a:r>
            <a:r>
              <a:rPr lang="en-US" dirty="0" smtClean="0"/>
              <a:t> = user’s home directory</a:t>
            </a:r>
          </a:p>
          <a:p>
            <a:pPr lvl="1"/>
            <a:r>
              <a:rPr lang="en-US" dirty="0" smtClean="0">
                <a:ea typeface="Courier" charset="0"/>
                <a:cs typeface="Courier" charset="0"/>
              </a:rPr>
              <a:t>$PATH</a:t>
            </a:r>
            <a:r>
              <a:rPr lang="en-US" dirty="0" smtClean="0"/>
              <a:t> = list of directories containing programs</a:t>
            </a:r>
          </a:p>
          <a:p>
            <a:pPr lvl="1"/>
            <a:r>
              <a:rPr lang="en-US" dirty="0" smtClean="0">
                <a:ea typeface="Courier" charset="0"/>
                <a:cs typeface="Courier" charset="0"/>
              </a:rPr>
              <a:t>$SHELL</a:t>
            </a:r>
            <a:r>
              <a:rPr lang="en-US" dirty="0" smtClean="0"/>
              <a:t>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many 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[0]}</a:t>
            </a:r>
            <a:r>
              <a:rPr lang="en-US" dirty="0" smtClean="0">
                <a:cs typeface="Courier"/>
              </a:rPr>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cs typeface="Courier"/>
              </a:rPr>
              <a:t>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[2]</a:t>
            </a:r>
            <a:r>
              <a:rPr lang="en-US" dirty="0" smtClean="0"/>
              <a:t> to “Goodbye”</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a</a:t>
            </a:r>
            <a:r>
              <a:rPr lang="en-US" dirty="0" err="1" smtClean="0">
                <a:latin typeface="Courier" charset="0"/>
                <a:ea typeface="Courier" charset="0"/>
                <a:cs typeface="Courier" charset="0"/>
              </a:rPr>
              <a:t>wk</a:t>
            </a:r>
            <a:endParaRPr lang="en-US" dirty="0" smtClean="0">
              <a:latin typeface="Courier" charset="0"/>
              <a:ea typeface="Courier" charset="0"/>
              <a:cs typeface="Courier" charset="0"/>
            </a:endParaRPr>
          </a:p>
          <a:p>
            <a:r>
              <a:rPr lang="en-US" dirty="0" err="1">
                <a:latin typeface="Courier" charset="0"/>
                <a:ea typeface="Courier" charset="0"/>
                <a:cs typeface="Courier" charset="0"/>
              </a:rPr>
              <a:t>g</a:t>
            </a:r>
            <a:r>
              <a:rPr lang="en-US" dirty="0" err="1" smtClean="0">
                <a:latin typeface="Courier" charset="0"/>
                <a:ea typeface="Courier" charset="0"/>
                <a:cs typeface="Courier" charset="0"/>
              </a:rPr>
              <a:t>rep</a:t>
            </a:r>
            <a:endParaRPr lang="en-US" dirty="0" smtClean="0">
              <a:latin typeface="Courier" charset="0"/>
              <a:ea typeface="Courier" charset="0"/>
              <a:cs typeface="Courier" charset="0"/>
            </a:endParaRPr>
          </a:p>
          <a:p>
            <a:r>
              <a:rPr lang="en-US" dirty="0" err="1">
                <a:latin typeface="Courier" charset="0"/>
                <a:ea typeface="Courier" charset="0"/>
                <a:cs typeface="Courier" charset="0"/>
              </a:rPr>
              <a:t>s</a:t>
            </a:r>
            <a:r>
              <a:rPr lang="en-US" dirty="0" err="1" smtClean="0">
                <a:latin typeface="Courier" charset="0"/>
                <a:ea typeface="Courier" charset="0"/>
                <a:cs typeface="Courier" charset="0"/>
              </a:rPr>
              <a:t>ed</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sort</a:t>
            </a:r>
          </a:p>
          <a:p>
            <a:r>
              <a:rPr lang="en-US" dirty="0" smtClean="0">
                <a:latin typeface="Courier" charset="0"/>
                <a:ea typeface="Courier" charset="0"/>
                <a:cs typeface="Courier" charset="0"/>
              </a:rPr>
              <a:t>paste</a:t>
            </a:r>
            <a:r>
              <a:rPr lang="en-US" dirty="0" smtClean="0"/>
              <a:t>/</a:t>
            </a:r>
            <a:r>
              <a:rPr lang="en-US" dirty="0" smtClean="0">
                <a:latin typeface="Courier" charset="0"/>
                <a:ea typeface="Courier" charset="0"/>
                <a:cs typeface="Courier" charset="0"/>
              </a:rPr>
              <a:t>join</a:t>
            </a:r>
          </a:p>
          <a:p>
            <a:r>
              <a:rPr lang="en-US" dirty="0" err="1" smtClean="0">
                <a:latin typeface="Courier" charset="0"/>
                <a:ea typeface="Courier" charset="0"/>
                <a:cs typeface="Courier" charset="0"/>
              </a:rPr>
              <a:t>tr</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echo</a:t>
            </a:r>
            <a:r>
              <a:rPr lang="en-US" dirty="0" smtClean="0"/>
              <a:t>/</a:t>
            </a:r>
            <a:r>
              <a:rPr lang="en-US" dirty="0" smtClean="0">
                <a:latin typeface="Courier" charset="0"/>
                <a:ea typeface="Courier" charset="0"/>
                <a:cs typeface="Courier" charset="0"/>
              </a:rPr>
              <a:t>cat</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a</a:t>
            </a:r>
            <a:r>
              <a:rPr lang="en-US" dirty="0" err="1" smtClean="0">
                <a:latin typeface="Courier New" charset="0"/>
                <a:ea typeface="Courier New" charset="0"/>
                <a:cs typeface="Courier New" charset="0"/>
              </a:rPr>
              <a:t>wk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Powerful formatted read/write utility, e.g.</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-v n=3 </a:t>
            </a:r>
            <a:r>
              <a:rPr lang="en-GB" sz="1400" dirty="0">
                <a:latin typeface="Courier"/>
                <a:cs typeface="Courier"/>
              </a:rPr>
              <a:t>-</a:t>
            </a:r>
            <a:r>
              <a:rPr lang="en-US" sz="1400" dirty="0" smtClean="0">
                <a:latin typeface="Courier"/>
                <a:cs typeface="Courier"/>
              </a:rPr>
              <a:t>v FS=’,’ ‘{print $NF/n}’ &lt;csv-file&gt;</a:t>
            </a:r>
          </a:p>
          <a:p>
            <a:pPr lvl="1"/>
            <a:r>
              <a:rPr lang="en-US" dirty="0" smtClean="0"/>
              <a:t>Prints the last comma-separated field divided by 3 from each line of</a:t>
            </a:r>
            <a:br>
              <a:rPr lang="en-US" dirty="0" smtClean="0"/>
            </a:br>
            <a:r>
              <a:rPr lang="en-US" dirty="0" smtClean="0"/>
              <a:t>&lt;csv-file&gt; </a:t>
            </a:r>
          </a:p>
          <a:p>
            <a:r>
              <a:rPr lang="en-US" sz="1400" dirty="0" err="1" smtClean="0">
                <a:latin typeface="Courier"/>
                <a:cs typeface="Courier"/>
              </a:rPr>
              <a:t>awk</a:t>
            </a:r>
            <a:r>
              <a:rPr lang="en-US" sz="1400" dirty="0" smtClean="0">
                <a:latin typeface="Courier"/>
                <a:cs typeface="Courier"/>
              </a:rPr>
              <a:t> ‘BEGIN {sum=0}; {sum=sum+$1}; END {</a:t>
            </a:r>
            <a:r>
              <a:rPr lang="en-US" sz="1400" dirty="0" err="1" smtClean="0">
                <a:latin typeface="Courier"/>
                <a:cs typeface="Courier"/>
              </a:rPr>
              <a:t>printf</a:t>
            </a:r>
            <a:r>
              <a:rPr lang="en-US" sz="1400" dirty="0">
                <a:latin typeface="Courier"/>
                <a:cs typeface="Courier"/>
              </a:rPr>
              <a:t> </a:t>
            </a:r>
            <a:r>
              <a:rPr lang="en-US" sz="1400" dirty="0" smtClean="0">
                <a:latin typeface="Courier"/>
                <a:cs typeface="Courier"/>
              </a:rPr>
              <a:t>“%.1f\</a:t>
            </a:r>
            <a:r>
              <a:rPr lang="en-US" sz="1400" dirty="0" err="1" smtClean="0">
                <a:latin typeface="Courier"/>
                <a:cs typeface="Courier"/>
              </a:rPr>
              <a:t>n”,sum</a:t>
            </a:r>
            <a:r>
              <a:rPr lang="en-US" sz="14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grep</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a:latin typeface="Courier"/>
                <a:cs typeface="Courier"/>
              </a:rPr>
              <a:t>g</a:t>
            </a:r>
            <a:r>
              <a:rPr lang="en-US" dirty="0" smtClean="0">
                <a:latin typeface="Courier"/>
                <a:cs typeface="Courier"/>
              </a:rPr>
              <a:t>rep ‘hello’ &lt;file&gt;</a:t>
            </a:r>
          </a:p>
          <a:p>
            <a:pPr lvl="1"/>
            <a:r>
              <a:rPr lang="en-US" dirty="0" smtClean="0"/>
              <a:t>Prints all lines from &lt;file&gt; with occurrence of “hello” in them</a:t>
            </a:r>
          </a:p>
          <a:p>
            <a:r>
              <a:rPr lang="en-US" dirty="0" smtClean="0">
                <a:latin typeface="Courier"/>
                <a:cs typeface="Courier"/>
              </a:rPr>
              <a:t>grep -ci ‘^POS S’ &lt;file&gt;</a:t>
            </a:r>
          </a:p>
          <a:p>
            <a:pPr lvl="1"/>
            <a:r>
              <a:rPr lang="en-US" dirty="0" smtClean="0"/>
              <a:t>Prints the number (“</a:t>
            </a:r>
            <a:r>
              <a:rPr lang="en-US" dirty="0" smtClean="0">
                <a:latin typeface="Courier" charset="0"/>
                <a:ea typeface="Courier" charset="0"/>
                <a:cs typeface="Courier" charset="0"/>
              </a:rPr>
              <a:t>-c</a:t>
            </a:r>
            <a:r>
              <a:rPr lang="en-US" dirty="0" smtClean="0"/>
              <a:t>”) of lines that begin (“</a:t>
            </a:r>
            <a:r>
              <a:rPr lang="en-US" dirty="0" smtClean="0">
                <a:latin typeface="Courier" charset="0"/>
                <a:ea typeface="Courier" charset="0"/>
                <a:cs typeface="Courier" charset="0"/>
              </a:rPr>
              <a:t>^</a:t>
            </a:r>
            <a:r>
              <a:rPr lang="en-US" dirty="0" smtClean="0"/>
              <a:t>”) with “</a:t>
            </a:r>
            <a:r>
              <a:rPr lang="en-US" dirty="0" smtClean="0">
                <a:latin typeface="Courier" charset="0"/>
                <a:ea typeface="Courier" charset="0"/>
                <a:cs typeface="Courier" charset="0"/>
              </a:rPr>
              <a:t>POS S</a:t>
            </a:r>
            <a:r>
              <a:rPr lang="en-US" dirty="0" smtClean="0"/>
              <a:t>” in either upper- or lower-case letters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a:t>
            </a:r>
            <a:r>
              <a:rPr lang="en-US" dirty="0" smtClean="0">
                <a:latin typeface="Courier" charset="0"/>
                <a:ea typeface="Courier" charset="0"/>
                <a:cs typeface="Courier" charset="0"/>
              </a:rPr>
              <a:t>^</a:t>
            </a:r>
            <a:r>
              <a:rPr lang="en-US" dirty="0" smtClean="0"/>
              <a:t>”) with a space, followed by any number of any characters (“</a:t>
            </a:r>
            <a:r>
              <a:rPr lang="en-US" dirty="0" smtClean="0">
                <a:latin typeface="Courier" charset="0"/>
                <a:ea typeface="Courier" charset="0"/>
                <a:cs typeface="Courier" charset="0"/>
              </a:rPr>
              <a:t>.*</a:t>
            </a:r>
            <a:r>
              <a:rPr lang="en-US" dirty="0" smtClean="0"/>
              <a:t>”), and end (“</a:t>
            </a:r>
            <a:r>
              <a:rPr lang="en-US" dirty="0" smtClean="0">
                <a:latin typeface="Courier" charset="0"/>
                <a:ea typeface="Courier" charset="0"/>
                <a:cs typeface="Courier" charset="0"/>
              </a:rPr>
              <a:t>$</a:t>
            </a:r>
            <a:r>
              <a:rPr lang="en-US" dirty="0" smtClean="0"/>
              <a:t>”) with a space followed by </a:t>
            </a:r>
            <a:r>
              <a:rPr lang="en-US" dirty="0" smtClean="0">
                <a:latin typeface="Courier" charset="0"/>
                <a:ea typeface="Courier" charset="0"/>
                <a:cs typeface="Courier" charset="0"/>
              </a:rPr>
              <a:t>P</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sed</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dirty="0" err="1">
                <a:latin typeface="Courier"/>
                <a:cs typeface="Courier"/>
              </a:rPr>
              <a:t>s</a:t>
            </a:r>
            <a:r>
              <a:rPr lang="en-US" dirty="0" err="1" smtClean="0">
                <a:latin typeface="Courier"/>
                <a:cs typeface="Courier"/>
              </a:rPr>
              <a:t>ed</a:t>
            </a:r>
            <a:r>
              <a:rPr lang="en-US" dirty="0" smtClean="0">
                <a:latin typeface="Courier"/>
                <a:cs typeface="Courier"/>
              </a:rPr>
              <a:t> ‘s/ //g’ &lt;file&gt;</a:t>
            </a:r>
          </a:p>
          <a:p>
            <a:pPr lvl="1"/>
            <a:r>
              <a:rPr lang="en-US" dirty="0" smtClean="0"/>
              <a:t>Substitute (“</a:t>
            </a:r>
            <a:r>
              <a:rPr lang="en-US" dirty="0" smtClean="0">
                <a:latin typeface="Courier" charset="0"/>
                <a:ea typeface="Courier" charset="0"/>
                <a:cs typeface="Courier" charset="0"/>
              </a:rPr>
              <a:t>s</a:t>
            </a:r>
            <a:r>
              <a:rPr lang="en-US" dirty="0" smtClean="0"/>
              <a:t>”) all (“</a:t>
            </a:r>
            <a:r>
              <a:rPr lang="en-US" dirty="0" smtClean="0">
                <a:latin typeface="Courier" charset="0"/>
                <a:ea typeface="Courier" charset="0"/>
                <a:cs typeface="Courier" charset="0"/>
              </a:rPr>
              <a:t>g</a:t>
            </a:r>
            <a:r>
              <a:rPr lang="en-US" dirty="0" smtClean="0"/>
              <a:t>”) instances of a single whitespace with nothing (i.e. delete all whitespace)</a:t>
            </a:r>
            <a:endParaRPr lang="en-US" dirty="0"/>
          </a:p>
          <a:p>
            <a:r>
              <a:rPr lang="en-US" dirty="0" err="1">
                <a:latin typeface="Courier"/>
                <a:cs typeface="Courier"/>
              </a:rPr>
              <a:t>s</a:t>
            </a:r>
            <a:r>
              <a:rPr lang="en-US" dirty="0" err="1" smtClean="0">
                <a:latin typeface="Courier"/>
                <a:cs typeface="Courier"/>
              </a:rPr>
              <a:t>ed</a:t>
            </a:r>
            <a:r>
              <a:rPr lang="en-US" dirty="0" smtClean="0">
                <a:latin typeface="Courier"/>
                <a:cs typeface="Courier"/>
              </a:rPr>
              <a:t> ‘/^ *$/d; s/hello/goodbye/1’ &lt;file&gt;</a:t>
            </a:r>
          </a:p>
          <a:p>
            <a:pPr lvl="1"/>
            <a:r>
              <a:rPr lang="en-US" dirty="0" smtClean="0"/>
              <a:t>Delete (“</a:t>
            </a:r>
            <a:r>
              <a:rPr lang="en-US" dirty="0" smtClean="0">
                <a:latin typeface="Courier" charset="0"/>
                <a:ea typeface="Courier" charset="0"/>
                <a:cs typeface="Courier" charset="0"/>
              </a:rPr>
              <a:t>d</a:t>
            </a:r>
            <a:r>
              <a:rPr lang="en-US" dirty="0" smtClean="0"/>
              <a:t>”)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sort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a:t>
            </a:r>
            <a:r>
              <a:rPr lang="en-GB" dirty="0">
                <a:latin typeface="Courier"/>
                <a:cs typeface="Courier"/>
              </a:rPr>
              <a:t>-</a:t>
            </a:r>
            <a:r>
              <a:rPr lang="en-US" dirty="0" smtClean="0">
                <a:latin typeface="Courier"/>
                <a:cs typeface="Courier"/>
              </a:rPr>
              <a:t>k 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a:t>
            </a:r>
            <a:r>
              <a:rPr lang="en-GB" dirty="0">
                <a:latin typeface="Courier"/>
                <a:cs typeface="Courier"/>
              </a:rPr>
              <a:t>-</a:t>
            </a:r>
            <a:r>
              <a:rPr lang="en-US" dirty="0" smtClean="0">
                <a:latin typeface="Courier"/>
                <a:cs typeface="Courier"/>
              </a:rPr>
              <a:t>u -k 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Introduction to 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en-GB" smtClean="0"/>
              <a:t>2017/07/17</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tr</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echo</a:t>
            </a:r>
            <a:r>
              <a:rPr lang="en-US" dirty="0" smtClean="0"/>
              <a:t>/</a:t>
            </a:r>
            <a:r>
              <a:rPr lang="en-US" dirty="0" smtClean="0">
                <a:latin typeface="Courier New" charset="0"/>
                <a:ea typeface="Courier New" charset="0"/>
                <a:cs typeface="Courier New" charset="0"/>
              </a:rPr>
              <a:t>cat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a:t>
            </a:r>
            <a:r>
              <a:rPr lang="en-US" dirty="0" smtClean="0">
                <a:latin typeface="Courier" charset="0"/>
                <a:ea typeface="Courier" charset="0"/>
                <a:cs typeface="Courier" charset="0"/>
              </a:rPr>
              <a:t>echo ‘Help!’</a:t>
            </a:r>
            <a:r>
              <a:rPr lang="en-US" dirty="0" smtClean="0">
                <a:cs typeface="Courier"/>
              </a:rPr>
              <a:t>”</a:t>
            </a:r>
          </a:p>
          <a:p>
            <a:pPr lvl="1"/>
            <a:endParaRPr lang="en-US" dirty="0" smtClean="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r>
              <a:rPr lang="en-US" dirty="0" smtClean="0">
                <a:latin typeface="Courier" charset="0"/>
                <a:ea typeface="Courier" charset="0"/>
                <a:cs typeface="Courier" charset="0"/>
              </a:rPr>
              <a:t>|</a:t>
            </a:r>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a:latin typeface="Courier"/>
                <a:cs typeface="Courier"/>
              </a:rPr>
              <a:t>l</a:t>
            </a:r>
            <a:r>
              <a:rPr lang="en-US" dirty="0" smtClean="0">
                <a:latin typeface="Courier"/>
                <a:cs typeface="Courier"/>
              </a:rPr>
              <a:t>n -s /home/user/gg/10.61 ~/gg</a:t>
            </a:r>
            <a:endParaRPr lang="en-US" dirty="0">
              <a:latin typeface="Courier"/>
              <a:cs typeface="Courier"/>
            </a:endParaRPr>
          </a:p>
          <a:p>
            <a:r>
              <a:rPr lang="en-US" dirty="0" smtClean="0"/>
              <a:t>This creates a link in the user’s home directory called “gg” that points to the directory /home/user/gg/10.61</a:t>
            </a:r>
          </a:p>
          <a:p>
            <a:pPr lvl="1"/>
            <a:r>
              <a:rPr lang="en-US" dirty="0" smtClean="0"/>
              <a:t>Rather than “</a:t>
            </a:r>
            <a:r>
              <a:rPr lang="en-US" dirty="0" smtClean="0">
                <a:latin typeface="Courier"/>
                <a:cs typeface="Courier"/>
              </a:rPr>
              <a:t>cd /home/user/gg/10.61</a:t>
            </a:r>
            <a:r>
              <a:rPr lang="en-US" dirty="0" smtClean="0"/>
              <a:t>”, one can get to the same place simply with “</a:t>
            </a:r>
            <a:r>
              <a:rPr lang="en-US" dirty="0" smtClean="0">
                <a:latin typeface="Courier"/>
                <a:cs typeface="Courier"/>
              </a:rPr>
              <a:t>cd ~/gg</a:t>
            </a:r>
            <a:r>
              <a:rPr lang="en-US" dirty="0" smtClean="0">
                <a:cs typeface="Courier"/>
              </a:rPr>
              <a:t>”</a:t>
            </a:r>
            <a:endParaRPr lang="en-US" dirty="0">
              <a:cs typeface="Courier"/>
            </a:endParaRPr>
          </a:p>
          <a:p>
            <a:pPr lvl="1"/>
            <a:r>
              <a:rPr lang="en-US" dirty="0" smtClean="0">
                <a:cs typeface="Courier"/>
              </a:rPr>
              <a:t>(This is used in GAMIT/GLOBK scripts and </a:t>
            </a:r>
            <a:r>
              <a:rPr lang="en-US" i="1" dirty="0" smtClean="0">
                <a:cs typeface="Courier"/>
              </a:rPr>
              <a:t>must</a:t>
            </a:r>
            <a:r>
              <a:rPr lang="en-US" dirty="0" smtClean="0">
                <a:cs typeface="Courier"/>
              </a:rPr>
              <a:t> remain in place!)</a:t>
            </a:r>
            <a:endParaRPr lang="en-US" dirty="0">
              <a:cs typeface="Courier"/>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Useful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processes that are running</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script?</a:t>
            </a:r>
            <a:endParaRPr lang="en-US" dirty="0"/>
          </a:p>
        </p:txBody>
      </p:sp>
      <p:sp>
        <p:nvSpPr>
          <p:cNvPr id="3" name="Content Placeholder 2"/>
          <p:cNvSpPr>
            <a:spLocks noGrp="1"/>
          </p:cNvSpPr>
          <p:nvPr>
            <p:ph idx="1"/>
          </p:nvPr>
        </p:nvSpPr>
        <p:spPr/>
        <p:txBody>
          <a:bodyPr>
            <a:normAutofit/>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p>
          <a:p>
            <a:r>
              <a:rPr lang="en-US" dirty="0" smtClean="0"/>
              <a:t>Most scripts in GAMIT/GLOBK are written in </a:t>
            </a:r>
            <a:r>
              <a:rPr lang="en-US" dirty="0" err="1" smtClean="0"/>
              <a:t>csh</a:t>
            </a:r>
            <a:r>
              <a:rPr lang="en-US" dirty="0"/>
              <a:t> </a:t>
            </a:r>
            <a:r>
              <a:rPr lang="en-US" dirty="0" smtClean="0"/>
              <a:t>or </a:t>
            </a:r>
            <a:r>
              <a:rPr lang="en-US" dirty="0" err="1" smtClean="0"/>
              <a:t>tcsh</a:t>
            </a:r>
            <a:r>
              <a:rPr lang="en-US" dirty="0" smtClean="0"/>
              <a:t>; many newer scripts are written in bash</a:t>
            </a:r>
          </a:p>
          <a:p>
            <a:pPr lvl="1"/>
            <a:r>
              <a:rPr lang="en-US" dirty="0" smtClean="0"/>
              <a:t>Must have both </a:t>
            </a:r>
            <a:r>
              <a:rPr lang="en-US" dirty="0" err="1" smtClean="0"/>
              <a:t>csh</a:t>
            </a:r>
            <a:r>
              <a:rPr lang="en-US" dirty="0" smtClean="0"/>
              <a:t> and </a:t>
            </a:r>
            <a:r>
              <a:rPr lang="en-US" dirty="0" err="1" smtClean="0"/>
              <a:t>tcsh</a:t>
            </a:r>
            <a:r>
              <a:rPr lang="en-US" dirty="0" smtClean="0"/>
              <a:t> installed to run GAMIT/GLOBK scripts</a:t>
            </a:r>
          </a:p>
          <a:p>
            <a:pPr lvl="1"/>
            <a:r>
              <a:rPr lang="en-US" dirty="0"/>
              <a:t>b</a:t>
            </a:r>
            <a:r>
              <a:rPr lang="en-US" dirty="0" smtClean="0"/>
              <a:t>ash usually installed by default on current Linux distributions</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Courier"/>
                <a:cs typeface="Courier"/>
              </a:rPr>
              <a:t>#!/bin/bash</a:t>
            </a:r>
            <a:endParaRPr lang="en-US" dirty="0">
              <a:latin typeface="Courier"/>
              <a:cs typeface="Courier"/>
            </a:endParaRPr>
          </a:p>
          <a:p>
            <a:pPr marL="0" indent="0">
              <a:buNone/>
            </a:pPr>
            <a:r>
              <a:rPr lang="en-US" dirty="0">
                <a:latin typeface="Courier"/>
                <a:cs typeface="Courier"/>
              </a:rPr>
              <a:t>e</a:t>
            </a:r>
            <a:r>
              <a:rPr lang="en-US" dirty="0" smtClean="0">
                <a:latin typeface="Courier"/>
                <a:cs typeface="Courier"/>
              </a:rPr>
              <a:t>cho -n ‘The ISO date is: ‘</a:t>
            </a:r>
          </a:p>
          <a:p>
            <a:pPr marL="0" indent="0">
              <a:buNone/>
            </a:pPr>
            <a:r>
              <a:rPr lang="en-US">
                <a:latin typeface="Courier"/>
                <a:cs typeface="Courier"/>
              </a:rPr>
              <a:t>d</a:t>
            </a:r>
            <a:r>
              <a:rPr lang="en-US" smtClean="0">
                <a:latin typeface="Courier"/>
                <a:cs typeface="Courier"/>
              </a:rPr>
              <a:t>ate ‘+%</a:t>
            </a:r>
            <a:r>
              <a:rPr lang="en-US" dirty="0" smtClean="0">
                <a:latin typeface="Courier"/>
                <a:cs typeface="Courier"/>
              </a:rPr>
              <a:t>Y-%m-%</a:t>
            </a:r>
            <a:r>
              <a:rPr lang="en-US" dirty="0" err="1" smtClean="0">
                <a:latin typeface="Courier"/>
                <a:cs typeface="Courier"/>
              </a:rPr>
              <a:t>dT%H</a:t>
            </a:r>
            <a:r>
              <a:rPr lang="en-US" dirty="0" smtClean="0">
                <a:latin typeface="Courier"/>
                <a:cs typeface="Courier"/>
              </a:rPr>
              <a:t>:%M:%S%Z’</a:t>
            </a:r>
          </a:p>
          <a:p>
            <a:pPr marL="0" indent="0">
              <a:buNone/>
            </a:pPr>
            <a:r>
              <a:rPr lang="en-US" dirty="0">
                <a:latin typeface="Courier"/>
                <a:cs typeface="Courier"/>
              </a:rPr>
              <a:t>e</a:t>
            </a:r>
            <a:r>
              <a:rPr lang="en-US" dirty="0" smtClean="0">
                <a:latin typeface="Courier"/>
                <a:cs typeface="Courier"/>
              </a:rPr>
              <a:t>cho -n ‘The mean of all numbers between 1 and 10 is: ’</a:t>
            </a:r>
          </a:p>
          <a:p>
            <a:pPr marL="0" indent="0">
              <a:buNone/>
            </a:pPr>
            <a:r>
              <a:rPr lang="en-US" dirty="0" smtClean="0">
                <a:latin typeface="Courier"/>
                <a:cs typeface="Courier"/>
              </a:rPr>
              <a:t>echo 1 10 | </a:t>
            </a:r>
            <a:r>
              <a:rPr lang="en-US" dirty="0" err="1" smtClean="0">
                <a:latin typeface="Courier"/>
                <a:cs typeface="Courier"/>
              </a:rPr>
              <a:t>awk</a:t>
            </a:r>
            <a:r>
              <a:rPr lang="en-US" dirty="0" smtClean="0">
                <a:latin typeface="Courier"/>
                <a:cs typeface="Courier"/>
              </a:rPr>
              <a:t> ‘BEGIN {sum=0; n=0}; {for (</a:t>
            </a:r>
            <a:r>
              <a:rPr lang="en-US" dirty="0" err="1" smtClean="0">
                <a:latin typeface="Courier"/>
                <a:cs typeface="Courier"/>
              </a:rPr>
              <a:t>i</a:t>
            </a:r>
            <a:r>
              <a:rPr lang="en-US" dirty="0" smtClean="0">
                <a:latin typeface="Courier"/>
                <a:cs typeface="Courier"/>
              </a:rPr>
              <a:t>=$1; </a:t>
            </a:r>
            <a:r>
              <a:rPr lang="en-US" dirty="0" err="1" smtClean="0">
                <a:latin typeface="Courier"/>
                <a:cs typeface="Courier"/>
              </a:rPr>
              <a:t>i</a:t>
            </a:r>
            <a:r>
              <a:rPr lang="en-US" dirty="0" smtClean="0">
                <a:latin typeface="Courier"/>
                <a:cs typeface="Courier"/>
              </a:rPr>
              <a:t>&lt;=$2; </a:t>
            </a:r>
            <a:r>
              <a:rPr lang="en-US" dirty="0" err="1" smtClean="0">
                <a:latin typeface="Courier"/>
                <a:cs typeface="Courier"/>
              </a:rPr>
              <a:t>i</a:t>
            </a:r>
            <a:r>
              <a:rPr lang="en-US" dirty="0" smtClean="0">
                <a:latin typeface="Courier"/>
                <a:cs typeface="Courier"/>
              </a:rPr>
              <a:t>++) {sum=</a:t>
            </a:r>
            <a:r>
              <a:rPr lang="en-US" dirty="0" err="1" smtClean="0">
                <a:latin typeface="Courier"/>
                <a:cs typeface="Courier"/>
              </a:rPr>
              <a:t>sum+i</a:t>
            </a:r>
            <a:r>
              <a:rPr lang="en-US" dirty="0" smtClean="0">
                <a:latin typeface="Courier"/>
                <a:cs typeface="Courier"/>
              </a:rPr>
              <a:t>; n++}}; END {print sum/n}’</a:t>
            </a:r>
          </a:p>
          <a:p>
            <a:pPr marL="0" indent="0">
              <a:buNone/>
            </a:pPr>
            <a:r>
              <a:rPr lang="en-US" dirty="0" smtClean="0">
                <a:latin typeface="Courier"/>
                <a:cs typeface="Courier"/>
              </a:rPr>
              <a:t>echo ‘Goodbye!’</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a:t>http://web.mit.edu/mfloyd/www/computing/gg/pre</a:t>
            </a:r>
            <a:r>
              <a:rPr lang="en-US" sz="1800" dirty="0" smtClean="0"/>
              <a:t>/</a:t>
            </a:r>
          </a:p>
          <a:p>
            <a:endParaRPr lang="en-US" sz="1800" dirty="0" smtClean="0"/>
          </a:p>
          <a:p>
            <a:pPr marL="0" indent="0">
              <a:buNone/>
            </a:pPr>
            <a:r>
              <a:rPr lang="en-US" sz="1800" dirty="0" smtClean="0"/>
              <a:t>ftp</a:t>
            </a:r>
            <a:r>
              <a:rPr lang="en-US" sz="1800" dirty="0"/>
              <a:t>://guest@chandler.mit.edu/updates/documentation/</a:t>
            </a:r>
            <a:r>
              <a:rPr lang="en-US" sz="1800" dirty="0" smtClean="0"/>
              <a:t>GAMIT_prerequisites.pdf</a:t>
            </a:r>
          </a:p>
          <a:p>
            <a:endParaRPr lang="en-US" sz="1800" dirty="0" smtClean="0"/>
          </a:p>
          <a:p>
            <a:pPr marL="0" indent="0">
              <a:buNone/>
            </a:pPr>
            <a:r>
              <a:rPr lang="en-US" sz="1800" dirty="0"/>
              <a:t>http://web.mit.edu/mfloyd/www/computing/mac/gfortran</a:t>
            </a:r>
            <a:r>
              <a:rPr lang="en-US" sz="1800" dirty="0" smtClean="0"/>
              <a:t>/</a:t>
            </a:r>
          </a:p>
          <a:p>
            <a:endParaRPr lang="en-US" sz="1800" dirty="0"/>
          </a:p>
          <a:p>
            <a:pPr marL="0" indent="0">
              <a:buNone/>
            </a:pPr>
            <a:r>
              <a:rPr lang="en-US" sz="1800" dirty="0"/>
              <a:t>http://</a:t>
            </a:r>
            <a:r>
              <a:rPr lang="en-US" sz="1800" dirty="0" err="1"/>
              <a:t>web.mit.edu</a:t>
            </a:r>
            <a:r>
              <a:rPr lang="en-US" sz="1800" dirty="0"/>
              <a:t>/</a:t>
            </a:r>
            <a:r>
              <a:rPr lang="en-US" sz="1800" dirty="0" err="1"/>
              <a:t>mfloyd</a:t>
            </a:r>
            <a:r>
              <a:rPr lang="en-US" sz="1800" dirty="0"/>
              <a:t>/www/computing/mac/</a:t>
            </a:r>
            <a:r>
              <a:rPr lang="en-US" sz="1800" dirty="0" err="1"/>
              <a:t>gv</a:t>
            </a:r>
            <a:r>
              <a:rPr lang="en-US" sz="1800" dirty="0" smtClean="0"/>
              <a:t>/</a:t>
            </a:r>
            <a:endParaRPr lang="en-US" sz="1800"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a:t>
            </a:r>
            <a:r>
              <a:rPr lang="en-US" sz="4200" dirty="0" smtClean="0"/>
              <a:t>structure</a:t>
            </a:r>
            <a:br>
              <a:rPr lang="en-US" sz="4200" dirty="0" smtClean="0"/>
            </a:br>
            <a:r>
              <a:rPr lang="en-US" sz="4200" dirty="0" smtClean="0"/>
              <a:t>and 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 directory</a:t>
            </a:r>
            <a:endParaRPr lang="en-US" dirty="0"/>
          </a:p>
        </p:txBody>
      </p:sp>
      <p:sp>
        <p:nvSpPr>
          <p:cNvPr id="3" name="Content Placeholder 2"/>
          <p:cNvSpPr>
            <a:spLocks noGrp="1"/>
          </p:cNvSpPr>
          <p:nvPr>
            <p:ph idx="1"/>
          </p:nvPr>
        </p:nvSpPr>
        <p:spPr/>
        <p:txBody>
          <a:bodyPr>
            <a:normAutofit/>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(ftp://</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 e.g.</a:t>
            </a:r>
          </a:p>
          <a:p>
            <a:pPr lvl="1"/>
            <a:r>
              <a:rPr lang="en-US" dirty="0" smtClean="0">
                <a:cs typeface="Courier"/>
              </a:rPr>
              <a:t>~/</a:t>
            </a:r>
            <a:r>
              <a:rPr lang="en-US" dirty="0" err="1" smtClean="0">
                <a:cs typeface="Courier"/>
              </a:rPr>
              <a:t>src</a:t>
            </a:r>
            <a:r>
              <a:rPr lang="en-US" dirty="0" smtClean="0">
                <a:cs typeface="Courier"/>
              </a:rPr>
              <a:t>/gg/10.61</a:t>
            </a:r>
          </a:p>
          <a:p>
            <a:pPr lvl="1"/>
            <a:r>
              <a:rPr lang="en-US" dirty="0" smtClean="0">
                <a:cs typeface="Courier"/>
              </a:rPr>
              <a:t>~/Programs/</a:t>
            </a:r>
            <a:r>
              <a:rPr lang="en-US" dirty="0" err="1" smtClean="0">
                <a:cs typeface="Courier"/>
              </a:rPr>
              <a:t>src</a:t>
            </a:r>
            <a:r>
              <a:rPr lang="en-US" dirty="0" smtClean="0">
                <a:cs typeface="Courier"/>
              </a:rPr>
              <a:t>/gg/10.61</a:t>
            </a:r>
            <a:endParaRPr lang="en-US" dirty="0">
              <a:cs typeface="Courier"/>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Master installation directory</a:t>
            </a:r>
            <a:endParaRPr lang="en-US" dirty="0"/>
          </a:p>
        </p:txBody>
      </p:sp>
      <p:sp>
        <p:nvSpPr>
          <p:cNvPr id="3" name="Content Placeholder 2"/>
          <p:cNvSpPr>
            <a:spLocks noGrp="1"/>
          </p:cNvSpPr>
          <p:nvPr>
            <p:ph idx="1"/>
          </p:nvPr>
        </p:nvSpPr>
        <p:spPr/>
        <p:txBody>
          <a:bodyPr>
            <a:normAutofit/>
          </a:bodyPr>
          <a:lstStyle/>
          <a:p>
            <a:r>
              <a:rPr lang="en-US" dirty="0" smtClean="0"/>
              <a:t>Choose a suitable directory for installing the software</a:t>
            </a:r>
          </a:p>
          <a:p>
            <a:pPr lvl="1"/>
            <a:r>
              <a:rPr lang="en-US" dirty="0" smtClean="0"/>
              <a:t>Suggested place in home directory, e.g. </a:t>
            </a:r>
            <a:r>
              <a:rPr lang="en-US" dirty="0" smtClean="0">
                <a:cs typeface="Courier"/>
              </a:rPr>
              <a:t>~/</a:t>
            </a:r>
            <a:r>
              <a:rPr lang="en-US" dirty="0" err="1" smtClean="0">
                <a:cs typeface="Courier"/>
              </a:rPr>
              <a:t>src</a:t>
            </a:r>
            <a:r>
              <a:rPr lang="en-US" dirty="0" smtClean="0">
                <a:cs typeface="Courier"/>
              </a:rPr>
              <a:t>/</a:t>
            </a:r>
            <a:r>
              <a:rPr lang="en-US" dirty="0" err="1" smtClean="0">
                <a:cs typeface="Courier"/>
              </a:rPr>
              <a:t>gg</a:t>
            </a:r>
            <a:r>
              <a:rPr lang="en-US" dirty="0" smtClean="0">
                <a:cs typeface="Courier"/>
              </a:rPr>
              <a:t>, ~/Programs/</a:t>
            </a:r>
            <a:r>
              <a:rPr lang="en-US" dirty="0" err="1" smtClean="0">
                <a:cs typeface="Courier"/>
              </a:rPr>
              <a:t>gg</a:t>
            </a:r>
            <a:r>
              <a:rPr lang="en-US" dirty="0" smtClean="0"/>
              <a:t>, etc. (for example, I install GG version 10.61 in </a:t>
            </a:r>
            <a:r>
              <a:rPr lang="en-US" dirty="0" smtClean="0">
                <a:cs typeface="Courier"/>
              </a:rPr>
              <a:t>/Users/Mike/Programs/gg/10.61</a:t>
            </a:r>
            <a:r>
              <a:rPr lang="en-US" dirty="0" smtClean="0"/>
              <a:t>)</a:t>
            </a:r>
            <a:endParaRPr lang="en-US" dirty="0" smtClean="0">
              <a:cs typeface="Courier"/>
            </a:endParaRPr>
          </a:p>
          <a:p>
            <a:pPr lvl="1"/>
            <a:r>
              <a:rPr lang="en-US" dirty="0" smtClean="0"/>
              <a:t>Alternative may be your </a:t>
            </a:r>
            <a:r>
              <a:rPr lang="en-US" dirty="0" smtClean="0">
                <a:cs typeface="Courier"/>
              </a:rPr>
              <a:t>/</a:t>
            </a:r>
            <a:r>
              <a:rPr lang="en-US" dirty="0" err="1" smtClean="0">
                <a:cs typeface="Courier"/>
              </a:rPr>
              <a:t>usr</a:t>
            </a:r>
            <a:r>
              <a:rPr lang="en-US" dirty="0" smtClean="0">
                <a:cs typeface="Courier"/>
              </a:rPr>
              <a:t>/local</a:t>
            </a:r>
            <a:r>
              <a:rPr lang="en-US" dirty="0" smtClean="0"/>
              <a:t> directory, e.g.</a:t>
            </a:r>
            <a:br>
              <a:rPr lang="en-US" dirty="0" smtClean="0"/>
            </a:br>
            <a:r>
              <a:rPr lang="en-US" dirty="0" smtClean="0">
                <a:cs typeface="Courier"/>
              </a:rPr>
              <a:t>/</a:t>
            </a:r>
            <a:r>
              <a:rPr lang="en-US" dirty="0" err="1" smtClean="0">
                <a:cs typeface="Courier"/>
              </a:rPr>
              <a:t>usr</a:t>
            </a:r>
            <a:r>
              <a:rPr lang="en-US" dirty="0" smtClean="0">
                <a:cs typeface="Courier"/>
              </a:rPr>
              <a:t>/local/gg/10.61 but you must have administrator permissions</a:t>
            </a:r>
            <a:endParaRPr lang="en-US" dirty="0"/>
          </a:p>
          <a:p>
            <a:pPr lvl="1"/>
            <a:r>
              <a:rPr lang="en-US" dirty="0" smtClean="0"/>
              <a:t>Take great care not to mix source versions, e.g. 10.6 versus 10.61</a:t>
            </a:r>
          </a:p>
          <a:p>
            <a:r>
              <a:rPr lang="en-US" dirty="0" smtClean="0"/>
              <a:t>Change to this directory to download (or copy) the source code</a:t>
            </a:r>
          </a:p>
          <a:p>
            <a:r>
              <a:rPr lang="en-US" dirty="0" smtClean="0"/>
              <a:t>This will be the directory that is ultimately linked from your home directory (</a:t>
            </a:r>
            <a:r>
              <a:rPr lang="en-US" dirty="0" smtClean="0">
                <a:cs typeface="Courier"/>
              </a:rPr>
              <a:t>~/</a:t>
            </a:r>
            <a:r>
              <a:rPr lang="en-US" dirty="0" err="1" smtClean="0">
                <a:cs typeface="Courier"/>
              </a:rPr>
              <a:t>gg</a:t>
            </a:r>
            <a:r>
              <a:rPr lang="en-US" dirty="0" smtClean="0"/>
              <a:t>)</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t>ftp://guest@chandler.mit.edu</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a:t>
            </a:r>
            <a:endParaRPr lang="en-US" dirty="0"/>
          </a:p>
        </p:txBody>
      </p:sp>
      <p:sp>
        <p:nvSpPr>
          <p:cNvPr id="3" name="Content Placeholder 2"/>
          <p:cNvSpPr>
            <a:spLocks noGrp="1"/>
          </p:cNvSpPr>
          <p:nvPr>
            <p:ph idx="1"/>
          </p:nvPr>
        </p:nvSpPr>
        <p:spPr/>
        <p:txBody>
          <a:bodyPr>
            <a:normAutofit/>
          </a:bodyPr>
          <a:lstStyle/>
          <a:p>
            <a:r>
              <a:rPr lang="en-US" dirty="0" smtClean="0"/>
              <a:t>Change directory to </a:t>
            </a:r>
            <a:r>
              <a:rPr lang="en-US" dirty="0" smtClean="0">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ftp://everest.mit.edu/pub/GRIDS/</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GNSS test code</a:t>
            </a:r>
            <a:endParaRPr lang="en-US" dirty="0"/>
          </a:p>
        </p:txBody>
      </p:sp>
      <p:sp>
        <p:nvSpPr>
          <p:cNvPr id="3" name="Content Placeholder 2"/>
          <p:cNvSpPr>
            <a:spLocks noGrp="1"/>
          </p:cNvSpPr>
          <p:nvPr>
            <p:ph idx="1"/>
          </p:nvPr>
        </p:nvSpPr>
        <p:spPr/>
        <p:txBody>
          <a:bodyPr/>
          <a:lstStyle/>
          <a:p>
            <a:r>
              <a:rPr lang="en-US" dirty="0" smtClean="0"/>
              <a:t>Test code for processing GNSS is also available on the FTP server</a:t>
            </a:r>
          </a:p>
          <a:p>
            <a:pPr lvl="1"/>
            <a:r>
              <a:rPr lang="en-US" dirty="0" smtClean="0"/>
              <a:t>Currently “gnss_test.170619.tar.gz”</a:t>
            </a:r>
          </a:p>
          <a:p>
            <a:r>
              <a:rPr lang="en-US" dirty="0" smtClean="0"/>
              <a:t>If you wish to install this code, the </a:t>
            </a:r>
            <a:r>
              <a:rPr lang="en-US" dirty="0" err="1" smtClean="0"/>
              <a:t>gnss_test</a:t>
            </a:r>
            <a:r>
              <a:rPr lang="en-US" dirty="0" smtClean="0"/>
              <a:t> tar-file must be un-</a:t>
            </a:r>
            <a:r>
              <a:rPr lang="en-US" dirty="0" err="1" smtClean="0"/>
              <a:t>tar’d</a:t>
            </a:r>
            <a:r>
              <a:rPr lang="en-US" dirty="0" smtClean="0"/>
              <a:t> </a:t>
            </a:r>
            <a:r>
              <a:rPr lang="en-US" i="1" dirty="0" smtClean="0"/>
              <a:t>after</a:t>
            </a:r>
            <a:r>
              <a:rPr lang="en-US" dirty="0" smtClean="0"/>
              <a:t> all other tar-files, including </a:t>
            </a:r>
            <a:r>
              <a:rPr lang="en-US" dirty="0" err="1" smtClean="0"/>
              <a:t>incremental_updates</a:t>
            </a:r>
            <a:endParaRPr lang="en-US" dirty="0" smtClean="0"/>
          </a:p>
          <a:p>
            <a:r>
              <a:rPr lang="en-US" dirty="0" smtClean="0"/>
              <a:t>If you wish to uninstall this code, one needs to reinstall all necessary components (com, </a:t>
            </a:r>
            <a:r>
              <a:rPr lang="en-US" dirty="0" err="1" smtClean="0"/>
              <a:t>gamit</a:t>
            </a:r>
            <a:r>
              <a:rPr lang="en-US" dirty="0" smtClean="0"/>
              <a:t>, help, </a:t>
            </a:r>
            <a:r>
              <a:rPr lang="en-US" dirty="0" err="1" smtClean="0"/>
              <a:t>kf</a:t>
            </a:r>
            <a:r>
              <a:rPr lang="en-US" dirty="0" smtClean="0"/>
              <a:t>, libraries and tables) plus </a:t>
            </a:r>
            <a:r>
              <a:rPr lang="en-US" dirty="0" err="1" smtClean="0"/>
              <a:t>incremental_updates</a:t>
            </a:r>
            <a:r>
              <a:rPr lang="en-US" dirty="0" smtClean="0"/>
              <a:t> again </a:t>
            </a:r>
            <a:r>
              <a:rPr lang="en-US" i="1" dirty="0" smtClean="0"/>
              <a:t>without</a:t>
            </a:r>
            <a:r>
              <a:rPr lang="en-US" dirty="0" smtClean="0"/>
              <a:t> </a:t>
            </a:r>
            <a:r>
              <a:rPr lang="en-US" dirty="0" err="1" smtClean="0"/>
              <a:t>gnss_test</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Updates!</a:t>
            </a:r>
            <a:endParaRPr lang="en-US" dirty="0"/>
          </a:p>
        </p:txBody>
      </p:sp>
      <p:sp>
        <p:nvSpPr>
          <p:cNvPr id="3" name="Content Placeholder 2"/>
          <p:cNvSpPr>
            <a:spLocks noGrp="1"/>
          </p:cNvSpPr>
          <p:nvPr>
            <p:ph idx="1"/>
          </p:nvPr>
        </p:nvSpPr>
        <p:spPr/>
        <p:txBody>
          <a:bodyPr/>
          <a:lstStyle/>
          <a:p>
            <a:r>
              <a:rPr lang="en-US" dirty="0" smtClean="0"/>
              <a:t>Incremental updates are made available approximately every month, so please check at least</a:t>
            </a:r>
          </a:p>
          <a:p>
            <a:pPr lvl="1"/>
            <a:r>
              <a:rPr lang="en-US" dirty="0" smtClean="0"/>
              <a:t>Earth orientation parameters (pole.* and ut1.*; or </a:t>
            </a:r>
            <a:r>
              <a:rPr lang="en-US" dirty="0" err="1" smtClean="0">
                <a:latin typeface="Courier" charset="0"/>
                <a:ea typeface="Courier" charset="0"/>
                <a:cs typeface="Courier" charset="0"/>
              </a:rPr>
              <a:t>sh_update_eop</a:t>
            </a:r>
            <a:r>
              <a:rPr lang="en-US" dirty="0" smtClean="0"/>
              <a:t>)</a:t>
            </a:r>
          </a:p>
          <a:p>
            <a:pPr lvl="1"/>
            <a:r>
              <a:rPr lang="en-US" dirty="0" smtClean="0"/>
              <a:t>SVN-PRN translation tables (</a:t>
            </a:r>
            <a:r>
              <a:rPr lang="en-US" dirty="0" err="1" smtClean="0"/>
              <a:t>svnav.dat</a:t>
            </a:r>
            <a:r>
              <a:rPr lang="en-US" dirty="0" smtClean="0"/>
              <a:t>)</a:t>
            </a:r>
          </a:p>
          <a:p>
            <a:pPr lvl="1"/>
            <a:r>
              <a:rPr lang="en-US" dirty="0" smtClean="0"/>
              <a:t>Differential code biases (</a:t>
            </a:r>
            <a:r>
              <a:rPr lang="en-US" dirty="0" err="1" smtClean="0"/>
              <a:t>dcb.dat</a:t>
            </a:r>
            <a:r>
              <a:rPr lang="en-US" dirty="0" smtClean="0"/>
              <a:t>)</a:t>
            </a:r>
          </a:p>
          <a:p>
            <a:pPr lvl="1"/>
            <a:r>
              <a:rPr lang="en-US" dirty="0" smtClean="0"/>
              <a:t>Leap seconds (</a:t>
            </a:r>
            <a:r>
              <a:rPr lang="en-US" dirty="0" err="1" smtClean="0"/>
              <a:t>leap.sec</a:t>
            </a:r>
            <a:r>
              <a:rPr lang="en-US" dirty="0" smtClean="0"/>
              <a:t>)</a:t>
            </a:r>
          </a:p>
          <a:p>
            <a:pPr lvl="1"/>
            <a:r>
              <a:rPr lang="en-US" dirty="0" smtClean="0"/>
              <a:t>Loading grids (ftp://</a:t>
            </a:r>
            <a:r>
              <a:rPr lang="en-US" dirty="0" err="1" smtClean="0"/>
              <a:t>everest.mit.edu</a:t>
            </a:r>
            <a:r>
              <a:rPr lang="en-US" dirty="0" smtClean="0"/>
              <a:t>/pub/GRIDS/)</a:t>
            </a:r>
          </a:p>
          <a:p>
            <a:r>
              <a:rPr lang="en-US" dirty="0" smtClean="0"/>
              <a:t>Example: 2016-12-31T23:59:60Z leap second</a:t>
            </a:r>
          </a:p>
        </p:txBody>
      </p:sp>
      <p:sp>
        <p:nvSpPr>
          <p:cNvPr id="5" name="Date Placeholder 4"/>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pPr/>
              <a:t>38</a:t>
            </a:fld>
            <a:endParaRPr lang="en-US"/>
          </a:p>
        </p:txBody>
      </p:sp>
      <p:pic>
        <p:nvPicPr>
          <p:cNvPr id="4" name="Picture 3"/>
          <p:cNvPicPr>
            <a:picLocks noChangeAspect="1"/>
          </p:cNvPicPr>
          <p:nvPr/>
        </p:nvPicPr>
        <p:blipFill>
          <a:blip r:embed="rId2"/>
          <a:stretch>
            <a:fillRect/>
          </a:stretch>
        </p:blipFill>
        <p:spPr>
          <a:xfrm rot="60000">
            <a:off x="1412805" y="4503151"/>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Documentation</a:t>
            </a:r>
            <a:endParaRPr lang="en-US" dirty="0"/>
          </a:p>
        </p:txBody>
      </p:sp>
      <p:sp>
        <p:nvSpPr>
          <p:cNvPr id="3" name="Content Placeholder 2"/>
          <p:cNvSpPr>
            <a:spLocks noGrp="1"/>
          </p:cNvSpPr>
          <p:nvPr>
            <p:ph idx="1"/>
          </p:nvPr>
        </p:nvSpPr>
        <p:spPr/>
        <p:txBody>
          <a:bodyPr>
            <a:normAutofit/>
          </a:bodyPr>
          <a:lstStyle/>
          <a:p>
            <a:r>
              <a:rPr lang="en-US" dirty="0" smtClean="0"/>
              <a:t>Top-</a:t>
            </a:r>
            <a:r>
              <a:rPr lang="en-US" dirty="0"/>
              <a:t>level “README” file at </a:t>
            </a:r>
            <a:r>
              <a:rPr lang="en-US" dirty="0" smtClean="0"/>
              <a:t>ftp://guest@chandler.mit.edu/updates/README</a:t>
            </a:r>
            <a:endParaRPr lang="en-US" dirty="0"/>
          </a:p>
          <a:p>
            <a:r>
              <a:rPr lang="en-US" dirty="0" smtClean="0"/>
              <a:t>Change directory to </a:t>
            </a:r>
            <a:r>
              <a:rPr lang="en-US" dirty="0" smtClean="0">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sz="1700" dirty="0" smtClean="0"/>
              <a:t/>
            </a:r>
            <a:br>
              <a:rPr lang="en-US" sz="1700" dirty="0" smtClean="0"/>
            </a:br>
            <a:r>
              <a:rPr lang="en-US" sz="1700" dirty="0"/>
              <a:t>http://</a:t>
            </a:r>
            <a:r>
              <a:rPr lang="en-US" sz="1700" dirty="0" err="1"/>
              <a:t>web.mit.edu</a:t>
            </a:r>
            <a:r>
              <a:rPr lang="en-US" sz="1700" dirty="0"/>
              <a:t>/</a:t>
            </a:r>
            <a:r>
              <a:rPr lang="en-US" sz="1700" dirty="0" err="1"/>
              <a:t>mfloyd</a:t>
            </a:r>
            <a:r>
              <a:rPr lang="en-US" sz="1700" dirty="0"/>
              <a:t>/www/computing/gg/pre</a:t>
            </a:r>
            <a:r>
              <a:rPr lang="en-US" sz="1700" dirty="0" smtClean="0"/>
              <a:t>/</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GAMIT_prerequisites.pdf</a:t>
            </a:r>
            <a:endParaRPr lang="en-US" sz="1700"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sz="1700" dirty="0" smtClean="0"/>
              <a:t/>
            </a:r>
            <a:br>
              <a:rPr lang="en-US" sz="1700" dirty="0" smtClean="0"/>
            </a:br>
            <a:r>
              <a:rPr lang="en-US" sz="1700" dirty="0" smtClean="0"/>
              <a:t>http://www-</a:t>
            </a:r>
            <a:r>
              <a:rPr lang="en-US" sz="1700" dirty="0" err="1" smtClean="0"/>
              <a:t>gpsg.mit.edu</a:t>
            </a:r>
            <a:r>
              <a:rPr lang="en-US" sz="1700" dirty="0" smtClean="0"/>
              <a:t>/~</a:t>
            </a:r>
            <a:r>
              <a:rPr lang="en-US" sz="1700" dirty="0" err="1" smtClean="0"/>
              <a:t>simon</a:t>
            </a:r>
            <a:r>
              <a:rPr lang="en-US" sz="1700" dirty="0" smtClean="0"/>
              <a:t>/</a:t>
            </a:r>
            <a:r>
              <a:rPr lang="en-US" sz="1700" dirty="0" err="1" smtClean="0"/>
              <a:t>gtgk</a:t>
            </a:r>
            <a:r>
              <a:rPr lang="en-US" sz="1700" dirty="0" smtClean="0"/>
              <a:t>/</a:t>
            </a:r>
            <a:r>
              <a:rPr lang="en-US" sz="1700" dirty="0" err="1" smtClean="0"/>
              <a:t>Intro_GG.pdf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Intro_GG.pdf</a:t>
            </a:r>
            <a:endParaRPr lang="en-US" sz="1700" dirty="0" smtClean="0"/>
          </a:p>
          <a:p>
            <a:pPr lvl="1"/>
            <a:r>
              <a:rPr lang="en-US" dirty="0" smtClean="0"/>
              <a:t>GAMIT reference </a:t>
            </a:r>
            <a:r>
              <a:rPr lang="en-US" dirty="0"/>
              <a:t>manual in </a:t>
            </a:r>
            <a:r>
              <a:rPr lang="en-US" b="1" dirty="0" err="1" smtClean="0"/>
              <a:t>GAMIT_Ref.pdf</a:t>
            </a:r>
            <a:r>
              <a:rPr lang="en-US" b="1" dirty="0" smtClean="0"/>
              <a:t> </a:t>
            </a:r>
            <a:r>
              <a:rPr lang="en-US" sz="1700" dirty="0"/>
              <a:t/>
            </a:r>
            <a:br>
              <a:rPr lang="en-US" sz="1700" dirty="0"/>
            </a:br>
            <a:r>
              <a:rPr lang="en-US" sz="1700" dirty="0" smtClean="0"/>
              <a:t>http</a:t>
            </a:r>
            <a:r>
              <a:rPr lang="en-US" sz="1700" dirty="0"/>
              <a:t>://www-</a:t>
            </a:r>
            <a:r>
              <a:rPr lang="en-US" sz="1700" dirty="0" err="1"/>
              <a:t>gpsg.mit.edu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GAMIT_Ref.pdf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GAMIT_Ref.pdf</a:t>
            </a:r>
            <a:endParaRPr lang="en-US" sz="1700"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sz="1700" dirty="0"/>
              <a:t/>
            </a:r>
            <a:br>
              <a:rPr lang="en-US" sz="1700" dirty="0"/>
            </a:br>
            <a:r>
              <a:rPr lang="en-US" sz="1700" dirty="0" smtClean="0"/>
              <a:t>http</a:t>
            </a:r>
            <a:r>
              <a:rPr lang="en-US" sz="1700" dirty="0"/>
              <a:t>://www-</a:t>
            </a:r>
            <a:r>
              <a:rPr lang="en-US" sz="1700" dirty="0" err="1"/>
              <a:t>gpsg.mit.edu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GLOBK_Ref.pdf</a:t>
            </a:r>
            <a:r>
              <a:rPr lang="en-US" sz="1700" dirty="0" smtClean="0"/>
              <a:t/>
            </a:r>
            <a:br>
              <a:rPr lang="en-US" sz="1700" dirty="0" smtClean="0"/>
            </a:br>
            <a:r>
              <a:rPr lang="en-US" sz="1700" dirty="0" smtClean="0"/>
              <a:t>ftp</a:t>
            </a:r>
            <a:r>
              <a:rPr lang="en-US" sz="1700" dirty="0"/>
              <a:t>://</a:t>
            </a:r>
            <a:r>
              <a:rPr lang="en-US" sz="1700" dirty="0" err="1" smtClean="0"/>
              <a:t>guest@chandler.mit.edu</a:t>
            </a:r>
            <a:r>
              <a:rPr lang="en-US" sz="1700" dirty="0" smtClean="0"/>
              <a:t>/updates/documentation/</a:t>
            </a:r>
            <a:r>
              <a:rPr lang="en-US" sz="1700" dirty="0" err="1" smtClean="0"/>
              <a:t>GLOBK_Ref.pdf</a:t>
            </a:r>
            <a:endParaRPr lang="en-US" sz="1700" dirty="0" smtClean="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Compiling GAMIT/GLOBK</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Required tools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 (e.g. </a:t>
            </a:r>
            <a:r>
              <a:rPr lang="en-US" dirty="0" err="1" smtClean="0"/>
              <a:t>gfortran</a:t>
            </a:r>
            <a:r>
              <a:rPr lang="en-US" dirty="0" smtClean="0"/>
              <a:t>)</a:t>
            </a:r>
          </a:p>
          <a:p>
            <a:r>
              <a:rPr lang="en-US" dirty="0"/>
              <a:t>A C code </a:t>
            </a:r>
            <a:r>
              <a:rPr lang="en-US" dirty="0" smtClean="0"/>
              <a:t>compiler (e.g. </a:t>
            </a:r>
            <a:r>
              <a:rPr lang="en-US" dirty="0" err="1" smtClean="0"/>
              <a:t>gcc</a:t>
            </a:r>
            <a:r>
              <a:rPr lang="en-US" dirty="0" smtClean="0"/>
              <a:t>)</a:t>
            </a:r>
          </a:p>
          <a:p>
            <a:r>
              <a:rPr lang="en-US" dirty="0" smtClean="0"/>
              <a:t>X11 libraries and headers, specifically:</a:t>
            </a:r>
          </a:p>
          <a:p>
            <a:pPr lvl="1"/>
            <a:r>
              <a:rPr lang="en-US" dirty="0" smtClean="0"/>
              <a:t>libX11</a:t>
            </a:r>
            <a:r>
              <a:rPr lang="en-US" dirty="0"/>
              <a:t>.a, libX11.</a:t>
            </a:r>
            <a:r>
              <a:rPr lang="en-US" dirty="0" smtClean="0"/>
              <a:t>so, libX11.dylib, libX11.la or libX11.dll.a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from https://developer.apple.com/download/more</a:t>
            </a:r>
            <a:r>
              <a:rPr lang="en-US" dirty="0" smtClean="0"/>
              <a:t>/</a:t>
            </a:r>
          </a:p>
          <a:p>
            <a:pPr lvl="1"/>
            <a:r>
              <a:rPr lang="en-US" dirty="0" smtClean="0"/>
              <a:t>X11 was replaced by </a:t>
            </a:r>
            <a:r>
              <a:rPr lang="en-US" dirty="0" err="1" smtClean="0"/>
              <a:t>XQuartz</a:t>
            </a:r>
            <a:r>
              <a:rPr lang="en-US" dirty="0"/>
              <a:t> (https://www.xquartz.org</a:t>
            </a:r>
            <a:r>
              <a:rPr lang="en-US" dirty="0" smtClean="0"/>
              <a:t>/) for Mac OS X 10.8 (Mountain Lion) and later</a:t>
            </a:r>
          </a:p>
          <a:p>
            <a:r>
              <a:rPr lang="en-US" dirty="0" smtClean="0"/>
              <a:t>Windows</a:t>
            </a:r>
          </a:p>
          <a:p>
            <a:pPr lvl="1"/>
            <a:r>
              <a:rPr lang="en-US" dirty="0" smtClean="0"/>
              <a:t>Ubuntu on </a:t>
            </a:r>
            <a:r>
              <a:rPr lang="en-US" dirty="0" err="1" smtClean="0"/>
              <a:t>VirtualBox</a:t>
            </a:r>
            <a:r>
              <a:rPr lang="en-US" dirty="0" smtClean="0"/>
              <a:t> or VMWare virtual machine (or Bash on Ubuntu on Windows on recent versions of Windows 10):</a:t>
            </a:r>
            <a:r>
              <a:rPr lang="en-US" dirty="0"/>
              <a:t/>
            </a:r>
            <a:br>
              <a:rPr lang="en-US" dirty="0"/>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apt install </a:t>
            </a:r>
            <a:r>
              <a:rPr lang="en-US" dirty="0" err="1" smtClean="0">
                <a:latin typeface="Courier" charset="0"/>
                <a:ea typeface="Courier" charset="0"/>
                <a:cs typeface="Courier" charset="0"/>
              </a:rPr>
              <a:t>gfortran</a:t>
            </a:r>
            <a:r>
              <a:rPr lang="en-US" dirty="0" smtClean="0">
                <a:latin typeface="Courier" charset="0"/>
                <a:ea typeface="Courier" charset="0"/>
                <a:cs typeface="Courier" charset="0"/>
              </a:rPr>
              <a:t> make libx11-devel </a:t>
            </a:r>
            <a:r>
              <a:rPr lang="en-US" dirty="0" err="1" smtClean="0">
                <a:latin typeface="Courier" charset="0"/>
                <a:ea typeface="Courier" charset="0"/>
                <a:cs typeface="Courier" charset="0"/>
              </a:rPr>
              <a: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bc</a:t>
            </a:r>
            <a:endParaRPr lang="en-US" dirty="0" smtClean="0">
              <a:latin typeface="Courier" charset="0"/>
              <a:ea typeface="Courier" charset="0"/>
              <a:cs typeface="Courier" charset="0"/>
            </a:endParaRPr>
          </a:p>
          <a:p>
            <a:pPr lvl="1"/>
            <a:r>
              <a:rPr lang="en-US" dirty="0" smtClean="0"/>
              <a:t>Cygwin: </a:t>
            </a:r>
            <a:r>
              <a:rPr lang="en-US" dirty="0" err="1" smtClean="0"/>
              <a:t>Devel</a:t>
            </a:r>
            <a:r>
              <a:rPr lang="en-US" dirty="0" smtClean="0"/>
              <a:t>/make; Math/</a:t>
            </a:r>
            <a:r>
              <a:rPr lang="en-US" dirty="0" err="1" smtClean="0"/>
              <a:t>bc</a:t>
            </a:r>
            <a:r>
              <a:rPr lang="en-US" dirty="0" smtClean="0"/>
              <a:t>; Shells/</a:t>
            </a:r>
            <a:r>
              <a:rPr lang="en-US" dirty="0" err="1" smtClean="0"/>
              <a:t>tcsh</a:t>
            </a:r>
            <a:r>
              <a:rPr lang="en-US" dirty="0" smtClean="0"/>
              <a:t>; X11/libX11 (or X11/</a:t>
            </a:r>
            <a:r>
              <a:rPr lang="en-US" dirty="0" err="1" smtClean="0"/>
              <a:t>xinit</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known problems</a:t>
            </a:r>
            <a:endParaRPr lang="en-US" dirty="0"/>
          </a:p>
        </p:txBody>
      </p:sp>
      <p:sp>
        <p:nvSpPr>
          <p:cNvPr id="3" name="Content Placeholder 2"/>
          <p:cNvSpPr>
            <a:spLocks noGrp="1"/>
          </p:cNvSpPr>
          <p:nvPr>
            <p:ph idx="1"/>
          </p:nvPr>
        </p:nvSpPr>
        <p:spPr/>
        <p:txBody>
          <a:bodyPr>
            <a:normAutofit/>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a:t>
            </a:r>
            <a:r>
              <a:rPr lang="en-US" dirty="0">
                <a:ea typeface="Courier" charset="0"/>
                <a:cs typeface="Courier" charset="0"/>
              </a:rPr>
              <a:t>-</a:t>
            </a:r>
            <a:r>
              <a:rPr lang="en-US" dirty="0" smtClean="0">
                <a:ea typeface="Courier" charset="0"/>
                <a:cs typeface="Courier" charset="0"/>
              </a:rPr>
              <a:t>O3</a:t>
            </a:r>
            <a:r>
              <a:rPr lang="en-US" dirty="0" smtClean="0"/>
              <a:t>” flag or revert to an older, stable version of </a:t>
            </a:r>
            <a:r>
              <a:rPr lang="en-US" dirty="0" err="1" smtClean="0"/>
              <a:t>gfortran</a:t>
            </a:r>
            <a:endParaRPr lang="en-US" dirty="0"/>
          </a:p>
          <a:p>
            <a:r>
              <a:rPr lang="en-US" dirty="0"/>
              <a:t>C</a:t>
            </a:r>
            <a:r>
              <a:rPr lang="en-US" dirty="0" smtClean="0"/>
              <a:t>urrently running </a:t>
            </a:r>
            <a:r>
              <a:rPr lang="en-US" dirty="0" err="1" smtClean="0"/>
              <a:t>gfortran</a:t>
            </a:r>
            <a:r>
              <a:rPr lang="en-US" dirty="0" smtClean="0"/>
              <a:t> 6.3.0 on laptop with </a:t>
            </a:r>
            <a:r>
              <a:rPr lang="en-US" dirty="0" err="1" smtClean="0"/>
              <a:t>macOS</a:t>
            </a:r>
            <a:r>
              <a:rPr lang="en-US" dirty="0" smtClean="0"/>
              <a:t> 10.12 (Sierra) and 4.8.4 on MIT computers with Ubuntu Linux</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Running </a:t>
            </a:r>
            <a:r>
              <a:rPr lang="en-US" dirty="0" err="1" smtClean="0">
                <a:latin typeface="Courier New" charset="0"/>
                <a:ea typeface="Courier New" charset="0"/>
                <a:cs typeface="Courier New" charset="0"/>
              </a:rPr>
              <a:t>install_software</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note here on permissions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Potentially necessary edits</a:t>
            </a:r>
            <a:endParaRPr lang="en-US" dirty="0"/>
          </a:p>
        </p:txBody>
      </p:sp>
      <p:sp>
        <p:nvSpPr>
          <p:cNvPr id="3" name="Content Placeholder 2"/>
          <p:cNvSpPr>
            <a:spLocks noGrp="1"/>
          </p:cNvSpPr>
          <p:nvPr>
            <p:ph idx="1"/>
          </p:nvPr>
        </p:nvSpPr>
        <p:spPr/>
        <p:txBody>
          <a:bodyPr>
            <a:normAutofit/>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a:t>
            </a:r>
            <a:r>
              <a:rPr lang="en-US" dirty="0" err="1" smtClean="0"/>
              <a:t>bashrc</a:t>
            </a:r>
            <a:r>
              <a:rPr lang="en-US" dirty="0" smtClean="0"/>
              <a:t> or ~/.profile):</a:t>
            </a:r>
            <a:br>
              <a:rPr lang="en-US" dirty="0" smtClean="0"/>
            </a:br>
            <a:r>
              <a:rPr lang="en-US" dirty="0" smtClean="0"/>
              <a:t/>
            </a:r>
            <a:br>
              <a:rPr lang="en-US" dirty="0" smtClean="0"/>
            </a:br>
            <a:r>
              <a:rPr lang="en-US" sz="1600" dirty="0" smtClean="0">
                <a:latin typeface="Courier"/>
                <a:cs typeface="Courier"/>
              </a:rPr>
              <a:t>gg=‘/Users/Mike/Programs/gg/10.61’</a:t>
            </a:r>
            <a:br>
              <a:rPr lang="en-US" sz="1600" dirty="0" smtClean="0">
                <a:latin typeface="Courier"/>
                <a:cs typeface="Courier"/>
              </a:rPr>
            </a:br>
            <a:r>
              <a:rPr lang="en-US" sz="1600" dirty="0" smtClean="0">
                <a:latin typeface="Courier"/>
                <a:cs typeface="Courier"/>
              </a:rPr>
              <a:t>PATH=“$gg/com:$gg/</a:t>
            </a:r>
            <a:r>
              <a:rPr lang="en-US" sz="1600" dirty="0" err="1" smtClean="0">
                <a:latin typeface="Courier"/>
                <a:cs typeface="Courier"/>
              </a:rPr>
              <a:t>gamit</a:t>
            </a:r>
            <a:r>
              <a:rPr lang="en-US" sz="1600" dirty="0" smtClean="0">
                <a:latin typeface="Courier"/>
                <a:cs typeface="Courier"/>
              </a:rPr>
              <a:t>/bin:$gg/</a:t>
            </a:r>
            <a:r>
              <a:rPr lang="en-US" sz="1600" dirty="0" err="1" smtClean="0">
                <a:latin typeface="Courier"/>
                <a:cs typeface="Courier"/>
              </a:rPr>
              <a:t>kf</a:t>
            </a:r>
            <a:r>
              <a:rPr lang="en-US" sz="1600" dirty="0" smtClean="0">
                <a:latin typeface="Courier"/>
                <a:cs typeface="Courier"/>
              </a:rPr>
              <a:t>/bin:$PATH” &amp;&amp; export PATH</a:t>
            </a:r>
            <a:br>
              <a:rPr lang="en-US" sz="1600" dirty="0" smtClean="0">
                <a:latin typeface="Courier"/>
                <a:cs typeface="Courier"/>
              </a:rPr>
            </a:br>
            <a:r>
              <a:rPr lang="en-US" sz="1600" dirty="0" smtClean="0">
                <a:latin typeface="Courier"/>
                <a:cs typeface="Courier"/>
              </a:rPr>
              <a:t>HELP_DIR=“$</a:t>
            </a:r>
            <a:r>
              <a:rPr lang="en-US" sz="1600" dirty="0">
                <a:latin typeface="Courier"/>
                <a:cs typeface="Courier"/>
              </a:rPr>
              <a:t>gg/help</a:t>
            </a:r>
            <a:r>
              <a:rPr lang="en-US" sz="1600" dirty="0" smtClean="0">
                <a:latin typeface="Courier"/>
                <a:cs typeface="Courier"/>
              </a:rPr>
              <a:t>/” </a:t>
            </a:r>
            <a:r>
              <a:rPr lang="en-US" sz="1600" dirty="0">
                <a:latin typeface="Courier"/>
                <a:cs typeface="Courier"/>
              </a:rPr>
              <a:t>&amp;&amp; export </a:t>
            </a:r>
            <a:r>
              <a:rPr lang="en-US" sz="1600" dirty="0" smtClean="0">
                <a:latin typeface="Courier"/>
                <a:cs typeface="Courier"/>
              </a:rPr>
              <a:t>HELP_DIR</a:t>
            </a:r>
            <a:br>
              <a:rPr lang="en-US" sz="1600" dirty="0" smtClean="0">
                <a:latin typeface="Courier"/>
                <a:cs typeface="Courier"/>
              </a:rPr>
            </a:br>
            <a:r>
              <a:rPr lang="en-US" sz="1600" dirty="0" smtClean="0">
                <a:latin typeface="Courier"/>
                <a:cs typeface="Courier"/>
              </a:rPr>
              <a:t>INSTITUTE=‘MIT’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br>
              <a:rPr lang="en-US" dirty="0" smtClean="0"/>
            </a:br>
            <a:r>
              <a:rPr lang="en-US" dirty="0" smtClean="0"/>
              <a:t/>
            </a:r>
            <a:br>
              <a:rPr lang="en-US" dirty="0" smtClean="0"/>
            </a:br>
            <a:r>
              <a:rPr lang="en-US" sz="1600" dirty="0" smtClean="0">
                <a:latin typeface="Courier"/>
                <a:cs typeface="Courier"/>
              </a:rPr>
              <a:t>set gg = ‘/Users/Mike/Programs/gg/10.61’</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PATH “$</a:t>
            </a:r>
            <a:r>
              <a:rPr lang="en-US" sz="1600" dirty="0">
                <a:latin typeface="Courier"/>
                <a:cs typeface="Courier"/>
              </a:rPr>
              <a:t>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a:t>
            </a:r>
            <a:r>
              <a:rPr lang="en-US" sz="1600" dirty="0" smtClean="0">
                <a:latin typeface="Courier"/>
                <a:cs typeface="Courier"/>
              </a:rPr>
              <a:t>bin:$PATH”</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HELP_DIR “$</a:t>
            </a:r>
            <a:r>
              <a:rPr lang="en-US" sz="1600" dirty="0">
                <a:latin typeface="Courier"/>
                <a:cs typeface="Courier"/>
              </a:rPr>
              <a:t>gg/help</a:t>
            </a:r>
            <a:r>
              <a:rPr lang="en-US" sz="1600" dirty="0" smtClean="0">
                <a:latin typeface="Courier"/>
                <a:cs typeface="Courier"/>
              </a:rPr>
              <a:t>/”</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INSTITUTE ‘MIT’</a:t>
            </a:r>
            <a:endParaRPr lang="en-US" sz="1600" dirty="0">
              <a:latin typeface="Courier"/>
              <a:cs typeface="Courier"/>
            </a:endParaRPr>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environment variables</a:t>
            </a:r>
            <a:endParaRPr lang="en-US" dirty="0"/>
          </a:p>
        </p:txBody>
      </p:sp>
      <p:sp>
        <p:nvSpPr>
          <p:cNvPr id="3" name="Content Placeholder 2"/>
          <p:cNvSpPr>
            <a:spLocks noGrp="1"/>
          </p:cNvSpPr>
          <p:nvPr>
            <p:ph idx="1"/>
          </p:nvPr>
        </p:nvSpPr>
        <p:spPr/>
        <p:txBody>
          <a:bodyPr>
            <a:normAutofit/>
          </a:bodyPr>
          <a:lstStyle/>
          <a:p>
            <a:r>
              <a:rPr lang="en-US" dirty="0" smtClean="0"/>
              <a:t>Some locales (your computer’s language and numbers setting) use a comma for the decimal separator rather than a point, e.g. “1000.00” versus “1000,00” for one thousand to two decimal places</a:t>
            </a:r>
          </a:p>
          <a:p>
            <a:r>
              <a:rPr lang="en-US" dirty="0" smtClean="0"/>
              <a:t>This is typical in most languages other than English</a:t>
            </a:r>
          </a:p>
          <a:p>
            <a:r>
              <a:rPr lang="en-US" dirty="0" smtClean="0"/>
              <a:t>Using this scheme breaks certain GAMIT/GLOBK scripts that perform basic numeric calculations while formatting data, as well as GMT</a:t>
            </a:r>
          </a:p>
          <a:p>
            <a:r>
              <a:rPr lang="en-US" dirty="0" smtClean="0"/>
              <a:t>To avoid this problem without having to change your language, set the “LC_NUMERIC” environment variable to “C” or an appropriate language locale, e.g. “en_GB.UTF-8” or “en_US.UTF-8”</a:t>
            </a:r>
          </a:p>
          <a:p>
            <a:pPr lvl="1"/>
            <a:r>
              <a:rPr lang="en-US" dirty="0" err="1" smtClean="0"/>
              <a:t>sh</a:t>
            </a:r>
            <a:r>
              <a:rPr lang="en-US" dirty="0" smtClean="0"/>
              <a:t>/bash </a:t>
            </a:r>
            <a:r>
              <a:rPr lang="en-US" dirty="0"/>
              <a:t>(e.g. in ~/.</a:t>
            </a:r>
            <a:r>
              <a:rPr lang="en-US" dirty="0" err="1"/>
              <a:t>bash_profile</a:t>
            </a:r>
            <a:r>
              <a:rPr lang="en-US" dirty="0"/>
              <a:t>, ~/.</a:t>
            </a:r>
            <a:r>
              <a:rPr lang="en-US" dirty="0" err="1"/>
              <a:t>bashrc</a:t>
            </a:r>
            <a:r>
              <a:rPr lang="en-US" dirty="0"/>
              <a:t> or ~/.profile</a:t>
            </a:r>
            <a:r>
              <a:rPr lang="en-US" dirty="0" smtClean="0"/>
              <a:t>):</a:t>
            </a:r>
            <a:br>
              <a:rPr lang="en-US" dirty="0" smtClean="0"/>
            </a:br>
            <a:r>
              <a:rPr lang="en-US" dirty="0" smtClean="0"/>
              <a:t>LC_NUMERIC=‘C’ &amp;&amp; export LC_NUMERIC</a:t>
            </a:r>
          </a:p>
          <a:p>
            <a:pPr lvl="1"/>
            <a:r>
              <a:rPr lang="en-US" dirty="0" err="1" smtClean="0"/>
              <a:t>csh</a:t>
            </a:r>
            <a:r>
              <a:rPr lang="en-US" dirty="0" smtClean="0"/>
              <a:t>/</a:t>
            </a:r>
            <a:r>
              <a:rPr lang="en-US" dirty="0" err="1" smtClean="0"/>
              <a:t>tcsh</a:t>
            </a:r>
            <a:r>
              <a:rPr lang="en-US" dirty="0" smtClean="0"/>
              <a:t> (</a:t>
            </a:r>
            <a:r>
              <a:rPr lang="en-US" dirty="0"/>
              <a:t>e.g. in ~/.</a:t>
            </a:r>
            <a:r>
              <a:rPr lang="en-US" dirty="0" err="1" smtClean="0"/>
              <a:t>cshrc</a:t>
            </a:r>
            <a:r>
              <a:rPr lang="en-US" dirty="0" smtClean="0"/>
              <a:t>):</a:t>
            </a:r>
            <a:br>
              <a:rPr lang="en-US" dirty="0" smtClean="0"/>
            </a:br>
            <a:r>
              <a:rPr lang="en-US" dirty="0" err="1" smtClean="0"/>
              <a:t>setenv</a:t>
            </a:r>
            <a:r>
              <a:rPr lang="en-US" dirty="0" smtClean="0"/>
              <a:t> LC_NUMERIC ‘C’</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dirty="0"/>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cs typeface="Courier"/>
              </a:rPr>
              <a:t>~/</a:t>
            </a:r>
            <a:r>
              <a:rPr lang="en-US" dirty="0" err="1" smtClean="0">
                <a:cs typeface="Courier"/>
              </a:rPr>
              <a:t>gg</a:t>
            </a:r>
            <a:r>
              <a:rPr lang="en-US" dirty="0" smtClean="0">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6"/>
          <p:cNvSpPr>
            <a:spLocks noGrp="1"/>
          </p:cNvSpPr>
          <p:nvPr>
            <p:ph type="dt" sz="half" idx="10"/>
          </p:nvPr>
        </p:nvSpPr>
        <p:spPr/>
        <p:txBody>
          <a:bodyPr/>
          <a:lstStyle/>
          <a:p>
            <a:r>
              <a:rPr lang="en-GB" smtClean="0"/>
              <a:t>2017/07/17</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50</a:t>
            </a:fld>
            <a:endParaRPr lang="en-US"/>
          </a:p>
        </p:txBody>
      </p:sp>
      <p:sp>
        <p:nvSpPr>
          <p:cNvPr id="3" name="Left Arrow Callout 2"/>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681108"/>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r>
              <a:rPr lang="en-GB" smtClean="0"/>
              <a:t>2017/07/17</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51</a:t>
            </a:fld>
            <a:endParaRPr lang="en-US"/>
          </a:p>
        </p:txBody>
      </p:sp>
      <p:sp>
        <p:nvSpPr>
          <p:cNvPr id="5" name="Left Arrow Callout 4"/>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681108"/>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software</a:t>
            </a:r>
            <a:endParaRPr lang="en-US" dirty="0"/>
          </a:p>
        </p:txBody>
      </p:sp>
      <p:sp>
        <p:nvSpPr>
          <p:cNvPr id="3" name="Content Placeholder 2"/>
          <p:cNvSpPr>
            <a:spLocks noGrp="1"/>
          </p:cNvSpPr>
          <p:nvPr>
            <p:ph idx="1"/>
          </p:nvPr>
        </p:nvSpPr>
        <p:spPr/>
        <p:txBody>
          <a:bodyPr>
            <a:normAutofit/>
          </a:bodyPr>
          <a:lstStyle/>
          <a:p>
            <a:r>
              <a:rPr lang="en-US" dirty="0" smtClean="0"/>
              <a:t>Generic Mapping Tools (</a:t>
            </a:r>
            <a:r>
              <a:rPr lang="en-US" dirty="0"/>
              <a:t>GMT</a:t>
            </a:r>
            <a:r>
              <a:rPr lang="en-US" dirty="0" smtClean="0"/>
              <a:t>)</a:t>
            </a:r>
            <a:br>
              <a:rPr lang="en-US" dirty="0" smtClean="0"/>
            </a:br>
            <a:r>
              <a:rPr lang="en-US" dirty="0" smtClean="0"/>
              <a:t>(</a:t>
            </a:r>
            <a:r>
              <a:rPr lang="en-US" dirty="0"/>
              <a:t>http://gmt.soest.hawaii.edu</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r>
              <a:rPr lang="en-US" dirty="0" smtClean="0"/>
              <a:t/>
            </a:r>
            <a:br>
              <a:rPr lang="en-US" dirty="0" smtClean="0"/>
            </a:br>
            <a:r>
              <a:rPr lang="en-US" dirty="0" smtClean="0"/>
              <a:t>(</a:t>
            </a:r>
            <a:r>
              <a:rPr lang="en-US" dirty="0"/>
              <a:t>http://www-gpsg.mit.edu/~tah/GGMatlab</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Install </a:t>
            </a:r>
            <a:r>
              <a:rPr lang="en-US" dirty="0" err="1" smtClean="0"/>
              <a:t>netCDF</a:t>
            </a:r>
            <a:r>
              <a:rPr lang="en-US" dirty="0" smtClean="0"/>
              <a:t> (http://www.unidata.ucar.edu/downloads/netcdf/current/) first:</a:t>
            </a:r>
          </a:p>
          <a:p>
            <a:r>
              <a:rPr lang="en-US" dirty="0" smtClean="0"/>
              <a:t>If unable to install via, e.g. Ubuntu Software Manager then…</a:t>
            </a:r>
          </a:p>
          <a:p>
            <a:r>
              <a:rPr lang="en-US" dirty="0" smtClean="0"/>
              <a:t>Download latest source code to suitable directory (e.g. ~/</a:t>
            </a:r>
            <a:r>
              <a:rPr lang="en-US" dirty="0" err="1" smtClean="0"/>
              <a:t>src</a:t>
            </a:r>
            <a:r>
              <a:rPr lang="en-US" dirty="0" smtClean="0"/>
              <a:t>)</a:t>
            </a:r>
            <a:br>
              <a:rPr lang="en-US" dirty="0" smtClean="0"/>
            </a:br>
            <a:r>
              <a:rPr lang="en-US" sz="1400" dirty="0" err="1" smtClean="0">
                <a:latin typeface="Courier" charset="0"/>
                <a:ea typeface="Courier" charset="0"/>
                <a:cs typeface="Courier" charset="0"/>
              </a:rPr>
              <a:t>wget</a:t>
            </a:r>
            <a:r>
              <a:rPr lang="en-US" sz="1400" dirty="0" smtClean="0">
                <a:latin typeface="Courier" charset="0"/>
                <a:ea typeface="Courier" charset="0"/>
                <a:cs typeface="Courier" charset="0"/>
              </a:rPr>
              <a:t> http://</a:t>
            </a:r>
            <a:r>
              <a:rPr lang="en-US" sz="1400" dirty="0" err="1" smtClean="0">
                <a:latin typeface="Courier" charset="0"/>
                <a:ea typeface="Courier" charset="0"/>
                <a:cs typeface="Courier" charset="0"/>
              </a:rPr>
              <a:t>www.unidata.ucar.edu</a:t>
            </a:r>
            <a:r>
              <a:rPr lang="en-US" sz="1400" dirty="0" smtClean="0">
                <a:latin typeface="Courier" charset="0"/>
                <a:ea typeface="Courier" charset="0"/>
                <a:cs typeface="Courier" charset="0"/>
              </a:rPr>
              <a:t>/downloads/</a:t>
            </a:r>
            <a:r>
              <a:rPr lang="en-US" sz="1400" dirty="0" err="1" smtClean="0">
                <a:latin typeface="Courier" charset="0"/>
                <a:ea typeface="Courier" charset="0"/>
                <a:cs typeface="Courier" charset="0"/>
              </a:rPr>
              <a:t>netcdf</a:t>
            </a:r>
            <a:r>
              <a:rPr lang="en-US" sz="1400" dirty="0" smtClean="0">
                <a:latin typeface="Courier" charset="0"/>
                <a:ea typeface="Courier" charset="0"/>
                <a:cs typeface="Courier" charset="0"/>
              </a:rPr>
              <a:t>/ftp/netcdf-4.3.0.tar.gz</a:t>
            </a:r>
          </a:p>
          <a:p>
            <a:r>
              <a:rPr lang="en-US" dirty="0" smtClean="0"/>
              <a:t>Expand tar-file</a:t>
            </a:r>
            <a:br>
              <a:rPr lang="en-US" dirty="0" smtClean="0"/>
            </a:br>
            <a:r>
              <a:rPr lang="en-US" dirty="0" smtClean="0">
                <a:latin typeface="Courier" charset="0"/>
                <a:ea typeface="Courier" charset="0"/>
                <a:cs typeface="Courier" charset="0"/>
              </a:rPr>
              <a:t>tar </a:t>
            </a:r>
            <a:r>
              <a:rPr lang="en-US" dirty="0" err="1" smtClean="0">
                <a:latin typeface="Courier" charset="0"/>
                <a:ea typeface="Courier" charset="0"/>
                <a:cs typeface="Courier" charset="0"/>
              </a:rPr>
              <a:t>xvfz</a:t>
            </a:r>
            <a:r>
              <a:rPr lang="en-US" dirty="0" smtClean="0">
                <a:latin typeface="Courier" charset="0"/>
                <a:ea typeface="Courier" charset="0"/>
                <a:cs typeface="Courier" charset="0"/>
              </a:rPr>
              <a:t> netcdf-4.3.0.tar.gz</a:t>
            </a:r>
          </a:p>
          <a:p>
            <a:r>
              <a:rPr lang="en-US" dirty="0" smtClean="0"/>
              <a:t>Change directory and configure without netcdf-4 support (unless you have required HDF5 and </a:t>
            </a:r>
            <a:r>
              <a:rPr lang="en-US" dirty="0" err="1" smtClean="0"/>
              <a:t>zlib</a:t>
            </a:r>
            <a:r>
              <a:rPr lang="en-US" dirty="0" smtClean="0"/>
              <a:t> installed) and install in /</a:t>
            </a:r>
            <a:r>
              <a:rPr lang="en-US" dirty="0" err="1" smtClean="0"/>
              <a:t>usr</a:t>
            </a:r>
            <a:r>
              <a:rPr lang="en-US" dirty="0" smtClean="0"/>
              <a:t>/local</a:t>
            </a:r>
            <a:br>
              <a:rPr lang="en-US" dirty="0" smtClean="0"/>
            </a:br>
            <a:r>
              <a:rPr lang="en-US" dirty="0" smtClean="0">
                <a:latin typeface="Courier" charset="0"/>
                <a:ea typeface="Courier" charset="0"/>
                <a:cs typeface="Courier" charset="0"/>
              </a:rPr>
              <a:t>cd netcdf-4.3.0</a:t>
            </a:r>
            <a:br>
              <a:rPr lang="en-US" dirty="0" smtClean="0">
                <a:latin typeface="Courier" charset="0"/>
                <a:ea typeface="Courier" charset="0"/>
                <a:cs typeface="Courier" charset="0"/>
              </a:rPr>
            </a:br>
            <a:r>
              <a:rPr lang="en-US" dirty="0" smtClean="0">
                <a:latin typeface="Courier" charset="0"/>
                <a:ea typeface="Courier" charset="0"/>
                <a:cs typeface="Courier" charset="0"/>
              </a:rPr>
              <a:t>./configure --disable-netcdf-4</a:t>
            </a:r>
          </a:p>
          <a:p>
            <a:r>
              <a:rPr lang="en-US" dirty="0" smtClean="0"/>
              <a:t>Run the usual make sequence to install in /</a:t>
            </a:r>
            <a:r>
              <a:rPr lang="en-US" dirty="0" err="1" smtClean="0"/>
              <a:t>usr</a:t>
            </a:r>
            <a:r>
              <a:rPr lang="en-US" dirty="0" smtClean="0"/>
              <a:t>/local (</a:t>
            </a:r>
            <a:r>
              <a:rPr lang="en-US" dirty="0" err="1" smtClean="0">
                <a:latin typeface="Courier" charset="0"/>
                <a:ea typeface="Courier" charset="0"/>
                <a:cs typeface="Courier" charset="0"/>
              </a:rPr>
              <a:t>configure</a:t>
            </a:r>
            <a:r>
              <a:rPr lang="en-US" dirty="0" err="1" smtClean="0"/>
              <a:t>’s</a:t>
            </a:r>
            <a:r>
              <a:rPr lang="en-US" dirty="0" smtClean="0"/>
              <a:t> default)</a:t>
            </a:r>
            <a:br>
              <a:rPr lang="en-US" dirty="0" smtClean="0"/>
            </a:br>
            <a:r>
              <a:rPr lang="en-US" dirty="0" smtClean="0">
                <a:latin typeface="Courier" charset="0"/>
                <a:ea typeface="Courier" charset="0"/>
                <a:cs typeface="Courier" charset="0"/>
              </a:rPr>
              <a:t>make</a:t>
            </a:r>
            <a:r>
              <a:rPr lang="en-US" dirty="0">
                <a:latin typeface="Courier" charset="0"/>
                <a:ea typeface="Courier" charset="0"/>
                <a:cs typeface="Courier" charset="0"/>
              </a:rPr>
              <a:t/>
            </a:r>
            <a:br>
              <a:rPr lang="en-US" dirty="0">
                <a:latin typeface="Courier" charset="0"/>
                <a:ea typeface="Courier" charset="0"/>
                <a:cs typeface="Courier" charset="0"/>
              </a:rPr>
            </a:br>
            <a:r>
              <a:rPr lang="en-US" dirty="0" smtClean="0">
                <a:latin typeface="Courier" charset="0"/>
                <a:ea typeface="Courier" charset="0"/>
                <a:cs typeface="Courier" charset="0"/>
              </a:rPr>
              <a:t>make check</a:t>
            </a:r>
            <a:br>
              <a:rPr lang="en-US" dirty="0" smtClean="0">
                <a:latin typeface="Courier" charset="0"/>
                <a:ea typeface="Courier" charset="0"/>
                <a:cs typeface="Courier" charset="0"/>
              </a:rPr>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make install</a:t>
            </a:r>
          </a:p>
          <a:p>
            <a:endParaRPr lang="en-US"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53</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a:bodyPr>
          <a:lstStyle/>
          <a:p>
            <a:r>
              <a:rPr lang="en-US" dirty="0" smtClean="0"/>
              <a:t>Download and execute </a:t>
            </a:r>
            <a:r>
              <a:rPr lang="en-US" dirty="0" err="1" smtClean="0"/>
              <a:t>install_gmt.sh</a:t>
            </a:r>
            <a:r>
              <a:rPr lang="en-US" dirty="0"/>
              <a:t/>
            </a:r>
            <a:br>
              <a:rPr lang="en-US" dirty="0"/>
            </a:br>
            <a:r>
              <a:rPr lang="en-US" dirty="0" smtClean="0"/>
              <a:t>(</a:t>
            </a:r>
            <a:r>
              <a:rPr lang="en-US" dirty="0"/>
              <a:t>http://gmt.soest.hawaii.edu/gmt/</a:t>
            </a:r>
            <a:r>
              <a:rPr lang="en-US" dirty="0" smtClean="0"/>
              <a:t>install_gmt.sh)</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4.5.15 or 5.4.1)</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en-GB" smtClean="0"/>
              <a:t>2017/07/17</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Changing directory</a:t>
            </a:r>
            <a:endParaRPr lang="en-US" dirty="0"/>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smtClean="0"/>
              <a:t>2017/07/17</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Absolute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2017/07/17</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cxnSp>
        <p:nvCxnSpPr>
          <p:cNvPr id="6" name="Straight Arrow Connector 5"/>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Relative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2017/07/17</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cxnSp>
        <p:nvCxnSpPr>
          <p:cNvPr id="6" name="Straight Arrow Connector 5"/>
          <p:cNvCxnSpPr/>
          <p:nvPr/>
        </p:nvCxnSpPr>
        <p:spPr>
          <a:xfrm flipV="1">
            <a:off x="6809131" y="3831513"/>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6813871" y="3127369"/>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383</TotalTime>
  <Words>3358</Words>
  <Application>Microsoft Macintosh PowerPoint</Application>
  <PresentationFormat>On-screen Show (4:3)</PresentationFormat>
  <Paragraphs>602</Paragraphs>
  <Slides>55</Slides>
  <Notes>7</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Calibri Light</vt:lpstr>
      <vt:lpstr>Courier</vt:lpstr>
      <vt:lpstr>Courier New</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Michael Floyd</cp:lastModifiedBy>
  <cp:revision>90</cp:revision>
  <cp:lastPrinted>2017-05-01T11:48:45Z</cp:lastPrinted>
  <dcterms:created xsi:type="dcterms:W3CDTF">2014-11-13T20:18:27Z</dcterms:created>
  <dcterms:modified xsi:type="dcterms:W3CDTF">2017-07-19T01:46:48Z</dcterms:modified>
  <cp:category/>
</cp:coreProperties>
</file>