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1" r:id="rId1"/>
  </p:sldMasterIdLst>
  <p:notesMasterIdLst>
    <p:notesMasterId r:id="rId32"/>
  </p:notesMasterIdLst>
  <p:handoutMasterIdLst>
    <p:handoutMasterId r:id="rId33"/>
  </p:handoutMasterIdLst>
  <p:sldIdLst>
    <p:sldId id="257" r:id="rId2"/>
    <p:sldId id="259" r:id="rId3"/>
    <p:sldId id="261" r:id="rId4"/>
    <p:sldId id="262" r:id="rId5"/>
    <p:sldId id="267" r:id="rId6"/>
    <p:sldId id="266" r:id="rId7"/>
    <p:sldId id="283" r:id="rId8"/>
    <p:sldId id="284" r:id="rId9"/>
    <p:sldId id="285" r:id="rId10"/>
    <p:sldId id="286" r:id="rId11"/>
    <p:sldId id="287" r:id="rId12"/>
    <p:sldId id="288" r:id="rId13"/>
    <p:sldId id="289" r:id="rId14"/>
    <p:sldId id="290" r:id="rId15"/>
    <p:sldId id="263" r:id="rId16"/>
    <p:sldId id="264" r:id="rId17"/>
    <p:sldId id="265"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283"/>
    <p:restoredTop sz="84116"/>
  </p:normalViewPr>
  <p:slideViewPr>
    <p:cSldViewPr snapToGrid="0" snapToObjects="1">
      <p:cViewPr>
        <p:scale>
          <a:sx n="85" d="100"/>
          <a:sy n="85" d="100"/>
        </p:scale>
        <p:origin x="-16" y="-8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2017/07/17</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Batch processing with sh_gamit</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49B1A2-1A2B-4D45-BB4B-778C55DA76DC}" type="slidenum">
              <a:rPr lang="en-US" smtClean="0"/>
              <a:t>‹#›</a:t>
            </a:fld>
            <a:endParaRPr lang="en-US"/>
          </a:p>
        </p:txBody>
      </p:sp>
    </p:spTree>
    <p:extLst>
      <p:ext uri="{BB962C8B-B14F-4D97-AF65-F5344CB8AC3E}">
        <p14:creationId xmlns:p14="http://schemas.microsoft.com/office/powerpoint/2010/main" val="264577769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2017/07/17</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Batch processing with sh_gamit</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F552A-9E8C-F84A-A047-78DAAE5A6D44}" type="slidenum">
              <a:rPr lang="en-US" smtClean="0"/>
              <a:t>‹#›</a:t>
            </a:fld>
            <a:endParaRPr lang="en-US"/>
          </a:p>
        </p:txBody>
      </p:sp>
    </p:spTree>
    <p:extLst>
      <p:ext uri="{BB962C8B-B14F-4D97-AF65-F5344CB8AC3E}">
        <p14:creationId xmlns:p14="http://schemas.microsoft.com/office/powerpoint/2010/main" val="3675858216"/>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0</a:t>
            </a:fld>
            <a:endParaRPr lang="en-US"/>
          </a:p>
        </p:txBody>
      </p:sp>
    </p:spTree>
    <p:extLst>
      <p:ext uri="{BB962C8B-B14F-4D97-AF65-F5344CB8AC3E}">
        <p14:creationId xmlns:p14="http://schemas.microsoft.com/office/powerpoint/2010/main" val="37603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0B606A-728B-8A45-B2A9-CF33EBBD70FE}" type="slidenum">
              <a:rPr lang="en-US"/>
              <a:pPr/>
              <a:t>14</a:t>
            </a:fld>
            <a:endParaRPr lang="en-US"/>
          </a:p>
        </p:txBody>
      </p:sp>
      <p:sp>
        <p:nvSpPr>
          <p:cNvPr id="20483" name="Rectangle 2"/>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smtClean="0"/>
              <a:t>Once</a:t>
            </a:r>
            <a:r>
              <a:rPr lang="en-US" baseline="0" dirty="0" smtClean="0"/>
              <a:t> </a:t>
            </a:r>
            <a:r>
              <a:rPr lang="en-US" baseline="0" dirty="0" err="1" smtClean="0"/>
              <a:t>fixdrv</a:t>
            </a:r>
            <a:r>
              <a:rPr lang="en-US" baseline="0" dirty="0" smtClean="0"/>
              <a:t> is complete, the rest of the run is driven from a batch file, b[</a:t>
            </a:r>
            <a:r>
              <a:rPr lang="en-US" baseline="0" dirty="0" err="1" smtClean="0"/>
              <a:t>expt</a:t>
            </a:r>
            <a:r>
              <a:rPr lang="en-US" baseline="0" dirty="0" smtClean="0"/>
              <a:t>]][y].bat, which invokes a series of batch files, b[</a:t>
            </a:r>
            <a:r>
              <a:rPr lang="en-US" baseline="0" dirty="0" err="1" smtClean="0"/>
              <a:t>expt</a:t>
            </a:r>
            <a:r>
              <a:rPr lang="en-US" baseline="0" dirty="0" smtClean="0"/>
              <a:t>][y].</a:t>
            </a:r>
            <a:r>
              <a:rPr lang="en-US" baseline="0" dirty="0" err="1" smtClean="0"/>
              <a:t>nnn</a:t>
            </a:r>
            <a:r>
              <a:rPr lang="en-US" baseline="0" dirty="0" smtClean="0"/>
              <a:t>, one for each execution of  arc, model, </a:t>
            </a:r>
            <a:r>
              <a:rPr lang="en-US" baseline="0" dirty="0" err="1" smtClean="0"/>
              <a:t>cfmrg</a:t>
            </a:r>
            <a:r>
              <a:rPr lang="en-US" baseline="0" dirty="0" smtClean="0"/>
              <a:t>, and solve.  It behooves you to read the documentation for each of these programs so that you can understand problems when they occur. </a:t>
            </a:r>
            <a:endParaRPr lang="en-US" dirty="0"/>
          </a:p>
        </p:txBody>
      </p:sp>
      <p:sp>
        <p:nvSpPr>
          <p:cNvPr id="3" name="Date Placeholder 2"/>
          <p:cNvSpPr>
            <a:spLocks noGrp="1"/>
          </p:cNvSpPr>
          <p:nvPr>
            <p:ph type="dt" idx="10"/>
          </p:nvPr>
        </p:nvSpPr>
        <p:spPr/>
        <p:txBody>
          <a:bodyPr/>
          <a:lstStyle/>
          <a:p>
            <a:r>
              <a:rPr lang="en-GB" smtClean="0"/>
              <a:t>2017/07/17</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077419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15</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endParaRPr lang="en-US" dirty="0"/>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406437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16</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r>
              <a:rPr lang="en-US" dirty="0" smtClean="0"/>
              <a:t>Although</a:t>
            </a:r>
            <a:r>
              <a:rPr lang="en-US" baseline="0" dirty="0" smtClean="0"/>
              <a:t> when data run smoothly, you will seldom have need to examine the q-file (only the e-mailed summary), you should be familiar with  all of the entries in this file in order to understand problems with your data.  </a:t>
            </a:r>
            <a:endParaRPr lang="en-US" dirty="0"/>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122693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370B71-F786-E842-950D-8C69FABE3AB9}" type="slidenum">
              <a:rPr lang="en-US"/>
              <a:pPr/>
              <a:t>17</a:t>
            </a:fld>
            <a:endParaRPr lang="en-US"/>
          </a:p>
        </p:txBody>
      </p:sp>
      <p:sp>
        <p:nvSpPr>
          <p:cNvPr id="30723" name="Rectangle 2"/>
          <p:cNvSpPr>
            <a:spLocks noGrp="1" noRot="1" noChangeAspect="1" noChangeArrowheads="1" noTextEdit="1"/>
          </p:cNvSpPr>
          <p:nvPr>
            <p:ph type="sldImg"/>
          </p:nvPr>
        </p:nvSpPr>
        <p:spPr>
          <a:xfrm>
            <a:off x="1670050" y="685800"/>
            <a:ext cx="4572000" cy="3429000"/>
          </a:xfrm>
          <a:ln/>
        </p:spPr>
      </p:sp>
      <p:sp>
        <p:nvSpPr>
          <p:cNvPr id="30724" name="Rectangle 3"/>
          <p:cNvSpPr>
            <a:spLocks noGrp="1" noChangeArrowheads="1"/>
          </p:cNvSpPr>
          <p:nvPr>
            <p:ph type="body" idx="1"/>
          </p:nvPr>
        </p:nvSpPr>
        <p:spPr>
          <a:noFill/>
          <a:ln/>
        </p:spPr>
        <p:txBody>
          <a:bodyPr/>
          <a:lstStyle/>
          <a:p>
            <a:pPr eaLnBrk="1" hangingPunct="1"/>
            <a:r>
              <a:rPr lang="en-US" sz="1400" dirty="0"/>
              <a:t>Why do we do have this scheme?   Need to maintain get and maintain coordinates &lt; 0.3 m </a:t>
            </a:r>
          </a:p>
          <a:p>
            <a:pPr eaLnBrk="1" hangingPunct="1"/>
            <a:endParaRPr lang="en-US" sz="1400" dirty="0"/>
          </a:p>
          <a:p>
            <a:pPr eaLnBrk="1" hangingPunct="1"/>
            <a:r>
              <a:rPr lang="en-US" sz="1400" dirty="0"/>
              <a:t>GAMIT runs from L-file, either the older spherical format or the newer Cartesian (GLOBK </a:t>
            </a:r>
            <a:r>
              <a:rPr lang="en-US" sz="1400" dirty="0" err="1"/>
              <a:t>apr</a:t>
            </a:r>
            <a:r>
              <a:rPr lang="en-US" sz="1400" dirty="0"/>
              <a:t>) format.  The L-file is updated after each solve run with the new estimates if the adjustments exceed the ‘Update </a:t>
            </a:r>
            <a:r>
              <a:rPr lang="en-US" sz="1400" dirty="0" err="1"/>
              <a:t>tolereance</a:t>
            </a:r>
            <a:r>
              <a:rPr lang="en-US" sz="1400" dirty="0"/>
              <a:t>’ (usually 0.3 m) in the </a:t>
            </a:r>
            <a:r>
              <a:rPr lang="en-US" sz="1400" dirty="0" err="1"/>
              <a:t>sestbl</a:t>
            </a:r>
            <a:r>
              <a:rPr lang="en-US" sz="1400" dirty="0"/>
              <a:t>.   In </a:t>
            </a:r>
            <a:r>
              <a:rPr lang="en-US" sz="1400" dirty="0" err="1"/>
              <a:t>sh_gamit</a:t>
            </a:r>
            <a:r>
              <a:rPr lang="en-US" sz="1400" dirty="0"/>
              <a:t> processing, these values are carried forward to the next day except that at the beginning of each day, the coordinates in the L-file for any site appearing in the ‘</a:t>
            </a:r>
            <a:r>
              <a:rPr lang="en-US" sz="1400" dirty="0" err="1"/>
              <a:t>apr_file</a:t>
            </a:r>
            <a:r>
              <a:rPr lang="en-US" sz="1400" dirty="0"/>
              <a:t>’ (named in </a:t>
            </a:r>
            <a:r>
              <a:rPr lang="en-US" sz="1400" dirty="0" err="1"/>
              <a:t>process.defaults</a:t>
            </a:r>
            <a:r>
              <a:rPr lang="en-US" sz="1400" dirty="0"/>
              <a:t>), which usually includes ITRF sites and any regional sites for which previous processing has achieved precise coordinates.</a:t>
            </a:r>
          </a:p>
          <a:p>
            <a:pPr eaLnBrk="1" hangingPunct="1"/>
            <a:endParaRPr lang="en-US" dirty="0" smtClean="0"/>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110991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F8359C4-6853-1345-B374-CBE2ACE9E0DD}" type="slidenum">
              <a:rPr lang="en-US"/>
              <a:pPr/>
              <a:t>18</a:t>
            </a:fld>
            <a:endParaRPr lang="en-US"/>
          </a:p>
        </p:txBody>
      </p:sp>
      <p:sp>
        <p:nvSpPr>
          <p:cNvPr id="32771" name="Rectangle 2"/>
          <p:cNvSpPr>
            <a:spLocks noGrp="1" noRot="1" noChangeAspect="1" noChangeArrowheads="1" noTextEdit="1"/>
          </p:cNvSpPr>
          <p:nvPr>
            <p:ph type="sldImg"/>
          </p:nvPr>
        </p:nvSpPr>
        <p:spPr>
          <a:xfrm>
            <a:off x="1670050" y="685800"/>
            <a:ext cx="4572000" cy="3429000"/>
          </a:xfrm>
          <a:ln/>
        </p:spPr>
      </p:sp>
      <p:sp>
        <p:nvSpPr>
          <p:cNvPr id="32772" name="Rectangle 3"/>
          <p:cNvSpPr>
            <a:spLocks noGrp="1" noChangeArrowheads="1"/>
          </p:cNvSpPr>
          <p:nvPr>
            <p:ph type="body" idx="1"/>
          </p:nvPr>
        </p:nvSpPr>
        <p:spPr>
          <a:noFill/>
          <a:ln/>
        </p:spPr>
        <p:txBody>
          <a:bodyPr/>
          <a:lstStyle/>
          <a:p>
            <a:pPr eaLnBrk="1" hangingPunct="1"/>
            <a:r>
              <a:rPr lang="en-US" dirty="0" smtClean="0"/>
              <a:t>To resolve LC ambiguities, we need to resolve both L1 and L2, which can be reformulated as L2-L1</a:t>
            </a:r>
            <a:r>
              <a:rPr lang="en-US" baseline="0" dirty="0" smtClean="0"/>
              <a:t> (wide-lane, WL) and L1 (narrow lane, NL).  This is the form and notation used in </a:t>
            </a:r>
            <a:r>
              <a:rPr lang="en-US" baseline="0" dirty="0" err="1" smtClean="0"/>
              <a:t>autcln</a:t>
            </a:r>
            <a:r>
              <a:rPr lang="en-US" baseline="0" dirty="0" smtClean="0"/>
              <a:t> and solve.  With code-tracking receivers (P2 present), the best strategy is to use the </a:t>
            </a:r>
            <a:r>
              <a:rPr lang="en-US" baseline="0" dirty="0" err="1" smtClean="0"/>
              <a:t>pseudoranges</a:t>
            </a:r>
            <a:r>
              <a:rPr lang="en-US" baseline="0" dirty="0" smtClean="0"/>
              <a:t> to resolve the WL in </a:t>
            </a:r>
            <a:r>
              <a:rPr lang="en-US" baseline="0" dirty="0" err="1" smtClean="0"/>
              <a:t>autcln</a:t>
            </a:r>
            <a:r>
              <a:rPr lang="en-US" baseline="0" dirty="0" smtClean="0"/>
              <a:t> (LC_AUTCLN).  For codeless receivers, P2 is not available, so we must estimate the WL by constraining the ionosphere (LC_HELP).   </a:t>
            </a:r>
            <a:endParaRPr lang="en-US" dirty="0" smtClean="0"/>
          </a:p>
          <a:p>
            <a:pPr eaLnBrk="1" hangingPunct="1"/>
            <a:endParaRPr lang="en-US" dirty="0" smtClean="0"/>
          </a:p>
          <a:p>
            <a:pPr eaLnBrk="1" hangingPunct="1"/>
            <a:r>
              <a:rPr lang="en-US" dirty="0" smtClean="0"/>
              <a:t>Confusing </a:t>
            </a:r>
            <a:r>
              <a:rPr lang="en-US" dirty="0"/>
              <a:t>topic without knowing theory.  Come back to later in the afternoon if requested.  </a:t>
            </a:r>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8518167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354CBF2-3FCD-B34F-A5CA-EC96D16B994E}" type="slidenum">
              <a:rPr lang="en-US"/>
              <a:pPr/>
              <a:t>19</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dirty="0" smtClean="0"/>
              <a:t>At</a:t>
            </a:r>
            <a:r>
              <a:rPr lang="en-US" baseline="0" dirty="0" smtClean="0"/>
              <a:t> the end of the </a:t>
            </a:r>
            <a:r>
              <a:rPr lang="en-US" baseline="0" dirty="0" err="1" smtClean="0"/>
              <a:t>sh_gamit</a:t>
            </a:r>
            <a:r>
              <a:rPr lang="en-US" baseline="0" dirty="0" smtClean="0"/>
              <a:t> </a:t>
            </a:r>
            <a:r>
              <a:rPr lang="en-US" baseline="0" dirty="0" err="1" smtClean="0"/>
              <a:t>executioin</a:t>
            </a:r>
            <a:r>
              <a:rPr lang="en-US" baseline="0" dirty="0" smtClean="0"/>
              <a:t>, it extracts information from final </a:t>
            </a:r>
            <a:r>
              <a:rPr lang="en-US" baseline="0" dirty="0" err="1" smtClean="0"/>
              <a:t>autcln</a:t>
            </a:r>
            <a:r>
              <a:rPr lang="en-US" baseline="0" dirty="0" smtClean="0"/>
              <a:t> summary (</a:t>
            </a:r>
            <a:r>
              <a:rPr lang="en-US" baseline="0" dirty="0" err="1" smtClean="0"/>
              <a:t>autcln.post.sum</a:t>
            </a:r>
            <a:r>
              <a:rPr lang="en-US" baseline="0" dirty="0" smtClean="0"/>
              <a:t>) and from the q-file (final, or (“a” solution) and writes this information into a summary file that is email to the user (</a:t>
            </a:r>
            <a:r>
              <a:rPr lang="en-US" baseline="0" dirty="0" err="1" smtClean="0"/>
              <a:t>sh_gamit.summary</a:t>
            </a:r>
            <a:r>
              <a:rPr lang="en-US" baseline="0" dirty="0" smtClean="0"/>
              <a:t>).  Normally, this is all you need to see to assure that the run was successful.  </a:t>
            </a:r>
          </a:p>
          <a:p>
            <a:pPr eaLnBrk="1" hangingPunct="1"/>
            <a:endParaRPr lang="en-US" dirty="0" smtClean="0"/>
          </a:p>
          <a:p>
            <a:pPr eaLnBrk="1" hangingPunct="1"/>
            <a:r>
              <a:rPr lang="en-US" dirty="0" smtClean="0"/>
              <a:t>This </a:t>
            </a:r>
            <a:r>
              <a:rPr lang="en-US" dirty="0"/>
              <a:t>slide shows the top part of the summary file, </a:t>
            </a:r>
            <a:r>
              <a:rPr lang="en-US" dirty="0" smtClean="0"/>
              <a:t>giving the number of sites processed and </a:t>
            </a:r>
            <a:r>
              <a:rPr lang="en-US" dirty="0"/>
              <a:t>statistics extracted from </a:t>
            </a:r>
            <a:r>
              <a:rPr lang="en-US" i="1" dirty="0" err="1" smtClean="0"/>
              <a:t>autcln</a:t>
            </a:r>
            <a:r>
              <a:rPr lang="en-US" i="1" dirty="0" smtClean="0"/>
              <a:t>.  The key numbers are the number o</a:t>
            </a:r>
            <a:r>
              <a:rPr lang="en-US" i="0" dirty="0" smtClean="0"/>
              <a:t>f</a:t>
            </a:r>
            <a:r>
              <a:rPr lang="en-US" i="0" baseline="0" dirty="0" smtClean="0"/>
              <a:t> stations used is less than what you expect, then check the </a:t>
            </a:r>
            <a:r>
              <a:rPr lang="en-US" i="0" baseline="0" dirty="0" err="1" smtClean="0"/>
              <a:t>sh_gamit</a:t>
            </a:r>
            <a:r>
              <a:rPr lang="en-US" i="0" baseline="0" dirty="0" smtClean="0"/>
              <a:t> log file and your directories to see if a RINEX file is missing or </a:t>
            </a:r>
            <a:r>
              <a:rPr lang="en-US" i="0" baseline="0" dirty="0" err="1" smtClean="0"/>
              <a:t>mis</a:t>
            </a:r>
            <a:r>
              <a:rPr lang="en-US" i="0" baseline="0" dirty="0" smtClean="0"/>
              <a:t>-named.  If the total </a:t>
            </a:r>
            <a:r>
              <a:rPr lang="en-US" i="0" baseline="0" dirty="0" err="1" smtClean="0"/>
              <a:t>xfiles</a:t>
            </a:r>
            <a:r>
              <a:rPr lang="en-US" i="0" baseline="0" dirty="0" smtClean="0"/>
              <a:t> is less than the number of stations used, then </a:t>
            </a:r>
            <a:r>
              <a:rPr lang="en-US" i="0" baseline="0" dirty="0" err="1" smtClean="0"/>
              <a:t>xfiles</a:t>
            </a:r>
            <a:r>
              <a:rPr lang="en-US" i="0" baseline="0" dirty="0" smtClean="0"/>
              <a:t> have been created but not used, which can occur if they are too short (</a:t>
            </a:r>
            <a:r>
              <a:rPr lang="en-US" i="0" baseline="0" dirty="0" err="1" smtClean="0"/>
              <a:t>minxf</a:t>
            </a:r>
            <a:r>
              <a:rPr lang="en-US" i="0" baseline="0" dirty="0" smtClean="0"/>
              <a:t> in </a:t>
            </a:r>
            <a:r>
              <a:rPr lang="en-US" i="0" baseline="0" dirty="0" err="1" smtClean="0"/>
              <a:t>process.defaults</a:t>
            </a:r>
            <a:r>
              <a:rPr lang="en-US" i="0" baseline="0" dirty="0" smtClean="0"/>
              <a:t>) or you have </a:t>
            </a:r>
            <a:r>
              <a:rPr lang="en-US" i="0" baseline="0" dirty="0" err="1" smtClean="0"/>
              <a:t>intentially</a:t>
            </a:r>
            <a:r>
              <a:rPr lang="en-US" i="0" baseline="0" dirty="0" smtClean="0"/>
              <a:t> excluded then with ‘</a:t>
            </a:r>
            <a:r>
              <a:rPr lang="en-US" i="0" baseline="0" dirty="0" err="1" smtClean="0"/>
              <a:t>xsite</a:t>
            </a:r>
            <a:r>
              <a:rPr lang="en-US" i="0" baseline="0" dirty="0" smtClean="0"/>
              <a:t>’ in </a:t>
            </a:r>
            <a:r>
              <a:rPr lang="en-US" i="0" baseline="0" dirty="0" err="1" smtClean="0"/>
              <a:t>sites.defaults</a:t>
            </a:r>
            <a:r>
              <a:rPr lang="en-US" i="0" baseline="0" dirty="0" smtClean="0"/>
              <a:t> or the </a:t>
            </a:r>
            <a:r>
              <a:rPr lang="en-US" i="0" baseline="0" dirty="0" err="1" smtClean="0"/>
              <a:t>sh_gamit</a:t>
            </a:r>
            <a:r>
              <a:rPr lang="en-US" i="0" baseline="0" dirty="0" smtClean="0"/>
              <a:t> command line.   The </a:t>
            </a:r>
            <a:r>
              <a:rPr lang="en-US" i="0" baseline="0" dirty="0" err="1" smtClean="0"/>
              <a:t>autcln</a:t>
            </a:r>
            <a:r>
              <a:rPr lang="en-US" i="0" baseline="0" dirty="0" smtClean="0"/>
              <a:t> statistics are the phase noise for the two stations with the lowest (“best”) noise, and the two for the highest (“worse”) noise.  All the values in between you’ll need to get by examining </a:t>
            </a:r>
            <a:r>
              <a:rPr lang="en-US" i="0" baseline="0" dirty="0" err="1" smtClean="0"/>
              <a:t>autcln.post.sum</a:t>
            </a:r>
            <a:r>
              <a:rPr lang="en-US" i="0" baseline="0" dirty="0" smtClean="0"/>
              <a:t>.  “Worse values between 7and 10 mm are common  for each station; values between 10 and 15 will sometimes occur due to poor site conditions and should be usually be accepted with no further action.   If  one or more of the “best” sites has 0. for its </a:t>
            </a:r>
            <a:r>
              <a:rPr lang="en-US" i="0" baseline="0" dirty="0" err="1" smtClean="0"/>
              <a:t>rms</a:t>
            </a:r>
            <a:r>
              <a:rPr lang="en-US" i="0" baseline="0" dirty="0" smtClean="0"/>
              <a:t>, it means that </a:t>
            </a:r>
            <a:r>
              <a:rPr lang="en-US" i="0" baseline="0" dirty="0" err="1" smtClean="0"/>
              <a:t>autcln</a:t>
            </a:r>
            <a:r>
              <a:rPr lang="en-US" i="0" baseline="0" dirty="0" smtClean="0"/>
              <a:t> has discarded all the data from that station, and you should find out why (see later slides). </a:t>
            </a:r>
            <a:endParaRPr lang="en-US" i="1" dirty="0"/>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3578574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54B5C1-542C-D746-91CB-829F2231E6CA}" type="slidenum">
              <a:rPr lang="en-US"/>
              <a:pPr/>
              <a:t>20</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dirty="0"/>
              <a:t>The statistics in the bottom part of the summary have been extracted from the q-file</a:t>
            </a:r>
            <a:r>
              <a:rPr lang="en-US" dirty="0" smtClean="0"/>
              <a:t>. The four </a:t>
            </a:r>
            <a:r>
              <a:rPr lang="en-US" dirty="0" err="1" smtClean="0"/>
              <a:t>nrms</a:t>
            </a:r>
            <a:r>
              <a:rPr lang="en-US" dirty="0" smtClean="0"/>
              <a:t> values correspond</a:t>
            </a:r>
            <a:r>
              <a:rPr lang="en-US" baseline="0" dirty="0" smtClean="0"/>
              <a:t> to the four solutions performed by ‘solve’: the two constrained solutions that you can examine in the q-file, and the two loose solutions that are not in the q-file but are written into the h-file for </a:t>
            </a:r>
            <a:r>
              <a:rPr lang="en-US" baseline="0" dirty="0" err="1" smtClean="0"/>
              <a:t>globk</a:t>
            </a:r>
            <a:r>
              <a:rPr lang="en-US" baseline="0" dirty="0" smtClean="0"/>
              <a:t>.  These </a:t>
            </a:r>
            <a:r>
              <a:rPr lang="en-US" baseline="0" dirty="0" err="1" smtClean="0"/>
              <a:t>nrms</a:t>
            </a:r>
            <a:r>
              <a:rPr lang="en-US" baseline="0" dirty="0" smtClean="0"/>
              <a:t> values should all be nearly the same, with the ambiguity free values a little lower than the ambiguity fixed values, and the loose solution values a little lower than the constrained solution values. The most common anomaly is if the constrained solution </a:t>
            </a:r>
            <a:r>
              <a:rPr lang="en-US" baseline="0" dirty="0" err="1" smtClean="0"/>
              <a:t>nrms</a:t>
            </a:r>
            <a:r>
              <a:rPr lang="en-US" baseline="0" dirty="0" smtClean="0"/>
              <a:t> values are much higher, which implies that you have </a:t>
            </a:r>
            <a:r>
              <a:rPr lang="en-US" baseline="0" dirty="0" err="1" smtClean="0"/>
              <a:t>overconstrained</a:t>
            </a:r>
            <a:r>
              <a:rPr lang="en-US" baseline="0" dirty="0" smtClean="0"/>
              <a:t> the solution.  That may be ok, since this solution is not used by </a:t>
            </a:r>
            <a:r>
              <a:rPr lang="en-US" baseline="0" dirty="0" err="1" smtClean="0"/>
              <a:t>globk</a:t>
            </a:r>
            <a:r>
              <a:rPr lang="en-US" baseline="0" dirty="0" smtClean="0"/>
              <a:t>, but it may be a problem if it compromised ambiguity resolution.   </a:t>
            </a:r>
          </a:p>
          <a:p>
            <a:pPr eaLnBrk="1" hangingPunct="1"/>
            <a:endParaRPr lang="en-US" baseline="0" dirty="0" smtClean="0"/>
          </a:p>
          <a:p>
            <a:pPr eaLnBrk="1" hangingPunct="1"/>
            <a:r>
              <a:rPr lang="en-US" baseline="0" dirty="0" smtClean="0"/>
              <a:t>Since narrow lane ambiguities can be resolved only if wide-lane ambiguities are resolved first, the percentage of NL will always be smaller than the percentage for WL.  A low WL percentage indicates poor </a:t>
            </a:r>
            <a:r>
              <a:rPr lang="en-US" baseline="0" dirty="0" err="1" smtClean="0"/>
              <a:t>pseudoranges</a:t>
            </a:r>
            <a:r>
              <a:rPr lang="en-US" baseline="0" dirty="0" smtClean="0"/>
              <a:t>; a low NL percentage compared to WL indicates geometric or atmospheric errors.  For data since 2000, the values shown are typical; for data between 1995 and 2000, values in the range of 60-80% may occur, particularly if you have long baselines in the mix. </a:t>
            </a:r>
            <a:endParaRPr lang="en-US" dirty="0"/>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012101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DBFC222-AE72-8F42-8BA7-2024B1A4582D}" type="slidenum">
              <a:rPr lang="en-US"/>
              <a:pPr/>
              <a:t>21</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a:t>The sky plots produced using the –pres ELEV command-line option of sh_gamit (or separately with sh_sky_gifs), are the most accessible source of detailed knowledge about conditions of session:  multipath, atmosphere, receiver performance.  In sky plots, red is the satellite track; yellow and green are positive and negative residuals, colored differently only to aid the eye; red bar is scale (10 mm).  In right plot, all satellites are included. Red line is the average, green the envelope representing the constant + elevation-dependent noise model computed by autcln and passed to solve in the n-file for the final solution</a:t>
            </a:r>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600285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F39B40C-AC83-2B48-866A-EEAE8C806A97}" type="slidenum">
              <a:rPr lang="en-US"/>
              <a:pPr/>
              <a:t>22</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dirty="0"/>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9098924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4A14B-3536-8845-9C52-98BCD0A431F8}" type="slidenum">
              <a:rPr lang="en-US"/>
              <a:pPr/>
              <a:t>23</a:t>
            </a:fld>
            <a:endParaRPr lang="en-US"/>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pPr eaLnBrk="1" hangingPunct="1"/>
            <a:r>
              <a:rPr lang="en-US" dirty="0"/>
              <a:t>Large excursion is below 10 </a:t>
            </a:r>
            <a:r>
              <a:rPr lang="en-US" dirty="0" err="1"/>
              <a:t>deg</a:t>
            </a:r>
            <a:r>
              <a:rPr lang="en-US" dirty="0"/>
              <a:t>  but still systematic above 10 </a:t>
            </a:r>
            <a:r>
              <a:rPr lang="en-US" dirty="0" err="1"/>
              <a:t>deg</a:t>
            </a:r>
            <a:r>
              <a:rPr lang="en-US" dirty="0"/>
              <a:t> </a:t>
            </a:r>
          </a:p>
          <a:p>
            <a:pPr eaLnBrk="1" hangingPunct="1"/>
            <a:endParaRPr lang="en-US" dirty="0"/>
          </a:p>
          <a:p>
            <a:pPr eaLnBrk="1" hangingPunct="1"/>
            <a:endParaRPr lang="en-US" dirty="0"/>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332079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1</a:t>
            </a:fld>
            <a:endParaRPr lang="en-US"/>
          </a:p>
        </p:txBody>
      </p:sp>
    </p:spTree>
    <p:extLst>
      <p:ext uri="{BB962C8B-B14F-4D97-AF65-F5344CB8AC3E}">
        <p14:creationId xmlns:p14="http://schemas.microsoft.com/office/powerpoint/2010/main" val="38565344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0EAF6DA-3BB2-AF40-BF18-C074B9957335}" type="slidenum">
              <a:rPr lang="en-US"/>
              <a:pPr/>
              <a:t>24</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a:t>Next few slides look at each of these problems.</a:t>
            </a:r>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0414111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AF5277E-4E86-3F47-A6EC-579D5EA636A9}" type="slidenum">
              <a:rPr lang="en-US"/>
              <a:pPr/>
              <a:t>25</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7989073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109827C-6A3B-744F-A21A-729D4B7BCE48}" type="slidenum">
              <a:rPr lang="en-US"/>
              <a:pPr/>
              <a:t>26</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b="0" dirty="0"/>
              <a:t>If using GLOBK for final solution, you can constrain the frame more rigorously there, so for GAMIT, </a:t>
            </a:r>
            <a:r>
              <a:rPr lang="en-US" b="0" dirty="0" smtClean="0"/>
              <a:t>just</a:t>
            </a:r>
            <a:r>
              <a:rPr lang="en-US" b="0" baseline="0" dirty="0" smtClean="0"/>
              <a:t> p</a:t>
            </a:r>
            <a:r>
              <a:rPr lang="en-US" b="0" dirty="0" smtClean="0"/>
              <a:t>rovide </a:t>
            </a:r>
            <a:r>
              <a:rPr lang="en-US" b="0" dirty="0"/>
              <a:t>a minimal constraint to assess data quality.: low </a:t>
            </a:r>
            <a:r>
              <a:rPr lang="en-US" b="0" dirty="0" err="1"/>
              <a:t>nrms</a:t>
            </a:r>
            <a:r>
              <a:rPr lang="en-US" b="0" dirty="0"/>
              <a:t>, small adjustments to all parameters.</a:t>
            </a:r>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9613347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479891-003F-E544-AA16-99CAAD582694}" type="slidenum">
              <a:rPr lang="en-US"/>
              <a:pPr/>
              <a:t>27</a:t>
            </a:fld>
            <a:endParaRPr lang="en-US"/>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These are somewhat overlapping, both with the three major problems discussed on the previous slides, and with each other.  They provide a conceptual structure with which to look at the plotting tools available for diagnostics. </a:t>
            </a:r>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2783718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4C14E83-F783-644A-8780-E25EFDE028C9}" type="slidenum">
              <a:rPr lang="en-US"/>
              <a:pPr/>
              <a:t>28</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dirty="0"/>
              <a:t>Time series (from </a:t>
            </a:r>
            <a:r>
              <a:rPr lang="en-US" dirty="0" err="1"/>
              <a:t>sh_glred</a:t>
            </a:r>
            <a:r>
              <a:rPr lang="en-US" dirty="0"/>
              <a:t>) showing an outlier on day 201.  Why?</a:t>
            </a:r>
          </a:p>
          <a:p>
            <a:pPr eaLnBrk="1" hangingPunct="1"/>
            <a:r>
              <a:rPr lang="en-US" dirty="0" smtClean="0"/>
              <a:t>Probably </a:t>
            </a:r>
            <a:r>
              <a:rPr lang="en-US" dirty="0"/>
              <a:t>troposphere since in height and we don’t expect </a:t>
            </a:r>
            <a:r>
              <a:rPr lang="en-US" dirty="0" smtClean="0"/>
              <a:t>multipath </a:t>
            </a:r>
            <a:r>
              <a:rPr lang="en-US" dirty="0"/>
              <a:t>to change (though it can</a:t>
            </a:r>
            <a:r>
              <a:rPr lang="en-US" dirty="0" smtClean="0"/>
              <a:t>)</a:t>
            </a:r>
          </a:p>
          <a:p>
            <a:pPr eaLnBrk="1" hangingPunct="1"/>
            <a:r>
              <a:rPr lang="en-US" dirty="0" smtClean="0"/>
              <a:t>Look at the sky plots.</a:t>
            </a:r>
            <a:endParaRPr lang="en-US" dirty="0"/>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3766527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F2E2A3-E30C-7344-81CD-173F7F0BDD71}" type="slidenum">
              <a:rPr lang="en-US"/>
              <a:pPr/>
              <a:t>29</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In fact, day 201 (the outlier) has significantly higher phase noise than day 202.  Since the pattern is different on the two days, the cause must be water vapor rather than multipath.</a:t>
            </a:r>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413637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5614407-8B90-7644-B711-0B373A80AAA2}" type="slidenum">
              <a:rPr lang="en-US"/>
              <a:pPr/>
              <a:t>2</a:t>
            </a:fld>
            <a:endParaRPr lang="en-US"/>
          </a:p>
        </p:txBody>
      </p:sp>
      <p:sp>
        <p:nvSpPr>
          <p:cNvPr id="16387" name="Rectangle 1026"/>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smtClean="0"/>
              <a:t>If</a:t>
            </a:r>
            <a:r>
              <a:rPr lang="en-US" baseline="0" dirty="0" smtClean="0"/>
              <a:t> you want to be sure you know what external </a:t>
            </a:r>
            <a:r>
              <a:rPr lang="en-US" baseline="0" dirty="0" err="1" smtClean="0"/>
              <a:t>cGPS</a:t>
            </a:r>
            <a:r>
              <a:rPr lang="en-US" baseline="0" dirty="0" smtClean="0"/>
              <a:t> data are available, you may choose to download the external RINEX files in advance (</a:t>
            </a:r>
            <a:r>
              <a:rPr lang="en-US" baseline="0" dirty="0" err="1" smtClean="0"/>
              <a:t>sh_get_rinex</a:t>
            </a:r>
            <a:r>
              <a:rPr lang="en-US" baseline="0" dirty="0" smtClean="0"/>
              <a:t>). </a:t>
            </a:r>
            <a:endParaRPr lang="en-US" dirty="0"/>
          </a:p>
        </p:txBody>
      </p:sp>
      <p:sp>
        <p:nvSpPr>
          <p:cNvPr id="3" name="Date Placeholder 2"/>
          <p:cNvSpPr>
            <a:spLocks noGrp="1"/>
          </p:cNvSpPr>
          <p:nvPr>
            <p:ph type="dt" idx="10"/>
          </p:nvPr>
        </p:nvSpPr>
        <p:spPr/>
        <p:txBody>
          <a:bodyPr/>
          <a:lstStyle/>
          <a:p>
            <a:r>
              <a:rPr lang="en-GB" smtClean="0"/>
              <a:t>2017/07/17</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291996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A015479-A903-1842-993D-22794696B404}" type="slidenum">
              <a:rPr lang="en-US"/>
              <a:pPr/>
              <a:t>3</a:t>
            </a:fld>
            <a:endParaRPr lang="en-US"/>
          </a:p>
        </p:txBody>
      </p:sp>
      <p:sp>
        <p:nvSpPr>
          <p:cNvPr id="18435" name="Rectangle 1026"/>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372592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A8CF9A-4EED-0B43-9BFD-8593DAC08D89}" type="slidenum">
              <a:rPr lang="en-US"/>
              <a:pPr/>
              <a:t>4</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ftp</a:t>
            </a:r>
            <a:r>
              <a:rPr lang="en-US" baseline="0" dirty="0" smtClean="0"/>
              <a:t> </a:t>
            </a:r>
            <a:r>
              <a:rPr lang="en-US" baseline="0" dirty="0" err="1" smtClean="0"/>
              <a:t>chandler.mit.edu</a:t>
            </a:r>
            <a:r>
              <a:rPr lang="en-US" baseline="0" dirty="0" smtClean="0"/>
              <a:t> and get files from source/</a:t>
            </a:r>
            <a:r>
              <a:rPr lang="en-US" baseline="0" dirty="0" err="1" smtClean="0"/>
              <a:t>incremental_updates</a:t>
            </a:r>
            <a:r>
              <a:rPr lang="en-US" baseline="0" dirty="0" smtClean="0"/>
              <a:t>/tables directory.</a:t>
            </a:r>
          </a:p>
          <a:p>
            <a:pPr eaLnBrk="1" hangingPunct="1"/>
            <a:r>
              <a:rPr lang="en-US" baseline="0" dirty="0" smtClean="0"/>
              <a:t>Although you generally don’t need to inspect these files, understanding their purpose and origin is important for sorting out problems. </a:t>
            </a:r>
            <a:endParaRPr lang="en-US" dirty="0"/>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884777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FC1BDA-48C6-6745-8AE1-6F5D4D2A33F3}" type="slidenum">
              <a:rPr lang="en-US"/>
              <a:pPr/>
              <a:t>5</a:t>
            </a:fld>
            <a:endParaRPr lang="en-US"/>
          </a:p>
        </p:txBody>
      </p:sp>
      <p:sp>
        <p:nvSpPr>
          <p:cNvPr id="24579" name="Rectangle 2"/>
          <p:cNvSpPr>
            <a:spLocks noGrp="1" noRot="1" noChangeAspect="1" noChangeArrowheads="1"/>
          </p:cNvSpPr>
          <p:nvPr>
            <p:ph type="sldImg"/>
          </p:nvPr>
        </p:nvSpPr>
        <p:spPr>
          <a:xfrm>
            <a:off x="1670050" y="685800"/>
            <a:ext cx="4572000" cy="3429000"/>
          </a:xfrm>
          <a:solidFill>
            <a:srgbClr val="FFFFFF"/>
          </a:solidFill>
          <a:ln/>
        </p:spPr>
      </p:sp>
      <p:sp>
        <p:nvSpPr>
          <p:cNvPr id="24580" name="Rectangle 3"/>
          <p:cNvSpPr>
            <a:spLocks noGrp="1" noChangeArrowheads="1"/>
          </p:cNvSpPr>
          <p:nvPr>
            <p:ph type="body" idx="1"/>
          </p:nvPr>
        </p:nvSpPr>
        <p:spPr>
          <a:noFill/>
          <a:ln/>
        </p:spPr>
        <p:txBody>
          <a:bodyPr/>
          <a:lstStyle/>
          <a:p>
            <a:pPr eaLnBrk="1" hangingPunct="1"/>
            <a:r>
              <a:rPr lang="en-US" sz="1400" dirty="0"/>
              <a:t>Templates for these files are </a:t>
            </a:r>
            <a:r>
              <a:rPr lang="en-US" sz="1400" dirty="0" smtClean="0"/>
              <a:t>in~/</a:t>
            </a:r>
            <a:r>
              <a:rPr lang="en-US" sz="1400" dirty="0" err="1" smtClean="0"/>
              <a:t>gg</a:t>
            </a:r>
            <a:r>
              <a:rPr lang="en-US" sz="1400" dirty="0" smtClean="0"/>
              <a:t>/tables, </a:t>
            </a:r>
            <a:r>
              <a:rPr lang="en-US" sz="1400" dirty="0"/>
              <a:t>and the individual entries are discussed in Chapter 2 of the </a:t>
            </a:r>
            <a:r>
              <a:rPr lang="en-US" sz="1400" i="1" dirty="0"/>
              <a:t>Introduction to GAMIT/GLOBK</a:t>
            </a:r>
            <a:r>
              <a:rPr lang="en-US" sz="1400" dirty="0"/>
              <a:t>  and Chapter 3 of the </a:t>
            </a:r>
            <a:r>
              <a:rPr lang="en-US" sz="1400" i="1" dirty="0"/>
              <a:t>GAMIT Reference Manual</a:t>
            </a:r>
            <a:r>
              <a:rPr lang="en-US" sz="1400" i="1" dirty="0" smtClean="0"/>
              <a:t>.  See the doc file </a:t>
            </a:r>
            <a:r>
              <a:rPr lang="en-US" sz="1400" i="1" dirty="0" err="1" smtClean="0"/>
              <a:t>Using_global_h</a:t>
            </a:r>
            <a:r>
              <a:rPr lang="en-US" sz="1400" i="1" dirty="0" smtClean="0"/>
              <a:t>-files</a:t>
            </a:r>
            <a:r>
              <a:rPr lang="en-US" sz="1400" i="1" baseline="0" dirty="0" smtClean="0"/>
              <a:t> for suggested strategies for choosing IGS sites to include in your processing. </a:t>
            </a:r>
            <a:endParaRPr lang="en-US" sz="1400" i="1" dirty="0"/>
          </a:p>
        </p:txBody>
      </p:sp>
      <p:sp>
        <p:nvSpPr>
          <p:cNvPr id="2" name="Date Placeholder 1"/>
          <p:cNvSpPr>
            <a:spLocks noGrp="1"/>
          </p:cNvSpPr>
          <p:nvPr>
            <p:ph type="dt"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extLst>
      <p:ext uri="{BB962C8B-B14F-4D97-AF65-F5344CB8AC3E}">
        <p14:creationId xmlns:p14="http://schemas.microsoft.com/office/powerpoint/2010/main" val="1281695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need to understand</a:t>
            </a:r>
            <a:r>
              <a:rPr lang="en-US" baseline="0" dirty="0" smtClean="0"/>
              <a:t> all of the entries in this file. </a:t>
            </a:r>
            <a:endParaRPr lang="en-US" dirty="0"/>
          </a:p>
        </p:txBody>
      </p:sp>
      <p:sp>
        <p:nvSpPr>
          <p:cNvPr id="4" name="Date Placeholder 3"/>
          <p:cNvSpPr>
            <a:spLocks noGrp="1"/>
          </p:cNvSpPr>
          <p:nvPr>
            <p:ph type="dt"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7</a:t>
            </a:fld>
            <a:endParaRPr lang="en-US"/>
          </a:p>
        </p:txBody>
      </p:sp>
    </p:spTree>
    <p:extLst>
      <p:ext uri="{BB962C8B-B14F-4D97-AF65-F5344CB8AC3E}">
        <p14:creationId xmlns:p14="http://schemas.microsoft.com/office/powerpoint/2010/main" val="110370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dirty="0" err="1" smtClean="0"/>
              <a:t>expt</a:t>
            </a:r>
            <a:r>
              <a:rPr lang="en-US" dirty="0" smtClean="0"/>
              <a:t>]</a:t>
            </a:r>
            <a:r>
              <a:rPr lang="en-US" baseline="0" dirty="0" smtClean="0"/>
              <a:t> token accompanying each entry allows you to use this file to establish sub-netting, as will be described in the lecture on large continuous networks. </a:t>
            </a:r>
            <a:endParaRPr lang="en-US" dirty="0"/>
          </a:p>
        </p:txBody>
      </p:sp>
      <p:sp>
        <p:nvSpPr>
          <p:cNvPr id="4" name="Date Placeholder 3"/>
          <p:cNvSpPr>
            <a:spLocks noGrp="1"/>
          </p:cNvSpPr>
          <p:nvPr>
            <p:ph type="dt"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8</a:t>
            </a:fld>
            <a:endParaRPr lang="en-US"/>
          </a:p>
        </p:txBody>
      </p:sp>
    </p:spTree>
    <p:extLst>
      <p:ext uri="{BB962C8B-B14F-4D97-AF65-F5344CB8AC3E}">
        <p14:creationId xmlns:p14="http://schemas.microsoft.com/office/powerpoint/2010/main" val="1353534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Modest</a:t>
            </a:r>
            <a:r>
              <a:rPr lang="en-US" baseline="0" dirty="0" smtClean="0"/>
              <a:t> </a:t>
            </a:r>
            <a:r>
              <a:rPr lang="en-US" baseline="0" dirty="0" err="1" smtClean="0"/>
              <a:t>contraints</a:t>
            </a:r>
            <a:r>
              <a:rPr lang="en-US" baseline="0" dirty="0" smtClean="0"/>
              <a:t> (5-10 cm) on one or two sites are sufficient to effect good ambiguity resolution.  In many cases you can simply use the template in </a:t>
            </a:r>
            <a:r>
              <a:rPr lang="en-US" baseline="0" dirty="0" err="1" smtClean="0"/>
              <a:t>gg</a:t>
            </a:r>
            <a:r>
              <a:rPr lang="en-US" baseline="0" dirty="0" smtClean="0"/>
              <a:t>/tables, which includes a large number of IGS sites, some of which are likely to be in your network.   </a:t>
            </a:r>
            <a:endParaRPr lang="en-US" dirty="0"/>
          </a:p>
        </p:txBody>
      </p:sp>
      <p:sp>
        <p:nvSpPr>
          <p:cNvPr id="4" name="Date Placeholder 3"/>
          <p:cNvSpPr>
            <a:spLocks noGrp="1"/>
          </p:cNvSpPr>
          <p:nvPr>
            <p:ph type="dt"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13</a:t>
            </a:fld>
            <a:endParaRPr lang="en-US"/>
          </a:p>
        </p:txBody>
      </p:sp>
    </p:spTree>
    <p:extLst>
      <p:ext uri="{BB962C8B-B14F-4D97-AF65-F5344CB8AC3E}">
        <p14:creationId xmlns:p14="http://schemas.microsoft.com/office/powerpoint/2010/main" val="1641007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GB" smtClean="0"/>
              <a:t>2017/07/17</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GB" smtClean="0"/>
              <a:t>2017/07/17</a:t>
            </a:r>
            <a:endParaRPr lang="en-US"/>
          </a:p>
        </p:txBody>
      </p:sp>
      <p:sp>
        <p:nvSpPr>
          <p:cNvPr id="8" name="Footer Placeholder 7"/>
          <p:cNvSpPr>
            <a:spLocks noGrp="1"/>
          </p:cNvSpPr>
          <p:nvPr>
            <p:ph type="ftr" sz="quarter" idx="11"/>
          </p:nvPr>
        </p:nvSpPr>
        <p:spPr/>
        <p:txBody>
          <a:bodyPr/>
          <a:lstStyle/>
          <a:p>
            <a:r>
              <a:rPr lang="en-US" smtClean="0"/>
              <a:t>Batch processing with sh_gamit</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GB" smtClean="0"/>
              <a:t>2017/07/17</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2017/07/17</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2017/07/17</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2017/07/17</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Batch processing with sh_gamit</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30468473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 Id="rId3"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3.png"/><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 Id="rId3"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Batch processing with </a:t>
            </a:r>
            <a:r>
              <a:rPr lang="en-US" sz="4000" dirty="0" err="1" smtClean="0">
                <a:latin typeface="Courier New" charset="0"/>
                <a:ea typeface="Courier New" charset="0"/>
                <a:cs typeface="Courier New" charset="0"/>
              </a:rPr>
              <a:t>sh_gamit</a:t>
            </a:r>
            <a:endParaRPr lang="en-US" sz="4000" dirty="0">
              <a:latin typeface="Courier New" charset="0"/>
              <a:ea typeface="Courier New" charset="0"/>
              <a:cs typeface="Courier New" charset="0"/>
            </a:endParaRPr>
          </a:p>
        </p:txBody>
      </p:sp>
      <p:pic>
        <p:nvPicPr>
          <p:cNvPr id="21" name="Picture 20" descr="MIT-logo-with-spelling-web-red-gray-design1-larg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300" y="315619"/>
            <a:ext cx="1599993" cy="362429"/>
          </a:xfrm>
          <a:prstGeom prst="rect">
            <a:avLst/>
          </a:prstGeom>
        </p:spPr>
      </p:pic>
      <p:sp>
        <p:nvSpPr>
          <p:cNvPr id="22" name="Subtitle 15"/>
          <p:cNvSpPr txBox="1">
            <a:spLocks/>
          </p:cNvSpPr>
          <p:nvPr/>
        </p:nvSpPr>
        <p:spPr>
          <a:xfrm>
            <a:off x="1143000" y="3602038"/>
            <a:ext cx="6858000" cy="1655762"/>
          </a:xfrm>
          <a:prstGeom prst="rect">
            <a:avLst/>
          </a:prstGeom>
        </p:spPr>
        <p:txBody>
          <a:bodyPr vert="horz" lIns="91440" tIns="45720" rIns="91440" bIns="45720" rtlCol="0">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2800" b="0" i="0" u="none" strike="noStrike" kern="1200" cap="none" spc="0" normalizeH="0" baseline="0" noProof="0" dirty="0" smtClean="0">
                <a:ln>
                  <a:noFill/>
                </a:ln>
                <a:solidFill>
                  <a:srgbClr val="A5A5A5"/>
                </a:solidFill>
                <a:effectLst/>
                <a:uLnTx/>
                <a:uFillTx/>
                <a:latin typeface="Calibri" panose="020F0502020204030204"/>
                <a:ea typeface=""/>
                <a:cs typeface=""/>
              </a:rPr>
              <a:t>M. A. Floyd</a:t>
            </a:r>
            <a:r>
              <a:rPr kumimoji="0" lang="en-US" sz="2000" b="0" i="0" u="none" strike="noStrike" kern="1200" cap="none" spc="0" normalizeH="0" baseline="0" noProof="0" dirty="0" smtClean="0">
                <a:ln>
                  <a:noFill/>
                </a:ln>
                <a:solidFill>
                  <a:srgbClr val="A5A5A5"/>
                </a:solidFill>
                <a:effectLst/>
                <a:uLnTx/>
                <a:uFillTx/>
                <a:latin typeface="Calibri" panose="020F0502020204030204"/>
                <a:ea typeface=""/>
                <a:cs typeface=""/>
              </a:rPr>
              <a:t/>
            </a:r>
            <a:br>
              <a:rPr kumimoji="0" lang="en-US" sz="20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1" u="none" strike="noStrike" kern="1200" cap="none" spc="0" normalizeH="0" baseline="0" noProof="0" dirty="0" smtClean="0">
                <a:ln>
                  <a:noFill/>
                </a:ln>
                <a:solidFill>
                  <a:srgbClr val="A5A5A5"/>
                </a:solidFill>
                <a:effectLst/>
                <a:uLnTx/>
                <a:uFillTx/>
                <a:latin typeface="Calibri" panose="020F0502020204030204"/>
                <a:ea typeface=""/>
                <a:cs typeface=""/>
              </a:rPr>
              <a:t>Massachusetts Institute of Technology, Cambridge, MA, USA</a:t>
            </a:r>
            <a:endParaRPr kumimoji="0" lang="en-US" sz="2000" b="0" i="1" u="none" strike="noStrike" kern="1200" cap="none" spc="0" normalizeH="0" baseline="0" noProof="0" dirty="0" smtClean="0">
              <a:ln>
                <a:noFill/>
              </a:ln>
              <a:solidFill>
                <a:srgbClr val="A5A5A5"/>
              </a:solidFill>
              <a:effectLst/>
              <a:uLnTx/>
              <a:uFillTx/>
              <a:latin typeface="Calibri" panose="020F0502020204030204"/>
              <a:ea typeface=""/>
              <a:cs typeface=""/>
            </a:endParaRP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GPS Data Processing and Analysis with GAMIT/GLOBK</a:t>
            </a:r>
            <a:b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Earth Observatory of Singapore</a:t>
            </a:r>
            <a:b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17–21 July 2017</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http://</a:t>
            </a:r>
            <a:r>
              <a:rPr kumimoji="0" lang="en-US" sz="1800" b="0" i="0" u="none" strike="noStrike" kern="1200" cap="none" spc="0" normalizeH="0" baseline="0" noProof="0" dirty="0" err="1" smtClean="0">
                <a:ln>
                  <a:noFill/>
                </a:ln>
                <a:solidFill>
                  <a:srgbClr val="A5A5A5"/>
                </a:solidFill>
                <a:effectLst/>
                <a:uLnTx/>
                <a:uFillTx/>
                <a:latin typeface="Calibri" panose="020F0502020204030204"/>
                <a:ea typeface=""/>
                <a:cs typeface=""/>
              </a:rPr>
              <a:t>geoweb.mit.edu</a:t>
            </a: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a:t>
            </a:r>
            <a:r>
              <a:rPr kumimoji="0" lang="en-US" sz="1800" b="0" i="0" u="none" strike="noStrike" kern="1200" cap="none" spc="0" normalizeH="0" baseline="0" noProof="0" smtClean="0">
                <a:ln>
                  <a:noFill/>
                </a:ln>
                <a:solidFill>
                  <a:srgbClr val="A5A5A5"/>
                </a:solidFill>
                <a:effectLst/>
                <a:uLnTx/>
                <a:uFillTx/>
                <a:latin typeface="Calibri" panose="020F0502020204030204"/>
                <a:ea typeface=""/>
                <a:cs typeface=""/>
              </a:rPr>
              <a:t>floyd/courses/gg/201707_EOS</a:t>
            </a:r>
            <a:r>
              <a:rPr kumimoji="0" lang="en-US" sz="1800" b="0" i="0" u="none" strike="noStrike" kern="1200" cap="none" spc="0" normalizeH="0" baseline="0" noProof="0" smtClean="0">
                <a:ln>
                  <a:noFill/>
                </a:ln>
                <a:solidFill>
                  <a:srgbClr val="A5A5A5"/>
                </a:solidFill>
                <a:effectLst/>
                <a:uLnTx/>
                <a:uFillTx/>
                <a:latin typeface="Calibri" panose="020F0502020204030204"/>
                <a:ea typeface=""/>
                <a:cs typeface=""/>
              </a:rPr>
              <a:t>/</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200" b="0" i="0" u="none" strike="noStrike" kern="1200" cap="none" spc="0" normalizeH="0" baseline="0" noProof="0" dirty="0" smtClean="0">
                <a:ln>
                  <a:noFill/>
                </a:ln>
                <a:solidFill>
                  <a:srgbClr val="A5A5A5"/>
                </a:solidFill>
                <a:effectLst/>
                <a:uLnTx/>
                <a:uFillTx/>
                <a:latin typeface="Calibri" panose="020F0502020204030204"/>
                <a:ea typeface=""/>
                <a:cs typeface=""/>
              </a:rPr>
              <a:t>Material from R. W. King, T. A. Herring, M. A. Floyd (MIT) and S. C. </a:t>
            </a:r>
            <a:r>
              <a:rPr kumimoji="0" lang="en-US" sz="1200" b="0" i="0" u="none" strike="noStrike" kern="1200" cap="none" spc="0" normalizeH="0" baseline="0" noProof="0" dirty="0" err="1" smtClean="0">
                <a:ln>
                  <a:noFill/>
                </a:ln>
                <a:solidFill>
                  <a:srgbClr val="A5A5A5"/>
                </a:solidFill>
                <a:effectLst/>
                <a:uLnTx/>
                <a:uFillTx/>
                <a:latin typeface="Calibri" panose="020F0502020204030204"/>
                <a:ea typeface=""/>
                <a:cs typeface=""/>
              </a:rPr>
              <a:t>McClusky</a:t>
            </a:r>
            <a:r>
              <a:rPr kumimoji="0" lang="en-US" sz="1200" b="0" i="0" u="none" strike="noStrike" kern="1200" cap="none" spc="0" normalizeH="0" baseline="0" noProof="0" dirty="0" smtClean="0">
                <a:ln>
                  <a:noFill/>
                </a:ln>
                <a:solidFill>
                  <a:srgbClr val="A5A5A5"/>
                </a:solidFill>
                <a:effectLst/>
                <a:uLnTx/>
                <a:uFillTx/>
                <a:latin typeface="Calibri" panose="020F0502020204030204"/>
                <a:ea typeface=""/>
                <a:cs typeface=""/>
              </a:rPr>
              <a:t> (now at ANU)</a:t>
            </a:r>
            <a:endParaRPr kumimoji="0" lang="en-US" sz="2000" b="0" i="0" u="none" strike="noStrike" kern="1200" cap="none" spc="0" normalizeH="0" baseline="0" noProof="0" dirty="0">
              <a:ln>
                <a:noFill/>
              </a:ln>
              <a:solidFill>
                <a:srgbClr val="A5A5A5"/>
              </a:solidFill>
              <a:effectLst/>
              <a:uLnTx/>
              <a:uFillTx/>
              <a:latin typeface="Calibri" panose="020F0502020204030204"/>
              <a:ea typeface=""/>
              <a:cs typeface=""/>
            </a:endParaRPr>
          </a:p>
        </p:txBody>
      </p:sp>
      <p:pic>
        <p:nvPicPr>
          <p:cNvPr id="23" name="Picture 22" descr="arth Observatory of Singapo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117" y="0"/>
            <a:ext cx="1509043" cy="6790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p:txBody>
          <a:bodyPr/>
          <a:lstStyle>
            <a:lvl1pPr>
              <a:defRPr>
                <a:solidFill>
                  <a:srgbClr val="AB4642"/>
                </a:solidFill>
              </a:defRPr>
            </a:lvl1pPr>
          </a:lstStyle>
          <a:p>
            <a:pPr lvl="0" algn="ctr"/>
            <a:r>
              <a:rPr lang="en-US" dirty="0" err="1" smtClean="0">
                <a:solidFill>
                  <a:srgbClr val="000000"/>
                </a:solidFill>
              </a:rPr>
              <a:t>autcln.cmd</a:t>
            </a:r>
            <a:endParaRPr lang="en-US" dirty="0">
              <a:solidFill>
                <a:srgbClr val="000000"/>
              </a:solidFill>
            </a:endParaRPr>
          </a:p>
        </p:txBody>
      </p:sp>
      <p:sp>
        <p:nvSpPr>
          <p:cNvPr id="62" name="Shape 62"/>
          <p:cNvSpPr>
            <a:spLocks noGrp="1"/>
          </p:cNvSpPr>
          <p:nvPr>
            <p:ph idx="1"/>
          </p:nvPr>
        </p:nvSpPr>
        <p:spPr/>
        <p:txBody>
          <a:bodyPr/>
          <a:lstStyle/>
          <a:p>
            <a:r>
              <a:rPr lang="en-US" dirty="0" smtClean="0">
                <a:solidFill>
                  <a:srgbClr val="000000"/>
                </a:solidFill>
              </a:rPr>
              <a:t>Controls all parts of the phase cleaning algorithm</a:t>
            </a:r>
          </a:p>
          <a:p>
            <a:r>
              <a:rPr lang="en-US" dirty="0" smtClean="0">
                <a:solidFill>
                  <a:srgbClr val="000000"/>
                </a:solidFill>
              </a:rPr>
              <a:t>Defaults generally work well for all experiments</a:t>
            </a:r>
          </a:p>
          <a:p>
            <a:pPr lvl="1"/>
            <a:r>
              <a:rPr lang="en-US" dirty="0" smtClean="0">
                <a:solidFill>
                  <a:srgbClr val="000000"/>
                </a:solidFill>
              </a:rPr>
              <a:t>May occasionally wish to change:</a:t>
            </a:r>
          </a:p>
          <a:p>
            <a:pPr lvl="2"/>
            <a:r>
              <a:rPr lang="en-US" dirty="0" smtClean="0">
                <a:solidFill>
                  <a:srgbClr val="000000"/>
                </a:solidFill>
              </a:rPr>
              <a:t>elevation mask</a:t>
            </a:r>
          </a:p>
          <a:p>
            <a:pPr lvl="2"/>
            <a:r>
              <a:rPr lang="en-US" dirty="0" smtClean="0">
                <a:solidFill>
                  <a:srgbClr val="000000"/>
                </a:solidFill>
              </a:rPr>
              <a:t>criteria to keep more data from sites with bad a priori co-ordinates</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547404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title"/>
          </p:nvPr>
        </p:nvSpPr>
        <p:spPr/>
        <p:txBody>
          <a:bodyPr/>
          <a:lstStyle>
            <a:lvl1pPr>
              <a:defRPr>
                <a:solidFill>
                  <a:srgbClr val="AB4642"/>
                </a:solidFill>
              </a:defRPr>
            </a:lvl1pPr>
          </a:lstStyle>
          <a:p>
            <a:pPr lvl="0" algn="ctr"/>
            <a:r>
              <a:rPr lang="en-US" dirty="0" smtClean="0">
                <a:solidFill>
                  <a:srgbClr val="000000"/>
                </a:solidFill>
              </a:rPr>
              <a:t>.</a:t>
            </a:r>
            <a:r>
              <a:rPr lang="en-US" dirty="0" err="1" smtClean="0">
                <a:solidFill>
                  <a:srgbClr val="000000"/>
                </a:solidFill>
              </a:rPr>
              <a:t>apr</a:t>
            </a:r>
            <a:r>
              <a:rPr lang="en-US" dirty="0" smtClean="0">
                <a:solidFill>
                  <a:srgbClr val="000000"/>
                </a:solidFill>
              </a:rPr>
              <a:t>-file</a:t>
            </a:r>
            <a:endParaRPr lang="en-US" dirty="0">
              <a:solidFill>
                <a:srgbClr val="000000"/>
              </a:solidFill>
            </a:endParaRPr>
          </a:p>
        </p:txBody>
      </p:sp>
      <p:sp>
        <p:nvSpPr>
          <p:cNvPr id="66" name="Shape 66"/>
          <p:cNvSpPr>
            <a:spLocks noGrp="1"/>
          </p:cNvSpPr>
          <p:nvPr>
            <p:ph idx="1"/>
          </p:nvPr>
        </p:nvSpPr>
        <p:spPr/>
        <p:txBody>
          <a:bodyPr>
            <a:normAutofit/>
          </a:bodyPr>
          <a:lstStyle/>
          <a:p>
            <a:r>
              <a:rPr lang="en-US" dirty="0" smtClean="0">
                <a:solidFill>
                  <a:srgbClr val="000000"/>
                </a:solidFill>
              </a:rPr>
              <a:t>Controls a priori (input) coordinates of sites</a:t>
            </a:r>
          </a:p>
          <a:p>
            <a:r>
              <a:rPr lang="en-US" dirty="0" smtClean="0">
                <a:solidFill>
                  <a:srgbClr val="000000"/>
                </a:solidFill>
              </a:rPr>
              <a:t>Convergence of (non-linear) processing is about 1:1000, i.e. 10 m accuracy for a priori co-ordinate will result in final coordinate accurate to about 10 mm</a:t>
            </a:r>
          </a:p>
          <a:p>
            <a:pPr lvl="1"/>
            <a:r>
              <a:rPr lang="en-US" dirty="0" smtClean="0">
                <a:solidFill>
                  <a:srgbClr val="000000"/>
                </a:solidFill>
              </a:rPr>
              <a:t>Important to have good a priori coordinates</a:t>
            </a:r>
          </a:p>
          <a:p>
            <a:r>
              <a:rPr lang="en-US" dirty="0" smtClean="0">
                <a:solidFill>
                  <a:srgbClr val="000000"/>
                </a:solidFill>
              </a:rPr>
              <a:t>Utilities include: </a:t>
            </a:r>
            <a:r>
              <a:rPr lang="en-US" dirty="0" smtClean="0">
                <a:solidFill>
                  <a:srgbClr val="000000"/>
                </a:solidFill>
                <a:latin typeface="Courier" charset="0"/>
                <a:ea typeface="Courier" charset="0"/>
                <a:cs typeface="Courier" charset="0"/>
              </a:rPr>
              <a:t>sh_rx2apr</a:t>
            </a:r>
          </a:p>
          <a:p>
            <a:r>
              <a:rPr lang="en-US" dirty="0" smtClean="0">
                <a:solidFill>
                  <a:srgbClr val="000000"/>
                </a:solidFill>
              </a:rPr>
              <a:t>.The experiment L-file is initialized each day with the </a:t>
            </a:r>
            <a:r>
              <a:rPr lang="en-US" dirty="0" err="1" smtClean="0">
                <a:solidFill>
                  <a:srgbClr val="000000"/>
                </a:solidFill>
              </a:rPr>
              <a:t>coordiantes</a:t>
            </a:r>
            <a:r>
              <a:rPr lang="en-US" dirty="0" smtClean="0">
                <a:solidFill>
                  <a:srgbClr val="000000"/>
                </a:solidFill>
              </a:rPr>
              <a:t> in the </a:t>
            </a:r>
            <a:r>
              <a:rPr lang="en-US" dirty="0" err="1" smtClean="0">
                <a:solidFill>
                  <a:srgbClr val="000000"/>
                </a:solidFill>
              </a:rPr>
              <a:t>apr</a:t>
            </a:r>
            <a:r>
              <a:rPr lang="en-US" dirty="0" smtClean="0">
                <a:solidFill>
                  <a:srgbClr val="000000"/>
                </a:solidFill>
              </a:rPr>
              <a:t>-file specified in </a:t>
            </a:r>
            <a:r>
              <a:rPr lang="en-US" dirty="0" err="1" smtClean="0">
                <a:solidFill>
                  <a:srgbClr val="000000"/>
                </a:solidFill>
              </a:rPr>
              <a:t>process.defaults</a:t>
            </a:r>
            <a:r>
              <a:rPr lang="en-US" dirty="0" smtClean="0">
                <a:solidFill>
                  <a:srgbClr val="000000"/>
                </a:solidFill>
              </a:rPr>
              <a:t> (while retaining any entries added during prior processing for sites not in the </a:t>
            </a:r>
            <a:r>
              <a:rPr lang="en-US" dirty="0" err="1" smtClean="0">
                <a:solidFill>
                  <a:srgbClr val="000000"/>
                </a:solidFill>
              </a:rPr>
              <a:t>apr_file</a:t>
            </a:r>
            <a:endParaRPr lang="en-US" dirty="0" smtClean="0">
              <a:solidFill>
                <a:srgbClr val="000000"/>
              </a:solidFill>
            </a:endParaRP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24845346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p:txBody>
          <a:bodyPr/>
          <a:lstStyle>
            <a:lvl1pPr>
              <a:defRPr>
                <a:solidFill>
                  <a:srgbClr val="AB4642"/>
                </a:solidFill>
              </a:defRPr>
            </a:lvl1pPr>
          </a:lstStyle>
          <a:p>
            <a:pPr lvl="0" algn="ctr"/>
            <a:r>
              <a:rPr lang="en-US" dirty="0" err="1" smtClean="0">
                <a:solidFill>
                  <a:srgbClr val="000000"/>
                </a:solidFill>
              </a:rPr>
              <a:t>station.info</a:t>
            </a:r>
            <a:endParaRPr lang="en-US" dirty="0">
              <a:solidFill>
                <a:srgbClr val="000000"/>
              </a:solidFill>
            </a:endParaRPr>
          </a:p>
        </p:txBody>
      </p:sp>
      <p:sp>
        <p:nvSpPr>
          <p:cNvPr id="70" name="Shape 70"/>
          <p:cNvSpPr>
            <a:spLocks noGrp="1"/>
          </p:cNvSpPr>
          <p:nvPr>
            <p:ph idx="1"/>
          </p:nvPr>
        </p:nvSpPr>
        <p:spPr/>
        <p:txBody>
          <a:bodyPr>
            <a:normAutofit fontScale="92500" lnSpcReduction="10000"/>
          </a:bodyPr>
          <a:lstStyle/>
          <a:p>
            <a:r>
              <a:rPr lang="en-US" dirty="0" smtClean="0">
                <a:solidFill>
                  <a:srgbClr val="000000"/>
                </a:solidFill>
              </a:rPr>
              <a:t>Controls site occupation metadata</a:t>
            </a:r>
          </a:p>
          <a:p>
            <a:pPr lvl="1"/>
            <a:r>
              <a:rPr lang="en-US" dirty="0" smtClean="0">
                <a:solidFill>
                  <a:srgbClr val="000000"/>
                </a:solidFill>
              </a:rPr>
              <a:t>Site name</a:t>
            </a:r>
          </a:p>
          <a:p>
            <a:pPr lvl="1"/>
            <a:r>
              <a:rPr lang="en-US" dirty="0" smtClean="0">
                <a:solidFill>
                  <a:srgbClr val="000000"/>
                </a:solidFill>
              </a:rPr>
              <a:t>Start and stop times of occupation</a:t>
            </a:r>
          </a:p>
          <a:p>
            <a:pPr lvl="1"/>
            <a:r>
              <a:rPr lang="en-US" dirty="0" smtClean="0">
                <a:solidFill>
                  <a:srgbClr val="000000"/>
                </a:solidFill>
              </a:rPr>
              <a:t>Receiver and antenna information (types, serial numbers, firmware, heights)</a:t>
            </a:r>
          </a:p>
          <a:p>
            <a:r>
              <a:rPr lang="en-US" dirty="0">
                <a:solidFill>
                  <a:srgbClr val="000000"/>
                </a:solidFill>
              </a:rPr>
              <a:t>Utilities </a:t>
            </a:r>
            <a:r>
              <a:rPr lang="en-US" dirty="0" smtClean="0">
                <a:solidFill>
                  <a:srgbClr val="000000"/>
                </a:solidFill>
              </a:rPr>
              <a:t>include </a:t>
            </a:r>
            <a:r>
              <a:rPr lang="en-US" dirty="0" err="1">
                <a:solidFill>
                  <a:srgbClr val="000000"/>
                </a:solidFill>
                <a:latin typeface="Courier" charset="0"/>
                <a:ea typeface="Courier" charset="0"/>
                <a:cs typeface="Courier" charset="0"/>
              </a:rPr>
              <a:t>sh_upd_stnfo</a:t>
            </a:r>
            <a:r>
              <a:rPr lang="en-US" dirty="0">
                <a:solidFill>
                  <a:srgbClr val="000000"/>
                </a:solidFill>
              </a:rPr>
              <a:t> </a:t>
            </a:r>
            <a:r>
              <a:rPr lang="en-US" dirty="0" smtClean="0">
                <a:solidFill>
                  <a:srgbClr val="000000"/>
                </a:solidFill>
              </a:rPr>
              <a:t>which invokes program </a:t>
            </a:r>
            <a:r>
              <a:rPr lang="en-US" dirty="0" err="1" smtClean="0">
                <a:solidFill>
                  <a:srgbClr val="000000"/>
                </a:solidFill>
                <a:latin typeface="Courier" charset="0"/>
                <a:ea typeface="Courier" charset="0"/>
                <a:cs typeface="Courier" charset="0"/>
              </a:rPr>
              <a:t>mstinf</a:t>
            </a:r>
            <a:endParaRPr lang="en-US" dirty="0" smtClean="0"/>
          </a:p>
          <a:p>
            <a:r>
              <a:rPr lang="en-US" dirty="0" smtClean="0"/>
              <a:t>Options for metadata include</a:t>
            </a:r>
          </a:p>
          <a:p>
            <a:pPr lvl="1"/>
            <a:r>
              <a:rPr lang="en-US" dirty="0" smtClean="0"/>
              <a:t>Pre-prepared </a:t>
            </a:r>
            <a:r>
              <a:rPr lang="en-US" dirty="0" err="1"/>
              <a:t>station.info</a:t>
            </a:r>
            <a:r>
              <a:rPr lang="en-US" dirty="0"/>
              <a:t> </a:t>
            </a:r>
            <a:r>
              <a:rPr lang="en-US" dirty="0" smtClean="0"/>
              <a:t>(</a:t>
            </a:r>
            <a:r>
              <a:rPr lang="en-US" dirty="0" err="1" smtClean="0">
                <a:latin typeface="Courier" charset="0"/>
                <a:ea typeface="Courier" charset="0"/>
                <a:cs typeface="Courier" charset="0"/>
              </a:rPr>
              <a:t>sh_upd_stnfo</a:t>
            </a:r>
            <a:r>
              <a:rPr lang="en-US" dirty="0" smtClean="0"/>
              <a:t>, </a:t>
            </a:r>
            <a:r>
              <a:rPr lang="en-US" dirty="0" err="1" smtClean="0">
                <a:latin typeface="Courier" charset="0"/>
                <a:ea typeface="Courier" charset="0"/>
                <a:cs typeface="Courier" charset="0"/>
              </a:rPr>
              <a:t>make_stnfo</a:t>
            </a:r>
            <a:r>
              <a:rPr lang="en-US" dirty="0" smtClean="0"/>
              <a:t>)</a:t>
            </a:r>
          </a:p>
          <a:p>
            <a:pPr lvl="2"/>
            <a:r>
              <a:rPr lang="en-US" dirty="0" smtClean="0"/>
              <a:t>Must set “</a:t>
            </a:r>
            <a:r>
              <a:rPr lang="en-US" dirty="0" err="1" smtClean="0"/>
              <a:t>xstinfo</a:t>
            </a:r>
            <a:r>
              <a:rPr lang="en-US" dirty="0" smtClean="0"/>
              <a:t>” </a:t>
            </a:r>
            <a:r>
              <a:rPr lang="en-US" dirty="0"/>
              <a:t>in </a:t>
            </a:r>
            <a:r>
              <a:rPr lang="en-US" dirty="0" err="1"/>
              <a:t>sites.defaults</a:t>
            </a:r>
            <a:r>
              <a:rPr lang="en-US" dirty="0"/>
              <a:t> </a:t>
            </a:r>
          </a:p>
          <a:p>
            <a:pPr lvl="1"/>
            <a:r>
              <a:rPr lang="en-US" dirty="0"/>
              <a:t>RINEX headers (</a:t>
            </a:r>
            <a:r>
              <a:rPr lang="en-US" dirty="0" err="1">
                <a:latin typeface="Courier" charset="0"/>
                <a:ea typeface="Courier" charset="0"/>
                <a:cs typeface="Courier" charset="0"/>
              </a:rPr>
              <a:t>sh_gamit</a:t>
            </a:r>
            <a:r>
              <a:rPr lang="en-US" dirty="0"/>
              <a:t> </a:t>
            </a:r>
            <a:r>
              <a:rPr lang="en-US" dirty="0" smtClean="0"/>
              <a:t>default</a:t>
            </a:r>
            <a:r>
              <a:rPr lang="en-US" dirty="0"/>
              <a:t> </a:t>
            </a:r>
            <a:r>
              <a:rPr lang="en-US" dirty="0" smtClean="0"/>
              <a:t>but </a:t>
            </a:r>
            <a:r>
              <a:rPr lang="en-US" dirty="0"/>
              <a:t>may change soon) </a:t>
            </a:r>
          </a:p>
          <a:p>
            <a:pPr lvl="2"/>
            <a:r>
              <a:rPr lang="en-US" dirty="0"/>
              <a:t>Update </a:t>
            </a:r>
            <a:r>
              <a:rPr lang="en-US" dirty="0" err="1"/>
              <a:t>station.info</a:t>
            </a:r>
            <a:r>
              <a:rPr lang="en-US" dirty="0"/>
              <a:t> unless an entry already exists for the day being processed or </a:t>
            </a:r>
            <a:r>
              <a:rPr lang="en-US" dirty="0" smtClean="0"/>
              <a:t>“</a:t>
            </a:r>
            <a:r>
              <a:rPr lang="en-US" dirty="0" err="1" smtClean="0"/>
              <a:t>stinf_unique</a:t>
            </a:r>
            <a:r>
              <a:rPr lang="en-US" dirty="0" smtClean="0"/>
              <a:t>” </a:t>
            </a:r>
            <a:r>
              <a:rPr lang="en-US" dirty="0"/>
              <a:t>is set to </a:t>
            </a:r>
            <a:r>
              <a:rPr lang="en-US" dirty="0" smtClean="0"/>
              <a:t>“-u” </a:t>
            </a:r>
            <a:r>
              <a:rPr lang="en-US" dirty="0"/>
              <a:t>in </a:t>
            </a:r>
            <a:r>
              <a:rPr lang="en-US" dirty="0" err="1"/>
              <a:t>process.defaults</a:t>
            </a:r>
            <a:r>
              <a:rPr lang="en-US" dirty="0"/>
              <a:t> and entry has not changed</a:t>
            </a:r>
          </a:p>
          <a:p>
            <a:pPr lvl="2"/>
            <a:r>
              <a:rPr lang="en-US" dirty="0"/>
              <a:t>Can be used with non-standard receiver and antenna names specified in </a:t>
            </a:r>
            <a:r>
              <a:rPr lang="en-US" dirty="0" err="1"/>
              <a:t>guess_rcvant.dat</a:t>
            </a:r>
            <a:r>
              <a:rPr lang="en-US" dirty="0"/>
              <a:t> (ideally your </a:t>
            </a:r>
            <a:r>
              <a:rPr lang="en-US" dirty="0" smtClean="0"/>
              <a:t>RINEX </a:t>
            </a:r>
            <a:r>
              <a:rPr lang="en-US" dirty="0"/>
              <a:t>files have the IGS official receiver and antenna names.  It is critical that this information is </a:t>
            </a:r>
            <a:r>
              <a:rPr lang="en-US" dirty="0" smtClean="0"/>
              <a:t>correct</a:t>
            </a:r>
            <a:endParaRPr lang="en-US" dirty="0" smtClean="0">
              <a:solidFill>
                <a:srgbClr val="000000"/>
              </a:solidFill>
            </a:endParaRPr>
          </a:p>
          <a:p>
            <a:r>
              <a:rPr lang="en-US" dirty="0" smtClean="0">
                <a:solidFill>
                  <a:srgbClr val="000000"/>
                </a:solidFill>
              </a:rPr>
              <a:t>THIS IS A VERY IMPORTANT FILE!</a:t>
            </a:r>
          </a:p>
          <a:p>
            <a:pPr lvl="1"/>
            <a:r>
              <a:rPr lang="en-US" dirty="0" smtClean="0">
                <a:solidFill>
                  <a:srgbClr val="000000"/>
                </a:solidFill>
              </a:rPr>
              <a:t>If </a:t>
            </a:r>
            <a:r>
              <a:rPr lang="en-US" dirty="0">
                <a:solidFill>
                  <a:srgbClr val="000000"/>
                </a:solidFill>
              </a:rPr>
              <a:t>you do not get this file correct (and verified) before processing, you may lose a lot of time reprocessing phase data at the GAMIT (slowest) </a:t>
            </a:r>
            <a:r>
              <a:rPr lang="en-US" dirty="0" smtClean="0">
                <a:solidFill>
                  <a:srgbClr val="000000"/>
                </a:solidFill>
              </a:rPr>
              <a:t>stage</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17283350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p:txBody>
          <a:bodyPr>
            <a:normAutofit/>
          </a:bodyPr>
          <a:lstStyle/>
          <a:p>
            <a:pPr lvl="0" algn="ctr"/>
            <a:r>
              <a:rPr lang="en-US" smtClean="0"/>
              <a:t>sestbl</a:t>
            </a:r>
            <a:r>
              <a:rPr lang="en-US" dirty="0" smtClean="0"/>
              <a:t>.</a:t>
            </a:r>
          </a:p>
          <a:p>
            <a:pPr lvl="0" algn="ctr"/>
            <a:r>
              <a:rPr lang="en-US" dirty="0" smtClean="0"/>
              <a:t>(“session table”)</a:t>
            </a:r>
            <a:endParaRPr lang="en-US" dirty="0"/>
          </a:p>
        </p:txBody>
      </p:sp>
      <p:sp>
        <p:nvSpPr>
          <p:cNvPr id="74" name="Shape 74"/>
          <p:cNvSpPr>
            <a:spLocks noGrp="1"/>
          </p:cNvSpPr>
          <p:nvPr>
            <p:ph idx="1"/>
          </p:nvPr>
        </p:nvSpPr>
        <p:spPr/>
        <p:txBody>
          <a:bodyPr/>
          <a:lstStyle/>
          <a:p>
            <a:pPr lvl="0"/>
            <a:r>
              <a:rPr lang="en-US" dirty="0" smtClean="0"/>
              <a:t>Controls processing setup</a:t>
            </a:r>
          </a:p>
          <a:p>
            <a:pPr lvl="1"/>
            <a:r>
              <a:rPr lang="en-US" dirty="0" smtClean="0"/>
              <a:t>Observables to use (e.g. LC, L1+L2, etc.)</a:t>
            </a:r>
          </a:p>
          <a:p>
            <a:pPr lvl="1"/>
            <a:r>
              <a:rPr lang="en-US" dirty="0" smtClean="0"/>
              <a:t>Experiment (orbits and EOPs) type</a:t>
            </a:r>
          </a:p>
          <a:p>
            <a:pPr lvl="2"/>
            <a:r>
              <a:rPr lang="en-US" dirty="0" smtClean="0"/>
              <a:t>“BASELINE” solves for site coordinates only using fixed orbital parameters [default]</a:t>
            </a:r>
          </a:p>
          <a:p>
            <a:pPr lvl="2"/>
            <a:r>
              <a:rPr lang="en-US" dirty="0" smtClean="0"/>
              <a:t>“ORBIT” solves for orbital parameters only using fixed site coordinates (from .</a:t>
            </a:r>
            <a:r>
              <a:rPr lang="en-US" dirty="0" err="1" smtClean="0"/>
              <a:t>apr</a:t>
            </a:r>
            <a:r>
              <a:rPr lang="en-US" dirty="0" smtClean="0"/>
              <a:t>-file)</a:t>
            </a:r>
          </a:p>
          <a:p>
            <a:pPr lvl="2"/>
            <a:r>
              <a:rPr lang="en-US" dirty="0" smtClean="0"/>
              <a:t>“RELAX.” solves for both site and orbital parameters</a:t>
            </a:r>
          </a:p>
          <a:p>
            <a:pPr lvl="1"/>
            <a:r>
              <a:rPr lang="en-US" dirty="0" smtClean="0"/>
              <a:t>Models used</a:t>
            </a: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221085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p:txBody>
          <a:bodyPr>
            <a:normAutofit/>
          </a:bodyPr>
          <a:lstStyle/>
          <a:p>
            <a:pPr lvl="0" algn="ctr"/>
            <a:r>
              <a:rPr lang="en-US" dirty="0" err="1" smtClean="0">
                <a:solidFill>
                  <a:srgbClr val="000000"/>
                </a:solidFill>
              </a:rPr>
              <a:t>sittbl</a:t>
            </a:r>
            <a:r>
              <a:rPr lang="en-US" dirty="0" smtClean="0">
                <a:solidFill>
                  <a:srgbClr val="000000"/>
                </a:solidFill>
              </a:rPr>
              <a:t>.</a:t>
            </a:r>
          </a:p>
          <a:p>
            <a:pPr lvl="0" algn="ctr"/>
            <a:r>
              <a:rPr lang="en-US" dirty="0" smtClean="0">
                <a:solidFill>
                  <a:srgbClr val="000000"/>
                </a:solidFill>
              </a:rPr>
              <a:t>(“sites table”)</a:t>
            </a:r>
            <a:endParaRPr lang="en-US" dirty="0">
              <a:solidFill>
                <a:srgbClr val="000000"/>
              </a:solidFill>
            </a:endParaRPr>
          </a:p>
        </p:txBody>
      </p:sp>
      <p:sp>
        <p:nvSpPr>
          <p:cNvPr id="78" name="Shape 78"/>
          <p:cNvSpPr>
            <a:spLocks noGrp="1"/>
          </p:cNvSpPr>
          <p:nvPr>
            <p:ph idx="1"/>
          </p:nvPr>
        </p:nvSpPr>
        <p:spPr/>
        <p:txBody>
          <a:bodyPr/>
          <a:lstStyle>
            <a:lvl1pPr>
              <a:defRPr>
                <a:solidFill>
                  <a:srgbClr val="AB4642"/>
                </a:solidFill>
              </a:defRPr>
            </a:lvl1pPr>
            <a:lvl2pPr>
              <a:defRPr>
                <a:solidFill>
                  <a:srgbClr val="AB4642"/>
                </a:solidFill>
              </a:defRPr>
            </a:lvl2pPr>
            <a:lvl3pPr>
              <a:defRPr>
                <a:solidFill>
                  <a:srgbClr val="AB4642"/>
                </a:solidFill>
              </a:defRPr>
            </a:lvl3pPr>
          </a:lstStyle>
          <a:p>
            <a:pPr lvl="0"/>
            <a:r>
              <a:rPr lang="en-US" smtClean="0">
                <a:solidFill>
                  <a:srgbClr val="000000"/>
                </a:solidFill>
              </a:rPr>
              <a:t>Controls:</a:t>
            </a:r>
          </a:p>
          <a:p>
            <a:pPr lvl="1"/>
            <a:r>
              <a:rPr lang="en-US" smtClean="0">
                <a:solidFill>
                  <a:srgbClr val="000000"/>
                </a:solidFill>
              </a:rPr>
              <a:t>Site-specific information for processing</a:t>
            </a:r>
          </a:p>
          <a:p>
            <a:pPr lvl="2"/>
            <a:r>
              <a:rPr lang="en-US" smtClean="0">
                <a:solidFill>
                  <a:srgbClr val="000000"/>
                </a:solidFill>
              </a:rPr>
              <a:t>Constraint (accuracy) of a priori coordinates in apr-file </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293076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4"/>
          <p:cNvSpPr>
            <a:spLocks noGrp="1" noChangeArrowheads="1"/>
          </p:cNvSpPr>
          <p:nvPr>
            <p:ph type="title"/>
          </p:nvPr>
        </p:nvSpPr>
        <p:spPr/>
        <p:txBody>
          <a:bodyPr>
            <a:normAutofit/>
          </a:bodyPr>
          <a:lstStyle/>
          <a:p>
            <a:pPr algn="ctr"/>
            <a:r>
              <a:rPr lang="en-US" dirty="0" err="1" smtClean="0">
                <a:latin typeface="Courier New" charset="0"/>
                <a:ea typeface="Courier New" charset="0"/>
                <a:cs typeface="Courier New" charset="0"/>
              </a:rPr>
              <a:t>sh_gamit</a:t>
            </a:r>
            <a:r>
              <a:rPr lang="en-US" dirty="0" smtClean="0"/>
              <a:t> internal operation</a:t>
            </a:r>
            <a:endParaRPr lang="en-US" dirty="0"/>
          </a:p>
        </p:txBody>
      </p:sp>
      <p:sp>
        <p:nvSpPr>
          <p:cNvPr id="211973" name="Rectangle 5"/>
          <p:cNvSpPr>
            <a:spLocks noGrp="1" noChangeArrowheads="1"/>
          </p:cNvSpPr>
          <p:nvPr>
            <p:ph idx="1"/>
          </p:nvPr>
        </p:nvSpPr>
        <p:spPr/>
        <p:txBody>
          <a:bodyPr>
            <a:normAutofit/>
          </a:bodyPr>
          <a:lstStyle/>
          <a:p>
            <a:pPr marL="0" indent="0">
              <a:buNone/>
            </a:pPr>
            <a:r>
              <a:rPr lang="en-US" dirty="0"/>
              <a:t>The following programs are run by the </a:t>
            </a:r>
            <a:r>
              <a:rPr lang="en-US" dirty="0" smtClean="0"/>
              <a:t>script:</a:t>
            </a:r>
            <a:endParaRPr lang="en-US" dirty="0"/>
          </a:p>
          <a:p>
            <a:r>
              <a:rPr lang="en-US" dirty="0" err="1" smtClean="0">
                <a:latin typeface="Courier"/>
                <a:cs typeface="Courier"/>
              </a:rPr>
              <a:t>makexp</a:t>
            </a:r>
            <a:r>
              <a:rPr lang="en-US" dirty="0" smtClean="0"/>
              <a:t> and </a:t>
            </a:r>
            <a:r>
              <a:rPr lang="en-US" dirty="0" err="1" smtClean="0">
                <a:latin typeface="Courier"/>
                <a:cs typeface="Courier"/>
              </a:rPr>
              <a:t>makex</a:t>
            </a:r>
            <a:r>
              <a:rPr lang="en-US" dirty="0" smtClean="0"/>
              <a:t> prepare the data</a:t>
            </a:r>
          </a:p>
          <a:p>
            <a:r>
              <a:rPr lang="en-US" dirty="0" err="1" smtClean="0">
                <a:latin typeface="Courier"/>
                <a:cs typeface="Courier"/>
              </a:rPr>
              <a:t>fixdrv</a:t>
            </a:r>
            <a:r>
              <a:rPr lang="en-US" dirty="0" smtClean="0"/>
              <a:t> prepares the batch control files </a:t>
            </a:r>
          </a:p>
          <a:p>
            <a:r>
              <a:rPr lang="en-US" dirty="0" smtClean="0">
                <a:latin typeface="Courier"/>
                <a:cs typeface="Courier"/>
              </a:rPr>
              <a:t>arc</a:t>
            </a:r>
            <a:r>
              <a:rPr lang="en-US" dirty="0" smtClean="0"/>
              <a:t> integrates GPS satellite orbits</a:t>
            </a:r>
          </a:p>
          <a:p>
            <a:r>
              <a:rPr lang="en-US" dirty="0" smtClean="0">
                <a:latin typeface="Courier"/>
                <a:cs typeface="Courier"/>
              </a:rPr>
              <a:t>model</a:t>
            </a:r>
            <a:r>
              <a:rPr lang="en-US" dirty="0" smtClean="0"/>
              <a:t> calculates theoretical (modeled) phase and partial derivatives of phase with respect to parameters</a:t>
            </a:r>
          </a:p>
          <a:p>
            <a:r>
              <a:rPr lang="en-US" dirty="0" err="1" smtClean="0">
                <a:latin typeface="Courier"/>
                <a:cs typeface="Courier"/>
              </a:rPr>
              <a:t>autcln</a:t>
            </a:r>
            <a:r>
              <a:rPr lang="en-US" dirty="0" smtClean="0"/>
              <a:t> repairs cycle slips, removes phase outliers, and resolves the wide-lane ambiguities</a:t>
            </a:r>
          </a:p>
          <a:p>
            <a:r>
              <a:rPr lang="en-US" dirty="0" smtClean="0">
                <a:latin typeface="Courier"/>
                <a:cs typeface="Courier"/>
              </a:rPr>
              <a:t>solve</a:t>
            </a:r>
            <a:r>
              <a:rPr lang="en-US" dirty="0" smtClean="0"/>
              <a:t> estimates parameters via least-squares, resolving the narrow-lane ambiguities and creating an h-file for GLOBK (user constraints are removed in the h-file to allow reference frame definition)</a:t>
            </a:r>
            <a:endParaRPr lang="en-US" dirty="0"/>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397642387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normAutofit/>
          </a:bodyPr>
          <a:lstStyle/>
          <a:p>
            <a:pPr algn="ctr"/>
            <a:r>
              <a:rPr lang="en-US" smtClean="0"/>
              <a:t>Steps in the standard GAMIT batch sequence</a:t>
            </a:r>
            <a:endParaRPr lang="en-US" dirty="0"/>
          </a:p>
        </p:txBody>
      </p:sp>
      <p:sp>
        <p:nvSpPr>
          <p:cNvPr id="358403" name="Rectangle 1027"/>
          <p:cNvSpPr>
            <a:spLocks noGrp="1" noChangeArrowheads="1"/>
          </p:cNvSpPr>
          <p:nvPr>
            <p:ph idx="1"/>
          </p:nvPr>
        </p:nvSpPr>
        <p:spPr/>
        <p:txBody>
          <a:bodyPr>
            <a:normAutofit/>
          </a:bodyPr>
          <a:lstStyle/>
          <a:p>
            <a:r>
              <a:rPr lang="en-US" dirty="0" smtClean="0">
                <a:latin typeface="Courier"/>
                <a:cs typeface="Courier"/>
              </a:rPr>
              <a:t>arc</a:t>
            </a:r>
            <a:r>
              <a:rPr lang="en-US" dirty="0" smtClean="0"/>
              <a:t>, </a:t>
            </a:r>
            <a:r>
              <a:rPr lang="en-US" dirty="0" smtClean="0">
                <a:latin typeface="Courier"/>
                <a:cs typeface="Courier"/>
              </a:rPr>
              <a:t>model</a:t>
            </a:r>
            <a:r>
              <a:rPr lang="en-US" dirty="0" smtClean="0"/>
              <a:t>, </a:t>
            </a:r>
            <a:r>
              <a:rPr lang="en-US" dirty="0" err="1" smtClean="0">
                <a:latin typeface="Courier"/>
                <a:cs typeface="Courier"/>
              </a:rPr>
              <a:t>autcln</a:t>
            </a:r>
            <a:r>
              <a:rPr lang="en-US" dirty="0" smtClean="0"/>
              <a:t>, </a:t>
            </a:r>
            <a:r>
              <a:rPr lang="en-US" dirty="0" smtClean="0">
                <a:latin typeface="Courier"/>
                <a:cs typeface="Courier"/>
              </a:rPr>
              <a:t>solve</a:t>
            </a:r>
            <a:r>
              <a:rPr lang="en-US" dirty="0" smtClean="0"/>
              <a:t> for initial solution</a:t>
            </a:r>
          </a:p>
          <a:p>
            <a:pPr lvl="1"/>
            <a:r>
              <a:rPr lang="en-US" dirty="0" smtClean="0"/>
              <a:t>5-minute sampling, no ambiguity resolution (GCR only)</a:t>
            </a:r>
          </a:p>
          <a:p>
            <a:pPr lvl="1"/>
            <a:r>
              <a:rPr lang="en-US" dirty="0" smtClean="0"/>
              <a:t>update </a:t>
            </a:r>
            <a:r>
              <a:rPr lang="en-US" dirty="0" err="1" smtClean="0"/>
              <a:t>lfile</a:t>
            </a:r>
            <a:r>
              <a:rPr lang="en-US" dirty="0" smtClean="0"/>
              <a:t>. for coordinates adjusted &gt; 30 cm</a:t>
            </a:r>
          </a:p>
          <a:p>
            <a:pPr lvl="1"/>
            <a:r>
              <a:rPr lang="en-US" dirty="0" smtClean="0"/>
              <a:t>look at: </a:t>
            </a:r>
            <a:r>
              <a:rPr lang="en-US" dirty="0" err="1" smtClean="0"/>
              <a:t>autcln.prefit.sum</a:t>
            </a:r>
            <a:r>
              <a:rPr lang="en-US" dirty="0"/>
              <a:t>;</a:t>
            </a:r>
            <a:r>
              <a:rPr lang="en-US" dirty="0" smtClean="0"/>
              <a:t> q&lt;</a:t>
            </a:r>
            <a:r>
              <a:rPr lang="en-US" dirty="0" err="1" smtClean="0"/>
              <a:t>expt</a:t>
            </a:r>
            <a:r>
              <a:rPr lang="en-US" dirty="0" smtClean="0"/>
              <a:t>&gt;</a:t>
            </a:r>
            <a:r>
              <a:rPr lang="en-US" dirty="0" err="1" smtClean="0"/>
              <a:t>p.ddd</a:t>
            </a:r>
            <a:r>
              <a:rPr lang="en-US" dirty="0" smtClean="0"/>
              <a:t>  </a:t>
            </a:r>
          </a:p>
          <a:p>
            <a:r>
              <a:rPr lang="en-US" dirty="0" smtClean="0">
                <a:latin typeface="Courier"/>
                <a:cs typeface="Courier"/>
              </a:rPr>
              <a:t>model</a:t>
            </a:r>
            <a:r>
              <a:rPr lang="en-US" dirty="0" smtClean="0"/>
              <a:t>, </a:t>
            </a:r>
            <a:r>
              <a:rPr lang="en-US" dirty="0" err="1" smtClean="0">
                <a:latin typeface="Courier"/>
                <a:cs typeface="Courier"/>
              </a:rPr>
              <a:t>autcln</a:t>
            </a:r>
            <a:r>
              <a:rPr lang="en-US" dirty="0" smtClean="0"/>
              <a:t>, </a:t>
            </a:r>
            <a:r>
              <a:rPr lang="en-US" dirty="0" smtClean="0">
                <a:latin typeface="Courier"/>
                <a:cs typeface="Courier"/>
              </a:rPr>
              <a:t>solve</a:t>
            </a:r>
            <a:r>
              <a:rPr lang="en-US" dirty="0" smtClean="0"/>
              <a:t> for final solution</a:t>
            </a:r>
          </a:p>
          <a:p>
            <a:pPr lvl="1"/>
            <a:r>
              <a:rPr lang="en-US" dirty="0" smtClean="0"/>
              <a:t>2-minute sampling, ambiguity resolution</a:t>
            </a:r>
          </a:p>
          <a:p>
            <a:pPr lvl="1"/>
            <a:r>
              <a:rPr lang="en-US" dirty="0" smtClean="0"/>
              <a:t>Look at --&gt; </a:t>
            </a:r>
            <a:r>
              <a:rPr lang="en-US" dirty="0" err="1" smtClean="0"/>
              <a:t>autcln.post.sum</a:t>
            </a:r>
            <a:r>
              <a:rPr lang="en-US" dirty="0" smtClean="0"/>
              <a:t>, q&lt;</a:t>
            </a:r>
            <a:r>
              <a:rPr lang="en-US" dirty="0" err="1" smtClean="0"/>
              <a:t>expt</a:t>
            </a:r>
            <a:r>
              <a:rPr lang="en-US" dirty="0" smtClean="0"/>
              <a:t>&gt;</a:t>
            </a:r>
            <a:r>
              <a:rPr lang="en-US" dirty="0" err="1" smtClean="0"/>
              <a:t>a.ddd</a:t>
            </a:r>
            <a:endParaRPr lang="en-US" dirty="0" smtClean="0"/>
          </a:p>
          <a:p>
            <a:r>
              <a:rPr lang="en-US" dirty="0" smtClean="0"/>
              <a:t>Final solution repeated if NRMS reduced by &gt; 30% from initial solution, to assure good editing and linear adjustment of parameters (original final-solution files overwritten)</a:t>
            </a:r>
            <a:endParaRPr lang="en-US" dirty="0"/>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389354940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lstStyle/>
          <a:p>
            <a:pPr algn="ctr"/>
            <a:r>
              <a:rPr lang="en-US" dirty="0" smtClean="0"/>
              <a:t>What </a:t>
            </a:r>
            <a:r>
              <a:rPr lang="en-US" dirty="0" smtClean="0">
                <a:latin typeface="Courier New" charset="0"/>
                <a:ea typeface="Courier New" charset="0"/>
                <a:cs typeface="Courier New" charset="0"/>
              </a:rPr>
              <a:t>solve</a:t>
            </a:r>
            <a:r>
              <a:rPr lang="en-US" dirty="0" smtClean="0"/>
              <a:t> produces</a:t>
            </a:r>
            <a:endParaRPr lang="en-US" dirty="0"/>
          </a:p>
        </p:txBody>
      </p:sp>
      <p:sp>
        <p:nvSpPr>
          <p:cNvPr id="358403" name="Rectangle 1027"/>
          <p:cNvSpPr>
            <a:spLocks noGrp="1" noChangeArrowheads="1"/>
          </p:cNvSpPr>
          <p:nvPr>
            <p:ph idx="1"/>
          </p:nvPr>
        </p:nvSpPr>
        <p:spPr/>
        <p:txBody>
          <a:bodyPr>
            <a:normAutofit fontScale="92500"/>
          </a:bodyPr>
          <a:lstStyle/>
          <a:p>
            <a:r>
              <a:rPr lang="en-US" dirty="0" smtClean="0"/>
              <a:t>Print output is the q-file, which records </a:t>
            </a:r>
          </a:p>
          <a:p>
            <a:pPr marL="342900" lvl="1" indent="0">
              <a:buNone/>
            </a:pPr>
            <a:r>
              <a:rPr lang="en-US" i="1" dirty="0" smtClean="0"/>
              <a:t>in detail</a:t>
            </a:r>
          </a:p>
          <a:p>
            <a:pPr lvl="1"/>
            <a:r>
              <a:rPr lang="en-US" dirty="0"/>
              <a:t>A</a:t>
            </a:r>
            <a:r>
              <a:rPr lang="en-US" dirty="0" smtClean="0"/>
              <a:t> constrained solution without ambiguities resolved (GCR) </a:t>
            </a:r>
          </a:p>
          <a:p>
            <a:pPr lvl="1"/>
            <a:r>
              <a:rPr lang="en-US" dirty="0"/>
              <a:t>A</a:t>
            </a:r>
            <a:r>
              <a:rPr lang="en-US" dirty="0" smtClean="0"/>
              <a:t> constrained solution with ambiguities resolved (GCX)</a:t>
            </a:r>
          </a:p>
          <a:p>
            <a:pPr lvl="1"/>
            <a:r>
              <a:rPr lang="en-US" dirty="0" smtClean="0"/>
              <a:t>These are the solutions you should examine, along with the </a:t>
            </a:r>
            <a:r>
              <a:rPr lang="en-US" dirty="0" err="1" smtClean="0">
                <a:latin typeface="Courier" charset="0"/>
                <a:ea typeface="Courier" charset="0"/>
                <a:cs typeface="Courier" charset="0"/>
              </a:rPr>
              <a:t>autcln</a:t>
            </a:r>
            <a:r>
              <a:rPr lang="en-US" dirty="0" smtClean="0"/>
              <a:t> summary files, to assess the quality of the solution</a:t>
            </a:r>
          </a:p>
          <a:p>
            <a:pPr marL="342900" lvl="1" indent="0">
              <a:buNone/>
            </a:pPr>
            <a:r>
              <a:rPr lang="en-US" i="1" dirty="0" smtClean="0"/>
              <a:t>and in summary only</a:t>
            </a:r>
            <a:endParaRPr lang="en-US" dirty="0" smtClean="0"/>
          </a:p>
          <a:p>
            <a:pPr lvl="1"/>
            <a:r>
              <a:rPr lang="en-US" dirty="0"/>
              <a:t>A</a:t>
            </a:r>
            <a:r>
              <a:rPr lang="en-US" dirty="0" smtClean="0"/>
              <a:t> loose solution without ambiguities resolved (GLR) </a:t>
            </a:r>
          </a:p>
          <a:p>
            <a:pPr lvl="1"/>
            <a:r>
              <a:rPr lang="en-US" dirty="0" smtClean="0"/>
              <a:t>A loose solution with ambiguities resolved (GLX)</a:t>
            </a:r>
          </a:p>
          <a:p>
            <a:r>
              <a:rPr lang="en-US" dirty="0" smtClean="0"/>
              <a:t>Updated l-file for successive iterations or days </a:t>
            </a:r>
          </a:p>
          <a:p>
            <a:r>
              <a:rPr lang="en-US" dirty="0" smtClean="0"/>
              <a:t>Useful output for GLOBK is the h-file (analogous to the IGS-standard SINEX file), which contains the parameters estimates and full covariance matrix.  </a:t>
            </a:r>
          </a:p>
          <a:p>
            <a:r>
              <a:rPr lang="en-US" dirty="0" smtClean="0"/>
              <a:t>(There is also an o-file, which is just the q-file but in more machine-readable form, and is seldom used; and, if orbits adjusted, an updated g-file)</a:t>
            </a:r>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241783951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lstStyle/>
          <a:p>
            <a:pPr algn="ctr"/>
            <a:r>
              <a:rPr lang="en-US" dirty="0" smtClean="0"/>
              <a:t>A priori coordinates (</a:t>
            </a:r>
            <a:r>
              <a:rPr lang="en-US" dirty="0" err="1" smtClean="0">
                <a:latin typeface="Courier New" charset="0"/>
                <a:ea typeface="Courier New" charset="0"/>
                <a:cs typeface="Courier New" charset="0"/>
              </a:rPr>
              <a:t>sh_gamit</a:t>
            </a:r>
            <a:r>
              <a:rPr lang="en-US" dirty="0" smtClean="0"/>
              <a:t>)</a:t>
            </a:r>
            <a:endParaRPr lang="en-US" dirty="0"/>
          </a:p>
        </p:txBody>
      </p:sp>
      <p:sp>
        <p:nvSpPr>
          <p:cNvPr id="29702" name="Rectangle 3"/>
          <p:cNvSpPr>
            <a:spLocks noGrp="1" noChangeArrowheads="1"/>
          </p:cNvSpPr>
          <p:nvPr>
            <p:ph idx="1"/>
          </p:nvPr>
        </p:nvSpPr>
        <p:spPr/>
        <p:txBody>
          <a:bodyPr/>
          <a:lstStyle/>
          <a:p>
            <a:r>
              <a:rPr lang="en-US" dirty="0" smtClean="0"/>
              <a:t>Create l-file in day directory by merging existing </a:t>
            </a:r>
            <a:r>
              <a:rPr lang="en-US" dirty="0" err="1" smtClean="0"/>
              <a:t>lfile</a:t>
            </a:r>
            <a:r>
              <a:rPr lang="en-US" dirty="0" smtClean="0"/>
              <a:t>. and </a:t>
            </a:r>
            <a:r>
              <a:rPr lang="en-US" dirty="0" err="1" smtClean="0"/>
              <a:t>apr_file</a:t>
            </a:r>
            <a:r>
              <a:rPr lang="en-US" dirty="0" smtClean="0"/>
              <a:t> from ../tables (</a:t>
            </a:r>
            <a:r>
              <a:rPr lang="en-US" dirty="0" err="1" smtClean="0"/>
              <a:t>apr_file</a:t>
            </a:r>
            <a:r>
              <a:rPr lang="en-US" dirty="0" smtClean="0"/>
              <a:t> has priority)</a:t>
            </a:r>
          </a:p>
          <a:p>
            <a:r>
              <a:rPr lang="en-US" dirty="0" smtClean="0"/>
              <a:t>If site not found in l-file </a:t>
            </a:r>
          </a:p>
          <a:p>
            <a:pPr lvl="1"/>
            <a:r>
              <a:rPr lang="en-US" dirty="0" smtClean="0"/>
              <a:t> Use RINEX header coordinates (</a:t>
            </a:r>
            <a:r>
              <a:rPr lang="en-US" dirty="0" err="1" smtClean="0"/>
              <a:t>use_rxc</a:t>
            </a:r>
            <a:r>
              <a:rPr lang="en-US" dirty="0" smtClean="0"/>
              <a:t>=Y in </a:t>
            </a:r>
            <a:r>
              <a:rPr lang="en-US" dirty="0" err="1" smtClean="0"/>
              <a:t>process.defaults</a:t>
            </a:r>
            <a:r>
              <a:rPr lang="en-US" dirty="0" smtClean="0"/>
              <a:t>, good for modern (post SA, in 2000) data.</a:t>
            </a:r>
          </a:p>
          <a:p>
            <a:pPr marL="342900" lvl="1" indent="0">
              <a:buNone/>
            </a:pPr>
            <a:r>
              <a:rPr lang="en-US" dirty="0" smtClean="0"/>
              <a:t>or</a:t>
            </a:r>
          </a:p>
          <a:p>
            <a:pPr lvl="1"/>
            <a:r>
              <a:rPr lang="en-US" dirty="0" smtClean="0"/>
              <a:t>Use </a:t>
            </a:r>
            <a:r>
              <a:rPr lang="en-US" dirty="0" err="1" smtClean="0"/>
              <a:t>pseudorange</a:t>
            </a:r>
            <a:r>
              <a:rPr lang="en-US" dirty="0" smtClean="0"/>
              <a:t> data in RINEX file to estimate point position or differential position relative to a site in </a:t>
            </a:r>
            <a:r>
              <a:rPr lang="en-US" dirty="0" err="1" smtClean="0"/>
              <a:t>sites.defaults</a:t>
            </a:r>
            <a:r>
              <a:rPr lang="en-US" dirty="0" smtClean="0"/>
              <a:t> (</a:t>
            </a:r>
            <a:r>
              <a:rPr lang="en-US" dirty="0" err="1" smtClean="0"/>
              <a:t>use_rxc</a:t>
            </a:r>
            <a:r>
              <a:rPr lang="en-US" dirty="0" smtClean="0"/>
              <a:t>=N, default)</a:t>
            </a:r>
          </a:p>
          <a:p>
            <a:r>
              <a:rPr lang="en-US" dirty="0" smtClean="0"/>
              <a:t>During the </a:t>
            </a:r>
            <a:r>
              <a:rPr lang="en-US" dirty="0" err="1" smtClean="0">
                <a:latin typeface="Courier" charset="0"/>
                <a:ea typeface="Courier" charset="0"/>
                <a:cs typeface="Courier" charset="0"/>
              </a:rPr>
              <a:t>sh_gamit</a:t>
            </a:r>
            <a:r>
              <a:rPr lang="en-US" dirty="0" smtClean="0"/>
              <a:t> run, the coordinates are updated (and copied to ../tables/</a:t>
            </a:r>
            <a:r>
              <a:rPr lang="en-US" dirty="0" err="1" smtClean="0"/>
              <a:t>lfile</a:t>
            </a:r>
            <a:r>
              <a:rPr lang="en-US" dirty="0" smtClean="0"/>
              <a:t>.) if they are in error by &gt; 30 cm</a:t>
            </a:r>
            <a:endParaRPr lang="en-US" dirty="0"/>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65148919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pPr algn="ctr"/>
            <a:r>
              <a:rPr lang="en-US" smtClean="0"/>
              <a:t>Ambiguity resolution</a:t>
            </a:r>
            <a:endParaRPr lang="en-US" dirty="0"/>
          </a:p>
        </p:txBody>
      </p:sp>
      <p:sp>
        <p:nvSpPr>
          <p:cNvPr id="31750" name="Rectangle 3"/>
          <p:cNvSpPr>
            <a:spLocks noGrp="1" noChangeArrowheads="1"/>
          </p:cNvSpPr>
          <p:nvPr>
            <p:ph idx="1"/>
          </p:nvPr>
        </p:nvSpPr>
        <p:spPr/>
        <p:txBody>
          <a:bodyPr>
            <a:normAutofit/>
          </a:bodyPr>
          <a:lstStyle/>
          <a:p>
            <a:r>
              <a:rPr lang="en-US" dirty="0" smtClean="0"/>
              <a:t>(L2 − L1) integers resolved by </a:t>
            </a:r>
            <a:r>
              <a:rPr lang="en-US" dirty="0" err="1" smtClean="0">
                <a:latin typeface="Courier" charset="0"/>
                <a:ea typeface="Courier" charset="0"/>
                <a:cs typeface="Courier" charset="0"/>
              </a:rPr>
              <a:t>autcln</a:t>
            </a:r>
            <a:r>
              <a:rPr lang="en-US" dirty="0" smtClean="0"/>
              <a:t> and passed to </a:t>
            </a:r>
            <a:r>
              <a:rPr lang="en-US" dirty="0" smtClean="0">
                <a:latin typeface="Courier" charset="0"/>
                <a:ea typeface="Courier" charset="0"/>
                <a:cs typeface="Courier" charset="0"/>
              </a:rPr>
              <a:t>solve</a:t>
            </a:r>
            <a:r>
              <a:rPr lang="en-US" dirty="0" smtClean="0"/>
              <a:t> in the n-file (“LC_AUTCLN” option in </a:t>
            </a:r>
            <a:r>
              <a:rPr lang="en-US" dirty="0" err="1" smtClean="0"/>
              <a:t>sestbl</a:t>
            </a:r>
            <a:r>
              <a:rPr lang="en-US" dirty="0" smtClean="0"/>
              <a:t>.)</a:t>
            </a:r>
          </a:p>
          <a:p>
            <a:pPr lvl="1"/>
            <a:r>
              <a:rPr lang="en-US" dirty="0"/>
              <a:t>W</a:t>
            </a:r>
            <a:r>
              <a:rPr lang="en-US" dirty="0" smtClean="0"/>
              <a:t>eak dependence on geometry</a:t>
            </a:r>
          </a:p>
          <a:p>
            <a:pPr lvl="1"/>
            <a:r>
              <a:rPr lang="en-US" dirty="0" smtClean="0"/>
              <a:t>Need current differential code bias file </a:t>
            </a:r>
            <a:r>
              <a:rPr lang="en-US" dirty="0" err="1" smtClean="0"/>
              <a:t>dcb.dat</a:t>
            </a:r>
            <a:endParaRPr lang="en-US" dirty="0" smtClean="0"/>
          </a:p>
          <a:p>
            <a:pPr lvl="1"/>
            <a:r>
              <a:rPr lang="en-US" dirty="0" smtClean="0"/>
              <a:t>Use “LC_HELP” for codeless data (before ~ 1995) or if problems (default max distance is 500 km)</a:t>
            </a:r>
          </a:p>
          <a:p>
            <a:r>
              <a:rPr lang="en-US" dirty="0" smtClean="0"/>
              <a:t>Narrow-lane (L1) resolved by </a:t>
            </a:r>
            <a:r>
              <a:rPr lang="en-US" dirty="0" smtClean="0">
                <a:latin typeface="Courier" charset="0"/>
                <a:ea typeface="Courier" charset="0"/>
                <a:cs typeface="Courier" charset="0"/>
              </a:rPr>
              <a:t>solve</a:t>
            </a:r>
            <a:r>
              <a:rPr lang="en-US" dirty="0" smtClean="0"/>
              <a:t> </a:t>
            </a:r>
          </a:p>
          <a:p>
            <a:pPr lvl="1"/>
            <a:r>
              <a:rPr lang="en-US" dirty="0" smtClean="0"/>
              <a:t>strong dependence on phase noise and models</a:t>
            </a:r>
          </a:p>
          <a:p>
            <a:pPr lvl="1"/>
            <a:r>
              <a:rPr lang="en-US" dirty="0" smtClean="0"/>
              <a:t>5–10 cm constraints on a priori coordinates usually sufficient</a:t>
            </a:r>
          </a:p>
          <a:p>
            <a:pPr lvl="1"/>
            <a:endParaRPr lang="en-US" dirty="0" smtClean="0"/>
          </a:p>
          <a:p>
            <a:endParaRPr lang="en-US" dirty="0"/>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18</a:t>
            </a:fld>
            <a:endParaRPr lang="en-US"/>
          </a:p>
        </p:txBody>
      </p:sp>
      <p:sp>
        <p:nvSpPr>
          <p:cNvPr id="31751" name="Rectangle 4"/>
          <p:cNvSpPr>
            <a:spLocks noChangeArrowheads="1"/>
          </p:cNvSpPr>
          <p:nvPr/>
        </p:nvSpPr>
        <p:spPr bwMode="auto">
          <a:xfrm>
            <a:off x="8721725" y="534352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Tree>
    <p:extLst>
      <p:ext uri="{BB962C8B-B14F-4D97-AF65-F5344CB8AC3E}">
        <p14:creationId xmlns:p14="http://schemas.microsoft.com/office/powerpoint/2010/main" val="354085031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Setup, operation and options for GAMIT processing with </a:t>
            </a:r>
            <a:r>
              <a:rPr lang="en-US" dirty="0" err="1" smtClean="0">
                <a:latin typeface="Courier"/>
                <a:cs typeface="Courier"/>
              </a:rPr>
              <a:t>sh_gamit</a:t>
            </a:r>
            <a:endParaRPr lang="en-US" dirty="0">
              <a:latin typeface="Courier"/>
              <a:cs typeface="Courier"/>
            </a:endParaRPr>
          </a:p>
          <a:p>
            <a:pPr lvl="1"/>
            <a:r>
              <a:rPr lang="en-US" dirty="0" smtClean="0"/>
              <a:t>Directory structures</a:t>
            </a:r>
          </a:p>
          <a:p>
            <a:pPr lvl="1"/>
            <a:r>
              <a:rPr lang="en-US" dirty="0" smtClean="0"/>
              <a:t>Main functions in </a:t>
            </a:r>
            <a:r>
              <a:rPr lang="en-US" dirty="0" err="1" smtClean="0"/>
              <a:t>gamit</a:t>
            </a:r>
            <a:endParaRPr lang="en-US" dirty="0" smtClean="0"/>
          </a:p>
          <a:p>
            <a:pPr lvl="2"/>
            <a:r>
              <a:rPr lang="en-US" dirty="0" smtClean="0"/>
              <a:t>Programs called that run the GAMIT processing</a:t>
            </a:r>
          </a:p>
          <a:p>
            <a:pPr lvl="1"/>
            <a:r>
              <a:rPr lang="en-US" dirty="0" smtClean="0"/>
              <a:t>Files that are important in processing</a:t>
            </a:r>
          </a:p>
          <a:p>
            <a:pPr lvl="1"/>
            <a:r>
              <a:rPr lang="en-US" dirty="0" smtClean="0"/>
              <a:t>Summary files</a:t>
            </a:r>
          </a:p>
          <a:p>
            <a:pPr lvl="1"/>
            <a:r>
              <a:rPr lang="en-US" dirty="0" smtClean="0"/>
              <a:t>Residual plots</a:t>
            </a:r>
          </a:p>
          <a:p>
            <a:pPr lvl="1"/>
            <a:r>
              <a:rPr lang="en-US" dirty="0" smtClean="0"/>
              <a:t>Problems that can happen and suggestions</a:t>
            </a:r>
          </a:p>
          <a:p>
            <a:pPr lvl="1"/>
            <a:endParaRPr lang="en-US" dirty="0"/>
          </a:p>
        </p:txBody>
      </p:sp>
      <p:sp>
        <p:nvSpPr>
          <p:cNvPr id="4" name="Date Placeholder 3"/>
          <p:cNvSpPr>
            <a:spLocks noGrp="1"/>
          </p:cNvSpPr>
          <p:nvPr>
            <p:ph type="dt" sz="half" idx="10"/>
          </p:nvPr>
        </p:nvSpPr>
        <p:spPr/>
        <p:txBody>
          <a:bodyPr/>
          <a:lstStyle/>
          <a:p>
            <a:r>
              <a:rPr lang="en-GB" smtClean="0"/>
              <a:t>2017/07/17</a:t>
            </a:r>
            <a:endParaRPr lang="en-US" dirty="0"/>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12083704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title"/>
          </p:nvPr>
        </p:nvSpPr>
        <p:spPr/>
        <p:txBody>
          <a:bodyPr/>
          <a:lstStyle/>
          <a:p>
            <a:pPr algn="ctr"/>
            <a:r>
              <a:rPr lang="en-US" dirty="0" err="1" smtClean="0"/>
              <a:t>sh_gamit</a:t>
            </a:r>
            <a:r>
              <a:rPr lang="en-US" dirty="0" smtClean="0"/>
              <a:t>_&lt;DDD&gt;.summary (also email)  </a:t>
            </a:r>
            <a:endParaRPr lang="en-US" dirty="0"/>
          </a:p>
        </p:txBody>
      </p:sp>
      <p:sp>
        <p:nvSpPr>
          <p:cNvPr id="33798" name="Rectangle 3"/>
          <p:cNvSpPr>
            <a:spLocks noGrp="1" noChangeArrowheads="1"/>
          </p:cNvSpPr>
          <p:nvPr>
            <p:ph idx="1"/>
          </p:nvPr>
        </p:nvSpPr>
        <p:spPr/>
        <p:txBody>
          <a:bodyPr>
            <a:normAutofit fontScale="62500" lnSpcReduction="20000"/>
          </a:bodyPr>
          <a:lstStyle/>
          <a:p>
            <a:r>
              <a:rPr lang="en-US" sz="2900" dirty="0" smtClean="0"/>
              <a:t>Preamble</a:t>
            </a:r>
            <a:r>
              <a:rPr lang="en-US" dirty="0" smtClean="0"/>
              <a:t/>
            </a:r>
            <a:br>
              <a:rPr lang="en-US" dirty="0" smtClean="0"/>
            </a:br>
            <a:endParaRPr lang="en-US" dirty="0" smtClean="0"/>
          </a:p>
          <a:p>
            <a:pPr marL="0" indent="0">
              <a:buNone/>
            </a:pPr>
            <a:r>
              <a:rPr lang="en-US" dirty="0" smtClean="0">
                <a:latin typeface="Courier" charset="0"/>
                <a:ea typeface="Courier" charset="0"/>
                <a:cs typeface="Courier" charset="0"/>
              </a:rPr>
              <a:t>Input options -d 2002 30 31 32 33 -</a:t>
            </a:r>
            <a:r>
              <a:rPr lang="en-US" dirty="0" err="1" smtClean="0">
                <a:latin typeface="Courier" charset="0"/>
                <a:ea typeface="Courier" charset="0"/>
                <a:cs typeface="Courier" charset="0"/>
              </a:rPr>
              <a:t>expt</a:t>
            </a:r>
            <a:r>
              <a:rPr lang="en-US" dirty="0" smtClean="0">
                <a:latin typeface="Courier" charset="0"/>
                <a:ea typeface="Courier" charset="0"/>
                <a:cs typeface="Courier" charset="0"/>
              </a:rPr>
              <a:t> </a:t>
            </a:r>
            <a:r>
              <a:rPr lang="en-US" dirty="0" err="1" smtClean="0">
                <a:latin typeface="Courier" charset="0"/>
                <a:ea typeface="Courier" charset="0"/>
                <a:cs typeface="Courier" charset="0"/>
              </a:rPr>
              <a:t>ncar</a:t>
            </a:r>
            <a:r>
              <a:rPr lang="en-US" dirty="0" smtClean="0">
                <a:latin typeface="Courier" charset="0"/>
                <a:ea typeface="Courier" charset="0"/>
                <a:cs typeface="Courier" charset="0"/>
              </a:rPr>
              <a:t> -</a:t>
            </a:r>
            <a:r>
              <a:rPr lang="en-US" dirty="0" err="1" smtClean="0">
                <a:latin typeface="Courier" charset="0"/>
                <a:ea typeface="Courier" charset="0"/>
                <a:cs typeface="Courier" charset="0"/>
              </a:rPr>
              <a:t>pres</a:t>
            </a:r>
            <a:r>
              <a:rPr lang="en-US" dirty="0" smtClean="0">
                <a:latin typeface="Courier" charset="0"/>
                <a:ea typeface="Courier" charset="0"/>
                <a:cs typeface="Courier" charset="0"/>
              </a:rPr>
              <a:t> ELEV -</a:t>
            </a:r>
            <a:r>
              <a:rPr lang="en-US" dirty="0" err="1" smtClean="0">
                <a:latin typeface="Courier" charset="0"/>
                <a:ea typeface="Courier" charset="0"/>
                <a:cs typeface="Courier" charset="0"/>
              </a:rPr>
              <a:t>yrext</a:t>
            </a:r>
            <a:r>
              <a:rPr lang="en-US" dirty="0" smtClean="0">
                <a:latin typeface="Courier" charset="0"/>
                <a:ea typeface="Courier" charset="0"/>
                <a:cs typeface="Courier" charset="0"/>
              </a:rPr>
              <a:t> -</a:t>
            </a:r>
            <a:r>
              <a:rPr lang="en-US" dirty="0" err="1" smtClean="0">
                <a:latin typeface="Courier" charset="0"/>
                <a:ea typeface="Courier" charset="0"/>
                <a:cs typeface="Courier" charset="0"/>
              </a:rPr>
              <a:t>netext</a:t>
            </a:r>
            <a:r>
              <a:rPr lang="en-US" dirty="0" smtClean="0">
                <a:latin typeface="Courier" charset="0"/>
                <a:ea typeface="Courier" charset="0"/>
                <a:cs typeface="Courier" charset="0"/>
              </a:rPr>
              <a:t> a</a:t>
            </a:r>
          </a:p>
          <a:p>
            <a:pPr marL="0" indent="0">
              <a:buNone/>
            </a:pPr>
            <a:r>
              <a:rPr lang="en-US" dirty="0" smtClean="0">
                <a:latin typeface="Courier" charset="0"/>
                <a:ea typeface="Courier" charset="0"/>
                <a:cs typeface="Courier" charset="0"/>
              </a:rPr>
              <a:t>Processing 2002 031 GPS week 1151 4 Raw 2 </a:t>
            </a:r>
          </a:p>
          <a:p>
            <a:pPr marL="0" indent="0">
              <a:buNone/>
            </a:pPr>
            <a:r>
              <a:rPr lang="en-US" dirty="0" smtClean="0">
                <a:latin typeface="Courier" charset="0"/>
                <a:ea typeface="Courier" charset="0"/>
                <a:cs typeface="Courier" charset="0"/>
              </a:rPr>
              <a:t>/data51/</a:t>
            </a:r>
            <a:r>
              <a:rPr lang="en-US" dirty="0" err="1" smtClean="0">
                <a:latin typeface="Courier" charset="0"/>
                <a:ea typeface="Courier" charset="0"/>
                <a:cs typeface="Courier" charset="0"/>
              </a:rPr>
              <a:t>tah</a:t>
            </a:r>
            <a:r>
              <a:rPr lang="en-US" dirty="0" smtClean="0">
                <a:latin typeface="Courier" charset="0"/>
                <a:ea typeface="Courier" charset="0"/>
                <a:cs typeface="Courier" charset="0"/>
              </a:rPr>
              <a:t>/SENH02/glob02/</a:t>
            </a:r>
            <a:r>
              <a:rPr lang="en-US" dirty="0" err="1" smtClean="0">
                <a:latin typeface="Courier" charset="0"/>
                <a:ea typeface="Courier" charset="0"/>
                <a:cs typeface="Courier" charset="0"/>
              </a:rPr>
              <a:t>suomi</a:t>
            </a:r>
            <a:r>
              <a:rPr lang="en-US" dirty="0" smtClean="0">
                <a:latin typeface="Courier" charset="0"/>
                <a:ea typeface="Courier" charset="0"/>
                <a:cs typeface="Courier" charset="0"/>
              </a:rPr>
              <a:t>/2002_031a</a:t>
            </a:r>
          </a:p>
          <a:p>
            <a:pPr marL="0" indent="0">
              <a:buNone/>
            </a:pPr>
            <a:r>
              <a:rPr lang="en-US" dirty="0" smtClean="0">
                <a:latin typeface="Courier" charset="0"/>
                <a:ea typeface="Courier" charset="0"/>
                <a:cs typeface="Courier" charset="0"/>
              </a:rPr>
              <a:t>Disk Usage:  12678.4  Free  76447.4 Mbyte. Used 15%</a:t>
            </a:r>
          </a:p>
          <a:p>
            <a:endParaRPr lang="en-US" dirty="0" smtClean="0"/>
          </a:p>
          <a:p>
            <a:r>
              <a:rPr lang="en-US" sz="2900" dirty="0" smtClean="0"/>
              <a:t>Summary Statistics (from </a:t>
            </a:r>
            <a:r>
              <a:rPr lang="en-US" sz="2900" dirty="0" err="1" smtClean="0">
                <a:latin typeface="Courier" charset="0"/>
                <a:ea typeface="Courier" charset="0"/>
                <a:cs typeface="Courier" charset="0"/>
              </a:rPr>
              <a:t>autcln</a:t>
            </a:r>
            <a:r>
              <a:rPr lang="en-US" sz="2900" dirty="0" smtClean="0"/>
              <a:t>)</a:t>
            </a:r>
            <a:br>
              <a:rPr lang="en-US" sz="2900" dirty="0" smtClean="0"/>
            </a:br>
            <a:endParaRPr lang="en-US" sz="2900" dirty="0" smtClean="0"/>
          </a:p>
          <a:p>
            <a:pPr marL="0" indent="0">
              <a:buNone/>
            </a:pPr>
            <a:r>
              <a:rPr lang="en-US" dirty="0" smtClean="0">
                <a:latin typeface="Courier" charset="0"/>
                <a:ea typeface="Courier" charset="0"/>
                <a:cs typeface="Courier" charset="0"/>
              </a:rPr>
              <a:t>Number of stations used 4 Total </a:t>
            </a:r>
            <a:r>
              <a:rPr lang="en-US" dirty="0" err="1" smtClean="0">
                <a:latin typeface="Courier" charset="0"/>
                <a:ea typeface="Courier" charset="0"/>
                <a:cs typeface="Courier" charset="0"/>
              </a:rPr>
              <a:t>xfiles</a:t>
            </a:r>
            <a:r>
              <a:rPr lang="en-US" dirty="0" smtClean="0">
                <a:latin typeface="Courier" charset="0"/>
                <a:ea typeface="Courier" charset="0"/>
                <a:cs typeface="Courier" charset="0"/>
              </a:rPr>
              <a:t> 4</a:t>
            </a:r>
          </a:p>
          <a:p>
            <a:pPr marL="0" indent="0">
              <a:buNone/>
            </a:pPr>
            <a:r>
              <a:rPr lang="en-US" dirty="0" err="1" smtClean="0">
                <a:latin typeface="Courier" charset="0"/>
                <a:ea typeface="Courier" charset="0"/>
                <a:cs typeface="Courier" charset="0"/>
              </a:rPr>
              <a:t>Postfit</a:t>
            </a:r>
            <a:r>
              <a:rPr lang="en-US" dirty="0" smtClean="0">
                <a:latin typeface="Courier" charset="0"/>
                <a:ea typeface="Courier" charset="0"/>
                <a:cs typeface="Courier" charset="0"/>
              </a:rPr>
              <a:t> RMS </a:t>
            </a:r>
            <a:r>
              <a:rPr lang="en-US" dirty="0" err="1" smtClean="0">
                <a:latin typeface="Courier" charset="0"/>
                <a:ea typeface="Courier" charset="0"/>
                <a:cs typeface="Courier" charset="0"/>
              </a:rPr>
              <a:t>rms</a:t>
            </a:r>
            <a:r>
              <a:rPr lang="en-US" dirty="0" smtClean="0">
                <a:latin typeface="Courier" charset="0"/>
                <a:ea typeface="Courier" charset="0"/>
                <a:cs typeface="Courier" charset="0"/>
              </a:rPr>
              <a:t>, to and by satellite</a:t>
            </a:r>
          </a:p>
          <a:p>
            <a:pPr marL="0" indent="0">
              <a:buNone/>
            </a:pPr>
            <a:r>
              <a:rPr lang="en-US" dirty="0" smtClean="0">
                <a:latin typeface="Courier" charset="0"/>
                <a:ea typeface="Courier" charset="0"/>
                <a:cs typeface="Courier" charset="0"/>
              </a:rPr>
              <a:t>RMS  IT Site   All  01  02  03  04  05  06  07  08  09 ...</a:t>
            </a:r>
          </a:p>
          <a:p>
            <a:pPr marL="0" indent="0">
              <a:buNone/>
            </a:pPr>
            <a:r>
              <a:rPr lang="en-US" dirty="0" smtClean="0">
                <a:latin typeface="Courier" charset="0"/>
                <a:ea typeface="Courier" charset="0"/>
                <a:cs typeface="Courier" charset="0"/>
              </a:rPr>
              <a:t>RMS  20 ALL    4.8   4   5   6   5   5   4   5   4   </a:t>
            </a:r>
            <a:r>
              <a:rPr lang="en-US" dirty="0">
                <a:latin typeface="Courier" charset="0"/>
                <a:ea typeface="Courier" charset="0"/>
                <a:cs typeface="Courier" charset="0"/>
              </a:rPr>
              <a:t>5 ...</a:t>
            </a:r>
            <a:endParaRPr lang="en-US" dirty="0" smtClean="0">
              <a:latin typeface="Courier" charset="0"/>
              <a:ea typeface="Courier" charset="0"/>
              <a:cs typeface="Courier" charset="0"/>
            </a:endParaRPr>
          </a:p>
          <a:p>
            <a:pPr marL="0" indent="0">
              <a:buNone/>
            </a:pPr>
            <a:r>
              <a:rPr lang="en-US" dirty="0" smtClean="0">
                <a:latin typeface="Courier" charset="0"/>
                <a:ea typeface="Courier" charset="0"/>
                <a:cs typeface="Courier" charset="0"/>
              </a:rPr>
              <a:t>Best and Worst two sites:</a:t>
            </a:r>
          </a:p>
          <a:p>
            <a:pPr marL="0" indent="0">
              <a:buNone/>
            </a:pPr>
            <a:r>
              <a:rPr lang="en-US" dirty="0" smtClean="0">
                <a:latin typeface="Courier" charset="0"/>
                <a:ea typeface="Courier" charset="0"/>
                <a:cs typeface="Courier" charset="0"/>
              </a:rPr>
              <a:t>RMS  20 TMGO   3.2   3   3   4   4   4   3   3   3   </a:t>
            </a:r>
            <a:r>
              <a:rPr lang="en-US" dirty="0">
                <a:latin typeface="Courier" charset="0"/>
                <a:ea typeface="Courier" charset="0"/>
                <a:cs typeface="Courier" charset="0"/>
              </a:rPr>
              <a:t>4 ...</a:t>
            </a:r>
            <a:endParaRPr lang="en-US" dirty="0" smtClean="0">
              <a:latin typeface="Courier" charset="0"/>
              <a:ea typeface="Courier" charset="0"/>
              <a:cs typeface="Courier" charset="0"/>
            </a:endParaRPr>
          </a:p>
          <a:p>
            <a:pPr marL="0" indent="0">
              <a:buNone/>
            </a:pPr>
            <a:r>
              <a:rPr lang="en-US" dirty="0" smtClean="0">
                <a:latin typeface="Courier" charset="0"/>
                <a:ea typeface="Courier" charset="0"/>
                <a:cs typeface="Courier" charset="0"/>
              </a:rPr>
              <a:t>RMS  20 SA09   4.6   4   4   5   4   5   4   4   4   </a:t>
            </a:r>
            <a:r>
              <a:rPr lang="en-US" dirty="0">
                <a:latin typeface="Courier" charset="0"/>
                <a:ea typeface="Courier" charset="0"/>
                <a:cs typeface="Courier" charset="0"/>
              </a:rPr>
              <a:t>5 ...</a:t>
            </a:r>
            <a:endParaRPr lang="en-US" dirty="0" smtClean="0">
              <a:latin typeface="Courier" charset="0"/>
              <a:ea typeface="Courier" charset="0"/>
              <a:cs typeface="Courier" charset="0"/>
            </a:endParaRPr>
          </a:p>
          <a:p>
            <a:pPr marL="0" indent="0">
              <a:buNone/>
            </a:pPr>
            <a:r>
              <a:rPr lang="en-US" dirty="0" smtClean="0">
                <a:latin typeface="Courier" charset="0"/>
                <a:ea typeface="Courier" charset="0"/>
                <a:cs typeface="Courier" charset="0"/>
              </a:rPr>
              <a:t>RMS  20 PLTC   5.4   4   5   5   6   5   4   5   5   </a:t>
            </a:r>
            <a:r>
              <a:rPr lang="en-US" dirty="0">
                <a:latin typeface="Courier" charset="0"/>
                <a:ea typeface="Courier" charset="0"/>
                <a:cs typeface="Courier" charset="0"/>
              </a:rPr>
              <a:t>6 ...</a:t>
            </a:r>
            <a:endParaRPr lang="en-US" dirty="0" smtClean="0">
              <a:latin typeface="Courier" charset="0"/>
              <a:ea typeface="Courier" charset="0"/>
              <a:cs typeface="Courier" charset="0"/>
            </a:endParaRPr>
          </a:p>
          <a:p>
            <a:pPr marL="0" indent="0">
              <a:buNone/>
            </a:pPr>
            <a:r>
              <a:rPr lang="en-US" dirty="0" smtClean="0">
                <a:latin typeface="Courier" charset="0"/>
                <a:ea typeface="Courier" charset="0"/>
                <a:cs typeface="Courier" charset="0"/>
              </a:rPr>
              <a:t>RMS  20 SA13   5.5   5   5   6   5   5   5   5   5   </a:t>
            </a:r>
            <a:r>
              <a:rPr lang="en-US" dirty="0">
                <a:latin typeface="Courier" charset="0"/>
                <a:ea typeface="Courier" charset="0"/>
                <a:cs typeface="Courier" charset="0"/>
              </a:rPr>
              <a:t>6 ...</a:t>
            </a:r>
            <a:endParaRPr lang="en-US" dirty="0" smtClean="0">
              <a:latin typeface="Courier" charset="0"/>
              <a:ea typeface="Courier" charset="0"/>
              <a:cs typeface="Courier" charset="0"/>
            </a:endParaRPr>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19</a:t>
            </a:fld>
            <a:endParaRPr lang="en-US"/>
          </a:p>
        </p:txBody>
      </p:sp>
    </p:spTree>
    <p:extLst>
      <p:ext uri="{BB962C8B-B14F-4D97-AF65-F5344CB8AC3E}">
        <p14:creationId xmlns:p14="http://schemas.microsoft.com/office/powerpoint/2010/main" val="502174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p:txBody>
          <a:bodyPr/>
          <a:lstStyle/>
          <a:p>
            <a:pPr algn="ctr"/>
            <a:r>
              <a:rPr lang="en-US" dirty="0" err="1" smtClean="0"/>
              <a:t>sh_gamit</a:t>
            </a:r>
            <a:r>
              <a:rPr lang="en-US" dirty="0" smtClean="0"/>
              <a:t>_&lt;DDD&gt;.summary (also email) </a:t>
            </a:r>
          </a:p>
        </p:txBody>
      </p:sp>
      <p:sp>
        <p:nvSpPr>
          <p:cNvPr id="35846" name="Rectangle 3"/>
          <p:cNvSpPr>
            <a:spLocks noGrp="1" noChangeArrowheads="1"/>
          </p:cNvSpPr>
          <p:nvPr>
            <p:ph idx="1"/>
          </p:nvPr>
        </p:nvSpPr>
        <p:spPr/>
        <p:txBody>
          <a:bodyPr>
            <a:normAutofit fontScale="92500" lnSpcReduction="20000"/>
          </a:bodyPr>
          <a:lstStyle/>
          <a:p>
            <a:r>
              <a:rPr lang="en-US" dirty="0" smtClean="0"/>
              <a:t>Solution statistics from </a:t>
            </a:r>
            <a:r>
              <a:rPr lang="en-US" dirty="0" smtClean="0">
                <a:latin typeface="Courier" charset="0"/>
                <a:ea typeface="Courier" charset="0"/>
                <a:cs typeface="Courier" charset="0"/>
              </a:rPr>
              <a:t>solve</a:t>
            </a:r>
            <a:r>
              <a:rPr lang="en-US" dirty="0" smtClean="0"/>
              <a:t/>
            </a:r>
            <a:br>
              <a:rPr lang="en-US" dirty="0" smtClean="0"/>
            </a:br>
            <a:endParaRPr lang="en-US" dirty="0" smtClean="0"/>
          </a:p>
          <a:p>
            <a:pPr marL="0" indent="0">
              <a:buNone/>
            </a:pPr>
            <a:r>
              <a:rPr lang="en-US" sz="1500" dirty="0" smtClean="0">
                <a:latin typeface="Courier" charset="0"/>
                <a:ea typeface="Courier" charset="0"/>
                <a:cs typeface="Courier" charset="0"/>
              </a:rPr>
              <a:t>Double difference statistics</a:t>
            </a:r>
          </a:p>
          <a:p>
            <a:pPr marL="0" indent="0">
              <a:buNone/>
            </a:pP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Prefit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0.31280E+03    </a:t>
            </a:r>
            <a:r>
              <a:rPr lang="en-US" sz="1500" dirty="0" err="1" smtClean="0">
                <a:latin typeface="Courier" charset="0"/>
                <a:ea typeface="Courier" charset="0"/>
                <a:cs typeface="Courier" charset="0"/>
              </a:rPr>
              <a:t>Postfit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0.21324E+00</a:t>
            </a:r>
            <a:r>
              <a:rPr lang="en-US" sz="1500" dirty="0" smtClean="0">
                <a:ea typeface="Courier" charset="0"/>
                <a:cs typeface="Courier" charset="0"/>
              </a:rPr>
              <a:t>            (Constrained free)</a:t>
            </a:r>
          </a:p>
          <a:p>
            <a:pPr marL="0" indent="0">
              <a:buNone/>
            </a:pP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Prefit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0.31185E+03    </a:t>
            </a:r>
            <a:r>
              <a:rPr lang="en-US" sz="1500" dirty="0" err="1" smtClean="0">
                <a:latin typeface="Courier" charset="0"/>
                <a:ea typeface="Courier" charset="0"/>
                <a:cs typeface="Courier" charset="0"/>
              </a:rPr>
              <a:t>Postfit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0.21818E+00</a:t>
            </a:r>
            <a:r>
              <a:rPr lang="en-US" sz="1500" dirty="0" smtClean="0">
                <a:ea typeface="Courier" charset="0"/>
                <a:cs typeface="Courier" charset="0"/>
              </a:rPr>
              <a:t>            (Constrained fixed)</a:t>
            </a:r>
          </a:p>
          <a:p>
            <a:pPr marL="0" indent="0">
              <a:buNone/>
            </a:pP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Prefit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0.31272E+03    </a:t>
            </a:r>
            <a:r>
              <a:rPr lang="en-US" sz="1500" dirty="0" err="1" smtClean="0">
                <a:latin typeface="Courier" charset="0"/>
                <a:ea typeface="Courier" charset="0"/>
                <a:cs typeface="Courier" charset="0"/>
              </a:rPr>
              <a:t>Postfit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0.20470E+00</a:t>
            </a:r>
            <a:r>
              <a:rPr lang="en-US" sz="1500" dirty="0" smtClean="0">
                <a:ea typeface="Courier" charset="0"/>
                <a:cs typeface="Courier" charset="0"/>
              </a:rPr>
              <a:t>            (Loose free)</a:t>
            </a:r>
          </a:p>
          <a:p>
            <a:pPr marL="0" indent="0">
              <a:buNone/>
            </a:pP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Prefit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0.31185E+03    </a:t>
            </a:r>
            <a:r>
              <a:rPr lang="en-US" sz="1500" dirty="0" err="1" smtClean="0">
                <a:latin typeface="Courier" charset="0"/>
                <a:ea typeface="Courier" charset="0"/>
                <a:cs typeface="Courier" charset="0"/>
              </a:rPr>
              <a:t>Postfit</a:t>
            </a:r>
            <a:r>
              <a:rPr lang="en-US" sz="1500" dirty="0" smtClean="0">
                <a:latin typeface="Courier" charset="0"/>
                <a:ea typeface="Courier" charset="0"/>
                <a:cs typeface="Courier" charset="0"/>
              </a:rPr>
              <a:t> </a:t>
            </a:r>
            <a:r>
              <a:rPr lang="en-US" sz="1500" dirty="0" err="1" smtClean="0">
                <a:latin typeface="Courier" charset="0"/>
                <a:ea typeface="Courier" charset="0"/>
                <a:cs typeface="Courier" charset="0"/>
              </a:rPr>
              <a:t>nrms</a:t>
            </a:r>
            <a:r>
              <a:rPr lang="en-US" sz="1500" dirty="0" smtClean="0">
                <a:latin typeface="Courier" charset="0"/>
                <a:ea typeface="Courier" charset="0"/>
                <a:cs typeface="Courier" charset="0"/>
              </a:rPr>
              <a:t>: 0.20756E+00</a:t>
            </a:r>
            <a:r>
              <a:rPr lang="en-US" sz="1500" dirty="0" smtClean="0">
                <a:ea typeface="Courier" charset="0"/>
                <a:cs typeface="Courier" charset="0"/>
              </a:rPr>
              <a:t>            (Loose fixed)</a:t>
            </a:r>
          </a:p>
          <a:p>
            <a:pPr marL="0" indent="0">
              <a:buNone/>
            </a:pPr>
            <a:r>
              <a:rPr lang="en-US" sz="1500" dirty="0" smtClean="0">
                <a:latin typeface="Courier" charset="0"/>
                <a:ea typeface="Courier" charset="0"/>
                <a:cs typeface="Courier" charset="0"/>
              </a:rPr>
              <a:t> Number of double differences:  12447</a:t>
            </a:r>
          </a:p>
          <a:p>
            <a:pPr marL="0" indent="0">
              <a:buNone/>
            </a:pPr>
            <a:r>
              <a:rPr lang="en-US" sz="1500" dirty="0" smtClean="0">
                <a:latin typeface="Courier" charset="0"/>
                <a:ea typeface="Courier" charset="0"/>
                <a:cs typeface="Courier" charset="0"/>
              </a:rPr>
              <a:t> Numbers of WL and NL biases 120   Percent fixed 95% WL  85% NL</a:t>
            </a:r>
          </a:p>
          <a:p>
            <a:pPr marL="0" indent="0">
              <a:buNone/>
            </a:pPr>
            <a:r>
              <a:rPr lang="en-US" sz="1800" dirty="0" smtClean="0">
                <a:ea typeface="Courier" charset="0"/>
                <a:cs typeface="Courier" charset="0"/>
              </a:rPr>
              <a:t>Any large adjustments to positions (&gt; 0.3 m) </a:t>
            </a:r>
            <a:r>
              <a:rPr lang="en-GB" sz="1800" dirty="0" smtClean="0">
                <a:ea typeface="Courier" charset="0"/>
                <a:cs typeface="Courier" charset="0"/>
              </a:rPr>
              <a:t>...</a:t>
            </a:r>
            <a:endParaRPr lang="en-US" sz="1800" dirty="0" smtClean="0">
              <a:ea typeface="Courier" charset="0"/>
              <a:cs typeface="Courier" charset="0"/>
            </a:endParaRPr>
          </a:p>
          <a:p>
            <a:endParaRPr lang="en-US" dirty="0" smtClean="0"/>
          </a:p>
          <a:p>
            <a:r>
              <a:rPr lang="en-US" dirty="0" smtClean="0"/>
              <a:t>Things to note:</a:t>
            </a:r>
          </a:p>
          <a:p>
            <a:pPr lvl="1"/>
            <a:r>
              <a:rPr lang="en-US" dirty="0" smtClean="0"/>
              <a:t>Number of stations matches expectation</a:t>
            </a:r>
          </a:p>
          <a:p>
            <a:pPr lvl="1"/>
            <a:r>
              <a:rPr lang="en-US" dirty="0" smtClean="0"/>
              <a:t>Site </a:t>
            </a:r>
            <a:r>
              <a:rPr lang="en-US" dirty="0" err="1" smtClean="0"/>
              <a:t>postfit</a:t>
            </a:r>
            <a:r>
              <a:rPr lang="en-US" dirty="0" smtClean="0"/>
              <a:t> RMS values 3–10 mm</a:t>
            </a:r>
          </a:p>
          <a:p>
            <a:pPr lvl="1"/>
            <a:r>
              <a:rPr lang="en-US" dirty="0" smtClean="0"/>
              <a:t>No stations with RMS = 0 ( implies no data retained by </a:t>
            </a:r>
            <a:r>
              <a:rPr lang="en-US" dirty="0" err="1" smtClean="0"/>
              <a:t>autcln</a:t>
            </a:r>
            <a:r>
              <a:rPr lang="en-US" dirty="0" smtClean="0"/>
              <a:t> ) </a:t>
            </a:r>
          </a:p>
          <a:p>
            <a:pPr lvl="1"/>
            <a:r>
              <a:rPr lang="en-US" dirty="0" err="1" smtClean="0"/>
              <a:t>Postfit</a:t>
            </a:r>
            <a:r>
              <a:rPr lang="en-US" dirty="0" smtClean="0"/>
              <a:t> </a:t>
            </a:r>
            <a:r>
              <a:rPr lang="en-US" dirty="0" err="1" smtClean="0"/>
              <a:t>nrms</a:t>
            </a:r>
            <a:r>
              <a:rPr lang="en-US" dirty="0" smtClean="0"/>
              <a:t> from </a:t>
            </a:r>
            <a:r>
              <a:rPr lang="en-US" dirty="0" smtClean="0">
                <a:latin typeface="Courier" charset="0"/>
                <a:ea typeface="Courier" charset="0"/>
                <a:cs typeface="Courier" charset="0"/>
              </a:rPr>
              <a:t>solve</a:t>
            </a:r>
            <a:r>
              <a:rPr lang="en-US" dirty="0" smtClean="0"/>
              <a:t> ~ 0.2 for constrained and loose solutions</a:t>
            </a:r>
          </a:p>
          <a:p>
            <a:pPr lvl="1"/>
            <a:r>
              <a:rPr lang="en-US" dirty="0" smtClean="0"/>
              <a:t>“Most” ambiguities resolved </a:t>
            </a:r>
            <a:r>
              <a:rPr lang="en-US" dirty="0"/>
              <a:t>(70–85</a:t>
            </a:r>
            <a:r>
              <a:rPr lang="en-US" dirty="0" smtClean="0"/>
              <a:t>% for noisy days, &gt; 90% for best)</a:t>
            </a:r>
          </a:p>
          <a:p>
            <a:endParaRPr lang="en-US" dirty="0"/>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20</a:t>
            </a:fld>
            <a:endParaRPr lang="en-US"/>
          </a:p>
        </p:txBody>
      </p:sp>
    </p:spTree>
    <p:extLst>
      <p:ext uri="{BB962C8B-B14F-4D97-AF65-F5344CB8AC3E}">
        <p14:creationId xmlns:p14="http://schemas.microsoft.com/office/powerpoint/2010/main" val="37832496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pPr algn="ctr"/>
            <a:r>
              <a:rPr lang="en-US" smtClean="0"/>
              <a:t>Phase residual plots</a:t>
            </a:r>
            <a:endParaRPr lang="en-US" dirty="0"/>
          </a:p>
        </p:txBody>
      </p:sp>
      <p:sp>
        <p:nvSpPr>
          <p:cNvPr id="37894" name="Rectangle 3"/>
          <p:cNvSpPr>
            <a:spLocks noGrp="1" noChangeArrowheads="1"/>
          </p:cNvSpPr>
          <p:nvPr>
            <p:ph idx="1"/>
          </p:nvPr>
        </p:nvSpPr>
        <p:spPr/>
        <p:txBody>
          <a:bodyPr>
            <a:normAutofit/>
          </a:bodyPr>
          <a:lstStyle/>
          <a:p>
            <a:r>
              <a:rPr lang="en-US" sz="2000" dirty="0" smtClean="0"/>
              <a:t>Set with “</a:t>
            </a:r>
            <a:r>
              <a:rPr lang="en-US" sz="2000" dirty="0" smtClean="0">
                <a:latin typeface="Courier" charset="0"/>
                <a:ea typeface="Courier" charset="0"/>
                <a:cs typeface="Courier" charset="0"/>
              </a:rPr>
              <a:t>-</a:t>
            </a:r>
            <a:r>
              <a:rPr lang="en-US" sz="2000" dirty="0" err="1" smtClean="0">
                <a:latin typeface="Courier" charset="0"/>
                <a:ea typeface="Courier" charset="0"/>
                <a:cs typeface="Courier" charset="0"/>
              </a:rPr>
              <a:t>pres</a:t>
            </a:r>
            <a:r>
              <a:rPr lang="en-US" sz="2000" dirty="0" smtClean="0">
                <a:latin typeface="Courier" charset="0"/>
                <a:ea typeface="Courier" charset="0"/>
                <a:cs typeface="Courier" charset="0"/>
              </a:rPr>
              <a:t> </a:t>
            </a:r>
            <a:r>
              <a:rPr lang="en-US" sz="2000" dirty="0" err="1" smtClean="0">
                <a:latin typeface="Courier" charset="0"/>
                <a:ea typeface="Courier" charset="0"/>
                <a:cs typeface="Courier" charset="0"/>
              </a:rPr>
              <a:t>elev</a:t>
            </a:r>
            <a:r>
              <a:rPr lang="en-US" sz="2000" dirty="0" smtClean="0"/>
              <a:t>” in </a:t>
            </a:r>
            <a:r>
              <a:rPr lang="en-US" sz="2000" dirty="0" err="1" smtClean="0">
                <a:latin typeface="Courier" charset="0"/>
                <a:ea typeface="Courier" charset="0"/>
                <a:cs typeface="Courier" charset="0"/>
              </a:rPr>
              <a:t>sh_gamit</a:t>
            </a:r>
            <a:r>
              <a:rPr lang="en-US" sz="2000" dirty="0" smtClean="0"/>
              <a:t> command (requires GMT)</a:t>
            </a:r>
          </a:p>
          <a:p>
            <a:r>
              <a:rPr lang="en-US" sz="2000" dirty="0" smtClean="0"/>
              <a:t>Postscript files in day directory, by default converted to PNG in figs/ directory and then erased (requires GMT’s </a:t>
            </a:r>
            <a:r>
              <a:rPr lang="en-US" sz="2000" dirty="0" err="1" smtClean="0">
                <a:latin typeface="Courier" charset="0"/>
                <a:ea typeface="Courier" charset="0"/>
                <a:cs typeface="Courier" charset="0"/>
              </a:rPr>
              <a:t>psconvert</a:t>
            </a:r>
            <a:r>
              <a:rPr lang="en-US" sz="2000" dirty="0" smtClean="0">
                <a:ea typeface="Courier" charset="0"/>
                <a:cs typeface="Courier" charset="0"/>
              </a:rPr>
              <a:t> or </a:t>
            </a:r>
            <a:r>
              <a:rPr lang="en-US" sz="2000" dirty="0" smtClean="0">
                <a:latin typeface="Courier" charset="0"/>
                <a:ea typeface="Courier" charset="0"/>
                <a:cs typeface="Courier" charset="0"/>
              </a:rPr>
              <a:t>ps2raster</a:t>
            </a:r>
            <a:r>
              <a:rPr lang="en-US" sz="2000" dirty="0" smtClean="0"/>
              <a:t>)</a:t>
            </a:r>
          </a:p>
          <a:p>
            <a:r>
              <a:rPr lang="en-US" sz="2000" dirty="0" smtClean="0"/>
              <a:t>Use to assess multipath, water vapor, and antenna phase center model</a:t>
            </a:r>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21</a:t>
            </a:fld>
            <a:endParaRPr lang="en-US"/>
          </a:p>
        </p:txBody>
      </p:sp>
      <p:sp>
        <p:nvSpPr>
          <p:cNvPr id="37895" name="Text Box 5"/>
          <p:cNvSpPr txBox="1">
            <a:spLocks noChangeArrowheads="1"/>
          </p:cNvSpPr>
          <p:nvPr/>
        </p:nvSpPr>
        <p:spPr bwMode="auto">
          <a:xfrm>
            <a:off x="5943600" y="0"/>
            <a:ext cx="2895600" cy="396875"/>
          </a:xfrm>
          <a:prstGeom prst="rect">
            <a:avLst/>
          </a:prstGeom>
          <a:noFill/>
          <a:ln w="9525">
            <a:noFill/>
            <a:miter lim="800000"/>
            <a:headEnd/>
            <a:tailEnd/>
          </a:ln>
        </p:spPr>
        <p:txBody>
          <a:bodyPr>
            <a:prstTxWarp prst="textNoShape">
              <a:avLst/>
            </a:prstTxWarp>
            <a:spAutoFit/>
          </a:bodyPr>
          <a:lstStyle/>
          <a:p>
            <a:pPr>
              <a:spcBef>
                <a:spcPct val="50000"/>
              </a:spcBef>
            </a:pPr>
            <a:endParaRPr lang="en-US" sz="2000">
              <a:latin typeface="Helvetica" charset="0"/>
            </a:endParaRPr>
          </a:p>
        </p:txBody>
      </p:sp>
      <p:pic>
        <p:nvPicPr>
          <p:cNvPr id="37896" name="Picture 6"/>
          <p:cNvPicPr>
            <a:picLocks noChangeAspect="1" noChangeArrowheads="1"/>
          </p:cNvPicPr>
          <p:nvPr/>
        </p:nvPicPr>
        <p:blipFill>
          <a:blip r:embed="rId3"/>
          <a:srcRect t="2808"/>
          <a:stretch>
            <a:fillRect/>
          </a:stretch>
        </p:blipFill>
        <p:spPr bwMode="auto">
          <a:xfrm>
            <a:off x="4267200" y="3551273"/>
            <a:ext cx="4648200" cy="2638425"/>
          </a:xfrm>
          <a:prstGeom prst="rect">
            <a:avLst/>
          </a:prstGeom>
          <a:noFill/>
          <a:ln w="9525">
            <a:noFill/>
            <a:miter lim="800000"/>
            <a:headEnd/>
            <a:tailEnd/>
          </a:ln>
        </p:spPr>
      </p:pic>
      <p:pic>
        <p:nvPicPr>
          <p:cNvPr id="37897" name="Picture 7"/>
          <p:cNvPicPr>
            <a:picLocks noChangeAspect="1" noChangeArrowheads="1"/>
          </p:cNvPicPr>
          <p:nvPr/>
        </p:nvPicPr>
        <p:blipFill>
          <a:blip r:embed="rId4"/>
          <a:srcRect/>
          <a:stretch>
            <a:fillRect/>
          </a:stretch>
        </p:blipFill>
        <p:spPr bwMode="auto">
          <a:xfrm>
            <a:off x="228600" y="3551273"/>
            <a:ext cx="3810000" cy="2697163"/>
          </a:xfrm>
          <a:prstGeom prst="rect">
            <a:avLst/>
          </a:prstGeom>
          <a:noFill/>
          <a:ln w="9525">
            <a:noFill/>
            <a:miter lim="800000"/>
            <a:headEnd/>
            <a:tailEnd/>
          </a:ln>
        </p:spPr>
      </p:pic>
      <p:sp>
        <p:nvSpPr>
          <p:cNvPr id="37898" name="Text Box 8"/>
          <p:cNvSpPr txBox="1">
            <a:spLocks noChangeArrowheads="1"/>
          </p:cNvSpPr>
          <p:nvPr/>
        </p:nvSpPr>
        <p:spPr bwMode="auto">
          <a:xfrm>
            <a:off x="1623123" y="6153042"/>
            <a:ext cx="6366615" cy="400110"/>
          </a:xfrm>
          <a:prstGeom prst="rect">
            <a:avLst/>
          </a:prstGeom>
          <a:noFill/>
          <a:ln w="9525">
            <a:noFill/>
            <a:miter lim="800000"/>
            <a:headEnd/>
            <a:tailEnd/>
          </a:ln>
        </p:spPr>
        <p:txBody>
          <a:bodyPr wrap="none">
            <a:prstTxWarp prst="textNoShape">
              <a:avLst/>
            </a:prstTxWarp>
            <a:spAutoFit/>
          </a:bodyPr>
          <a:lstStyle/>
          <a:p>
            <a:r>
              <a:rPr lang="en-US" sz="2000"/>
              <a:t>“Sky plot”                              </a:t>
            </a:r>
            <a:r>
              <a:rPr lang="en-US" sz="2000" smtClean="0"/>
              <a:t>              </a:t>
            </a:r>
            <a:r>
              <a:rPr lang="en-US" sz="2000"/>
              <a:t>Phase vs elevation angle </a:t>
            </a:r>
          </a:p>
        </p:txBody>
      </p:sp>
    </p:spTree>
    <p:extLst>
      <p:ext uri="{BB962C8B-B14F-4D97-AF65-F5344CB8AC3E}">
        <p14:creationId xmlns:p14="http://schemas.microsoft.com/office/powerpoint/2010/main" val="26930027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1" name="Picture 2"/>
          <p:cNvPicPr>
            <a:picLocks noChangeAspect="1" noChangeArrowheads="1"/>
          </p:cNvPicPr>
          <p:nvPr/>
        </p:nvPicPr>
        <p:blipFill>
          <a:blip r:embed="rId3"/>
          <a:srcRect/>
          <a:stretch>
            <a:fillRect/>
          </a:stretch>
        </p:blipFill>
        <p:spPr bwMode="auto">
          <a:xfrm>
            <a:off x="152400" y="1456030"/>
            <a:ext cx="6934200" cy="4908550"/>
          </a:xfrm>
          <a:prstGeom prst="rect">
            <a:avLst/>
          </a:prstGeom>
          <a:noFill/>
          <a:ln w="9525">
            <a:noFill/>
            <a:miter lim="800000"/>
            <a:headEnd/>
            <a:tailEnd/>
          </a:ln>
        </p:spPr>
      </p:pic>
      <p:sp>
        <p:nvSpPr>
          <p:cNvPr id="39942" name="Text Box 3"/>
          <p:cNvSpPr txBox="1">
            <a:spLocks noChangeArrowheads="1"/>
          </p:cNvSpPr>
          <p:nvPr/>
        </p:nvSpPr>
        <p:spPr bwMode="auto">
          <a:xfrm>
            <a:off x="7239000" y="1989430"/>
            <a:ext cx="1600200" cy="3770263"/>
          </a:xfrm>
          <a:prstGeom prst="rect">
            <a:avLst/>
          </a:prstGeom>
          <a:noFill/>
          <a:ln w="9525">
            <a:noFill/>
            <a:miter lim="800000"/>
            <a:headEnd/>
            <a:tailEnd/>
          </a:ln>
        </p:spPr>
        <p:txBody>
          <a:bodyPr>
            <a:prstTxWarp prst="textNoShape">
              <a:avLst/>
            </a:prstTxWarp>
            <a:spAutoFit/>
          </a:bodyPr>
          <a:lstStyle/>
          <a:p>
            <a:r>
              <a:rPr lang="en-US" sz="1700" dirty="0"/>
              <a:t>High residuals in the same place at different times suggest </a:t>
            </a:r>
            <a:r>
              <a:rPr lang="en-US" sz="1700" dirty="0" err="1"/>
              <a:t>mulitpath</a:t>
            </a:r>
            <a:endParaRPr lang="en-US" sz="1700" dirty="0"/>
          </a:p>
          <a:p>
            <a:endParaRPr lang="en-US" sz="1700" dirty="0"/>
          </a:p>
          <a:p>
            <a:endParaRPr lang="en-US" sz="1700" dirty="0"/>
          </a:p>
          <a:p>
            <a:r>
              <a:rPr lang="en-US" sz="1700" dirty="0"/>
              <a:t>High residuals appearing in a given place only at one time suggest water vapor</a:t>
            </a:r>
            <a:r>
              <a:rPr lang="en-US" sz="1800" dirty="0"/>
              <a:t>  </a:t>
            </a:r>
          </a:p>
        </p:txBody>
      </p:sp>
      <p:sp>
        <p:nvSpPr>
          <p:cNvPr id="2" name="Title 1"/>
          <p:cNvSpPr>
            <a:spLocks noGrp="1"/>
          </p:cNvSpPr>
          <p:nvPr>
            <p:ph type="title"/>
          </p:nvPr>
        </p:nvSpPr>
        <p:spPr/>
        <p:txBody>
          <a:bodyPr/>
          <a:lstStyle/>
          <a:p>
            <a:pPr algn="ctr"/>
            <a:r>
              <a:rPr lang="en-US" smtClean="0"/>
              <a:t>Sky plots</a:t>
            </a:r>
            <a:endParaRPr lang="en-US" dirty="0"/>
          </a:p>
        </p:txBody>
      </p:sp>
      <p:sp>
        <p:nvSpPr>
          <p:cNvPr id="3" name="Date Placeholder 2"/>
          <p:cNvSpPr>
            <a:spLocks noGrp="1"/>
          </p:cNvSpPr>
          <p:nvPr>
            <p:ph type="dt" sz="half" idx="10"/>
          </p:nvPr>
        </p:nvSpPr>
        <p:spPr/>
        <p:txBody>
          <a:bodyPr/>
          <a:lstStyle/>
          <a:p>
            <a:r>
              <a:rPr lang="en-GB" smtClean="0"/>
              <a:t>2017/07/17</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pPr/>
              <a:t>22</a:t>
            </a:fld>
            <a:endParaRPr lang="en-US"/>
          </a:p>
        </p:txBody>
      </p:sp>
    </p:spTree>
    <p:extLst>
      <p:ext uri="{BB962C8B-B14F-4D97-AF65-F5344CB8AC3E}">
        <p14:creationId xmlns:p14="http://schemas.microsoft.com/office/powerpoint/2010/main" val="35296560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2"/>
          <p:cNvSpPr>
            <a:spLocks noGrp="1" noChangeArrowheads="1"/>
          </p:cNvSpPr>
          <p:nvPr>
            <p:ph type="title"/>
          </p:nvPr>
        </p:nvSpPr>
        <p:spPr/>
        <p:txBody>
          <a:bodyPr/>
          <a:lstStyle/>
          <a:p>
            <a:pPr algn="ctr"/>
            <a:r>
              <a:rPr lang="en-US" smtClean="0"/>
              <a:t>Phase vs elevation angle</a:t>
            </a:r>
            <a:endParaRPr lang="en-US"/>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23</a:t>
            </a:fld>
            <a:endParaRPr lang="en-US"/>
          </a:p>
        </p:txBody>
      </p:sp>
      <p:sp>
        <p:nvSpPr>
          <p:cNvPr id="41990" name="Rectangle 3"/>
          <p:cNvSpPr>
            <a:spLocks noGrp="1" noChangeArrowheads="1"/>
          </p:cNvSpPr>
          <p:nvPr>
            <p:ph type="body" idx="4294967295"/>
          </p:nvPr>
        </p:nvSpPr>
        <p:spPr>
          <a:xfrm>
            <a:off x="4898136" y="1460500"/>
            <a:ext cx="4038600" cy="5105400"/>
          </a:xfrm>
        </p:spPr>
        <p:txBody>
          <a:bodyPr>
            <a:normAutofit lnSpcReduction="10000"/>
          </a:bodyPr>
          <a:lstStyle/>
          <a:p>
            <a:pPr marL="0" indent="0" eaLnBrk="1" hangingPunct="1">
              <a:lnSpc>
                <a:spcPct val="90000"/>
              </a:lnSpc>
              <a:buFontTx/>
              <a:buNone/>
            </a:pPr>
            <a:r>
              <a:rPr lang="en-US" sz="1700" dirty="0" smtClean="0"/>
              <a:t>Normal  pattern: bands are high-frequency multipath; red is smoothing of individual values, showing no strong systematics.  Mid-elevation angle noise could be atmospheric delay errors? </a:t>
            </a:r>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r>
              <a:rPr lang="en-US" sz="1700" dirty="0" smtClean="0"/>
              <a:t>Bad pattern: systematic signature of smoothed values indicates a poor model of the antenna phase pattern (perhaps a misidentified antenna in </a:t>
            </a:r>
            <a:r>
              <a:rPr lang="en-US" sz="1700" dirty="0" err="1" smtClean="0"/>
              <a:t>station.info</a:t>
            </a:r>
            <a:r>
              <a:rPr lang="en-US" sz="1700" dirty="0" smtClean="0"/>
              <a:t>) </a:t>
            </a:r>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r>
              <a:rPr lang="en-US" sz="1500" dirty="0"/>
              <a:t>(</a:t>
            </a:r>
            <a:r>
              <a:rPr lang="en-US" sz="1500" dirty="0" smtClean="0"/>
              <a:t>Green lines show the elevation-dependent noise model shown at top and used to reweight the data in solve)</a:t>
            </a:r>
            <a:endParaRPr lang="en-US" sz="1700" dirty="0"/>
          </a:p>
        </p:txBody>
      </p:sp>
      <p:pic>
        <p:nvPicPr>
          <p:cNvPr id="41991" name="Picture 4"/>
          <p:cNvPicPr>
            <a:picLocks noChangeAspect="1" noChangeArrowheads="1"/>
          </p:cNvPicPr>
          <p:nvPr/>
        </p:nvPicPr>
        <p:blipFill>
          <a:blip r:embed="rId3"/>
          <a:srcRect/>
          <a:stretch>
            <a:fillRect/>
          </a:stretch>
        </p:blipFill>
        <p:spPr bwMode="auto">
          <a:xfrm>
            <a:off x="295110" y="3923560"/>
            <a:ext cx="4419600" cy="2633663"/>
          </a:xfrm>
          <a:prstGeom prst="rect">
            <a:avLst/>
          </a:prstGeom>
          <a:noFill/>
          <a:ln w="9525">
            <a:noFill/>
            <a:miter lim="800000"/>
            <a:headEnd/>
            <a:tailEnd/>
          </a:ln>
        </p:spPr>
      </p:pic>
      <p:pic>
        <p:nvPicPr>
          <p:cNvPr id="41992" name="Picture 6"/>
          <p:cNvPicPr>
            <a:picLocks noChangeAspect="1" noChangeArrowheads="1"/>
          </p:cNvPicPr>
          <p:nvPr/>
        </p:nvPicPr>
        <p:blipFill>
          <a:blip r:embed="rId4"/>
          <a:srcRect t="2950"/>
          <a:stretch>
            <a:fillRect/>
          </a:stretch>
        </p:blipFill>
        <p:spPr bwMode="auto">
          <a:xfrm>
            <a:off x="380736" y="1332760"/>
            <a:ext cx="4419600" cy="2506663"/>
          </a:xfrm>
          <a:prstGeom prst="rect">
            <a:avLst/>
          </a:prstGeom>
          <a:noFill/>
          <a:ln w="9525">
            <a:noFill/>
            <a:miter lim="800000"/>
            <a:headEnd/>
            <a:tailEnd/>
          </a:ln>
        </p:spPr>
      </p:pic>
    </p:spTree>
    <p:extLst>
      <p:ext uri="{BB962C8B-B14F-4D97-AF65-F5344CB8AC3E}">
        <p14:creationId xmlns:p14="http://schemas.microsoft.com/office/powerpoint/2010/main" val="18742724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pPr algn="ctr"/>
            <a:r>
              <a:rPr lang="en-US" smtClean="0"/>
              <a:t>What can go wrong?</a:t>
            </a:r>
            <a:endParaRPr lang="en-US" dirty="0"/>
          </a:p>
        </p:txBody>
      </p:sp>
      <p:sp>
        <p:nvSpPr>
          <p:cNvPr id="44038" name="Rectangle 3"/>
          <p:cNvSpPr>
            <a:spLocks noGrp="1" noChangeArrowheads="1"/>
          </p:cNvSpPr>
          <p:nvPr>
            <p:ph idx="1"/>
          </p:nvPr>
        </p:nvSpPr>
        <p:spPr/>
        <p:txBody>
          <a:bodyPr>
            <a:normAutofit/>
          </a:bodyPr>
          <a:lstStyle/>
          <a:p>
            <a:r>
              <a:rPr lang="en-US" dirty="0" smtClean="0"/>
              <a:t>Site missing (not listed) </a:t>
            </a:r>
          </a:p>
          <a:p>
            <a:pPr lvl="1"/>
            <a:r>
              <a:rPr lang="en-US" dirty="0" smtClean="0"/>
              <a:t>no RINEX data within session span: check RINEX file and/or </a:t>
            </a:r>
            <a:r>
              <a:rPr lang="en-US" dirty="0" err="1" smtClean="0"/>
              <a:t>makex.</a:t>
            </a:r>
            <a:r>
              <a:rPr lang="en-US" altLang="ja-JP" dirty="0" err="1" smtClean="0"/>
              <a:t>expt.</a:t>
            </a:r>
            <a:r>
              <a:rPr lang="en-US" dirty="0" err="1" smtClean="0"/>
              <a:t>infor</a:t>
            </a:r>
            <a:endParaRPr lang="en-US" dirty="0" smtClean="0"/>
          </a:p>
          <a:p>
            <a:pPr lvl="1"/>
            <a:r>
              <a:rPr lang="en-US" dirty="0" smtClean="0"/>
              <a:t>too few data, x-file too small and not used: check RINEX file size, change “</a:t>
            </a:r>
            <a:r>
              <a:rPr lang="en-US" dirty="0" err="1" smtClean="0"/>
              <a:t>minxf</a:t>
            </a:r>
            <a:r>
              <a:rPr lang="en-US" dirty="0" smtClean="0"/>
              <a:t>” in </a:t>
            </a:r>
            <a:r>
              <a:rPr lang="en-US" dirty="0" err="1" smtClean="0"/>
              <a:t>process.defaults</a:t>
            </a:r>
            <a:endParaRPr lang="en-US" dirty="0" smtClean="0"/>
          </a:p>
          <a:p>
            <a:r>
              <a:rPr lang="en-US" dirty="0" smtClean="0"/>
              <a:t>Site in solution but no data or adjustment</a:t>
            </a:r>
          </a:p>
          <a:p>
            <a:pPr lvl="1"/>
            <a:r>
              <a:rPr lang="en-US" dirty="0" smtClean="0"/>
              <a:t>a priori coordinates &gt; 10 m off: check range </a:t>
            </a:r>
            <a:r>
              <a:rPr lang="en-US" dirty="0" err="1" smtClean="0"/>
              <a:t>rms</a:t>
            </a:r>
            <a:r>
              <a:rPr lang="en-US" dirty="0" smtClean="0"/>
              <a:t> in </a:t>
            </a:r>
            <a:r>
              <a:rPr lang="en-US" dirty="0" err="1" smtClean="0"/>
              <a:t>autcln.prefit.sum</a:t>
            </a:r>
            <a:r>
              <a:rPr lang="en-US" dirty="0" smtClean="0"/>
              <a:t>,</a:t>
            </a:r>
          </a:p>
          <a:p>
            <a:pPr lvl="2"/>
            <a:r>
              <a:rPr lang="en-US" dirty="0" smtClean="0"/>
              <a:t>run </a:t>
            </a:r>
            <a:r>
              <a:rPr lang="en-US" dirty="0" smtClean="0">
                <a:latin typeface="Courier" charset="0"/>
                <a:ea typeface="Courier" charset="0"/>
                <a:cs typeface="Courier" charset="0"/>
              </a:rPr>
              <a:t>sh_rx2apr</a:t>
            </a:r>
            <a:r>
              <a:rPr lang="en-US" dirty="0" smtClean="0"/>
              <a:t> differentially for several RINEX files</a:t>
            </a:r>
          </a:p>
          <a:p>
            <a:pPr lvl="1"/>
            <a:r>
              <a:rPr lang="en-US" dirty="0" smtClean="0"/>
              <a:t>bad receiver: examine RINEX files or initial c-files with </a:t>
            </a:r>
            <a:r>
              <a:rPr lang="en-US" dirty="0" err="1" smtClean="0">
                <a:latin typeface="Courier" charset="0"/>
                <a:ea typeface="Courier" charset="0"/>
                <a:cs typeface="Courier" charset="0"/>
              </a:rPr>
              <a:t>cview</a:t>
            </a:r>
            <a:r>
              <a:rPr lang="en-US" dirty="0" smtClean="0"/>
              <a:t>     </a:t>
            </a:r>
          </a:p>
          <a:p>
            <a:r>
              <a:rPr lang="en-US" dirty="0"/>
              <a:t>q</a:t>
            </a:r>
            <a:r>
              <a:rPr lang="en-US" dirty="0" smtClean="0"/>
              <a:t>-file </a:t>
            </a:r>
            <a:r>
              <a:rPr lang="en-US" dirty="0" err="1" smtClean="0"/>
              <a:t>nrms</a:t>
            </a:r>
            <a:r>
              <a:rPr lang="en-US" dirty="0" smtClean="0"/>
              <a:t> &gt; 0.2 </a:t>
            </a:r>
          </a:p>
          <a:p>
            <a:pPr lvl="1"/>
            <a:r>
              <a:rPr lang="en-US" dirty="0" smtClean="0"/>
              <a:t>solution over-constrained: check GCX vs GLX </a:t>
            </a:r>
            <a:r>
              <a:rPr lang="en-US" dirty="0" err="1" smtClean="0"/>
              <a:t>nrms</a:t>
            </a:r>
            <a:r>
              <a:rPr lang="en-US" dirty="0" smtClean="0"/>
              <a:t>, rerun with only one site constrained in the </a:t>
            </a:r>
            <a:r>
              <a:rPr lang="en-US" dirty="0" err="1" smtClean="0"/>
              <a:t>sittbl</a:t>
            </a:r>
            <a:r>
              <a:rPr lang="en-US" dirty="0" smtClean="0"/>
              <a:t>.</a:t>
            </a:r>
          </a:p>
          <a:p>
            <a:endParaRPr lang="en-US" dirty="0" smtClean="0"/>
          </a:p>
          <a:p>
            <a:endParaRPr lang="en-US" dirty="0"/>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22513062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pPr algn="ctr"/>
            <a:r>
              <a:rPr lang="en-US" smtClean="0"/>
              <a:t>Problems with a priori coordinates</a:t>
            </a:r>
            <a:endParaRPr lang="en-US" dirty="0"/>
          </a:p>
        </p:txBody>
      </p:sp>
      <p:sp>
        <p:nvSpPr>
          <p:cNvPr id="46086" name="Rectangle 3"/>
          <p:cNvSpPr>
            <a:spLocks noGrp="1" noChangeArrowheads="1"/>
          </p:cNvSpPr>
          <p:nvPr>
            <p:ph idx="1"/>
          </p:nvPr>
        </p:nvSpPr>
        <p:spPr/>
        <p:txBody>
          <a:bodyPr>
            <a:normAutofit/>
          </a:bodyPr>
          <a:lstStyle/>
          <a:p>
            <a:r>
              <a:rPr lang="en-US" dirty="0" smtClean="0"/>
              <a:t>Need to be good to &lt; 10 m to get through </a:t>
            </a:r>
            <a:r>
              <a:rPr lang="en-US" dirty="0" err="1" smtClean="0">
                <a:latin typeface="Courier" charset="0"/>
                <a:ea typeface="Courier" charset="0"/>
                <a:cs typeface="Courier" charset="0"/>
              </a:rPr>
              <a:t>autcln</a:t>
            </a:r>
            <a:endParaRPr lang="en-US" dirty="0" smtClean="0">
              <a:latin typeface="Courier" charset="0"/>
              <a:ea typeface="Courier" charset="0"/>
              <a:cs typeface="Courier" charset="0"/>
            </a:endParaRPr>
          </a:p>
          <a:p>
            <a:r>
              <a:rPr lang="en-US" dirty="0" smtClean="0"/>
              <a:t>Safest source is a previous solution or a </a:t>
            </a:r>
            <a:r>
              <a:rPr lang="en-US" dirty="0" err="1" smtClean="0"/>
              <a:t>pseudorange</a:t>
            </a:r>
            <a:r>
              <a:rPr lang="en-US" dirty="0" smtClean="0"/>
              <a:t> solution using </a:t>
            </a:r>
            <a:r>
              <a:rPr lang="en-US" dirty="0" err="1" smtClean="0">
                <a:latin typeface="Courier" charset="0"/>
                <a:ea typeface="Courier" charset="0"/>
                <a:cs typeface="Courier" charset="0"/>
              </a:rPr>
              <a:t>svpos</a:t>
            </a:r>
            <a:r>
              <a:rPr lang="en-US" dirty="0" smtClean="0"/>
              <a:t>/</a:t>
            </a:r>
            <a:r>
              <a:rPr lang="en-US" dirty="0" err="1" smtClean="0">
                <a:latin typeface="Courier" charset="0"/>
                <a:ea typeface="Courier" charset="0"/>
                <a:cs typeface="Courier" charset="0"/>
              </a:rPr>
              <a:t>svdiff</a:t>
            </a:r>
            <a:r>
              <a:rPr lang="en-US" dirty="0" smtClean="0"/>
              <a:t> (</a:t>
            </a:r>
            <a:r>
              <a:rPr lang="en-US" dirty="0" smtClean="0">
                <a:latin typeface="Courier" charset="0"/>
                <a:ea typeface="Courier" charset="0"/>
                <a:cs typeface="Courier" charset="0"/>
              </a:rPr>
              <a:t>sh_rx2apr</a:t>
            </a:r>
            <a:r>
              <a:rPr lang="en-US" dirty="0" smtClean="0"/>
              <a:t>)</a:t>
            </a:r>
          </a:p>
          <a:p>
            <a:r>
              <a:rPr lang="en-US" dirty="0" smtClean="0"/>
              <a:t>Range </a:t>
            </a:r>
            <a:r>
              <a:rPr lang="en-US" dirty="0" err="1" smtClean="0"/>
              <a:t>rms</a:t>
            </a:r>
            <a:r>
              <a:rPr lang="en-US" dirty="0" smtClean="0"/>
              <a:t> and bias flags added from </a:t>
            </a:r>
            <a:r>
              <a:rPr lang="en-US" dirty="0" err="1" smtClean="0">
                <a:latin typeface="Courier" charset="0"/>
                <a:ea typeface="Courier" charset="0"/>
                <a:cs typeface="Courier" charset="0"/>
              </a:rPr>
              <a:t>autcln</a:t>
            </a:r>
            <a:r>
              <a:rPr lang="en-US" dirty="0" smtClean="0"/>
              <a:t> summary file are a useful check</a:t>
            </a:r>
          </a:p>
          <a:p>
            <a:r>
              <a:rPr lang="en-US" dirty="0" smtClean="0"/>
              <a:t>Convergence is 1:100 to 1:1000 (1 m error in .</a:t>
            </a:r>
            <a:r>
              <a:rPr lang="en-US" dirty="0" err="1" smtClean="0"/>
              <a:t>apr</a:t>
            </a:r>
            <a:r>
              <a:rPr lang="en-US" dirty="0" smtClean="0"/>
              <a:t>-file can lead to 1–10 mm error in adjustment), hence automatic update of l-file for iteration of second GAMIT solution</a:t>
            </a:r>
          </a:p>
          <a:p>
            <a:r>
              <a:rPr lang="en-US" dirty="0" smtClean="0"/>
              <a:t>Watch for repeated updates in email summary as a sign of bad data </a:t>
            </a:r>
            <a:endParaRPr lang="en-US" dirty="0"/>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38043058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pPr algn="ctr"/>
            <a:r>
              <a:rPr lang="en-US" smtClean="0"/>
              <a:t>Constraining the GAMIT solution</a:t>
            </a:r>
            <a:endParaRPr lang="en-US" dirty="0"/>
          </a:p>
        </p:txBody>
      </p:sp>
      <p:sp>
        <p:nvSpPr>
          <p:cNvPr id="48134" name="Rectangle 3"/>
          <p:cNvSpPr>
            <a:spLocks noGrp="1" noChangeArrowheads="1"/>
          </p:cNvSpPr>
          <p:nvPr>
            <p:ph idx="1"/>
          </p:nvPr>
        </p:nvSpPr>
        <p:spPr/>
        <p:txBody>
          <a:bodyPr>
            <a:normAutofit/>
          </a:bodyPr>
          <a:lstStyle/>
          <a:p>
            <a:r>
              <a:rPr lang="en-US" dirty="0" smtClean="0"/>
              <a:t>Minimal (single-station) constraint is all that’s needed for ambiguity resolution, but </a:t>
            </a:r>
            <a:r>
              <a:rPr lang="en-US" dirty="0" err="1" smtClean="0"/>
              <a:t>sittbl</a:t>
            </a:r>
            <a:r>
              <a:rPr lang="en-US" dirty="0" smtClean="0"/>
              <a:t>. can list several to assure one</a:t>
            </a:r>
          </a:p>
          <a:p>
            <a:r>
              <a:rPr lang="en-US" dirty="0" smtClean="0"/>
              <a:t>Orbits can be fixed or tightly constrained (.005 ppm) for IGS orbits since at least 1996</a:t>
            </a:r>
          </a:p>
          <a:p>
            <a:pPr lvl="1"/>
            <a:r>
              <a:rPr lang="en-US" dirty="0" smtClean="0"/>
              <a:t>Use of “BASELINE” mode with IGSF orbits fixed now recommended for processing regions up to at least 6000 km</a:t>
            </a:r>
          </a:p>
          <a:p>
            <a:r>
              <a:rPr lang="en-US" dirty="0" smtClean="0"/>
              <a:t>Look for good (~0.2) loose (GLR/GLX) </a:t>
            </a:r>
            <a:r>
              <a:rPr lang="en-US" dirty="0" err="1" smtClean="0"/>
              <a:t>nrms</a:t>
            </a:r>
            <a:r>
              <a:rPr lang="en-US" dirty="0" smtClean="0"/>
              <a:t> but elevated constrained </a:t>
            </a:r>
            <a:r>
              <a:rPr lang="en-US" dirty="0" err="1" smtClean="0"/>
              <a:t>nrms</a:t>
            </a:r>
            <a:r>
              <a:rPr lang="en-US" dirty="0" smtClean="0"/>
              <a:t> (GCR/GCX) as indication of an over-constrained solution</a:t>
            </a:r>
          </a:p>
          <a:p>
            <a:endParaRPr lang="en-US" dirty="0" smtClean="0"/>
          </a:p>
          <a:p>
            <a:endParaRPr lang="en-US" dirty="0"/>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9381701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lstStyle/>
          <a:p>
            <a:pPr algn="ctr"/>
            <a:r>
              <a:rPr lang="en-US" smtClean="0"/>
              <a:t>More subtle </a:t>
            </a:r>
            <a:r>
              <a:rPr lang="en-US"/>
              <a:t>p</a:t>
            </a:r>
            <a:r>
              <a:rPr lang="en-US" smtClean="0"/>
              <a:t>roblems</a:t>
            </a:r>
            <a:endParaRPr lang="en-US" dirty="0"/>
          </a:p>
        </p:txBody>
      </p:sp>
      <p:sp>
        <p:nvSpPr>
          <p:cNvPr id="50182" name="Rectangle 3"/>
          <p:cNvSpPr>
            <a:spLocks noGrp="1" noChangeArrowheads="1"/>
          </p:cNvSpPr>
          <p:nvPr>
            <p:ph idx="1"/>
          </p:nvPr>
        </p:nvSpPr>
        <p:spPr/>
        <p:txBody>
          <a:bodyPr>
            <a:normAutofit/>
          </a:bodyPr>
          <a:lstStyle/>
          <a:p>
            <a:r>
              <a:rPr lang="en-US" dirty="0" smtClean="0"/>
              <a:t>Site with high </a:t>
            </a:r>
            <a:r>
              <a:rPr lang="en-US" dirty="0" err="1" smtClean="0"/>
              <a:t>rms</a:t>
            </a:r>
            <a:r>
              <a:rPr lang="en-US" dirty="0" smtClean="0"/>
              <a:t> in </a:t>
            </a:r>
            <a:r>
              <a:rPr lang="en-US" dirty="0" err="1" smtClean="0"/>
              <a:t>autcln.post.sum</a:t>
            </a:r>
            <a:endParaRPr lang="en-US" dirty="0" smtClean="0"/>
          </a:p>
          <a:p>
            <a:pPr lvl="1"/>
            <a:r>
              <a:rPr lang="en-US" dirty="0" smtClean="0"/>
              <a:t>high </a:t>
            </a:r>
            <a:r>
              <a:rPr lang="en-US" dirty="0" err="1" smtClean="0"/>
              <a:t>multipathing</a:t>
            </a:r>
            <a:r>
              <a:rPr lang="en-US" dirty="0" smtClean="0"/>
              <a:t> or water vapor: check sky plots of phase</a:t>
            </a:r>
          </a:p>
          <a:p>
            <a:pPr lvl="1"/>
            <a:r>
              <a:rPr lang="en-US" dirty="0" smtClean="0"/>
              <a:t>bad receiver: examine RINEX files or initial c-files with </a:t>
            </a:r>
            <a:r>
              <a:rPr lang="en-US" dirty="0" err="1" smtClean="0">
                <a:latin typeface="Courier" charset="0"/>
                <a:ea typeface="Courier" charset="0"/>
                <a:cs typeface="Courier" charset="0"/>
              </a:rPr>
              <a:t>cview</a:t>
            </a:r>
            <a:endParaRPr lang="en-US" dirty="0" smtClean="0"/>
          </a:p>
          <a:p>
            <a:r>
              <a:rPr lang="en-US" dirty="0" smtClean="0"/>
              <a:t>Phase vs elevation angle plot large and systematic</a:t>
            </a:r>
          </a:p>
          <a:p>
            <a:pPr lvl="1"/>
            <a:r>
              <a:rPr lang="en-US" dirty="0" smtClean="0"/>
              <a:t>misidentified antenna (wrong PCV model)</a:t>
            </a:r>
          </a:p>
          <a:p>
            <a:pPr lvl="1"/>
            <a:r>
              <a:rPr lang="en-US" dirty="0" smtClean="0"/>
              <a:t>coupling between antenna and mount</a:t>
            </a:r>
          </a:p>
          <a:p>
            <a:r>
              <a:rPr lang="en-US" dirty="0" smtClean="0"/>
              <a:t>GAMIT results within normal range but time series shows outlier</a:t>
            </a:r>
          </a:p>
          <a:p>
            <a:pPr lvl="1"/>
            <a:r>
              <a:rPr lang="en-US" dirty="0" smtClean="0"/>
              <a:t>survey-mode: antenna not leveled and centered over mark</a:t>
            </a:r>
          </a:p>
          <a:p>
            <a:pPr lvl="1"/>
            <a:r>
              <a:rPr lang="en-US" dirty="0" smtClean="0"/>
              <a:t>change in multipath (water, objects) or water vapor</a:t>
            </a:r>
          </a:p>
          <a:p>
            <a:pPr lvl="1"/>
            <a:r>
              <a:rPr lang="en-US" dirty="0" smtClean="0"/>
              <a:t>snow on antenna</a:t>
            </a:r>
          </a:p>
          <a:p>
            <a:pPr lvl="1"/>
            <a:r>
              <a:rPr lang="en-US" dirty="0" smtClean="0"/>
              <a:t>incorrect ambiguity resolution (east component except for high latitudes)</a:t>
            </a:r>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32121473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algn="ctr"/>
            <a:r>
              <a:rPr lang="en-US" dirty="0" smtClean="0"/>
              <a:t>Example of understanding outliers</a:t>
            </a:r>
            <a:endParaRPr lang="en-US" dirty="0"/>
          </a:p>
        </p:txBody>
      </p:sp>
      <p:pic>
        <p:nvPicPr>
          <p:cNvPr id="9" name="Picture 2" descr="ALBH_ts"/>
          <p:cNvPicPr>
            <a:picLocks noGrp="1" noChangeAspect="1" noChangeArrowheads="1"/>
          </p:cNvPicPr>
          <p:nvPr>
            <p:ph sz="half" idx="1"/>
          </p:nvPr>
        </p:nvPicPr>
        <p:blipFill>
          <a:blip r:embed="rId3"/>
          <a:stretch>
            <a:fillRect/>
          </a:stretch>
        </p:blipFill>
        <p:spPr>
          <a:xfrm>
            <a:off x="628650" y="1278236"/>
            <a:ext cx="3924000" cy="5078115"/>
          </a:xfrm>
        </p:spPr>
      </p:pic>
      <p:sp>
        <p:nvSpPr>
          <p:cNvPr id="4" name="Content Placeholder 3"/>
          <p:cNvSpPr>
            <a:spLocks noGrp="1"/>
          </p:cNvSpPr>
          <p:nvPr>
            <p:ph sz="half" idx="2"/>
          </p:nvPr>
        </p:nvSpPr>
        <p:spPr/>
        <p:txBody>
          <a:bodyPr/>
          <a:lstStyle/>
          <a:p>
            <a:pPr marL="0" indent="0">
              <a:buNone/>
            </a:pPr>
            <a:r>
              <a:rPr lang="en-US" dirty="0" err="1">
                <a:latin typeface="Courier" charset="0"/>
                <a:ea typeface="Courier" charset="0"/>
                <a:cs typeface="Courier" charset="0"/>
              </a:rPr>
              <a:t>a</a:t>
            </a:r>
            <a:r>
              <a:rPr lang="en-US" dirty="0" err="1" smtClean="0">
                <a:latin typeface="Courier" charset="0"/>
                <a:ea typeface="Courier" charset="0"/>
                <a:cs typeface="Courier" charset="0"/>
              </a:rPr>
              <a:t>utcln</a:t>
            </a:r>
            <a:r>
              <a:rPr lang="en-US" dirty="0" smtClean="0"/>
              <a:t> RMS:</a:t>
            </a:r>
          </a:p>
          <a:p>
            <a:r>
              <a:rPr lang="en-US" dirty="0" smtClean="0"/>
              <a:t>Day 201  9.6 mm</a:t>
            </a:r>
          </a:p>
          <a:p>
            <a:r>
              <a:rPr lang="en-US" dirty="0" smtClean="0"/>
              <a:t>Day 202  6.0 mm</a:t>
            </a:r>
          </a:p>
          <a:p>
            <a:r>
              <a:rPr lang="en-US" dirty="0" smtClean="0"/>
              <a:t>Notice height outlier on day 201</a:t>
            </a:r>
            <a:endParaRPr lang="en-US" dirty="0"/>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86577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normAutofit/>
          </a:bodyPr>
          <a:lstStyle/>
          <a:p>
            <a:pPr algn="ctr"/>
            <a:r>
              <a:rPr lang="en-US" sz="3600" dirty="0" smtClean="0"/>
              <a:t>Overview of </a:t>
            </a:r>
            <a:r>
              <a:rPr lang="en-US" sz="3600" dirty="0" err="1" smtClean="0">
                <a:latin typeface="Courier New" charset="0"/>
                <a:ea typeface="Courier New" charset="0"/>
                <a:cs typeface="Courier New" charset="0"/>
              </a:rPr>
              <a:t>sh_gamit</a:t>
            </a:r>
            <a:r>
              <a:rPr lang="en-US" sz="3600" dirty="0" smtClean="0"/>
              <a:t>: Getting started</a:t>
            </a:r>
            <a:endParaRPr lang="en-US" sz="3600" dirty="0"/>
          </a:p>
        </p:txBody>
      </p:sp>
      <p:sp>
        <p:nvSpPr>
          <p:cNvPr id="15366" name="Rectangle 3"/>
          <p:cNvSpPr>
            <a:spLocks noGrp="1" noChangeArrowheads="1"/>
          </p:cNvSpPr>
          <p:nvPr>
            <p:ph idx="1"/>
          </p:nvPr>
        </p:nvSpPr>
        <p:spPr/>
        <p:txBody>
          <a:bodyPr>
            <a:normAutofit/>
          </a:bodyPr>
          <a:lstStyle/>
          <a:p>
            <a:r>
              <a:rPr lang="en-US" dirty="0" smtClean="0"/>
              <a:t>To start </a:t>
            </a:r>
            <a:r>
              <a:rPr lang="en-US" dirty="0" err="1" smtClean="0">
                <a:latin typeface="Courier"/>
                <a:cs typeface="Courier"/>
              </a:rPr>
              <a:t>sh_setup</a:t>
            </a:r>
            <a:r>
              <a:rPr lang="en-US" dirty="0" smtClean="0"/>
              <a:t> will create /tables,  /</a:t>
            </a:r>
            <a:r>
              <a:rPr lang="en-US" dirty="0" err="1" smtClean="0"/>
              <a:t>rinex</a:t>
            </a:r>
            <a:r>
              <a:rPr lang="en-US" dirty="0" smtClean="0"/>
              <a:t>, /</a:t>
            </a:r>
            <a:r>
              <a:rPr lang="en-US" dirty="0" err="1" smtClean="0"/>
              <a:t>gsoln</a:t>
            </a:r>
            <a:r>
              <a:rPr lang="en-US" dirty="0" smtClean="0"/>
              <a:t> directories and then local specifics can be set.</a:t>
            </a:r>
          </a:p>
          <a:p>
            <a:pPr lvl="1"/>
            <a:r>
              <a:rPr lang="en-US" dirty="0"/>
              <a:t>I</a:t>
            </a:r>
            <a:r>
              <a:rPr lang="en-US" dirty="0" smtClean="0"/>
              <a:t>n tables/, </a:t>
            </a:r>
            <a:r>
              <a:rPr lang="en-US" dirty="0" err="1" smtClean="0"/>
              <a:t>process.defaults</a:t>
            </a:r>
            <a:r>
              <a:rPr lang="en-US" dirty="0" smtClean="0"/>
              <a:t> and </a:t>
            </a:r>
            <a:r>
              <a:rPr lang="en-US" dirty="0" err="1" smtClean="0"/>
              <a:t>sites.default</a:t>
            </a:r>
            <a:r>
              <a:rPr lang="en-US" dirty="0" smtClean="0"/>
              <a:t> are the two main files that need to be edited; </a:t>
            </a:r>
            <a:r>
              <a:rPr lang="en-US" dirty="0" err="1" smtClean="0"/>
              <a:t>sittbl</a:t>
            </a:r>
            <a:r>
              <a:rPr lang="en-US" dirty="0" smtClean="0"/>
              <a:t>. may also need editing to ensure some constrained stations in the network to be processed; </a:t>
            </a:r>
            <a:r>
              <a:rPr lang="en-US" dirty="0" err="1" smtClean="0"/>
              <a:t>sestbl</a:t>
            </a:r>
            <a:r>
              <a:rPr lang="en-US" dirty="0" smtClean="0"/>
              <a:t>. is edited if non-standard processing.</a:t>
            </a:r>
          </a:p>
          <a:p>
            <a:pPr lvl="1"/>
            <a:r>
              <a:rPr lang="en-US" dirty="0" smtClean="0"/>
              <a:t>In tables/, </a:t>
            </a:r>
            <a:r>
              <a:rPr lang="en-US" dirty="0" err="1" smtClean="0"/>
              <a:t>apriori</a:t>
            </a:r>
            <a:r>
              <a:rPr lang="en-US" dirty="0" smtClean="0"/>
              <a:t> coordinate file created (name in </a:t>
            </a:r>
            <a:r>
              <a:rPr lang="en-US" dirty="0" err="1" smtClean="0"/>
              <a:t>process.defaults</a:t>
            </a:r>
            <a:r>
              <a:rPr lang="en-US" dirty="0" smtClean="0"/>
              <a:t>).  Additional coordinates are put into ./tables/</a:t>
            </a:r>
            <a:r>
              <a:rPr lang="en-US" dirty="0" err="1" smtClean="0"/>
              <a:t>lfile</a:t>
            </a:r>
            <a:r>
              <a:rPr lang="en-US" dirty="0" smtClean="0"/>
              <a:t>. </a:t>
            </a:r>
          </a:p>
          <a:p>
            <a:pPr lvl="1"/>
            <a:r>
              <a:rPr lang="en-US" dirty="0"/>
              <a:t>I</a:t>
            </a:r>
            <a:r>
              <a:rPr lang="en-US" dirty="0" smtClean="0"/>
              <a:t>n </a:t>
            </a:r>
            <a:r>
              <a:rPr lang="en-US" dirty="0" err="1" smtClean="0"/>
              <a:t>rinex</a:t>
            </a:r>
            <a:r>
              <a:rPr lang="en-US" dirty="0" smtClean="0"/>
              <a:t>/, local RINEX files need to be copied in; </a:t>
            </a:r>
            <a:r>
              <a:rPr lang="en-US" dirty="0" err="1" smtClean="0"/>
              <a:t>rinex</a:t>
            </a:r>
            <a:r>
              <a:rPr lang="en-US" dirty="0" smtClean="0"/>
              <a:t> data in archives will automatically be downloaded</a:t>
            </a:r>
          </a:p>
          <a:p>
            <a:pPr lvl="1"/>
            <a:endParaRPr lang="en-US" dirty="0" smtClean="0"/>
          </a:p>
          <a:p>
            <a:r>
              <a:rPr lang="en-US" sz="2200" dirty="0" err="1" smtClean="0">
                <a:latin typeface="Courier"/>
                <a:cs typeface="Courier"/>
              </a:rPr>
              <a:t>sh_gamit</a:t>
            </a:r>
            <a:r>
              <a:rPr lang="en-US" sz="2200" dirty="0" smtClean="0">
                <a:latin typeface="Courier"/>
                <a:cs typeface="Courier"/>
              </a:rPr>
              <a:t> -</a:t>
            </a:r>
            <a:r>
              <a:rPr lang="en-US" sz="2200" dirty="0" err="1" smtClean="0">
                <a:latin typeface="Courier"/>
                <a:cs typeface="Courier"/>
              </a:rPr>
              <a:t>expt</a:t>
            </a:r>
            <a:r>
              <a:rPr lang="en-US" sz="2200" dirty="0" smtClean="0">
                <a:latin typeface="Courier"/>
                <a:cs typeface="Courier"/>
              </a:rPr>
              <a:t> [</a:t>
            </a:r>
            <a:r>
              <a:rPr lang="en-US" sz="2200" dirty="0" err="1" smtClean="0">
                <a:latin typeface="Courier"/>
                <a:cs typeface="Courier"/>
              </a:rPr>
              <a:t>expt</a:t>
            </a:r>
            <a:r>
              <a:rPr lang="en-US" sz="2200" dirty="0" smtClean="0">
                <a:latin typeface="Courier"/>
                <a:cs typeface="Courier"/>
              </a:rPr>
              <a:t>-name] </a:t>
            </a:r>
            <a:r>
              <a:rPr lang="en-US" sz="2200" dirty="0">
                <a:latin typeface="Courier"/>
                <a:cs typeface="Courier"/>
              </a:rPr>
              <a:t>-</a:t>
            </a:r>
            <a:r>
              <a:rPr lang="en-US" sz="2200" dirty="0" smtClean="0">
                <a:latin typeface="Courier"/>
                <a:cs typeface="Courier"/>
              </a:rPr>
              <a:t>s [</a:t>
            </a:r>
            <a:r>
              <a:rPr lang="en-US" sz="2200" dirty="0" err="1" smtClean="0">
                <a:latin typeface="Courier"/>
                <a:cs typeface="Courier"/>
              </a:rPr>
              <a:t>yr</a:t>
            </a:r>
            <a:r>
              <a:rPr lang="en-US" sz="2200" dirty="0" smtClean="0">
                <a:latin typeface="Courier"/>
                <a:cs typeface="Courier"/>
              </a:rPr>
              <a:t>] [start-</a:t>
            </a:r>
            <a:r>
              <a:rPr lang="en-US" sz="2200" dirty="0" err="1" smtClean="0">
                <a:latin typeface="Courier"/>
                <a:cs typeface="Courier"/>
              </a:rPr>
              <a:t>doy</a:t>
            </a:r>
            <a:r>
              <a:rPr lang="en-US" sz="2200" dirty="0" smtClean="0">
                <a:latin typeface="Courier"/>
                <a:cs typeface="Courier"/>
              </a:rPr>
              <a:t>] [stop-</a:t>
            </a:r>
            <a:r>
              <a:rPr lang="en-US" sz="2200" dirty="0" err="1" smtClean="0">
                <a:latin typeface="Courier"/>
                <a:cs typeface="Courier"/>
              </a:rPr>
              <a:t>doy</a:t>
            </a:r>
            <a:r>
              <a:rPr lang="en-US" sz="2200" dirty="0" smtClean="0">
                <a:latin typeface="Courier"/>
                <a:cs typeface="Courier"/>
              </a:rPr>
              <a:t>]</a:t>
            </a:r>
          </a:p>
          <a:p>
            <a:pPr lvl="1"/>
            <a:r>
              <a:rPr lang="en-US" dirty="0" smtClean="0"/>
              <a:t>Common options are:   -</a:t>
            </a:r>
            <a:r>
              <a:rPr lang="en-US" dirty="0" err="1" smtClean="0"/>
              <a:t>dopt</a:t>
            </a:r>
            <a:r>
              <a:rPr lang="en-US" dirty="0" smtClean="0"/>
              <a:t>  –</a:t>
            </a:r>
            <a:r>
              <a:rPr lang="en-US" dirty="0" err="1" smtClean="0"/>
              <a:t>copt</a:t>
            </a:r>
            <a:r>
              <a:rPr lang="en-US" dirty="0" smtClean="0"/>
              <a:t>   –</a:t>
            </a:r>
            <a:r>
              <a:rPr lang="en-US" dirty="0" err="1" smtClean="0"/>
              <a:t>rx_doy_minus</a:t>
            </a:r>
            <a:r>
              <a:rPr lang="en-US" dirty="0" smtClean="0"/>
              <a:t>   -</a:t>
            </a:r>
            <a:r>
              <a:rPr lang="en-US" dirty="0" err="1" smtClean="0"/>
              <a:t>netext</a:t>
            </a:r>
            <a:r>
              <a:rPr lang="en-US" dirty="0" smtClean="0"/>
              <a:t> </a:t>
            </a:r>
          </a:p>
          <a:p>
            <a:endParaRPr lang="en-US" dirty="0"/>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116286116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7" name="Picture 2" descr="ALBH"/>
          <p:cNvPicPr>
            <a:picLocks noChangeAspect="1" noChangeArrowheads="1"/>
          </p:cNvPicPr>
          <p:nvPr/>
        </p:nvPicPr>
        <p:blipFill>
          <a:blip r:embed="rId3"/>
          <a:srcRect t="282" b="53014"/>
          <a:stretch>
            <a:fillRect/>
          </a:stretch>
        </p:blipFill>
        <p:spPr bwMode="auto">
          <a:xfrm>
            <a:off x="990600" y="3871635"/>
            <a:ext cx="7115175" cy="2362200"/>
          </a:xfrm>
          <a:prstGeom prst="rect">
            <a:avLst/>
          </a:prstGeom>
          <a:noFill/>
          <a:ln w="9525">
            <a:noFill/>
            <a:miter lim="800000"/>
            <a:headEnd/>
            <a:tailEnd/>
          </a:ln>
        </p:spPr>
      </p:pic>
      <p:pic>
        <p:nvPicPr>
          <p:cNvPr id="54278" name="Picture 3" descr="ALBH"/>
          <p:cNvPicPr>
            <a:picLocks noChangeAspect="1" noChangeArrowheads="1"/>
          </p:cNvPicPr>
          <p:nvPr/>
        </p:nvPicPr>
        <p:blipFill>
          <a:blip r:embed="rId4"/>
          <a:srcRect b="53014"/>
          <a:stretch>
            <a:fillRect/>
          </a:stretch>
        </p:blipFill>
        <p:spPr bwMode="auto">
          <a:xfrm>
            <a:off x="914400" y="976035"/>
            <a:ext cx="7115175" cy="2376488"/>
          </a:xfrm>
          <a:prstGeom prst="rect">
            <a:avLst/>
          </a:prstGeom>
          <a:noFill/>
          <a:ln w="9525">
            <a:noFill/>
            <a:miter lim="800000"/>
            <a:headEnd/>
            <a:tailEnd/>
          </a:ln>
        </p:spPr>
      </p:pic>
      <p:sp>
        <p:nvSpPr>
          <p:cNvPr id="54279" name="Text Box 4"/>
          <p:cNvSpPr txBox="1">
            <a:spLocks noChangeArrowheads="1"/>
          </p:cNvSpPr>
          <p:nvPr/>
        </p:nvSpPr>
        <p:spPr bwMode="auto">
          <a:xfrm>
            <a:off x="3200400" y="442635"/>
            <a:ext cx="2225675" cy="457200"/>
          </a:xfrm>
          <a:prstGeom prst="rect">
            <a:avLst/>
          </a:prstGeom>
          <a:noFill/>
          <a:ln w="9525">
            <a:noFill/>
            <a:miter lim="800000"/>
            <a:headEnd/>
            <a:tailEnd/>
          </a:ln>
        </p:spPr>
        <p:txBody>
          <a:bodyPr>
            <a:prstTxWarp prst="textNoShape">
              <a:avLst/>
            </a:prstTxWarp>
            <a:spAutoFit/>
          </a:bodyPr>
          <a:lstStyle/>
          <a:p>
            <a:endParaRPr lang="en-US"/>
          </a:p>
        </p:txBody>
      </p:sp>
      <p:sp>
        <p:nvSpPr>
          <p:cNvPr id="54280" name="Text Box 5"/>
          <p:cNvSpPr txBox="1">
            <a:spLocks noChangeArrowheads="1"/>
          </p:cNvSpPr>
          <p:nvPr/>
        </p:nvSpPr>
        <p:spPr bwMode="auto">
          <a:xfrm>
            <a:off x="3352800" y="442635"/>
            <a:ext cx="2895600" cy="457200"/>
          </a:xfrm>
          <a:prstGeom prst="rect">
            <a:avLst/>
          </a:prstGeom>
          <a:noFill/>
          <a:ln w="9525">
            <a:noFill/>
            <a:miter lim="800000"/>
            <a:headEnd/>
            <a:tailEnd/>
          </a:ln>
        </p:spPr>
        <p:txBody>
          <a:bodyPr>
            <a:prstTxWarp prst="textNoShape">
              <a:avLst/>
            </a:prstTxWarp>
            <a:spAutoFit/>
          </a:bodyPr>
          <a:lstStyle/>
          <a:p>
            <a:r>
              <a:rPr lang="en-US" dirty="0"/>
              <a:t>ALBH 2003 Day 201</a:t>
            </a:r>
          </a:p>
        </p:txBody>
      </p:sp>
      <p:sp>
        <p:nvSpPr>
          <p:cNvPr id="54281" name="Rectangle 6"/>
          <p:cNvSpPr>
            <a:spLocks noChangeArrowheads="1"/>
          </p:cNvSpPr>
          <p:nvPr/>
        </p:nvSpPr>
        <p:spPr bwMode="auto">
          <a:xfrm>
            <a:off x="3276600" y="3414435"/>
            <a:ext cx="3009900" cy="457200"/>
          </a:xfrm>
          <a:prstGeom prst="rect">
            <a:avLst/>
          </a:prstGeom>
          <a:noFill/>
          <a:ln w="9525">
            <a:noFill/>
            <a:miter lim="800000"/>
            <a:headEnd/>
            <a:tailEnd/>
          </a:ln>
        </p:spPr>
        <p:txBody>
          <a:bodyPr>
            <a:prstTxWarp prst="textNoShape">
              <a:avLst/>
            </a:prstTxWarp>
            <a:spAutoFit/>
          </a:bodyPr>
          <a:lstStyle/>
          <a:p>
            <a:r>
              <a:rPr lang="en-US"/>
              <a:t>ALBH 2003 Day 202</a:t>
            </a:r>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266238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1026"/>
          <p:cNvSpPr>
            <a:spLocks noGrp="1" noChangeArrowheads="1"/>
          </p:cNvSpPr>
          <p:nvPr>
            <p:ph type="title"/>
          </p:nvPr>
        </p:nvSpPr>
        <p:spPr/>
        <p:txBody>
          <a:bodyPr/>
          <a:lstStyle/>
          <a:p>
            <a:pPr algn="ctr"/>
            <a:r>
              <a:rPr lang="en-US" dirty="0" smtClean="0"/>
              <a:t>Directory structure</a:t>
            </a:r>
            <a:endParaRPr lang="en-US" dirty="0"/>
          </a:p>
        </p:txBody>
      </p:sp>
      <p:sp>
        <p:nvSpPr>
          <p:cNvPr id="17414" name="Rectangle 1027"/>
          <p:cNvSpPr>
            <a:spLocks noGrp="1" noChangeArrowheads="1"/>
          </p:cNvSpPr>
          <p:nvPr>
            <p:ph idx="1"/>
          </p:nvPr>
        </p:nvSpPr>
        <p:spPr/>
        <p:txBody>
          <a:bodyPr>
            <a:normAutofit/>
          </a:bodyPr>
          <a:lstStyle/>
          <a:p>
            <a:r>
              <a:rPr lang="en-US" dirty="0" smtClean="0"/>
              <a:t>Top level: global tables and survey directories</a:t>
            </a:r>
          </a:p>
          <a:p>
            <a:r>
              <a:rPr lang="en-US" dirty="0" smtClean="0"/>
              <a:t>Within each top-level directory:</a:t>
            </a:r>
            <a:br>
              <a:rPr lang="en-US" dirty="0" smtClean="0"/>
            </a:br>
            <a:r>
              <a:rPr lang="en-US" dirty="0" smtClean="0"/>
              <a:t>	</a:t>
            </a:r>
            <a:r>
              <a:rPr lang="en-US" dirty="0" err="1" smtClean="0"/>
              <a:t>brdc</a:t>
            </a:r>
            <a:r>
              <a:rPr lang="en-US" dirty="0" smtClean="0"/>
              <a:t>/  </a:t>
            </a:r>
            <a:r>
              <a:rPr lang="en-US" dirty="0" err="1" smtClean="0"/>
              <a:t>gfiles</a:t>
            </a:r>
            <a:r>
              <a:rPr lang="en-US" dirty="0" smtClean="0"/>
              <a:t>/  </a:t>
            </a:r>
            <a:r>
              <a:rPr lang="en-US" dirty="0" err="1" smtClean="0"/>
              <a:t>glbf</a:t>
            </a:r>
            <a:r>
              <a:rPr lang="en-US" dirty="0" smtClean="0"/>
              <a:t>/  </a:t>
            </a:r>
            <a:r>
              <a:rPr lang="en-US" dirty="0" err="1" smtClean="0"/>
              <a:t>gsoln</a:t>
            </a:r>
            <a:r>
              <a:rPr lang="en-US" dirty="0" smtClean="0"/>
              <a:t>/  </a:t>
            </a:r>
            <a:r>
              <a:rPr lang="en-US" dirty="0" err="1" smtClean="0"/>
              <a:t>igs</a:t>
            </a:r>
            <a:r>
              <a:rPr lang="en-US" dirty="0" smtClean="0"/>
              <a:t>/  </a:t>
            </a:r>
            <a:r>
              <a:rPr lang="en-US" dirty="0" err="1" smtClean="0"/>
              <a:t>rinex</a:t>
            </a:r>
            <a:r>
              <a:rPr lang="en-US" dirty="0" smtClean="0"/>
              <a:t>/  tables/</a:t>
            </a:r>
            <a:r>
              <a:rPr lang="en-US" dirty="0"/>
              <a:t/>
            </a:r>
            <a:br>
              <a:rPr lang="en-US" dirty="0"/>
            </a:br>
            <a:r>
              <a:rPr lang="en-US" dirty="0" smtClean="0"/>
              <a:t>	day1/  day2/  (these directories are created as needed)</a:t>
            </a:r>
          </a:p>
          <a:p>
            <a:r>
              <a:rPr lang="en-US" dirty="0" smtClean="0"/>
              <a:t>Generally 50-60 sites is the largest network processed in GAMIT; larger numbers of stations require sub-netting of sites (see </a:t>
            </a:r>
            <a:r>
              <a:rPr lang="en-US" dirty="0" err="1" smtClean="0">
                <a:latin typeface="Courier" charset="0"/>
                <a:ea typeface="Courier" charset="0"/>
                <a:cs typeface="Courier" charset="0"/>
              </a:rPr>
              <a:t>netsel</a:t>
            </a:r>
            <a:r>
              <a:rPr lang="en-US" dirty="0" smtClean="0"/>
              <a:t>, </a:t>
            </a:r>
            <a:r>
              <a:rPr lang="en-US" dirty="0" err="1" smtClean="0">
                <a:latin typeface="Courier" charset="0"/>
                <a:ea typeface="Courier" charset="0"/>
                <a:cs typeface="Courier" charset="0"/>
              </a:rPr>
              <a:t>global_sel</a:t>
            </a:r>
            <a:r>
              <a:rPr lang="en-US" dirty="0" smtClean="0"/>
              <a:t> and </a:t>
            </a:r>
            <a:r>
              <a:rPr lang="en-US" dirty="0" err="1" smtClean="0">
                <a:latin typeface="Courier" charset="0"/>
                <a:ea typeface="Courier" charset="0"/>
                <a:cs typeface="Courier" charset="0"/>
              </a:rPr>
              <a:t>sh_network_sel</a:t>
            </a:r>
            <a:r>
              <a:rPr lang="en-US" dirty="0" smtClean="0"/>
              <a:t>).</a:t>
            </a:r>
          </a:p>
          <a:p>
            <a:r>
              <a:rPr lang="en-US" dirty="0" smtClean="0"/>
              <a:t>Tables are linked from day directories to experiment tables/ and then to ~/</a:t>
            </a:r>
            <a:r>
              <a:rPr lang="en-US" dirty="0" err="1" smtClean="0"/>
              <a:t>gg</a:t>
            </a:r>
            <a:r>
              <a:rPr lang="en-US" dirty="0" smtClean="0"/>
              <a:t>/tables  </a:t>
            </a:r>
          </a:p>
          <a:p>
            <a:r>
              <a:rPr lang="en-US" dirty="0" smtClean="0"/>
              <a:t>GAMIT processing occurs in the day directories </a:t>
            </a:r>
          </a:p>
          <a:p>
            <a:r>
              <a:rPr lang="en-US" dirty="0" smtClean="0"/>
              <a:t>GLOBK processing occurs in </a:t>
            </a:r>
            <a:r>
              <a:rPr lang="en-US" dirty="0" err="1" smtClean="0"/>
              <a:t>gsoln</a:t>
            </a:r>
            <a:r>
              <a:rPr lang="en-US" dirty="0" smtClean="0"/>
              <a:t>/</a:t>
            </a:r>
          </a:p>
          <a:p>
            <a:endParaRPr lang="en-US" dirty="0"/>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05594854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normAutofit/>
          </a:bodyPr>
          <a:lstStyle/>
          <a:p>
            <a:pPr algn="ctr"/>
            <a:r>
              <a:rPr lang="en-US" dirty="0" smtClean="0"/>
              <a:t>Files provided or created automatically </a:t>
            </a:r>
            <a:endParaRPr lang="en-US" dirty="0"/>
          </a:p>
        </p:txBody>
      </p:sp>
      <p:sp>
        <p:nvSpPr>
          <p:cNvPr id="25606" name="Rectangle 3"/>
          <p:cNvSpPr>
            <a:spLocks noGrp="1" noChangeArrowheads="1"/>
          </p:cNvSpPr>
          <p:nvPr>
            <p:ph idx="1"/>
          </p:nvPr>
        </p:nvSpPr>
        <p:spPr/>
        <p:txBody>
          <a:bodyPr>
            <a:normAutofit fontScale="85000" lnSpcReduction="20000"/>
          </a:bodyPr>
          <a:lstStyle/>
          <a:p>
            <a:r>
              <a:rPr lang="en-US" dirty="0" smtClean="0"/>
              <a:t>Satellite orbits</a:t>
            </a:r>
          </a:p>
          <a:p>
            <a:pPr lvl="1"/>
            <a:r>
              <a:rPr lang="en-US" dirty="0" smtClean="0"/>
              <a:t>IGS sp3-files (tabular) and/or g-files (ICs for GAMIT)</a:t>
            </a:r>
          </a:p>
          <a:p>
            <a:pPr lvl="1"/>
            <a:r>
              <a:rPr lang="en-US" dirty="0" smtClean="0"/>
              <a:t>ARC integrates to get t-files (tabular)</a:t>
            </a:r>
          </a:p>
          <a:p>
            <a:r>
              <a:rPr lang="en-US" dirty="0" smtClean="0"/>
              <a:t>Earth orientation </a:t>
            </a:r>
            <a:r>
              <a:rPr lang="en-US" dirty="0"/>
              <a:t>p</a:t>
            </a:r>
            <a:r>
              <a:rPr lang="en-US" dirty="0" smtClean="0"/>
              <a:t>arameters (EOPs: ut1.; </a:t>
            </a:r>
            <a:r>
              <a:rPr lang="en-US" dirty="0" err="1" smtClean="0"/>
              <a:t>wob</a:t>
            </a:r>
            <a:r>
              <a:rPr lang="en-US" dirty="0" smtClean="0"/>
              <a:t>.</a:t>
            </a:r>
            <a:r>
              <a:rPr lang="en-US" dirty="0"/>
              <a:t>) — </a:t>
            </a:r>
            <a:r>
              <a:rPr lang="en-US" dirty="0" smtClean="0"/>
              <a:t>downloaded if needed for current day</a:t>
            </a:r>
          </a:p>
          <a:p>
            <a:r>
              <a:rPr lang="en-US" dirty="0" smtClean="0"/>
              <a:t>Leap-second file — linked to </a:t>
            </a:r>
            <a:r>
              <a:rPr lang="en-US" dirty="0" err="1" smtClean="0"/>
              <a:t>gg</a:t>
            </a:r>
            <a:r>
              <a:rPr lang="en-US" dirty="0" smtClean="0"/>
              <a:t>/tables (update ~yearly or when leap second)</a:t>
            </a:r>
          </a:p>
          <a:p>
            <a:r>
              <a:rPr lang="en-US" dirty="0" smtClean="0"/>
              <a:t>Satellite clock (j-) </a:t>
            </a:r>
            <a:r>
              <a:rPr lang="en-US" dirty="0"/>
              <a:t>files — </a:t>
            </a:r>
            <a:r>
              <a:rPr lang="en-US" dirty="0" smtClean="0"/>
              <a:t>from RINEX navigation (</a:t>
            </a:r>
            <a:r>
              <a:rPr lang="en-US" dirty="0" err="1" smtClean="0"/>
              <a:t>brdc</a:t>
            </a:r>
            <a:r>
              <a:rPr lang="en-US" dirty="0" smtClean="0"/>
              <a:t>) file</a:t>
            </a:r>
          </a:p>
          <a:p>
            <a:r>
              <a:rPr lang="en-US" dirty="0" err="1" smtClean="0"/>
              <a:t>Rcvr</a:t>
            </a:r>
            <a:r>
              <a:rPr lang="en-US" dirty="0" smtClean="0"/>
              <a:t>/ant characteristics (</a:t>
            </a:r>
            <a:r>
              <a:rPr lang="en-US" dirty="0" err="1" smtClean="0"/>
              <a:t>rcvant.dat</a:t>
            </a:r>
            <a:r>
              <a:rPr lang="en-US" dirty="0" smtClean="0"/>
              <a:t>, </a:t>
            </a:r>
            <a:r>
              <a:rPr lang="en-US" dirty="0" err="1" smtClean="0"/>
              <a:t>hi.dat</a:t>
            </a:r>
            <a:r>
              <a:rPr lang="en-US" dirty="0"/>
              <a:t>) — </a:t>
            </a:r>
            <a:r>
              <a:rPr lang="en-US" dirty="0" smtClean="0"/>
              <a:t>linked to </a:t>
            </a:r>
            <a:r>
              <a:rPr lang="en-US" dirty="0" err="1" smtClean="0"/>
              <a:t>gg</a:t>
            </a:r>
            <a:r>
              <a:rPr lang="en-US" dirty="0" smtClean="0"/>
              <a:t>/tables</a:t>
            </a:r>
          </a:p>
          <a:p>
            <a:r>
              <a:rPr lang="en-US" dirty="0" smtClean="0"/>
              <a:t>Differential code biases (</a:t>
            </a:r>
            <a:r>
              <a:rPr lang="en-US" dirty="0" err="1" smtClean="0"/>
              <a:t>dcb.dat</a:t>
            </a:r>
            <a:r>
              <a:rPr lang="en-US" dirty="0"/>
              <a:t>) </a:t>
            </a:r>
            <a:r>
              <a:rPr lang="en-US" dirty="0" smtClean="0"/>
              <a:t>— update ~monthly</a:t>
            </a:r>
          </a:p>
          <a:p>
            <a:r>
              <a:rPr lang="en-US" dirty="0" smtClean="0"/>
              <a:t>Antenna phase center models (</a:t>
            </a:r>
            <a:r>
              <a:rPr lang="en-US" dirty="0" err="1" smtClean="0"/>
              <a:t>antmod.dat</a:t>
            </a:r>
            <a:r>
              <a:rPr lang="en-US" dirty="0"/>
              <a:t>) — </a:t>
            </a:r>
            <a:r>
              <a:rPr lang="en-US" dirty="0" smtClean="0"/>
              <a:t>linked to </a:t>
            </a:r>
            <a:r>
              <a:rPr lang="en-US" dirty="0" err="1" smtClean="0"/>
              <a:t>gg</a:t>
            </a:r>
            <a:r>
              <a:rPr lang="en-US" dirty="0" smtClean="0"/>
              <a:t>/tables (also needs to be updated when new antennas added).</a:t>
            </a:r>
          </a:p>
          <a:p>
            <a:r>
              <a:rPr lang="en-US" dirty="0" err="1" smtClean="0"/>
              <a:t>Luni</a:t>
            </a:r>
            <a:r>
              <a:rPr lang="en-US" dirty="0" smtClean="0"/>
              <a:t>-solar ephemerides and nutation (</a:t>
            </a:r>
            <a:r>
              <a:rPr lang="en-US" dirty="0" err="1" smtClean="0"/>
              <a:t>soltab</a:t>
            </a:r>
            <a:r>
              <a:rPr lang="en-US" dirty="0" smtClean="0"/>
              <a:t>., </a:t>
            </a:r>
            <a:r>
              <a:rPr lang="en-US" dirty="0" err="1" smtClean="0"/>
              <a:t>luntab</a:t>
            </a:r>
            <a:r>
              <a:rPr lang="en-US" dirty="0" smtClean="0"/>
              <a:t>., </a:t>
            </a:r>
            <a:r>
              <a:rPr lang="en-US" dirty="0" err="1" smtClean="0"/>
              <a:t>nutabl</a:t>
            </a:r>
            <a:r>
              <a:rPr lang="en-US" dirty="0" smtClean="0"/>
              <a:t>.) linked to </a:t>
            </a:r>
            <a:r>
              <a:rPr lang="en-US" dirty="0" err="1" smtClean="0"/>
              <a:t>gg</a:t>
            </a:r>
            <a:r>
              <a:rPr lang="en-US" dirty="0" smtClean="0"/>
              <a:t>/tables (need to update yearly) </a:t>
            </a:r>
          </a:p>
          <a:p>
            <a:r>
              <a:rPr lang="en-US" dirty="0" smtClean="0"/>
              <a:t>Ocean tide grid (optional) – linked to </a:t>
            </a:r>
            <a:r>
              <a:rPr lang="en-US" dirty="0" err="1" smtClean="0"/>
              <a:t>gg</a:t>
            </a:r>
            <a:r>
              <a:rPr lang="en-US" dirty="0" smtClean="0"/>
              <a:t>/tables</a:t>
            </a:r>
          </a:p>
          <a:p>
            <a:r>
              <a:rPr lang="en-US" dirty="0" smtClean="0"/>
              <a:t>Atmospheric loading grid (optional) – need to update yearly</a:t>
            </a:r>
          </a:p>
          <a:p>
            <a:r>
              <a:rPr lang="en-US" dirty="0" smtClean="0"/>
              <a:t>Mapping function grid (optional) – need to update yearly</a:t>
            </a:r>
          </a:p>
          <a:p>
            <a:endParaRPr lang="en-US" dirty="0" smtClean="0"/>
          </a:p>
          <a:p>
            <a:endParaRPr lang="en-US" dirty="0"/>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4209346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1026"/>
          <p:cNvSpPr>
            <a:spLocks noGrp="1" noChangeArrowheads="1"/>
          </p:cNvSpPr>
          <p:nvPr>
            <p:ph type="title"/>
          </p:nvPr>
        </p:nvSpPr>
        <p:spPr/>
        <p:txBody>
          <a:bodyPr/>
          <a:lstStyle/>
          <a:p>
            <a:pPr algn="ctr"/>
            <a:r>
              <a:rPr lang="en-US" dirty="0" smtClean="0"/>
              <a:t>Files you need to worry about</a:t>
            </a:r>
            <a:endParaRPr lang="en-US" dirty="0"/>
          </a:p>
        </p:txBody>
      </p:sp>
      <p:sp>
        <p:nvSpPr>
          <p:cNvPr id="23558" name="Rectangle 1027"/>
          <p:cNvSpPr>
            <a:spLocks noGrp="1" noChangeArrowheads="1"/>
          </p:cNvSpPr>
          <p:nvPr>
            <p:ph idx="1"/>
          </p:nvPr>
        </p:nvSpPr>
        <p:spPr/>
        <p:txBody>
          <a:bodyPr>
            <a:normAutofit fontScale="92500"/>
          </a:bodyPr>
          <a:lstStyle/>
          <a:p>
            <a:r>
              <a:rPr lang="en-US" dirty="0" smtClean="0"/>
              <a:t>RINEX files – local plus list in </a:t>
            </a:r>
            <a:r>
              <a:rPr lang="en-US" dirty="0" err="1" smtClean="0"/>
              <a:t>sites.defaults</a:t>
            </a:r>
            <a:endParaRPr lang="en-US" dirty="0" smtClean="0"/>
          </a:p>
          <a:p>
            <a:r>
              <a:rPr lang="en-US" dirty="0" smtClean="0"/>
              <a:t>Control files</a:t>
            </a:r>
          </a:p>
          <a:p>
            <a:pPr lvl="1"/>
            <a:r>
              <a:rPr lang="en-US" dirty="0" err="1" smtClean="0"/>
              <a:t>process.defaults</a:t>
            </a:r>
            <a:r>
              <a:rPr lang="en-US" dirty="0" smtClean="0"/>
              <a:t> : minor edits for each survey</a:t>
            </a:r>
          </a:p>
          <a:p>
            <a:pPr lvl="1"/>
            <a:r>
              <a:rPr lang="en-US" dirty="0" err="1"/>
              <a:t>sestbl</a:t>
            </a:r>
            <a:r>
              <a:rPr lang="en-US" dirty="0"/>
              <a:t>. </a:t>
            </a:r>
            <a:r>
              <a:rPr lang="en-US" dirty="0" smtClean="0"/>
              <a:t>: experiment and models setup (unchanged </a:t>
            </a:r>
            <a:r>
              <a:rPr lang="en-US" dirty="0"/>
              <a:t>for most </a:t>
            </a:r>
            <a:r>
              <a:rPr lang="en-US" dirty="0" smtClean="0"/>
              <a:t>processing)</a:t>
            </a:r>
          </a:p>
          <a:p>
            <a:pPr lvl="1"/>
            <a:r>
              <a:rPr lang="en-US" dirty="0" err="1" smtClean="0"/>
              <a:t>sites.defaults</a:t>
            </a:r>
            <a:r>
              <a:rPr lang="en-US" dirty="0" smtClean="0"/>
              <a:t> : sites to include or omit and source of metadata</a:t>
            </a:r>
          </a:p>
          <a:p>
            <a:pPr lvl="1"/>
            <a:r>
              <a:rPr lang="en-US" dirty="0" err="1" smtClean="0"/>
              <a:t>sittbl</a:t>
            </a:r>
            <a:r>
              <a:rPr lang="en-US" dirty="0" smtClean="0"/>
              <a:t>. : sites constrained for ambiguity resolution</a:t>
            </a:r>
          </a:p>
          <a:p>
            <a:pPr lvl="1"/>
            <a:r>
              <a:rPr lang="en-US" dirty="0" err="1" smtClean="0"/>
              <a:t>globk_comb.cmd</a:t>
            </a:r>
            <a:r>
              <a:rPr lang="en-US" dirty="0" smtClean="0"/>
              <a:t> : </a:t>
            </a:r>
            <a:r>
              <a:rPr lang="en-US" dirty="0" err="1" smtClean="0"/>
              <a:t>use_site</a:t>
            </a:r>
            <a:r>
              <a:rPr lang="en-US" dirty="0" smtClean="0"/>
              <a:t>, </a:t>
            </a:r>
            <a:r>
              <a:rPr lang="en-US" dirty="0" err="1" smtClean="0"/>
              <a:t>apr_neu</a:t>
            </a:r>
            <a:r>
              <a:rPr lang="en-US" dirty="0" smtClean="0"/>
              <a:t>, </a:t>
            </a:r>
            <a:r>
              <a:rPr lang="en-US" dirty="0" err="1" smtClean="0"/>
              <a:t>apr_svs</a:t>
            </a:r>
            <a:r>
              <a:rPr lang="en-US" dirty="0" smtClean="0"/>
              <a:t>, </a:t>
            </a:r>
            <a:r>
              <a:rPr lang="en-US" dirty="0" err="1" smtClean="0"/>
              <a:t>apr_wob</a:t>
            </a:r>
            <a:r>
              <a:rPr lang="en-US" dirty="0" smtClean="0"/>
              <a:t>, apr_ut1, </a:t>
            </a:r>
            <a:r>
              <a:rPr lang="en-US" dirty="0" err="1" smtClean="0"/>
              <a:t>sig_neu</a:t>
            </a:r>
            <a:r>
              <a:rPr lang="en-US" dirty="0" smtClean="0"/>
              <a:t> and </a:t>
            </a:r>
            <a:r>
              <a:rPr lang="en-US" dirty="0" err="1" smtClean="0"/>
              <a:t>mar_neu</a:t>
            </a:r>
            <a:r>
              <a:rPr lang="en-US" dirty="0" smtClean="0"/>
              <a:t> commands</a:t>
            </a:r>
          </a:p>
          <a:p>
            <a:pPr lvl="1"/>
            <a:r>
              <a:rPr lang="en-US" dirty="0" err="1" smtClean="0"/>
              <a:t>glorg_comb.cmd</a:t>
            </a:r>
            <a:r>
              <a:rPr lang="en-US" dirty="0" smtClean="0"/>
              <a:t> : </a:t>
            </a:r>
            <a:r>
              <a:rPr lang="en-US" dirty="0" err="1" smtClean="0"/>
              <a:t>apr_file</a:t>
            </a:r>
            <a:r>
              <a:rPr lang="en-US" dirty="0" smtClean="0"/>
              <a:t>, </a:t>
            </a:r>
            <a:r>
              <a:rPr lang="en-US" dirty="0" err="1" smtClean="0"/>
              <a:t>pos_org</a:t>
            </a:r>
            <a:r>
              <a:rPr lang="en-US" dirty="0" smtClean="0"/>
              <a:t>, </a:t>
            </a:r>
            <a:r>
              <a:rPr lang="en-US" dirty="0" err="1" smtClean="0"/>
              <a:t>stab_site</a:t>
            </a:r>
            <a:r>
              <a:rPr lang="en-US" dirty="0" smtClean="0"/>
              <a:t> commands</a:t>
            </a:r>
          </a:p>
          <a:p>
            <a:r>
              <a:rPr lang="en-US" dirty="0"/>
              <a:t>a</a:t>
            </a:r>
            <a:r>
              <a:rPr lang="en-US" dirty="0" smtClean="0"/>
              <a:t> priori coordinates (</a:t>
            </a:r>
            <a:r>
              <a:rPr lang="en-US" dirty="0" err="1" smtClean="0"/>
              <a:t>apr</a:t>
            </a:r>
            <a:r>
              <a:rPr lang="en-US" dirty="0" smtClean="0"/>
              <a:t>-file,  l-file)</a:t>
            </a:r>
          </a:p>
          <a:p>
            <a:r>
              <a:rPr lang="en-US" dirty="0" smtClean="0"/>
              <a:t>Metadata (</a:t>
            </a:r>
            <a:r>
              <a:rPr lang="en-US" dirty="0" err="1" smtClean="0"/>
              <a:t>station.info</a:t>
            </a:r>
            <a:r>
              <a:rPr lang="en-US" dirty="0" smtClean="0"/>
              <a:t>)</a:t>
            </a:r>
          </a:p>
          <a:p>
            <a:r>
              <a:rPr lang="en-US" dirty="0" smtClean="0"/>
              <a:t>Differential code biases (</a:t>
            </a:r>
            <a:r>
              <a:rPr lang="en-US" dirty="0" err="1" smtClean="0"/>
              <a:t>dcb.dat</a:t>
            </a:r>
            <a:r>
              <a:rPr lang="en-US" dirty="0" smtClean="0"/>
              <a:t>) –  download current values 1/month</a:t>
            </a:r>
          </a:p>
          <a:p>
            <a:r>
              <a:rPr lang="en-US" dirty="0" smtClean="0"/>
              <a:t>Satellite characteristics (</a:t>
            </a:r>
            <a:r>
              <a:rPr lang="en-US" dirty="0" err="1" smtClean="0"/>
              <a:t>svnav.dat</a:t>
            </a:r>
            <a:r>
              <a:rPr lang="en-US" dirty="0" smtClean="0"/>
              <a:t>) – download current w/ each new launch</a:t>
            </a:r>
          </a:p>
          <a:p>
            <a:endParaRPr lang="en-US" dirty="0"/>
          </a:p>
        </p:txBody>
      </p:sp>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427546585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9" name="Shape 49"/>
          <p:cNvSpPr>
            <a:spLocks noGrp="1"/>
          </p:cNvSpPr>
          <p:nvPr>
            <p:ph type="title"/>
          </p:nvPr>
        </p:nvSpPr>
        <p:spPr/>
        <p:txBody>
          <a:bodyPr/>
          <a:lstStyle>
            <a:lvl1pPr>
              <a:defRPr>
                <a:solidFill>
                  <a:srgbClr val="AB4642"/>
                </a:solidFill>
              </a:defRPr>
            </a:lvl1pPr>
          </a:lstStyle>
          <a:p>
            <a:pPr lvl="0" algn="ctr"/>
            <a:r>
              <a:rPr lang="en-US" dirty="0" smtClean="0">
                <a:solidFill>
                  <a:srgbClr val="000000"/>
                </a:solidFill>
              </a:rPr>
              <a:t>Important files</a:t>
            </a:r>
            <a:endParaRPr lang="en-US" dirty="0">
              <a:solidFill>
                <a:srgbClr val="000000"/>
              </a:solidFill>
            </a:endParaRPr>
          </a:p>
        </p:txBody>
      </p:sp>
      <p:sp>
        <p:nvSpPr>
          <p:cNvPr id="50" name="Shape 50"/>
          <p:cNvSpPr>
            <a:spLocks noGrp="1"/>
          </p:cNvSpPr>
          <p:nvPr>
            <p:ph idx="1"/>
          </p:nvPr>
        </p:nvSpPr>
        <p:spPr/>
        <p:txBody>
          <a:bodyPr/>
          <a:lstStyle/>
          <a:p>
            <a:r>
              <a:rPr lang="en-US" dirty="0" err="1" smtClean="0"/>
              <a:t>autcln.cmd</a:t>
            </a:r>
            <a:endParaRPr lang="en-US" dirty="0" smtClean="0"/>
          </a:p>
          <a:p>
            <a:r>
              <a:rPr lang="en-US" dirty="0" err="1" smtClean="0"/>
              <a:t>process.defaults</a:t>
            </a:r>
            <a:endParaRPr lang="en-US" dirty="0" smtClean="0"/>
          </a:p>
          <a:p>
            <a:r>
              <a:rPr lang="en-US" dirty="0" err="1" smtClean="0"/>
              <a:t>sestbl</a:t>
            </a:r>
            <a:r>
              <a:rPr lang="en-US" dirty="0" smtClean="0"/>
              <a:t>.</a:t>
            </a:r>
          </a:p>
          <a:p>
            <a:r>
              <a:rPr lang="en-US" dirty="0" err="1" smtClean="0"/>
              <a:t>sites.defaults</a:t>
            </a:r>
            <a:endParaRPr lang="en-US" dirty="0" smtClean="0"/>
          </a:p>
          <a:p>
            <a:r>
              <a:rPr lang="en-US" dirty="0" err="1" smtClean="0"/>
              <a:t>sittbl</a:t>
            </a:r>
            <a:r>
              <a:rPr lang="en-US" dirty="0" smtClean="0"/>
              <a:t>.</a:t>
            </a:r>
          </a:p>
          <a:p>
            <a:r>
              <a:rPr lang="en-US" dirty="0" err="1" smtClean="0"/>
              <a:t>station.info</a:t>
            </a:r>
            <a:endParaRPr lang="en-US" dirty="0" smtClean="0"/>
          </a:p>
          <a:p>
            <a:r>
              <a:rPr lang="en-US" dirty="0" smtClean="0"/>
              <a:t>.</a:t>
            </a:r>
            <a:r>
              <a:rPr lang="en-US" dirty="0" err="1" smtClean="0"/>
              <a:t>apr</a:t>
            </a:r>
            <a:r>
              <a:rPr lang="en-US" dirty="0" smtClean="0"/>
              <a:t>-file</a:t>
            </a:r>
            <a:endParaRPr lang="en-US" dirty="0"/>
          </a:p>
        </p:txBody>
      </p:sp>
      <p:sp>
        <p:nvSpPr>
          <p:cNvPr id="11" name="Date Placeholder 10"/>
          <p:cNvSpPr>
            <a:spLocks noGrp="1"/>
          </p:cNvSpPr>
          <p:nvPr>
            <p:ph type="dt" sz="half" idx="10"/>
          </p:nvPr>
        </p:nvSpPr>
        <p:spPr/>
        <p:txBody>
          <a:bodyPr/>
          <a:lstStyle/>
          <a:p>
            <a:r>
              <a:rPr lang="en-GB" smtClean="0"/>
              <a:t>2017/07/17</a:t>
            </a:r>
            <a:endParaRPr lang="en-US"/>
          </a:p>
        </p:txBody>
      </p:sp>
      <p:sp>
        <p:nvSpPr>
          <p:cNvPr id="12" name="Footer Placeholder 11"/>
          <p:cNvSpPr>
            <a:spLocks noGrp="1"/>
          </p:cNvSpPr>
          <p:nvPr>
            <p:ph type="ftr" sz="quarter" idx="11"/>
          </p:nvPr>
        </p:nvSpPr>
        <p:spPr/>
        <p:txBody>
          <a:bodyPr/>
          <a:lstStyle/>
          <a:p>
            <a:r>
              <a:rPr lang="en-US" smtClean="0"/>
              <a:t>Batch processing with sh_gamit</a:t>
            </a:r>
            <a:endParaRPr lang="en-US"/>
          </a:p>
        </p:txBody>
      </p:sp>
      <p:sp>
        <p:nvSpPr>
          <p:cNvPr id="13" name="Slide Number Placeholder 12"/>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1846926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p:txBody>
          <a:bodyPr/>
          <a:lstStyle>
            <a:lvl1pPr>
              <a:defRPr>
                <a:solidFill>
                  <a:srgbClr val="AB4642"/>
                </a:solidFill>
              </a:defRPr>
            </a:lvl1pPr>
          </a:lstStyle>
          <a:p>
            <a:pPr lvl="0" algn="ctr"/>
            <a:r>
              <a:rPr lang="en-US" dirty="0" err="1" smtClean="0">
                <a:solidFill>
                  <a:srgbClr val="000000"/>
                </a:solidFill>
              </a:rPr>
              <a:t>process.defaults</a:t>
            </a:r>
            <a:endParaRPr lang="en-US" dirty="0">
              <a:solidFill>
                <a:srgbClr val="000000"/>
              </a:solidFill>
            </a:endParaRPr>
          </a:p>
        </p:txBody>
      </p:sp>
      <p:sp>
        <p:nvSpPr>
          <p:cNvPr id="54" name="Shape 54"/>
          <p:cNvSpPr>
            <a:spLocks noGrp="1"/>
          </p:cNvSpPr>
          <p:nvPr>
            <p:ph idx="1"/>
          </p:nvPr>
        </p:nvSpPr>
        <p:spPr/>
        <p:txBody>
          <a:bodyPr/>
          <a:lstStyle/>
          <a:p>
            <a:r>
              <a:rPr lang="en-US" dirty="0" smtClean="0">
                <a:solidFill>
                  <a:srgbClr val="000000"/>
                </a:solidFill>
              </a:rPr>
              <a:t>Controls:</a:t>
            </a:r>
          </a:p>
          <a:p>
            <a:pPr lvl="1"/>
            <a:r>
              <a:rPr lang="en-US" dirty="0">
                <a:solidFill>
                  <a:srgbClr val="000000"/>
                </a:solidFill>
              </a:rPr>
              <a:t>D</a:t>
            </a:r>
            <a:r>
              <a:rPr lang="en-US" dirty="0" smtClean="0">
                <a:solidFill>
                  <a:srgbClr val="000000"/>
                </a:solidFill>
              </a:rPr>
              <a:t>ata and processing directory structure</a:t>
            </a:r>
          </a:p>
          <a:p>
            <a:pPr lvl="1"/>
            <a:r>
              <a:rPr lang="en-US" dirty="0">
                <a:solidFill>
                  <a:srgbClr val="000000"/>
                </a:solidFill>
              </a:rPr>
              <a:t>S</a:t>
            </a:r>
            <a:r>
              <a:rPr lang="en-US" dirty="0" smtClean="0">
                <a:solidFill>
                  <a:srgbClr val="000000"/>
                </a:solidFill>
              </a:rPr>
              <a:t>ome session parameters (e.g. start time, length and data interval, and </a:t>
            </a:r>
            <a:r>
              <a:rPr lang="en-US" dirty="0" err="1" smtClean="0">
                <a:solidFill>
                  <a:srgbClr val="000000"/>
                </a:solidFill>
              </a:rPr>
              <a:t>apr</a:t>
            </a:r>
            <a:r>
              <a:rPr lang="en-US" dirty="0" smtClean="0">
                <a:solidFill>
                  <a:srgbClr val="000000"/>
                </a:solidFill>
              </a:rPr>
              <a:t>-file name)</a:t>
            </a:r>
          </a:p>
          <a:p>
            <a:pPr lvl="1"/>
            <a:r>
              <a:rPr lang="en-US" dirty="0">
                <a:solidFill>
                  <a:srgbClr val="000000"/>
                </a:solidFill>
              </a:rPr>
              <a:t>P</a:t>
            </a:r>
            <a:r>
              <a:rPr lang="en-US" dirty="0" smtClean="0">
                <a:solidFill>
                  <a:srgbClr val="000000"/>
                </a:solidFill>
              </a:rPr>
              <a:t>eripheral book-keeping (e.g. files to compress, archive or delete, and email address for summary)</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2547548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a:spLocks noGrp="1"/>
          </p:cNvSpPr>
          <p:nvPr>
            <p:ph type="title"/>
          </p:nvPr>
        </p:nvSpPr>
        <p:spPr/>
        <p:txBody>
          <a:bodyPr/>
          <a:lstStyle>
            <a:lvl1pPr>
              <a:defRPr>
                <a:solidFill>
                  <a:srgbClr val="AB4642"/>
                </a:solidFill>
              </a:defRPr>
            </a:lvl1pPr>
          </a:lstStyle>
          <a:p>
            <a:pPr lvl="0" algn="ctr"/>
            <a:r>
              <a:rPr lang="en-US" dirty="0" err="1" smtClean="0">
                <a:solidFill>
                  <a:srgbClr val="000000"/>
                </a:solidFill>
              </a:rPr>
              <a:t>sites.defaults</a:t>
            </a:r>
            <a:endParaRPr lang="en-US" dirty="0">
              <a:solidFill>
                <a:srgbClr val="000000"/>
              </a:solidFill>
            </a:endParaRPr>
          </a:p>
        </p:txBody>
      </p:sp>
      <p:sp>
        <p:nvSpPr>
          <p:cNvPr id="58" name="Shape 58"/>
          <p:cNvSpPr>
            <a:spLocks noGrp="1"/>
          </p:cNvSpPr>
          <p:nvPr>
            <p:ph idx="1"/>
          </p:nvPr>
        </p:nvSpPr>
        <p:spPr/>
        <p:txBody>
          <a:bodyPr/>
          <a:lstStyle>
            <a:lvl1pPr>
              <a:defRPr>
                <a:solidFill>
                  <a:srgbClr val="AB4642"/>
                </a:solidFill>
              </a:defRPr>
            </a:lvl1pPr>
            <a:lvl2pPr>
              <a:defRPr>
                <a:solidFill>
                  <a:srgbClr val="AB4642"/>
                </a:solidFill>
              </a:defRPr>
            </a:lvl2pPr>
          </a:lstStyle>
          <a:p>
            <a:pPr lvl="0"/>
            <a:r>
              <a:rPr lang="en-US" dirty="0" smtClean="0">
                <a:solidFill>
                  <a:srgbClr val="000000"/>
                </a:solidFill>
              </a:rPr>
              <a:t>Controls sites to be in included in experiment of given name</a:t>
            </a:r>
          </a:p>
          <a:p>
            <a:pPr lvl="1"/>
            <a:r>
              <a:rPr lang="en-US" dirty="0" smtClean="0">
                <a:solidFill>
                  <a:srgbClr val="000000"/>
                </a:solidFill>
              </a:rPr>
              <a:t>Whether or not these sites should be downloaded from a public FTP server (use “</a:t>
            </a:r>
            <a:r>
              <a:rPr lang="en-US" dirty="0" err="1" smtClean="0">
                <a:solidFill>
                  <a:srgbClr val="000000"/>
                </a:solidFill>
              </a:rPr>
              <a:t>ftprnx</a:t>
            </a:r>
            <a:r>
              <a:rPr lang="en-US" dirty="0" smtClean="0">
                <a:solidFill>
                  <a:srgbClr val="000000"/>
                </a:solidFill>
              </a:rPr>
              <a:t>” flag)</a:t>
            </a:r>
          </a:p>
          <a:p>
            <a:pPr lvl="1"/>
            <a:r>
              <a:rPr lang="en-US" dirty="0" smtClean="0">
                <a:solidFill>
                  <a:srgbClr val="000000"/>
                </a:solidFill>
              </a:rPr>
              <a:t>Whether or not these sites should have their metadata updated from the RINEX file header (not recommended, particularly for continuous sites; use “</a:t>
            </a:r>
            <a:r>
              <a:rPr lang="en-US" dirty="0" err="1" smtClean="0">
                <a:solidFill>
                  <a:srgbClr val="000000"/>
                </a:solidFill>
              </a:rPr>
              <a:t>xstinfo</a:t>
            </a:r>
            <a:r>
              <a:rPr lang="en-US" dirty="0" smtClean="0">
                <a:solidFill>
                  <a:srgbClr val="000000"/>
                </a:solidFill>
              </a:rPr>
              <a:t>” flag)</a:t>
            </a:r>
          </a:p>
          <a:p>
            <a:pPr lvl="0"/>
            <a:r>
              <a:rPr lang="en-US" dirty="0" smtClean="0">
                <a:solidFill>
                  <a:srgbClr val="000000"/>
                </a:solidFill>
              </a:rPr>
              <a:t>May use one </a:t>
            </a:r>
            <a:r>
              <a:rPr lang="en-US" dirty="0" err="1" smtClean="0">
                <a:solidFill>
                  <a:srgbClr val="000000"/>
                </a:solidFill>
              </a:rPr>
              <a:t>sites.defaults</a:t>
            </a:r>
            <a:r>
              <a:rPr lang="en-US" dirty="0" smtClean="0">
                <a:solidFill>
                  <a:srgbClr val="000000"/>
                </a:solidFill>
              </a:rPr>
              <a:t> file with multiple experiment names and use “</a:t>
            </a:r>
            <a:r>
              <a:rPr lang="en-US" dirty="0" smtClean="0">
                <a:solidFill>
                  <a:srgbClr val="000000"/>
                </a:solidFill>
                <a:latin typeface="Courier" charset="0"/>
                <a:ea typeface="Courier" charset="0"/>
                <a:cs typeface="Courier" charset="0"/>
              </a:rPr>
              <a:t>-</a:t>
            </a:r>
            <a:r>
              <a:rPr lang="en-US" dirty="0" err="1" smtClean="0">
                <a:solidFill>
                  <a:srgbClr val="000000"/>
                </a:solidFill>
                <a:latin typeface="Courier" charset="0"/>
                <a:ea typeface="Courier" charset="0"/>
                <a:cs typeface="Courier" charset="0"/>
              </a:rPr>
              <a:t>expt</a:t>
            </a:r>
            <a:r>
              <a:rPr lang="en-US" dirty="0" smtClean="0">
                <a:solidFill>
                  <a:srgbClr val="000000"/>
                </a:solidFill>
              </a:rPr>
              <a:t>” option in </a:t>
            </a:r>
            <a:r>
              <a:rPr lang="en-US" dirty="0" err="1" smtClean="0">
                <a:solidFill>
                  <a:srgbClr val="000000"/>
                </a:solidFill>
                <a:latin typeface="Courier" charset="0"/>
                <a:ea typeface="Courier" charset="0"/>
                <a:cs typeface="Courier" charset="0"/>
              </a:rPr>
              <a:t>sh_gamit</a:t>
            </a:r>
            <a:r>
              <a:rPr lang="en-US" dirty="0" smtClean="0">
                <a:solidFill>
                  <a:srgbClr val="000000"/>
                </a:solidFill>
              </a:rPr>
              <a:t> to process only certain sites</a:t>
            </a:r>
          </a:p>
          <a:p>
            <a:pPr lvl="0"/>
            <a:r>
              <a:rPr lang="en-US" dirty="0" smtClean="0">
                <a:solidFill>
                  <a:srgbClr val="000000"/>
                </a:solidFill>
              </a:rPr>
              <a:t>May use a different experiment setup for different days</a:t>
            </a:r>
          </a:p>
          <a:p>
            <a:pPr lvl="1"/>
            <a:r>
              <a:rPr lang="en-US" dirty="0" err="1" smtClean="0">
                <a:solidFill>
                  <a:srgbClr val="000000"/>
                </a:solidFill>
                <a:latin typeface="Courier" charset="0"/>
                <a:ea typeface="Courier" charset="0"/>
                <a:cs typeface="Courier" charset="0"/>
              </a:rPr>
              <a:t>sh_gamit</a:t>
            </a:r>
            <a:r>
              <a:rPr lang="en-US" dirty="0" smtClean="0">
                <a:solidFill>
                  <a:srgbClr val="000000"/>
                </a:solidFill>
              </a:rPr>
              <a:t> will look first for “</a:t>
            </a:r>
            <a:r>
              <a:rPr lang="en-US" dirty="0" err="1" smtClean="0">
                <a:solidFill>
                  <a:srgbClr val="000000"/>
                </a:solidFill>
              </a:rPr>
              <a:t>sites.defaults.YYYYDDD</a:t>
            </a:r>
            <a:r>
              <a:rPr lang="en-US" dirty="0" smtClean="0">
                <a:solidFill>
                  <a:srgbClr val="000000"/>
                </a:solidFill>
              </a:rPr>
              <a:t>”, then a generic “</a:t>
            </a:r>
            <a:r>
              <a:rPr lang="en-US" dirty="0" err="1" smtClean="0">
                <a:solidFill>
                  <a:srgbClr val="000000"/>
                </a:solidFill>
              </a:rPr>
              <a:t>sites.defaults</a:t>
            </a:r>
            <a:r>
              <a:rPr lang="en-US" dirty="0" smtClean="0">
                <a:solidFill>
                  <a:srgbClr val="000000"/>
                </a:solidFill>
              </a:rPr>
              <a:t>” file</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2087897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975</TotalTime>
  <Words>3837</Words>
  <Application>Microsoft Macintosh PowerPoint</Application>
  <PresentationFormat>On-screen Show (4:3)</PresentationFormat>
  <Paragraphs>447</Paragraphs>
  <Slides>30</Slides>
  <Notes>25</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Calibri</vt:lpstr>
      <vt:lpstr>Calibri Light</vt:lpstr>
      <vt:lpstr>Courier</vt:lpstr>
      <vt:lpstr>Courier New</vt:lpstr>
      <vt:lpstr>Helvetica</vt:lpstr>
      <vt:lpstr>Yu Gothic</vt:lpstr>
      <vt:lpstr>Arial</vt:lpstr>
      <vt:lpstr>Office Theme</vt:lpstr>
      <vt:lpstr>Batch processing with sh_gamit</vt:lpstr>
      <vt:lpstr>Outline</vt:lpstr>
      <vt:lpstr>Overview of sh_gamit: Getting started</vt:lpstr>
      <vt:lpstr>Directory structure</vt:lpstr>
      <vt:lpstr>Files provided or created automatically </vt:lpstr>
      <vt:lpstr>Files you need to worry about</vt:lpstr>
      <vt:lpstr>Important files</vt:lpstr>
      <vt:lpstr>process.defaults</vt:lpstr>
      <vt:lpstr>sites.defaults</vt:lpstr>
      <vt:lpstr>autcln.cmd</vt:lpstr>
      <vt:lpstr>.apr-file</vt:lpstr>
      <vt:lpstr>station.info</vt:lpstr>
      <vt:lpstr>sestbl. (“session table”)</vt:lpstr>
      <vt:lpstr>sittbl. (“sites table”)</vt:lpstr>
      <vt:lpstr>sh_gamit internal operation</vt:lpstr>
      <vt:lpstr>Steps in the standard GAMIT batch sequence</vt:lpstr>
      <vt:lpstr>What solve produces</vt:lpstr>
      <vt:lpstr>A priori coordinates (sh_gamit)</vt:lpstr>
      <vt:lpstr>Ambiguity resolution</vt:lpstr>
      <vt:lpstr>sh_gamit_&lt;DDD&gt;.summary (also email)  </vt:lpstr>
      <vt:lpstr>sh_gamit_&lt;DDD&gt;.summary (also email) </vt:lpstr>
      <vt:lpstr>Phase residual plots</vt:lpstr>
      <vt:lpstr>Sky plots</vt:lpstr>
      <vt:lpstr>Phase vs elevation angle</vt:lpstr>
      <vt:lpstr>What can go wrong?</vt:lpstr>
      <vt:lpstr>Problems with a priori coordinates</vt:lpstr>
      <vt:lpstr>Constraining the GAMIT solution</vt:lpstr>
      <vt:lpstr>More subtle problems</vt:lpstr>
      <vt:lpstr>Example of understanding outliers</vt:lpstr>
      <vt:lpstr>PowerPoint Presentation</vt:lpstr>
    </vt:vector>
  </TitlesOfParts>
  <Company>MIT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Michael Floyd</cp:lastModifiedBy>
  <cp:revision>39</cp:revision>
  <dcterms:created xsi:type="dcterms:W3CDTF">2014-11-13T20:18:27Z</dcterms:created>
  <dcterms:modified xsi:type="dcterms:W3CDTF">2017-07-19T05:29:09Z</dcterms:modified>
</cp:coreProperties>
</file>