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91" r:id="rId3"/>
    <p:sldId id="286" r:id="rId4"/>
    <p:sldId id="290" r:id="rId5"/>
    <p:sldId id="292" r:id="rId6"/>
    <p:sldId id="284" r:id="rId7"/>
    <p:sldId id="288" r:id="rId8"/>
    <p:sldId id="289" r:id="rId9"/>
    <p:sldId id="293" r:id="rId10"/>
    <p:sldId id="29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3960"/>
  </p:normalViewPr>
  <p:slideViewPr>
    <p:cSldViewPr snapToGrid="0" snapToObjects="1">
      <p:cViewPr varScale="1">
        <p:scale>
          <a:sx n="105" d="100"/>
          <a:sy n="105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B4307-B3A9-8B45-B499-E7B9795C9985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FF5C4EAA-D4B5-F144-BAB8-830C983577CC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 collection and archiving (field)</a:t>
          </a:r>
          <a:endParaRPr lang="en-US" dirty="0">
            <a:solidFill>
              <a:schemeClr val="tx1"/>
            </a:solidFill>
          </a:endParaRPr>
        </a:p>
      </dgm:t>
    </dgm:pt>
    <dgm:pt modelId="{173B33CF-ACFD-A74F-93F1-D4490B3E82AD}" type="parTrans" cxnId="{68F0385C-ABC0-BD4E-A94D-A2D702A4BDF0}">
      <dgm:prSet/>
      <dgm:spPr/>
      <dgm:t>
        <a:bodyPr/>
        <a:lstStyle/>
        <a:p>
          <a:endParaRPr lang="en-US"/>
        </a:p>
      </dgm:t>
    </dgm:pt>
    <dgm:pt modelId="{5A81DA8A-1273-6341-902D-EA306092AEC2}" type="sibTrans" cxnId="{68F0385C-ABC0-BD4E-A94D-A2D702A4BDF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EB91D70A-AB00-2544-8CCB-BBA485CE6CC1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Raw (RINEX) data processing (GAMIT)</a:t>
          </a:r>
          <a:endParaRPr lang="en-US" dirty="0">
            <a:solidFill>
              <a:schemeClr val="tx1"/>
            </a:solidFill>
          </a:endParaRPr>
        </a:p>
      </dgm:t>
    </dgm:pt>
    <dgm:pt modelId="{743FBD6C-9D47-B645-ABD9-94F439652E78}" type="parTrans" cxnId="{9FD145DD-EF19-D74C-BBAE-52D6713B0BA3}">
      <dgm:prSet/>
      <dgm:spPr/>
      <dgm:t>
        <a:bodyPr/>
        <a:lstStyle/>
        <a:p>
          <a:endParaRPr lang="en-US"/>
        </a:p>
      </dgm:t>
    </dgm:pt>
    <dgm:pt modelId="{3A6F7AE7-16DC-CB48-993D-447EF8C5C9A1}" type="sibTrans" cxnId="{9FD145DD-EF19-D74C-BBAE-52D6713B0BA3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5C7A3B68-CF76-9D41-9607-0BE3C9FEDF83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Time series and velocity generation (GLOBK)</a:t>
          </a:r>
          <a:endParaRPr lang="en-US" dirty="0">
            <a:solidFill>
              <a:schemeClr val="tx1"/>
            </a:solidFill>
          </a:endParaRPr>
        </a:p>
      </dgm:t>
    </dgm:pt>
    <dgm:pt modelId="{B8FD72CF-4110-B04C-BB1E-49261CE263B1}" type="parTrans" cxnId="{990F49CB-9F45-3C41-994B-21C7F4339301}">
      <dgm:prSet/>
      <dgm:spPr/>
      <dgm:t>
        <a:bodyPr/>
        <a:lstStyle/>
        <a:p>
          <a:endParaRPr lang="en-US"/>
        </a:p>
      </dgm:t>
    </dgm:pt>
    <dgm:pt modelId="{3C25337D-A35A-B941-BD9E-808A0E701672}" type="sibTrans" cxnId="{990F49CB-9F45-3C41-994B-21C7F4339301}">
      <dgm:prSet/>
      <dgm:spPr/>
      <dgm:t>
        <a:bodyPr/>
        <a:lstStyle/>
        <a:p>
          <a:endParaRPr lang="en-US"/>
        </a:p>
      </dgm:t>
    </dgm:pt>
    <dgm:pt modelId="{AFEE11F0-C9AB-D145-8F17-C07F98CD4AD2}" type="pres">
      <dgm:prSet presAssocID="{3C0B4307-B3A9-8B45-B499-E7B9795C9985}" presName="Name0" presStyleCnt="0">
        <dgm:presLayoutVars>
          <dgm:dir/>
          <dgm:resizeHandles val="exact"/>
        </dgm:presLayoutVars>
      </dgm:prSet>
      <dgm:spPr/>
    </dgm:pt>
    <dgm:pt modelId="{DCE16AAB-E514-E344-9A9A-16CE85505388}" type="pres">
      <dgm:prSet presAssocID="{FF5C4EAA-D4B5-F144-BAB8-830C983577C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40D105-4DA8-E549-BF49-4510E82F3BB4}" type="pres">
      <dgm:prSet presAssocID="{5A81DA8A-1273-6341-902D-EA306092AEC2}" presName="sibTrans" presStyleLbl="sibTrans2D1" presStyleIdx="0" presStyleCnt="2" custScaleX="175870" custScaleY="195564"/>
      <dgm:spPr/>
      <dgm:t>
        <a:bodyPr/>
        <a:lstStyle/>
        <a:p>
          <a:endParaRPr lang="en-US"/>
        </a:p>
      </dgm:t>
    </dgm:pt>
    <dgm:pt modelId="{53CF22C7-5E55-854F-9224-A9889E49471C}" type="pres">
      <dgm:prSet presAssocID="{5A81DA8A-1273-6341-902D-EA306092AEC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061858D-9368-3642-80F8-211D932A058F}" type="pres">
      <dgm:prSet presAssocID="{EB91D70A-AB00-2544-8CCB-BBA485CE6C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B02EC-C0F1-AB4D-A8C3-40486638FBF9}" type="pres">
      <dgm:prSet presAssocID="{3A6F7AE7-16DC-CB48-993D-447EF8C5C9A1}" presName="sibTrans" presStyleLbl="sibTrans2D1" presStyleIdx="1" presStyleCnt="2" custScaleX="176404" custScaleY="195564"/>
      <dgm:spPr/>
      <dgm:t>
        <a:bodyPr/>
        <a:lstStyle/>
        <a:p>
          <a:endParaRPr lang="en-US"/>
        </a:p>
      </dgm:t>
    </dgm:pt>
    <dgm:pt modelId="{B8BA3351-22BB-7E47-8E4D-4B811D0338C9}" type="pres">
      <dgm:prSet presAssocID="{3A6F7AE7-16DC-CB48-993D-447EF8C5C9A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859691C-7FB9-B248-94DC-758782F30C55}" type="pres">
      <dgm:prSet presAssocID="{5C7A3B68-CF76-9D41-9607-0BE3C9FEDF8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A1A67C-9E8D-1147-B4C6-A0753FF616A3}" type="presOf" srcId="{FF5C4EAA-D4B5-F144-BAB8-830C983577CC}" destId="{DCE16AAB-E514-E344-9A9A-16CE85505388}" srcOrd="0" destOrd="0" presId="urn:microsoft.com/office/officeart/2005/8/layout/process1"/>
    <dgm:cxn modelId="{68F0385C-ABC0-BD4E-A94D-A2D702A4BDF0}" srcId="{3C0B4307-B3A9-8B45-B499-E7B9795C9985}" destId="{FF5C4EAA-D4B5-F144-BAB8-830C983577CC}" srcOrd="0" destOrd="0" parTransId="{173B33CF-ACFD-A74F-93F1-D4490B3E82AD}" sibTransId="{5A81DA8A-1273-6341-902D-EA306092AEC2}"/>
    <dgm:cxn modelId="{72B5962F-14FB-3A43-9293-673F59CD3413}" type="presOf" srcId="{5A81DA8A-1273-6341-902D-EA306092AEC2}" destId="{53CF22C7-5E55-854F-9224-A9889E49471C}" srcOrd="1" destOrd="0" presId="urn:microsoft.com/office/officeart/2005/8/layout/process1"/>
    <dgm:cxn modelId="{DE397AD3-29AC-9840-AFF5-4AA406ECC57B}" type="presOf" srcId="{5A81DA8A-1273-6341-902D-EA306092AEC2}" destId="{2440D105-4DA8-E549-BF49-4510E82F3BB4}" srcOrd="0" destOrd="0" presId="urn:microsoft.com/office/officeart/2005/8/layout/process1"/>
    <dgm:cxn modelId="{9FD145DD-EF19-D74C-BBAE-52D6713B0BA3}" srcId="{3C0B4307-B3A9-8B45-B499-E7B9795C9985}" destId="{EB91D70A-AB00-2544-8CCB-BBA485CE6CC1}" srcOrd="1" destOrd="0" parTransId="{743FBD6C-9D47-B645-ABD9-94F439652E78}" sibTransId="{3A6F7AE7-16DC-CB48-993D-447EF8C5C9A1}"/>
    <dgm:cxn modelId="{907B33E9-3FEE-764E-ACD6-92F6FF1763FD}" type="presOf" srcId="{3A6F7AE7-16DC-CB48-993D-447EF8C5C9A1}" destId="{9E3B02EC-C0F1-AB4D-A8C3-40486638FBF9}" srcOrd="0" destOrd="0" presId="urn:microsoft.com/office/officeart/2005/8/layout/process1"/>
    <dgm:cxn modelId="{66038F60-63BF-AD43-B66C-E285FBA080FA}" type="presOf" srcId="{3A6F7AE7-16DC-CB48-993D-447EF8C5C9A1}" destId="{B8BA3351-22BB-7E47-8E4D-4B811D0338C9}" srcOrd="1" destOrd="0" presId="urn:microsoft.com/office/officeart/2005/8/layout/process1"/>
    <dgm:cxn modelId="{2E67A78E-EA05-BA41-ADD8-F484DDA04A67}" type="presOf" srcId="{EB91D70A-AB00-2544-8CCB-BBA485CE6CC1}" destId="{B061858D-9368-3642-80F8-211D932A058F}" srcOrd="0" destOrd="0" presId="urn:microsoft.com/office/officeart/2005/8/layout/process1"/>
    <dgm:cxn modelId="{BD8B6004-DEEB-B44A-A472-5E8233E4845A}" type="presOf" srcId="{5C7A3B68-CF76-9D41-9607-0BE3C9FEDF83}" destId="{8859691C-7FB9-B248-94DC-758782F30C55}" srcOrd="0" destOrd="0" presId="urn:microsoft.com/office/officeart/2005/8/layout/process1"/>
    <dgm:cxn modelId="{E6F0D500-78D7-1447-962A-08450BF2CECE}" type="presOf" srcId="{3C0B4307-B3A9-8B45-B499-E7B9795C9985}" destId="{AFEE11F0-C9AB-D145-8F17-C07F98CD4AD2}" srcOrd="0" destOrd="0" presId="urn:microsoft.com/office/officeart/2005/8/layout/process1"/>
    <dgm:cxn modelId="{990F49CB-9F45-3C41-994B-21C7F4339301}" srcId="{3C0B4307-B3A9-8B45-B499-E7B9795C9985}" destId="{5C7A3B68-CF76-9D41-9607-0BE3C9FEDF83}" srcOrd="2" destOrd="0" parTransId="{B8FD72CF-4110-B04C-BB1E-49261CE263B1}" sibTransId="{3C25337D-A35A-B941-BD9E-808A0E701672}"/>
    <dgm:cxn modelId="{922B0176-04DC-D643-ADF7-FEE1B80A09C8}" type="presParOf" srcId="{AFEE11F0-C9AB-D145-8F17-C07F98CD4AD2}" destId="{DCE16AAB-E514-E344-9A9A-16CE85505388}" srcOrd="0" destOrd="0" presId="urn:microsoft.com/office/officeart/2005/8/layout/process1"/>
    <dgm:cxn modelId="{CC2920F8-E604-9144-A6F5-43361B3E5C15}" type="presParOf" srcId="{AFEE11F0-C9AB-D145-8F17-C07F98CD4AD2}" destId="{2440D105-4DA8-E549-BF49-4510E82F3BB4}" srcOrd="1" destOrd="0" presId="urn:microsoft.com/office/officeart/2005/8/layout/process1"/>
    <dgm:cxn modelId="{DEFBFB14-203C-FD45-BB06-99A632F39D32}" type="presParOf" srcId="{2440D105-4DA8-E549-BF49-4510E82F3BB4}" destId="{53CF22C7-5E55-854F-9224-A9889E49471C}" srcOrd="0" destOrd="0" presId="urn:microsoft.com/office/officeart/2005/8/layout/process1"/>
    <dgm:cxn modelId="{BBF204D1-47BF-5C4E-B6F2-E4EAF2F581E7}" type="presParOf" srcId="{AFEE11F0-C9AB-D145-8F17-C07F98CD4AD2}" destId="{B061858D-9368-3642-80F8-211D932A058F}" srcOrd="2" destOrd="0" presId="urn:microsoft.com/office/officeart/2005/8/layout/process1"/>
    <dgm:cxn modelId="{6755A989-DC8B-964E-8134-C5BCACAC2777}" type="presParOf" srcId="{AFEE11F0-C9AB-D145-8F17-C07F98CD4AD2}" destId="{9E3B02EC-C0F1-AB4D-A8C3-40486638FBF9}" srcOrd="3" destOrd="0" presId="urn:microsoft.com/office/officeart/2005/8/layout/process1"/>
    <dgm:cxn modelId="{5F0FB45F-3B96-6B40-8700-885807ED5CE8}" type="presParOf" srcId="{9E3B02EC-C0F1-AB4D-A8C3-40486638FBF9}" destId="{B8BA3351-22BB-7E47-8E4D-4B811D0338C9}" srcOrd="0" destOrd="0" presId="urn:microsoft.com/office/officeart/2005/8/layout/process1"/>
    <dgm:cxn modelId="{4ECFE11A-27AA-3941-BF7D-BDAE095CE6CB}" type="presParOf" srcId="{AFEE11F0-C9AB-D145-8F17-C07F98CD4AD2}" destId="{8859691C-7FB9-B248-94DC-758782F30C5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16AAB-E514-E344-9A9A-16CE85505388}">
      <dsp:nvSpPr>
        <dsp:cNvPr id="0" name=""/>
        <dsp:cNvSpPr/>
      </dsp:nvSpPr>
      <dsp:spPr>
        <a:xfrm>
          <a:off x="6931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Data collection and archiving (field)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3340" y="1590538"/>
        <a:ext cx="1998981" cy="1170261"/>
      </dsp:txXfrm>
    </dsp:sp>
    <dsp:sp modelId="{2440D105-4DA8-E549-BF49-4510E82F3BB4}">
      <dsp:nvSpPr>
        <dsp:cNvPr id="0" name=""/>
        <dsp:cNvSpPr/>
      </dsp:nvSpPr>
      <dsp:spPr>
        <a:xfrm>
          <a:off x="2119292" y="1673259"/>
          <a:ext cx="772458" cy="1004819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119292" y="1874223"/>
        <a:ext cx="540721" cy="602891"/>
      </dsp:txXfrm>
    </dsp:sp>
    <dsp:sp modelId="{B061858D-9368-3642-80F8-211D932A058F}">
      <dsp:nvSpPr>
        <dsp:cNvPr id="0" name=""/>
        <dsp:cNvSpPr/>
      </dsp:nvSpPr>
      <dsp:spPr>
        <a:xfrm>
          <a:off x="2907450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Raw (RINEX) data processing (GAMIT)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943859" y="1590538"/>
        <a:ext cx="1998981" cy="1170261"/>
      </dsp:txXfrm>
    </dsp:sp>
    <dsp:sp modelId="{9E3B02EC-C0F1-AB4D-A8C3-40486638FBF9}">
      <dsp:nvSpPr>
        <dsp:cNvPr id="0" name=""/>
        <dsp:cNvSpPr/>
      </dsp:nvSpPr>
      <dsp:spPr>
        <a:xfrm>
          <a:off x="5018638" y="1673259"/>
          <a:ext cx="774804" cy="1004819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018638" y="1874223"/>
        <a:ext cx="542363" cy="602891"/>
      </dsp:txXfrm>
    </dsp:sp>
    <dsp:sp modelId="{8859691C-7FB9-B248-94DC-758782F30C55}">
      <dsp:nvSpPr>
        <dsp:cNvPr id="0" name=""/>
        <dsp:cNvSpPr/>
      </dsp:nvSpPr>
      <dsp:spPr>
        <a:xfrm>
          <a:off x="5807969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Time series and velocity generation (GLOBK)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5844378" y="1590538"/>
        <a:ext cx="1998981" cy="1170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3D68E-83F1-0E4E-9507-2D19AE7B2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1389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760B7-CB9A-BE43-BB69-605AB451D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198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60B7-CB9A-BE43-BB69-605AB451D2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2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760B7-CB9A-BE43-BB69-605AB451D2FE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4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Basics of processing </a:t>
            </a:r>
            <a:r>
              <a:rPr lang="en-US" smtClean="0"/>
              <a:t>workflow for </a:t>
            </a:r>
            <a:r>
              <a:rPr lang="en-US" dirty="0" smtClean="0"/>
              <a:t>GAMIT/GLOBK</a:t>
            </a:r>
            <a:endParaRPr lang="en-US" dirty="0"/>
          </a:p>
        </p:txBody>
      </p:sp>
      <p:pic>
        <p:nvPicPr>
          <p:cNvPr id="24" name="Picture 23" descr="MIT-logo-with-spelling-web-red-gray-design1-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" y="321715"/>
            <a:ext cx="1599993" cy="362429"/>
          </a:xfrm>
          <a:prstGeom prst="rect">
            <a:avLst/>
          </a:prstGeom>
        </p:spPr>
      </p:pic>
      <p:sp>
        <p:nvSpPr>
          <p:cNvPr id="25" name="Subtitle 15"/>
          <p:cNvSpPr txBox="1">
            <a:spLocks/>
          </p:cNvSpPr>
          <p:nvPr/>
        </p:nvSpPr>
        <p:spPr>
          <a:xfrm>
            <a:off x="1149172" y="3608134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M. A. Floyd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</a:b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Massachusetts Institute of Technology, Cambridge, MA, USA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GPS Data Processing and Analysis with GAMIT/GLOBK</a:t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Earth Observatory of Singapore</a:t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17–21 July 2017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http://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geoweb.mit.edu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/~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floyd/courses/gg/201707_EOS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/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Material from R. W. King, T. A. Herring, M. A. Floyd (MIT) and S. C.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McClusky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(now at ANU)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26" name="Picture 25" descr="arth Observatory of Singap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289" y="6096"/>
            <a:ext cx="1509043" cy="67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GLOBK long-term velocities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Combine daily (continuous) or short-term combined h-files (e.g. surveys; see last slide)</a:t>
            </a:r>
          </a:p>
          <a:p>
            <a:r>
              <a:rPr lang="en-US" dirty="0" smtClean="0"/>
              <a:t>Plot long-term time series from short-term combination “.org”-file(s)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Inspect time series to identify (and remove) outliers</a:t>
            </a:r>
          </a:p>
          <a:p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to form </a:t>
            </a:r>
            <a:r>
              <a:rPr lang="en-US" dirty="0" smtClean="0"/>
              <a:t>final solution </a:t>
            </a:r>
            <a:r>
              <a:rPr lang="en-US" dirty="0"/>
              <a:t>file for </a:t>
            </a:r>
            <a:r>
              <a:rPr lang="en-US" dirty="0" smtClean="0"/>
              <a:t>all data (another “.</a:t>
            </a:r>
            <a:r>
              <a:rPr lang="en-US" dirty="0"/>
              <a:t>org”-file) </a:t>
            </a:r>
            <a:r>
              <a:rPr lang="en-US" i="1" dirty="0" smtClean="0"/>
              <a:t>with </a:t>
            </a:r>
            <a:r>
              <a:rPr lang="en-US" i="1" dirty="0"/>
              <a:t>estimating </a:t>
            </a:r>
            <a:r>
              <a:rPr lang="en-US" i="1" dirty="0" smtClean="0"/>
              <a:t>velocities</a:t>
            </a:r>
            <a:r>
              <a:rPr lang="en-US" dirty="0" smtClean="0"/>
              <a:t>, e.g. in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command file</a:t>
            </a:r>
            <a:br>
              <a:rPr lang="en-US" dirty="0" smtClean="0"/>
            </a:br>
            <a:r>
              <a:rPr lang="en-US" dirty="0" err="1" smtClean="0">
                <a:latin typeface="Courier"/>
                <a:cs typeface="Courier"/>
              </a:rPr>
              <a:t>apr_site</a:t>
            </a:r>
            <a:r>
              <a:rPr lang="en-US" dirty="0" smtClean="0">
                <a:latin typeface="Courier"/>
                <a:cs typeface="Courier"/>
              </a:rPr>
              <a:t> all 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  <a:b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err="1" smtClean="0">
                <a:latin typeface="Courier"/>
                <a:cs typeface="Courier"/>
              </a:rPr>
              <a:t>apr_neu</a:t>
            </a:r>
            <a:r>
              <a:rPr lang="en-US" dirty="0" smtClean="0">
                <a:latin typeface="Courier"/>
                <a:cs typeface="Courier"/>
              </a:rPr>
              <a:t> all 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</a:p>
          <a:p>
            <a:endParaRPr lang="en-US" dirty="0" smtClean="0"/>
          </a:p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 smtClean="0"/>
              <a:t> capable of running all these individual commands </a:t>
            </a:r>
            <a:r>
              <a:rPr lang="en-US" smtClean="0"/>
              <a:t>to produce time </a:t>
            </a:r>
            <a:r>
              <a:rPr lang="en-US" dirty="0" smtClean="0"/>
              <a:t>series, short-term combinations and long-term velocity solutions</a:t>
            </a:r>
            <a:endParaRPr lang="en-US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9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scripts that control GAMIT and GLOBK all have a built-in help page which can be evoked by entering command name only</a:t>
            </a:r>
          </a:p>
          <a:p>
            <a:pPr lvl="1"/>
            <a:r>
              <a:rPr lang="en-US" dirty="0" smtClean="0"/>
              <a:t>~/</a:t>
            </a:r>
            <a:r>
              <a:rPr lang="en-US" dirty="0" err="1" smtClean="0"/>
              <a:t>gg</a:t>
            </a:r>
            <a:r>
              <a:rPr lang="en-US" dirty="0" smtClean="0"/>
              <a:t>/com contains all of the scripts used</a:t>
            </a:r>
          </a:p>
          <a:p>
            <a:pPr lvl="1"/>
            <a:r>
              <a:rPr lang="en-US" dirty="0" smtClean="0"/>
              <a:t>~/gg/</a:t>
            </a:r>
            <a:r>
              <a:rPr lang="en-US" dirty="0" err="1" smtClean="0"/>
              <a:t>gamit</a:t>
            </a:r>
            <a:r>
              <a:rPr lang="en-US" dirty="0" smtClean="0"/>
              <a:t>/bin and ~/gg/</a:t>
            </a:r>
            <a:r>
              <a:rPr lang="en-US" dirty="0" err="1" smtClean="0"/>
              <a:t>kf</a:t>
            </a:r>
            <a:r>
              <a:rPr lang="en-US" dirty="0" smtClean="0"/>
              <a:t>/bin contain the program executables</a:t>
            </a:r>
          </a:p>
          <a:p>
            <a:pPr lvl="1"/>
            <a:r>
              <a:rPr lang="en-US" dirty="0"/>
              <a:t>(</a:t>
            </a:r>
            <a:r>
              <a:rPr lang="en-US" dirty="0" smtClean="0"/>
              <a:t>gg is a link in your home directory that points to the directory with the GAMIT/GLOBK software installed and should </a:t>
            </a:r>
            <a:r>
              <a:rPr lang="en-US" i="1" dirty="0" smtClean="0"/>
              <a:t>not</a:t>
            </a:r>
            <a:r>
              <a:rPr lang="en-US" dirty="0" smtClean="0"/>
              <a:t> be removed)</a:t>
            </a:r>
          </a:p>
          <a:p>
            <a:r>
              <a:rPr lang="en-US" dirty="0" smtClean="0"/>
              <a:t>Once the software is installed, user selects data to be processed over some interval of time and uses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 smtClean="0"/>
              <a:t> for the processing</a:t>
            </a:r>
          </a:p>
          <a:p>
            <a:r>
              <a:rPr lang="en-US" dirty="0" smtClean="0"/>
              <a:t>GLOBK is used after the daily processing to combine results and set the reference frame</a:t>
            </a:r>
          </a:p>
          <a:p>
            <a:r>
              <a:rPr lang="en-US" dirty="0" smtClean="0"/>
              <a:t>Everyone should have completed the installation of the software at this point</a:t>
            </a:r>
          </a:p>
          <a:p>
            <a:r>
              <a:rPr lang="en-US" dirty="0" smtClean="0"/>
              <a:t>Running the example case is a good idea to make sure installation was successful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0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Basic stages of GAMIT/GLOBK for geoscience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798032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95170" y="3684997"/>
            <a:ext cx="749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RINEX</a:t>
            </a:r>
            <a:br>
              <a:rPr lang="en-US" dirty="0" smtClean="0"/>
            </a:b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469" y="3678362"/>
            <a:ext cx="75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ASCII</a:t>
            </a:r>
            <a:br>
              <a:rPr lang="en-US" dirty="0" smtClean="0"/>
            </a:br>
            <a:r>
              <a:rPr lang="en-US" dirty="0" smtClean="0"/>
              <a:t>h-files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40189" y="1611993"/>
            <a:ext cx="4665303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model</a:t>
            </a:r>
            <a:r>
              <a:rPr lang="en-US" dirty="0" smtClean="0"/>
              <a:t> (model observations)</a:t>
            </a:r>
          </a:p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autcln</a:t>
            </a:r>
            <a:r>
              <a:rPr lang="en-US" dirty="0" smtClean="0"/>
              <a:t> (cleans data)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solve</a:t>
            </a:r>
            <a:r>
              <a:rPr lang="en-US" dirty="0" smtClean="0"/>
              <a:t> (solve for parameters)</a:t>
            </a:r>
            <a:endParaRPr lang="en-US" dirty="0"/>
          </a:p>
        </p:txBody>
      </p:sp>
      <p:sp>
        <p:nvSpPr>
          <p:cNvPr id="5" name="Circular Arrow 4"/>
          <p:cNvSpPr>
            <a:spLocks noChangeAspect="1"/>
          </p:cNvSpPr>
          <p:nvPr/>
        </p:nvSpPr>
        <p:spPr>
          <a:xfrm rot="16200000">
            <a:off x="3200531" y="1662774"/>
            <a:ext cx="1008000" cy="1008000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0066" y="1611993"/>
            <a:ext cx="2245054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r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unpkr00</a:t>
            </a:r>
          </a:p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35168" y="5124054"/>
            <a:ext cx="3364992" cy="910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 smtClean="0"/>
              <a:t> (time series)</a:t>
            </a:r>
          </a:p>
          <a:p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(velocities)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5400000">
            <a:off x="1385324" y="2876717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5400000">
            <a:off x="4418317" y="2876717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6200000" flipV="1">
            <a:off x="7414702" y="4479333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Basic inputs and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RINEX data must be prepared for input to GAMIT</a:t>
            </a:r>
          </a:p>
          <a:p>
            <a:r>
              <a:rPr lang="en-US" dirty="0" smtClean="0"/>
              <a:t>Output from GAMIT are ASCII (text) “h”-files</a:t>
            </a:r>
          </a:p>
          <a:p>
            <a:pPr lvl="1"/>
            <a:r>
              <a:rPr lang="en-US" dirty="0" smtClean="0"/>
              <a:t>Loosely constrained solutions with a priori parameter information, parameters adjustments and full covariance matrices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nput </a:t>
            </a:r>
            <a:r>
              <a:rPr lang="en-US" dirty="0"/>
              <a:t>to </a:t>
            </a:r>
            <a:r>
              <a:rPr lang="en-US" dirty="0" smtClean="0"/>
              <a:t>GLOBK are binary version of h-files</a:t>
            </a:r>
          </a:p>
          <a:p>
            <a:pPr lvl="1"/>
            <a:r>
              <a:rPr lang="en-US" dirty="0" smtClean="0"/>
              <a:t>Convert from ASCII to binary h-files using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 smtClean="0">
                <a:ea typeface="Courier" charset="0"/>
                <a:cs typeface="Courier" charset="0"/>
              </a:rPr>
              <a:t> (or “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-opt H</a:t>
            </a:r>
            <a:r>
              <a:rPr lang="en-US" dirty="0" smtClean="0">
                <a:ea typeface="Courier" charset="0"/>
                <a:cs typeface="Courier" charset="0"/>
              </a:rPr>
              <a:t>” option in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)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 smtClean="0"/>
              <a:t>Final output of GLOBK is “.org”-file, which contains all information for</a:t>
            </a:r>
          </a:p>
          <a:p>
            <a:pPr lvl="1"/>
            <a:r>
              <a:rPr lang="en-US" dirty="0" smtClean="0"/>
              <a:t>Time series (“.</a:t>
            </a:r>
            <a:r>
              <a:rPr lang="en-US" dirty="0" err="1" smtClean="0"/>
              <a:t>pos</a:t>
            </a:r>
            <a:r>
              <a:rPr lang="en-US" dirty="0" smtClean="0"/>
              <a:t>”-files)</a:t>
            </a:r>
          </a:p>
          <a:p>
            <a:pPr marL="342900" lvl="1" indent="0">
              <a:buNone/>
            </a:pPr>
            <a:r>
              <a:rPr lang="en-US" dirty="0" smtClean="0"/>
              <a:t>and/or</a:t>
            </a:r>
          </a:p>
          <a:p>
            <a:pPr lvl="1"/>
            <a:r>
              <a:rPr lang="en-US" dirty="0" smtClean="0"/>
              <a:t>Velocities (“.</a:t>
            </a:r>
            <a:r>
              <a:rPr lang="en-US" dirty="0" err="1" smtClean="0"/>
              <a:t>vel</a:t>
            </a:r>
            <a:r>
              <a:rPr lang="en-US" dirty="0" smtClean="0"/>
              <a:t>”-files)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sh_setup</a:t>
            </a:r>
            <a:endParaRPr lang="en-US" dirty="0" smtClean="0">
              <a:latin typeface="Courier" charset="0"/>
              <a:ea typeface="Courier" charset="0"/>
              <a:cs typeface="Courier" charset="0"/>
            </a:endParaRPr>
          </a:p>
          <a:p>
            <a:pPr marL="914400" lvl="1" indent="-514350"/>
            <a:r>
              <a:rPr lang="en-US" dirty="0" smtClean="0"/>
              <a:t>Check all links, especially to grid files (</a:t>
            </a:r>
            <a:r>
              <a:rPr lang="en-US" dirty="0" err="1" smtClean="0"/>
              <a:t>otl.grid</a:t>
            </a:r>
            <a:r>
              <a:rPr lang="en-US" dirty="0" smtClean="0"/>
              <a:t>, </a:t>
            </a:r>
            <a:r>
              <a:rPr lang="en-US" dirty="0" err="1" smtClean="0"/>
              <a:t>atl.grid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map.grid</a:t>
            </a:r>
            <a:r>
              <a:rPr lang="en-US" dirty="0" smtClean="0"/>
              <a:t>, </a:t>
            </a:r>
            <a:r>
              <a:rPr lang="en-US" dirty="0" err="1"/>
              <a:t>m</a:t>
            </a:r>
            <a:r>
              <a:rPr lang="en-US" dirty="0" err="1" smtClean="0"/>
              <a:t>et.grid</a:t>
            </a:r>
            <a:r>
              <a:rPr lang="en-US" dirty="0" smtClean="0"/>
              <a:t>; see </a:t>
            </a:r>
            <a:r>
              <a:rPr lang="en-US" dirty="0" err="1" smtClean="0"/>
              <a:t>sestbl</a:t>
            </a:r>
            <a:r>
              <a:rPr lang="en-US" dirty="0" smtClean="0"/>
              <a:t>. for what is “switched on”)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RINEX data to be processed in </a:t>
            </a:r>
            <a:r>
              <a:rPr lang="en-US" dirty="0" err="1" smtClean="0"/>
              <a:t>rinex</a:t>
            </a:r>
            <a:r>
              <a:rPr lang="en-US" dirty="0" smtClean="0"/>
              <a:t>/ directory</a:t>
            </a:r>
          </a:p>
          <a:p>
            <a:pPr marL="914400" lvl="1" indent="-514350"/>
            <a:r>
              <a:rPr lang="en-US" dirty="0" smtClean="0"/>
              <a:t>Except any publicly-available RINEX files one has set to be </a:t>
            </a:r>
            <a:r>
              <a:rPr lang="en-US" dirty="0" err="1" smtClean="0"/>
              <a:t>FTP’d</a:t>
            </a:r>
            <a:r>
              <a:rPr lang="en-US" dirty="0" smtClean="0"/>
              <a:t> in </a:t>
            </a:r>
            <a:r>
              <a:rPr lang="en-US" dirty="0" err="1" smtClean="0"/>
              <a:t>sites.defaults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Prepare </a:t>
            </a:r>
            <a:r>
              <a:rPr lang="en-US" i="1" dirty="0" smtClean="0"/>
              <a:t>and verify</a:t>
            </a:r>
            <a:r>
              <a:rPr lang="en-US" dirty="0" smtClean="0"/>
              <a:t> </a:t>
            </a:r>
            <a:r>
              <a:rPr lang="en-US" dirty="0" err="1" smtClean="0"/>
              <a:t>station.info</a:t>
            </a:r>
            <a:r>
              <a:rPr lang="en-US" dirty="0" smtClean="0"/>
              <a:t>, e.g.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sh_upd_stnfo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Prepare </a:t>
            </a:r>
            <a:r>
              <a:rPr lang="en-US" i="1" dirty="0" smtClean="0"/>
              <a:t>and verify</a:t>
            </a:r>
            <a:r>
              <a:rPr lang="en-US" dirty="0" smtClean="0"/>
              <a:t> </a:t>
            </a:r>
            <a:r>
              <a:rPr lang="en-US" dirty="0" err="1" smtClean="0"/>
              <a:t>apr</a:t>
            </a:r>
            <a:r>
              <a:rPr lang="en-US" dirty="0" smtClean="0"/>
              <a:t>-file, e.g.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sh_rx2apr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sh_gamit</a:t>
            </a:r>
            <a:endParaRPr lang="en-US" dirty="0" smtClean="0">
              <a:latin typeface="Courier" charset="0"/>
              <a:ea typeface="Courier" charset="0"/>
              <a:cs typeface="Courier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5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</a:t>
            </a:r>
            <a:r>
              <a:rPr lang="en-US" dirty="0" err="1" smtClean="0">
                <a:latin typeface="Courier New" charset="0"/>
                <a:ea typeface="Courier New" charset="0"/>
                <a:cs typeface="Courier New" charset="0"/>
              </a:rPr>
              <a:t>h_gamit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Courier"/>
                <a:cs typeface="Courier"/>
              </a:rPr>
              <a:t>s</a:t>
            </a:r>
            <a:r>
              <a:rPr lang="en-US" dirty="0" err="1" smtClean="0">
                <a:latin typeface="Courier"/>
                <a:cs typeface="Courier"/>
              </a:rPr>
              <a:t>h_gamit</a:t>
            </a:r>
            <a:r>
              <a:rPr lang="en-US" dirty="0" smtClean="0"/>
              <a:t> is the master script for running GAMIT</a:t>
            </a:r>
          </a:p>
          <a:p>
            <a:r>
              <a:rPr lang="en-US" dirty="0"/>
              <a:t>The following files are important to verify and/or edit (e.g. after </a:t>
            </a:r>
            <a:r>
              <a:rPr lang="en-US" dirty="0" err="1">
                <a:latin typeface="Courier"/>
                <a:cs typeface="Courier"/>
              </a:rPr>
              <a:t>sh_setup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autcln.cmd</a:t>
            </a:r>
            <a:r>
              <a:rPr lang="en-US" dirty="0"/>
              <a:t> (probably unnecessary to edit)</a:t>
            </a:r>
          </a:p>
          <a:p>
            <a:pPr lvl="1"/>
            <a:r>
              <a:rPr lang="en-US" dirty="0" err="1"/>
              <a:t>process.defaults</a:t>
            </a:r>
            <a:r>
              <a:rPr lang="en-US" dirty="0"/>
              <a:t> (not necessary to edit much, if anything)</a:t>
            </a:r>
          </a:p>
          <a:p>
            <a:pPr lvl="1"/>
            <a:r>
              <a:rPr lang="en-US" dirty="0" err="1"/>
              <a:t>sestbl</a:t>
            </a:r>
            <a:r>
              <a:rPr lang="en-US" dirty="0"/>
              <a:t>. (controls experiment observations and models; defaults OK but may want to edit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sites.defaults</a:t>
            </a:r>
            <a:r>
              <a:rPr lang="en-US" dirty="0" smtClean="0"/>
              <a:t> (list of sites to process in experiment)</a:t>
            </a:r>
            <a:endParaRPr lang="en-US" dirty="0"/>
          </a:p>
          <a:p>
            <a:pPr lvl="1"/>
            <a:r>
              <a:rPr lang="en-US" dirty="0" err="1"/>
              <a:t>sittbl</a:t>
            </a:r>
            <a:r>
              <a:rPr lang="en-US" dirty="0"/>
              <a:t>. (controls a priori constraints on sites; probably unnecessary to edit)</a:t>
            </a:r>
          </a:p>
          <a:p>
            <a:pPr lvl="1"/>
            <a:r>
              <a:rPr lang="en-US" dirty="0" err="1"/>
              <a:t>station.info</a:t>
            </a:r>
            <a:r>
              <a:rPr lang="en-US" dirty="0"/>
              <a:t> (</a:t>
            </a:r>
            <a:r>
              <a:rPr lang="en-US" i="1" dirty="0"/>
              <a:t>very</a:t>
            </a:r>
            <a:r>
              <a:rPr lang="en-US" dirty="0"/>
              <a:t> important file to </a:t>
            </a:r>
            <a:r>
              <a:rPr lang="en-US" dirty="0" smtClean="0"/>
              <a:t>get right)</a:t>
            </a:r>
            <a:endParaRPr lang="en-US" dirty="0"/>
          </a:p>
          <a:p>
            <a:pPr lvl="1"/>
            <a:r>
              <a:rPr lang="en-US" dirty="0"/>
              <a:t>.</a:t>
            </a:r>
            <a:r>
              <a:rPr lang="en-US" dirty="0" err="1"/>
              <a:t>apr</a:t>
            </a:r>
            <a:r>
              <a:rPr lang="en-US" dirty="0"/>
              <a:t>-file (</a:t>
            </a:r>
            <a:r>
              <a:rPr lang="en-US" i="1" dirty="0"/>
              <a:t>very</a:t>
            </a:r>
            <a:r>
              <a:rPr lang="en-US" dirty="0"/>
              <a:t> important file to </a:t>
            </a:r>
            <a:r>
              <a:rPr lang="en-US" dirty="0" smtClean="0"/>
              <a:t>get right)</a:t>
            </a:r>
          </a:p>
          <a:p>
            <a:r>
              <a:rPr lang="en-US" dirty="0" smtClean="0"/>
              <a:t>More detail in following </a:t>
            </a:r>
            <a:r>
              <a:rPr lang="en-US" smtClean="0"/>
              <a:t>lecture (last </a:t>
            </a:r>
            <a:r>
              <a:rPr lang="en-US" dirty="0" smtClean="0"/>
              <a:t>lecture this afternoon)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6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data processing: GAMIT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Preprocessing</a:t>
            </a:r>
          </a:p>
          <a:p>
            <a:pPr lvl="1"/>
            <a:r>
              <a:rPr lang="en-US" dirty="0"/>
              <a:t>Download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sh_get_orbits</a:t>
            </a:r>
            <a:r>
              <a:rPr lang="en-US" dirty="0"/>
              <a:t>) and prepare (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sh_sp3fit</a:t>
            </a:r>
            <a:r>
              <a:rPr lang="en-US" dirty="0"/>
              <a:t>) </a:t>
            </a:r>
            <a:r>
              <a:rPr lang="en-US" dirty="0" smtClean="0"/>
              <a:t>orbits</a:t>
            </a:r>
          </a:p>
          <a:p>
            <a:pPr lvl="1"/>
            <a:r>
              <a:rPr lang="en-US" dirty="0" smtClean="0"/>
              <a:t>Make clock files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makej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Download publicly available sites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sh_get_rinex</a:t>
            </a:r>
            <a:r>
              <a:rPr lang="en-US" dirty="0" smtClean="0"/>
              <a:t>) and convert </a:t>
            </a:r>
            <a:r>
              <a:rPr lang="en-US" dirty="0"/>
              <a:t>RINEX files to GAMIT </a:t>
            </a:r>
            <a:r>
              <a:rPr lang="en-US" dirty="0" smtClean="0"/>
              <a:t>internal format for phase-and-</a:t>
            </a:r>
            <a:r>
              <a:rPr lang="en-US" dirty="0" err="1" smtClean="0"/>
              <a:t>pseudorange</a:t>
            </a:r>
            <a:r>
              <a:rPr lang="en-US" dirty="0" smtClean="0"/>
              <a:t> observations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makex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Write batch (“b”) files</a:t>
            </a:r>
          </a:p>
          <a:p>
            <a:r>
              <a:rPr lang="en-US" dirty="0" smtClean="0"/>
              <a:t>Iterative solution (run b-files)</a:t>
            </a:r>
          </a:p>
          <a:p>
            <a:pPr lvl="1"/>
            <a:r>
              <a:rPr lang="en-US" dirty="0" smtClean="0"/>
              <a:t>Calculate synthetic observations from a priori parameters and models (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model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Create observables (LC, L1+L2, etc.), clean data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autcln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Fit calculated to observed by solving for parameter estimates (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solve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Update a priori information if large adjustments</a:t>
            </a:r>
          </a:p>
          <a:p>
            <a:r>
              <a:rPr lang="en-US" dirty="0" smtClean="0"/>
              <a:t>All the above command steps are run for the user by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sh_gamit</a:t>
            </a:r>
            <a:endParaRPr lang="en-US" dirty="0" smtClean="0"/>
          </a:p>
          <a:p>
            <a:pPr lvl="1"/>
            <a:r>
              <a:rPr lang="en-US" dirty="0" smtClean="0"/>
              <a:t>Although preparation of orbits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sh_get_orbits</a:t>
            </a:r>
            <a:r>
              <a:rPr lang="en-US" dirty="0" smtClean="0"/>
              <a:t>/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sh_sp3fit</a:t>
            </a:r>
            <a:r>
              <a:rPr lang="en-US" dirty="0" smtClean="0"/>
              <a:t>) and RINEX files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sh_get_rinex</a:t>
            </a:r>
            <a:r>
              <a:rPr lang="en-US" dirty="0" smtClean="0"/>
              <a:t>) often done manually, depending on resources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  <p:sp>
        <p:nvSpPr>
          <p:cNvPr id="6" name="Circular Arrow 5"/>
          <p:cNvSpPr>
            <a:spLocks noChangeAspect="1"/>
          </p:cNvSpPr>
          <p:nvPr/>
        </p:nvSpPr>
        <p:spPr>
          <a:xfrm rot="16200000">
            <a:off x="299671" y="3767541"/>
            <a:ext cx="1332000" cy="1332000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Post-processing: GLOBK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ASCII h-files to binary h-files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 smtClean="0"/>
              <a:t> in </a:t>
            </a:r>
            <a:r>
              <a:rPr lang="en-US" dirty="0" err="1" smtClean="0"/>
              <a:t>glbf</a:t>
            </a:r>
            <a:r>
              <a:rPr lang="en-US" dirty="0" smtClean="0"/>
              <a:t>/)</a:t>
            </a:r>
          </a:p>
          <a:p>
            <a:r>
              <a:rPr lang="en-US" dirty="0" smtClean="0"/>
              <a:t>Generate and chronological list of binary h-files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US" dirty="0" smtClean="0"/>
              <a:t> in </a:t>
            </a:r>
            <a:r>
              <a:rPr lang="en-US" dirty="0" err="1" smtClean="0"/>
              <a:t>gsoln</a:t>
            </a:r>
            <a:r>
              <a:rPr lang="en-US" dirty="0" smtClean="0"/>
              <a:t>/)</a:t>
            </a:r>
          </a:p>
          <a:p>
            <a:r>
              <a:rPr lang="en-US" dirty="0" smtClean="0"/>
              <a:t>At this point, diverge in approach depending on solution sought</a:t>
            </a:r>
          </a:p>
          <a:p>
            <a:pPr lvl="1"/>
            <a:r>
              <a:rPr lang="en-US" dirty="0" smtClean="0"/>
              <a:t>More details about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 smtClean="0"/>
              <a:t>,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and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 smtClean="0"/>
              <a:t> in lectures tomorrow</a:t>
            </a:r>
          </a:p>
          <a:p>
            <a:r>
              <a:rPr lang="en-US" dirty="0" smtClean="0"/>
              <a:t>Similarly to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 smtClean="0"/>
              <a:t>, the batch script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 smtClean="0"/>
              <a:t> will run all of the above command steps (and more, introduced in next slides)</a:t>
            </a:r>
          </a:p>
          <a:p>
            <a:pPr lvl="1"/>
            <a:r>
              <a:rPr lang="en-US" dirty="0" smtClean="0"/>
              <a:t>User may just need to edit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and/or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 smtClean="0"/>
              <a:t> command files to achieve most desired types of 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9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GLOBK short-term 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Combine days from a period over which velocities are negligible, e.g. a 10-day survey, bi-weekly or monthly combinations for continuous GNSS</a:t>
            </a:r>
          </a:p>
          <a:p>
            <a:pPr lvl="1"/>
            <a:r>
              <a:rPr lang="en-US" dirty="0"/>
              <a:t>Reduces short-term scatter</a:t>
            </a:r>
          </a:p>
          <a:p>
            <a:pPr lvl="1"/>
            <a:r>
              <a:rPr lang="en-US" dirty="0"/>
              <a:t>Reduces number of files to be carried forward to velocity </a:t>
            </a:r>
            <a:r>
              <a:rPr lang="en-US" dirty="0" smtClean="0"/>
              <a:t>solution</a:t>
            </a:r>
          </a:p>
          <a:p>
            <a:r>
              <a:rPr lang="en-US" dirty="0" smtClean="0"/>
              <a:t>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 smtClean="0"/>
              <a:t> to generate time series</a:t>
            </a:r>
          </a:p>
          <a:p>
            <a:r>
              <a:rPr lang="en-US" dirty="0" smtClean="0"/>
              <a:t>Plot time series (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Inspect time series to identify (and remove) outliers</a:t>
            </a:r>
          </a:p>
          <a:p>
            <a:r>
              <a:rPr lang="en-US" dirty="0" smtClean="0"/>
              <a:t>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to form one solution file for survey (“.org”-file) </a:t>
            </a:r>
            <a:r>
              <a:rPr lang="en-US" i="1" dirty="0" smtClean="0"/>
              <a:t>without estimating velocities</a:t>
            </a:r>
            <a:r>
              <a:rPr lang="en-US" dirty="0" smtClean="0"/>
              <a:t>, e.g. in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 smtClean="0"/>
              <a:t> command file: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latin typeface="Courier"/>
                <a:cs typeface="Courier"/>
              </a:rPr>
              <a:t>apr_site</a:t>
            </a:r>
            <a:r>
              <a:rPr lang="en-US" dirty="0" smtClean="0">
                <a:latin typeface="Courier"/>
                <a:cs typeface="Courier"/>
              </a:rPr>
              <a:t> all 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  <a:b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</a:br>
            <a:r>
              <a:rPr lang="en-US" dirty="0"/>
              <a:t>o</a:t>
            </a:r>
            <a:r>
              <a:rPr lang="en-US" dirty="0" smtClean="0"/>
              <a:t>r</a:t>
            </a:r>
            <a:br>
              <a:rPr lang="en-US" dirty="0" smtClean="0"/>
            </a:br>
            <a:r>
              <a:rPr lang="en-US" dirty="0" err="1" smtClean="0">
                <a:latin typeface="Courier"/>
                <a:cs typeface="Courier"/>
              </a:rPr>
              <a:t>apr_neu</a:t>
            </a:r>
            <a:r>
              <a:rPr lang="en-US" dirty="0" smtClean="0">
                <a:latin typeface="Courier"/>
                <a:cs typeface="Courier"/>
              </a:rPr>
              <a:t> all 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processing workflow for GAMIT/GLOBK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953</Words>
  <Application>Microsoft Macintosh PowerPoint</Application>
  <PresentationFormat>On-screen Show (4:3)</PresentationFormat>
  <Paragraphs>125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</vt:lpstr>
      <vt:lpstr>Courier New</vt:lpstr>
      <vt:lpstr>Office Theme</vt:lpstr>
      <vt:lpstr>Basics of processing workflow for GAMIT/GLOBK</vt:lpstr>
      <vt:lpstr>Structure</vt:lpstr>
      <vt:lpstr>Basic stages of GAMIT/GLOBK for geoscience</vt:lpstr>
      <vt:lpstr>Basic inputs and outputs</vt:lpstr>
      <vt:lpstr>GAMIT</vt:lpstr>
      <vt:lpstr>sh_gamit</vt:lpstr>
      <vt:lpstr>Phase data processing: GAMIT</vt:lpstr>
      <vt:lpstr>Post-processing: GLOBK</vt:lpstr>
      <vt:lpstr>GLOBK short-term combinations</vt:lpstr>
      <vt:lpstr>GLOBK long-term velocities</vt:lpstr>
    </vt:vector>
  </TitlesOfParts>
  <Manager/>
  <Company>MIT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processing workflow for GAMIT/GLOBK</dc:title>
  <dc:subject/>
  <dc:creator>M. Floyd</dc:creator>
  <cp:keywords/>
  <dc:description/>
  <cp:lastModifiedBy>Michael Floyd</cp:lastModifiedBy>
  <cp:revision>58</cp:revision>
  <cp:lastPrinted>2017-06-14T13:35:41Z</cp:lastPrinted>
  <dcterms:created xsi:type="dcterms:W3CDTF">2014-11-13T20:18:27Z</dcterms:created>
  <dcterms:modified xsi:type="dcterms:W3CDTF">2017-07-19T05:27:41Z</dcterms:modified>
  <cp:category/>
</cp:coreProperties>
</file>