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60" r:id="rId1"/>
  </p:sldMasterIdLst>
  <p:notesMasterIdLst>
    <p:notesMasterId r:id="rId18"/>
  </p:notesMasterIdLst>
  <p:handoutMasterIdLst>
    <p:handoutMasterId r:id="rId19"/>
  </p:handoutMasterIdLst>
  <p:sldIdLst>
    <p:sldId id="257" r:id="rId2"/>
    <p:sldId id="267" r:id="rId3"/>
    <p:sldId id="258" r:id="rId4"/>
    <p:sldId id="259" r:id="rId5"/>
    <p:sldId id="260" r:id="rId6"/>
    <p:sldId id="261" r:id="rId7"/>
    <p:sldId id="262" r:id="rId8"/>
    <p:sldId id="265" r:id="rId9"/>
    <p:sldId id="264" r:id="rId10"/>
    <p:sldId id="266" r:id="rId11"/>
    <p:sldId id="273" r:id="rId12"/>
    <p:sldId id="268" r:id="rId13"/>
    <p:sldId id="269" r:id="rId14"/>
    <p:sldId id="270" r:id="rId15"/>
    <p:sldId id="271" r:id="rId16"/>
    <p:sldId id="272"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264"/>
    <p:restoredTop sz="93960"/>
  </p:normalViewPr>
  <p:slideViewPr>
    <p:cSldViewPr snapToGrid="0" snapToObjects="1">
      <p:cViewPr varScale="1">
        <p:scale>
          <a:sx n="70" d="100"/>
          <a:sy n="70" d="100"/>
        </p:scale>
        <p:origin x="784" y="1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r>
              <a:rPr lang="en-GB" smtClean="0"/>
              <a:t>2017/07/18</a:t>
            </a:r>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Generating velocity solutions with globk</a:t>
            </a: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4378913-C8AE-3D41-8391-D720523E0855}" type="slidenum">
              <a:rPr lang="en-US" smtClean="0"/>
              <a:t>‹#›</a:t>
            </a:fld>
            <a:endParaRPr lang="en-US"/>
          </a:p>
        </p:txBody>
      </p:sp>
    </p:spTree>
    <p:extLst>
      <p:ext uri="{BB962C8B-B14F-4D97-AF65-F5344CB8AC3E}">
        <p14:creationId xmlns:p14="http://schemas.microsoft.com/office/powerpoint/2010/main" val="744619307"/>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en-GB" smtClean="0"/>
              <a:t>2017/07/18</a:t>
            </a:r>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Generating velocity solutions with globk</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28B7826-7646-3243-A5EB-C29B78FCFB02}" type="slidenum">
              <a:rPr lang="en-US" smtClean="0"/>
              <a:t>‹#›</a:t>
            </a:fld>
            <a:endParaRPr lang="en-US"/>
          </a:p>
        </p:txBody>
      </p:sp>
    </p:spTree>
    <p:extLst>
      <p:ext uri="{BB962C8B-B14F-4D97-AF65-F5344CB8AC3E}">
        <p14:creationId xmlns:p14="http://schemas.microsoft.com/office/powerpoint/2010/main" val="566817083"/>
      </p:ext>
    </p:extLst>
  </p:cSld>
  <p:clrMap bg1="lt1" tx1="dk1" bg2="lt2" tx2="dk2" accent1="accent1" accent2="accent2" accent3="accent3" accent4="accent4" accent5="accent5" accent6="accent6" hlink="hlink" folHlink="folHlink"/>
  <p:hf hdr="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GB" smtClean="0"/>
              <a:t>2017/07/18</a:t>
            </a:r>
            <a:endParaRPr lang="en-US"/>
          </a:p>
        </p:txBody>
      </p:sp>
      <p:sp>
        <p:nvSpPr>
          <p:cNvPr id="5" name="Footer Placeholder 4"/>
          <p:cNvSpPr>
            <a:spLocks noGrp="1"/>
          </p:cNvSpPr>
          <p:nvPr>
            <p:ph type="ftr" sz="quarter" idx="11"/>
          </p:nvPr>
        </p:nvSpPr>
        <p:spPr/>
        <p:txBody>
          <a:bodyPr/>
          <a:lstStyle/>
          <a:p>
            <a:r>
              <a:rPr lang="en-US" smtClean="0"/>
              <a:t>Generating velocity solutions with globk</a:t>
            </a:r>
            <a:endParaRPr lang="en-US"/>
          </a:p>
        </p:txBody>
      </p:sp>
      <p:sp>
        <p:nvSpPr>
          <p:cNvPr id="6" name="Slide Number Placeholder 5"/>
          <p:cNvSpPr>
            <a:spLocks noGrp="1"/>
          </p:cNvSpPr>
          <p:nvPr>
            <p:ph type="sldNum" sz="quarter" idx="12"/>
          </p:nvPr>
        </p:nvSpPr>
        <p:spPr/>
        <p:txBody>
          <a:bodyPr/>
          <a:lstStyle/>
          <a:p>
            <a:fld id="{328B7826-7646-3243-A5EB-C29B78FCFB02}" type="slidenum">
              <a:rPr lang="en-US" smtClean="0"/>
              <a:t>1</a:t>
            </a:fld>
            <a:endParaRPr lang="en-US"/>
          </a:p>
        </p:txBody>
      </p:sp>
    </p:spTree>
    <p:extLst>
      <p:ext uri="{BB962C8B-B14F-4D97-AF65-F5344CB8AC3E}">
        <p14:creationId xmlns:p14="http://schemas.microsoft.com/office/powerpoint/2010/main" val="27698919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28B7826-7646-3243-A5EB-C29B78FCFB02}" type="slidenum">
              <a:rPr lang="en-US" smtClean="0"/>
              <a:t>2</a:t>
            </a:fld>
            <a:endParaRPr lang="en-US"/>
          </a:p>
        </p:txBody>
      </p:sp>
      <p:sp>
        <p:nvSpPr>
          <p:cNvPr id="5" name="Date Placeholder 4"/>
          <p:cNvSpPr>
            <a:spLocks noGrp="1"/>
          </p:cNvSpPr>
          <p:nvPr>
            <p:ph type="dt" idx="11"/>
          </p:nvPr>
        </p:nvSpPr>
        <p:spPr/>
        <p:txBody>
          <a:bodyPr/>
          <a:lstStyle/>
          <a:p>
            <a:r>
              <a:rPr lang="en-GB" smtClean="0"/>
              <a:t>2017/07/18</a:t>
            </a:r>
            <a:endParaRPr lang="en-US"/>
          </a:p>
        </p:txBody>
      </p:sp>
      <p:sp>
        <p:nvSpPr>
          <p:cNvPr id="6" name="Footer Placeholder 5"/>
          <p:cNvSpPr>
            <a:spLocks noGrp="1"/>
          </p:cNvSpPr>
          <p:nvPr>
            <p:ph type="ftr" sz="quarter" idx="12"/>
          </p:nvPr>
        </p:nvSpPr>
        <p:spPr/>
        <p:txBody>
          <a:bodyPr/>
          <a:lstStyle/>
          <a:p>
            <a:r>
              <a:rPr lang="en-US" smtClean="0"/>
              <a:t>Generating velocity solutions with globk</a:t>
            </a:r>
            <a:endParaRPr lang="en-US"/>
          </a:p>
        </p:txBody>
      </p:sp>
    </p:spTree>
    <p:extLst>
      <p:ext uri="{BB962C8B-B14F-4D97-AF65-F5344CB8AC3E}">
        <p14:creationId xmlns:p14="http://schemas.microsoft.com/office/powerpoint/2010/main" val="36076468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GB" smtClean="0"/>
              <a:t>2017/07/18</a:t>
            </a:r>
            <a:endParaRPr lang="en-US"/>
          </a:p>
        </p:txBody>
      </p:sp>
      <p:sp>
        <p:nvSpPr>
          <p:cNvPr id="5" name="Footer Placeholder 4"/>
          <p:cNvSpPr>
            <a:spLocks noGrp="1"/>
          </p:cNvSpPr>
          <p:nvPr>
            <p:ph type="ftr" sz="quarter" idx="11"/>
          </p:nvPr>
        </p:nvSpPr>
        <p:spPr/>
        <p:txBody>
          <a:bodyPr/>
          <a:lstStyle/>
          <a:p>
            <a:r>
              <a:rPr lang="en-US" smtClean="0"/>
              <a:t>Generating 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GB" smtClean="0"/>
              <a:t>2017/07/18</a:t>
            </a:r>
            <a:endParaRPr lang="en-US"/>
          </a:p>
        </p:txBody>
      </p:sp>
      <p:sp>
        <p:nvSpPr>
          <p:cNvPr id="5" name="Footer Placeholder 4"/>
          <p:cNvSpPr>
            <a:spLocks noGrp="1"/>
          </p:cNvSpPr>
          <p:nvPr>
            <p:ph type="ftr" sz="quarter" idx="11"/>
          </p:nvPr>
        </p:nvSpPr>
        <p:spPr/>
        <p:txBody>
          <a:bodyPr/>
          <a:lstStyle/>
          <a:p>
            <a:r>
              <a:rPr lang="en-US" smtClean="0"/>
              <a:t>Generating 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GB" smtClean="0"/>
              <a:t>2017/07/18</a:t>
            </a:r>
            <a:endParaRPr lang="en-US"/>
          </a:p>
        </p:txBody>
      </p:sp>
      <p:sp>
        <p:nvSpPr>
          <p:cNvPr id="5" name="Footer Placeholder 4"/>
          <p:cNvSpPr>
            <a:spLocks noGrp="1"/>
          </p:cNvSpPr>
          <p:nvPr>
            <p:ph type="ftr" sz="quarter" idx="11"/>
          </p:nvPr>
        </p:nvSpPr>
        <p:spPr/>
        <p:txBody>
          <a:bodyPr/>
          <a:lstStyle/>
          <a:p>
            <a:r>
              <a:rPr lang="en-US" smtClean="0"/>
              <a:t>Generating 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r>
              <a:rPr lang="en-GB" smtClean="0"/>
              <a:t>2017/07/18</a:t>
            </a:r>
            <a:endParaRPr lang="en-US" dirty="0"/>
          </a:p>
        </p:txBody>
      </p:sp>
      <p:sp>
        <p:nvSpPr>
          <p:cNvPr id="5" name="Footer Placeholder 4"/>
          <p:cNvSpPr>
            <a:spLocks noGrp="1"/>
          </p:cNvSpPr>
          <p:nvPr>
            <p:ph type="ftr" sz="quarter" idx="11"/>
          </p:nvPr>
        </p:nvSpPr>
        <p:spPr/>
        <p:txBody>
          <a:bodyPr/>
          <a:lstStyle/>
          <a:p>
            <a:r>
              <a:rPr lang="en-US" dirty="0" smtClean="0"/>
              <a:t>Generating velocity solutions with </a:t>
            </a:r>
            <a:r>
              <a:rPr lang="en-US" dirty="0" err="1" smtClean="0"/>
              <a:t>globk</a:t>
            </a:r>
            <a:endParaRPr lang="en-US" dirty="0"/>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GB" smtClean="0"/>
              <a:t>2017/07/18</a:t>
            </a:r>
            <a:endParaRPr lang="en-US"/>
          </a:p>
        </p:txBody>
      </p:sp>
      <p:sp>
        <p:nvSpPr>
          <p:cNvPr id="5" name="Footer Placeholder 4"/>
          <p:cNvSpPr>
            <a:spLocks noGrp="1"/>
          </p:cNvSpPr>
          <p:nvPr>
            <p:ph type="ftr" sz="quarter" idx="11"/>
          </p:nvPr>
        </p:nvSpPr>
        <p:spPr/>
        <p:txBody>
          <a:bodyPr/>
          <a:lstStyle/>
          <a:p>
            <a:r>
              <a:rPr lang="en-US" smtClean="0"/>
              <a:t>Generating 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GB" smtClean="0"/>
              <a:t>2017/07/18</a:t>
            </a:r>
            <a:endParaRPr lang="en-US"/>
          </a:p>
        </p:txBody>
      </p:sp>
      <p:sp>
        <p:nvSpPr>
          <p:cNvPr id="6" name="Footer Placeholder 5"/>
          <p:cNvSpPr>
            <a:spLocks noGrp="1"/>
          </p:cNvSpPr>
          <p:nvPr>
            <p:ph type="ftr" sz="quarter" idx="11"/>
          </p:nvPr>
        </p:nvSpPr>
        <p:spPr/>
        <p:txBody>
          <a:bodyPr/>
          <a:lstStyle/>
          <a:p>
            <a:r>
              <a:rPr lang="en-US" smtClean="0"/>
              <a:t>Generating velocity solutions with globk</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GB" smtClean="0"/>
              <a:t>2017/07/18</a:t>
            </a:r>
            <a:endParaRPr lang="en-US"/>
          </a:p>
        </p:txBody>
      </p:sp>
      <p:sp>
        <p:nvSpPr>
          <p:cNvPr id="8" name="Footer Placeholder 7"/>
          <p:cNvSpPr>
            <a:spLocks noGrp="1"/>
          </p:cNvSpPr>
          <p:nvPr>
            <p:ph type="ftr" sz="quarter" idx="11"/>
          </p:nvPr>
        </p:nvSpPr>
        <p:spPr/>
        <p:txBody>
          <a:bodyPr/>
          <a:lstStyle/>
          <a:p>
            <a:r>
              <a:rPr lang="en-US" smtClean="0"/>
              <a:t>Generating velocity solutions with globk</a:t>
            </a:r>
            <a:endParaRPr lang="en-US"/>
          </a:p>
        </p:txBody>
      </p:sp>
      <p:sp>
        <p:nvSpPr>
          <p:cNvPr id="9" name="Slide Number Placeholder 8"/>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GB" smtClean="0"/>
              <a:t>2017/07/18</a:t>
            </a:r>
            <a:endParaRPr lang="en-US"/>
          </a:p>
        </p:txBody>
      </p:sp>
      <p:sp>
        <p:nvSpPr>
          <p:cNvPr id="4" name="Footer Placeholder 3"/>
          <p:cNvSpPr>
            <a:spLocks noGrp="1"/>
          </p:cNvSpPr>
          <p:nvPr>
            <p:ph type="ftr" sz="quarter" idx="11"/>
          </p:nvPr>
        </p:nvSpPr>
        <p:spPr/>
        <p:txBody>
          <a:bodyPr/>
          <a:lstStyle/>
          <a:p>
            <a:r>
              <a:rPr lang="en-US" smtClean="0"/>
              <a:t>Generating velocity solutions with globk</a:t>
            </a:r>
            <a:endParaRPr lang="en-US"/>
          </a:p>
        </p:txBody>
      </p:sp>
      <p:sp>
        <p:nvSpPr>
          <p:cNvPr id="5" name="Slide Number Placeholder 4"/>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GB" smtClean="0"/>
              <a:t>2017/07/18</a:t>
            </a:r>
            <a:endParaRPr lang="en-US"/>
          </a:p>
        </p:txBody>
      </p:sp>
      <p:sp>
        <p:nvSpPr>
          <p:cNvPr id="3" name="Footer Placeholder 2"/>
          <p:cNvSpPr>
            <a:spLocks noGrp="1"/>
          </p:cNvSpPr>
          <p:nvPr>
            <p:ph type="ftr" sz="quarter" idx="11"/>
          </p:nvPr>
        </p:nvSpPr>
        <p:spPr/>
        <p:txBody>
          <a:bodyPr/>
          <a:lstStyle/>
          <a:p>
            <a:r>
              <a:rPr lang="en-US" smtClean="0"/>
              <a:t>Generating velocity solutions with globk</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GB" smtClean="0"/>
              <a:t>2017/07/18</a:t>
            </a:r>
            <a:endParaRPr lang="en-US"/>
          </a:p>
        </p:txBody>
      </p:sp>
      <p:sp>
        <p:nvSpPr>
          <p:cNvPr id="6" name="Footer Placeholder 5"/>
          <p:cNvSpPr>
            <a:spLocks noGrp="1"/>
          </p:cNvSpPr>
          <p:nvPr>
            <p:ph type="ftr" sz="quarter" idx="11"/>
          </p:nvPr>
        </p:nvSpPr>
        <p:spPr/>
        <p:txBody>
          <a:bodyPr/>
          <a:lstStyle/>
          <a:p>
            <a:r>
              <a:rPr lang="en-US" smtClean="0"/>
              <a:t>Generating velocity solutions with globk</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GB" smtClean="0"/>
              <a:t>2017/07/18</a:t>
            </a:r>
            <a:endParaRPr lang="en-US"/>
          </a:p>
        </p:txBody>
      </p:sp>
      <p:sp>
        <p:nvSpPr>
          <p:cNvPr id="6" name="Footer Placeholder 5"/>
          <p:cNvSpPr>
            <a:spLocks noGrp="1"/>
          </p:cNvSpPr>
          <p:nvPr>
            <p:ph type="ftr" sz="quarter" idx="11"/>
          </p:nvPr>
        </p:nvSpPr>
        <p:spPr/>
        <p:txBody>
          <a:bodyPr/>
          <a:lstStyle/>
          <a:p>
            <a:r>
              <a:rPr lang="en-US" smtClean="0"/>
              <a:t>Generating velocity solutions with globk</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GB" smtClean="0"/>
              <a:t>2017/07/18</a:t>
            </a:r>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smtClean="0"/>
              <a:t>Generating velocity solutions with globk</a:t>
            </a:r>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5AA1FA8-B090-4D48-B0EE-5DA1BF2BA795}" type="slidenum">
              <a:rPr lang="en-US" smtClean="0"/>
              <a:t>‹#›</a:t>
            </a:fld>
            <a:endParaRPr lang="en-US"/>
          </a:p>
        </p:txBody>
      </p:sp>
    </p:spTree>
    <p:extLst>
      <p:ext uri="{BB962C8B-B14F-4D97-AF65-F5344CB8AC3E}">
        <p14:creationId xmlns:p14="http://schemas.microsoft.com/office/powerpoint/2010/main" val="4264354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3.emf"/><Relationship Id="rId3" Type="http://schemas.openxmlformats.org/officeDocument/2006/relationships/image" Target="../media/image4.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Generating velocity solutions with </a:t>
            </a:r>
            <a:r>
              <a:rPr lang="en-US" sz="4200" dirty="0" err="1" smtClean="0">
                <a:latin typeface="Courier New" charset="0"/>
                <a:ea typeface="Courier New" charset="0"/>
                <a:cs typeface="Courier New" charset="0"/>
              </a:rPr>
              <a:t>globk</a:t>
            </a:r>
            <a:endParaRPr lang="en-US" sz="4200" dirty="0">
              <a:latin typeface="Courier New" charset="0"/>
              <a:ea typeface="Courier New" charset="0"/>
              <a:cs typeface="Courier New" charset="0"/>
            </a:endParaRPr>
          </a:p>
        </p:txBody>
      </p:sp>
      <p:pic>
        <p:nvPicPr>
          <p:cNvPr id="6" name="Picture 5" descr="MIT-logo-with-spelling-web-red-gray-design1-larg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1300" y="315619"/>
            <a:ext cx="1599993" cy="362429"/>
          </a:xfrm>
          <a:prstGeom prst="rect">
            <a:avLst/>
          </a:prstGeom>
        </p:spPr>
      </p:pic>
      <p:pic>
        <p:nvPicPr>
          <p:cNvPr id="8" name="Picture 7" descr="arth Observatory of Singapor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91117" y="0"/>
            <a:ext cx="1509043" cy="679069"/>
          </a:xfrm>
          <a:prstGeom prst="rect">
            <a:avLst/>
          </a:prstGeom>
          <a:noFill/>
          <a:extLst>
            <a:ext uri="{909E8E84-426E-40DD-AFC4-6F175D3DCCD1}">
              <a14:hiddenFill xmlns:a14="http://schemas.microsoft.com/office/drawing/2010/main">
                <a:solidFill>
                  <a:srgbClr val="FFFFFF"/>
                </a:solidFill>
              </a14:hiddenFill>
            </a:ext>
          </a:extLst>
        </p:spPr>
      </p:pic>
      <p:sp>
        <p:nvSpPr>
          <p:cNvPr id="9" name="Subtitle 15"/>
          <p:cNvSpPr>
            <a:spLocks noGrp="1"/>
          </p:cNvSpPr>
          <p:nvPr>
            <p:ph type="subTitle" idx="1"/>
          </p:nvPr>
        </p:nvSpPr>
        <p:spPr>
          <a:xfrm>
            <a:off x="1143000" y="3602038"/>
            <a:ext cx="6858000" cy="1655762"/>
          </a:xfrm>
        </p:spPr>
        <p:txBody>
          <a:bodyPr>
            <a:noAutofit/>
          </a:bodyPr>
          <a:lstStyle/>
          <a:p>
            <a:pPr lvl="0" defTabSz="914400">
              <a:spcBef>
                <a:spcPts val="1000"/>
              </a:spcBef>
              <a:defRPr/>
            </a:pPr>
            <a:r>
              <a:rPr lang="en-US" sz="2800" dirty="0" smtClean="0">
                <a:solidFill>
                  <a:srgbClr val="A5A5A5"/>
                </a:solidFill>
              </a:rPr>
              <a:t>M. A. Floyd</a:t>
            </a:r>
            <a:r>
              <a:rPr lang="en-US" sz="2000" dirty="0">
                <a:solidFill>
                  <a:srgbClr val="A5A5A5"/>
                </a:solidFill>
              </a:rPr>
              <a:t/>
            </a:r>
            <a:br>
              <a:rPr lang="en-US" sz="2000" dirty="0">
                <a:solidFill>
                  <a:srgbClr val="A5A5A5"/>
                </a:solidFill>
              </a:rPr>
            </a:br>
            <a:r>
              <a:rPr lang="en-US" i="1" dirty="0">
                <a:solidFill>
                  <a:srgbClr val="A5A5A5"/>
                </a:solidFill>
              </a:rPr>
              <a:t>Massachusetts Institute of Technology, Cambridge, MA, USA</a:t>
            </a:r>
            <a:endParaRPr lang="en-US" sz="2000" i="1" dirty="0">
              <a:solidFill>
                <a:srgbClr val="A5A5A5"/>
              </a:solidFill>
            </a:endParaRPr>
          </a:p>
          <a:p>
            <a:pPr lvl="0" defTabSz="914400">
              <a:spcBef>
                <a:spcPts val="1000"/>
              </a:spcBef>
              <a:defRPr/>
            </a:pPr>
            <a:r>
              <a:rPr lang="en-US" dirty="0">
                <a:solidFill>
                  <a:srgbClr val="A5A5A5"/>
                </a:solidFill>
              </a:rPr>
              <a:t>GPS Data Processing and Analysis with </a:t>
            </a:r>
            <a:r>
              <a:rPr lang="en-US" dirty="0" smtClean="0">
                <a:solidFill>
                  <a:srgbClr val="A5A5A5"/>
                </a:solidFill>
              </a:rPr>
              <a:t>GAMIT/GLOBK</a:t>
            </a:r>
            <a:r>
              <a:rPr lang="en-US" dirty="0">
                <a:solidFill>
                  <a:srgbClr val="A5A5A5"/>
                </a:solidFill>
              </a:rPr>
              <a:t/>
            </a:r>
            <a:br>
              <a:rPr lang="en-US" dirty="0">
                <a:solidFill>
                  <a:srgbClr val="A5A5A5"/>
                </a:solidFill>
              </a:rPr>
            </a:br>
            <a:r>
              <a:rPr lang="en-US" dirty="0" smtClean="0">
                <a:solidFill>
                  <a:srgbClr val="A5A5A5"/>
                </a:solidFill>
              </a:rPr>
              <a:t>Earth Observatory of Singapore</a:t>
            </a:r>
            <a:r>
              <a:rPr lang="en-US" dirty="0">
                <a:solidFill>
                  <a:srgbClr val="A5A5A5"/>
                </a:solidFill>
              </a:rPr>
              <a:t/>
            </a:r>
            <a:br>
              <a:rPr lang="en-US" dirty="0">
                <a:solidFill>
                  <a:srgbClr val="A5A5A5"/>
                </a:solidFill>
              </a:rPr>
            </a:br>
            <a:r>
              <a:rPr lang="en-US" dirty="0" smtClean="0">
                <a:solidFill>
                  <a:srgbClr val="A5A5A5"/>
                </a:solidFill>
              </a:rPr>
              <a:t>17–21 July 2017</a:t>
            </a:r>
          </a:p>
          <a:p>
            <a:pPr lvl="0" defTabSz="914400">
              <a:spcBef>
                <a:spcPts val="1000"/>
              </a:spcBef>
              <a:defRPr/>
            </a:pPr>
            <a:r>
              <a:rPr lang="en-US" dirty="0">
                <a:solidFill>
                  <a:srgbClr val="A5A5A5"/>
                </a:solidFill>
              </a:rPr>
              <a:t>http</a:t>
            </a:r>
            <a:r>
              <a:rPr lang="en-US" dirty="0" smtClean="0">
                <a:solidFill>
                  <a:srgbClr val="A5A5A5"/>
                </a:solidFill>
              </a:rPr>
              <a:t>://</a:t>
            </a:r>
            <a:r>
              <a:rPr lang="en-US" dirty="0" err="1" smtClean="0">
                <a:solidFill>
                  <a:srgbClr val="A5A5A5"/>
                </a:solidFill>
              </a:rPr>
              <a:t>geoweb.mit.edu</a:t>
            </a:r>
            <a:r>
              <a:rPr lang="en-US" dirty="0" smtClean="0">
                <a:solidFill>
                  <a:srgbClr val="A5A5A5"/>
                </a:solidFill>
              </a:rPr>
              <a:t>/</a:t>
            </a:r>
            <a:r>
              <a:rPr lang="en-US" dirty="0">
                <a:solidFill>
                  <a:srgbClr val="A5A5A5"/>
                </a:solidFill>
              </a:rPr>
              <a:t>~</a:t>
            </a:r>
            <a:r>
              <a:rPr lang="en-US" smtClean="0">
                <a:solidFill>
                  <a:srgbClr val="A5A5A5"/>
                </a:solidFill>
              </a:rPr>
              <a:t>floyd/courses/gg/201707_EOS</a:t>
            </a:r>
            <a:r>
              <a:rPr lang="en-US" dirty="0" smtClean="0">
                <a:solidFill>
                  <a:srgbClr val="A5A5A5"/>
                </a:solidFill>
              </a:rPr>
              <a:t>/</a:t>
            </a:r>
            <a:endParaRPr lang="en-US" dirty="0">
              <a:solidFill>
                <a:srgbClr val="A5A5A5"/>
              </a:solidFill>
            </a:endParaRPr>
          </a:p>
          <a:p>
            <a:pPr lvl="0" defTabSz="914400">
              <a:spcBef>
                <a:spcPts val="1000"/>
              </a:spcBef>
              <a:defRPr/>
            </a:pPr>
            <a:r>
              <a:rPr lang="en-US" sz="1200" dirty="0">
                <a:solidFill>
                  <a:srgbClr val="A5A5A5"/>
                </a:solidFill>
              </a:rPr>
              <a:t>Material from R. W. King, T. A. Herring, M. A. Floyd (MIT) and S. C. </a:t>
            </a:r>
            <a:r>
              <a:rPr lang="en-US" sz="1200" dirty="0" err="1">
                <a:solidFill>
                  <a:srgbClr val="A5A5A5"/>
                </a:solidFill>
              </a:rPr>
              <a:t>McClusky</a:t>
            </a:r>
            <a:r>
              <a:rPr lang="en-US" sz="1200" dirty="0">
                <a:solidFill>
                  <a:srgbClr val="A5A5A5"/>
                </a:solidFill>
              </a:rPr>
              <a:t> (now at ANU</a:t>
            </a:r>
            <a:r>
              <a:rPr lang="en-US" sz="1200" dirty="0" smtClean="0">
                <a:solidFill>
                  <a:srgbClr val="A5A5A5"/>
                </a:solidFill>
              </a:rPr>
              <a:t>)</a:t>
            </a:r>
            <a:endParaRPr lang="en-US" sz="2000" dirty="0">
              <a:solidFill>
                <a:srgbClr val="A5A5A5"/>
              </a:solidFill>
            </a:endParaRPr>
          </a:p>
        </p:txBody>
      </p:sp>
    </p:spTree>
    <p:extLst>
      <p:ext uri="{BB962C8B-B14F-4D97-AF65-F5344CB8AC3E}">
        <p14:creationId xmlns:p14="http://schemas.microsoft.com/office/powerpoint/2010/main" val="17884014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err="1" smtClean="0">
                <a:latin typeface="Courier New" charset="0"/>
                <a:ea typeface="Courier New" charset="0"/>
                <a:cs typeface="Courier New" charset="0"/>
              </a:rPr>
              <a:t>glorg</a:t>
            </a:r>
            <a:r>
              <a:rPr lang="en-US" dirty="0" smtClean="0"/>
              <a:t> for different reference frames</a:t>
            </a:r>
            <a:endParaRPr lang="en-US" dirty="0"/>
          </a:p>
        </p:txBody>
      </p:sp>
      <p:sp>
        <p:nvSpPr>
          <p:cNvPr id="3" name="Content Placeholder 2"/>
          <p:cNvSpPr>
            <a:spLocks noGrp="1"/>
          </p:cNvSpPr>
          <p:nvPr>
            <p:ph idx="1"/>
          </p:nvPr>
        </p:nvSpPr>
        <p:spPr/>
        <p:txBody>
          <a:bodyPr>
            <a:normAutofit/>
          </a:bodyPr>
          <a:lstStyle/>
          <a:p>
            <a:r>
              <a:rPr lang="en-US" dirty="0" smtClean="0"/>
              <a:t>No need to re-run </a:t>
            </a:r>
            <a:r>
              <a:rPr lang="en-US" dirty="0" err="1" smtClean="0">
                <a:latin typeface="Courier" charset="0"/>
                <a:ea typeface="Courier" charset="0"/>
                <a:cs typeface="Courier" charset="0"/>
              </a:rPr>
              <a:t>globk</a:t>
            </a:r>
            <a:r>
              <a:rPr lang="en-US" dirty="0" smtClean="0"/>
              <a:t> every time you want</a:t>
            </a:r>
          </a:p>
          <a:p>
            <a:r>
              <a:rPr lang="en-US" dirty="0" err="1">
                <a:latin typeface="Courier" charset="0"/>
                <a:ea typeface="Courier" charset="0"/>
                <a:cs typeface="Courier" charset="0"/>
              </a:rPr>
              <a:t>g</a:t>
            </a:r>
            <a:r>
              <a:rPr lang="en-US" dirty="0" err="1" smtClean="0">
                <a:latin typeface="Courier" charset="0"/>
                <a:ea typeface="Courier" charset="0"/>
                <a:cs typeface="Courier" charset="0"/>
              </a:rPr>
              <a:t>lorg</a:t>
            </a:r>
            <a:r>
              <a:rPr lang="en-US" dirty="0" smtClean="0"/>
              <a:t> is usually called from </a:t>
            </a:r>
            <a:r>
              <a:rPr lang="en-US" dirty="0" err="1" smtClean="0">
                <a:latin typeface="Courier" charset="0"/>
                <a:ea typeface="Courier" charset="0"/>
                <a:cs typeface="Courier" charset="0"/>
              </a:rPr>
              <a:t>globk</a:t>
            </a:r>
            <a:r>
              <a:rPr lang="en-US" dirty="0" smtClean="0"/>
              <a:t> command file (“</a:t>
            </a:r>
            <a:r>
              <a:rPr lang="en-US" dirty="0" err="1" smtClean="0"/>
              <a:t>org_cmd</a:t>
            </a:r>
            <a:r>
              <a:rPr lang="en-US" dirty="0" smtClean="0"/>
              <a:t>” option) but </a:t>
            </a:r>
            <a:r>
              <a:rPr lang="en-US" dirty="0" err="1" smtClean="0">
                <a:latin typeface="Courier" charset="0"/>
                <a:ea typeface="Courier" charset="0"/>
                <a:cs typeface="Courier" charset="0"/>
              </a:rPr>
              <a:t>glorg</a:t>
            </a:r>
            <a:r>
              <a:rPr lang="en-US" dirty="0" smtClean="0"/>
              <a:t> may be run separately</a:t>
            </a:r>
          </a:p>
          <a:p>
            <a:r>
              <a:rPr lang="en-US" sz="1600" dirty="0" err="1">
                <a:latin typeface="Courier"/>
                <a:cs typeface="Courier"/>
              </a:rPr>
              <a:t>g</a:t>
            </a:r>
            <a:r>
              <a:rPr lang="en-US" sz="1600" dirty="0" err="1" smtClean="0">
                <a:latin typeface="Courier"/>
                <a:cs typeface="Courier"/>
              </a:rPr>
              <a:t>lobk</a:t>
            </a:r>
            <a:r>
              <a:rPr lang="en-US" sz="1600" dirty="0" smtClean="0">
                <a:latin typeface="Courier"/>
                <a:cs typeface="Courier"/>
              </a:rPr>
              <a:t> 6 </a:t>
            </a:r>
            <a:r>
              <a:rPr lang="en-US" sz="1600" dirty="0" err="1" smtClean="0">
                <a:latin typeface="Courier"/>
                <a:cs typeface="Courier"/>
              </a:rPr>
              <a:t>globk_vel.prt</a:t>
            </a:r>
            <a:r>
              <a:rPr lang="en-US" sz="1600" dirty="0" smtClean="0">
                <a:latin typeface="Courier"/>
                <a:cs typeface="Courier"/>
              </a:rPr>
              <a:t> </a:t>
            </a:r>
            <a:r>
              <a:rPr lang="en-US" sz="1600" dirty="0" err="1" smtClean="0">
                <a:latin typeface="Courier"/>
                <a:cs typeface="Courier"/>
              </a:rPr>
              <a:t>globk_vel.log</a:t>
            </a:r>
            <a:r>
              <a:rPr lang="en-US" sz="1600" dirty="0" smtClean="0">
                <a:latin typeface="Courier"/>
                <a:cs typeface="Courier"/>
              </a:rPr>
              <a:t> </a:t>
            </a:r>
            <a:r>
              <a:rPr lang="en-US" sz="1600" dirty="0" err="1" smtClean="0">
                <a:latin typeface="Courier"/>
                <a:cs typeface="Courier"/>
              </a:rPr>
              <a:t>globk_vel.gdl</a:t>
            </a:r>
            <a:r>
              <a:rPr lang="en-US" sz="1600" dirty="0" smtClean="0">
                <a:latin typeface="Courier"/>
                <a:cs typeface="Courier"/>
              </a:rPr>
              <a:t> </a:t>
            </a:r>
            <a:r>
              <a:rPr lang="en-US" sz="1600" dirty="0" err="1" smtClean="0">
                <a:latin typeface="Courier"/>
                <a:cs typeface="Courier"/>
              </a:rPr>
              <a:t>globk_vel.cmd</a:t>
            </a:r>
            <a:endParaRPr lang="en-US" sz="1600" dirty="0" smtClean="0">
              <a:latin typeface="Courier"/>
              <a:cs typeface="Courier"/>
            </a:endParaRPr>
          </a:p>
          <a:p>
            <a:r>
              <a:rPr lang="en-US" sz="1600" dirty="0" err="1">
                <a:latin typeface="Courier"/>
                <a:cs typeface="Courier"/>
              </a:rPr>
              <a:t>g</a:t>
            </a:r>
            <a:r>
              <a:rPr lang="en-US" sz="1600" dirty="0" err="1" smtClean="0">
                <a:latin typeface="Courier"/>
                <a:cs typeface="Courier"/>
              </a:rPr>
              <a:t>lorg</a:t>
            </a:r>
            <a:r>
              <a:rPr lang="en-US" sz="1600" dirty="0" smtClean="0">
                <a:latin typeface="Courier"/>
                <a:cs typeface="Courier"/>
              </a:rPr>
              <a:t> </a:t>
            </a:r>
            <a:r>
              <a:rPr lang="en-US" sz="1600" dirty="0" err="1" smtClean="0">
                <a:latin typeface="Courier"/>
                <a:cs typeface="Courier"/>
              </a:rPr>
              <a:t>globk_vel_noam.org</a:t>
            </a:r>
            <a:r>
              <a:rPr lang="en-US" sz="1600" dirty="0" smtClean="0">
                <a:latin typeface="Courier"/>
                <a:cs typeface="Courier"/>
              </a:rPr>
              <a:t> ERAS:… </a:t>
            </a:r>
            <a:r>
              <a:rPr lang="en-US" sz="1600" dirty="0" err="1" smtClean="0">
                <a:latin typeface="Courier"/>
                <a:cs typeface="Courier"/>
              </a:rPr>
              <a:t>glorg_vel.cmd</a:t>
            </a:r>
            <a:r>
              <a:rPr lang="en-US" sz="1600" dirty="0" smtClean="0">
                <a:latin typeface="Courier"/>
                <a:cs typeface="Courier"/>
              </a:rPr>
              <a:t> </a:t>
            </a:r>
            <a:r>
              <a:rPr lang="en-US" sz="1600" dirty="0" err="1" smtClean="0">
                <a:latin typeface="Courier"/>
                <a:cs typeface="Courier"/>
              </a:rPr>
              <a:t>vel.com</a:t>
            </a:r>
            <a:endParaRPr lang="en-US" sz="1900" dirty="0" smtClean="0">
              <a:latin typeface="Courier"/>
              <a:cs typeface="Courier"/>
            </a:endParaRPr>
          </a:p>
          <a:p>
            <a:r>
              <a:rPr lang="en-US" dirty="0" smtClean="0"/>
              <a:t>Must have saved the “.com”-file!</a:t>
            </a:r>
          </a:p>
          <a:p>
            <a:pPr lvl="1"/>
            <a:r>
              <a:rPr lang="en-US" dirty="0" smtClean="0"/>
              <a:t>e.g. “</a:t>
            </a:r>
            <a:r>
              <a:rPr lang="en-US" dirty="0" err="1" smtClean="0"/>
              <a:t>com_file</a:t>
            </a:r>
            <a:r>
              <a:rPr lang="en-US" dirty="0" smtClean="0"/>
              <a:t> @.com”</a:t>
            </a:r>
          </a:p>
          <a:p>
            <a:pPr lvl="1"/>
            <a:r>
              <a:rPr lang="en-US" dirty="0" smtClean="0"/>
              <a:t>Do not use “</a:t>
            </a:r>
            <a:r>
              <a:rPr lang="en-US" dirty="0" err="1" smtClean="0"/>
              <a:t>del_scra</a:t>
            </a:r>
            <a:r>
              <a:rPr lang="en-US" dirty="0" smtClean="0"/>
              <a:t> yes” in </a:t>
            </a:r>
            <a:r>
              <a:rPr lang="en-US" dirty="0" err="1" smtClean="0">
                <a:latin typeface="Courier" charset="0"/>
                <a:ea typeface="Courier" charset="0"/>
                <a:cs typeface="Courier" charset="0"/>
              </a:rPr>
              <a:t>globk</a:t>
            </a:r>
            <a:r>
              <a:rPr lang="en-US" dirty="0" smtClean="0"/>
              <a:t> command file</a:t>
            </a:r>
          </a:p>
          <a:p>
            <a:pPr lvl="1"/>
            <a:r>
              <a:rPr lang="en-US" dirty="0" smtClean="0"/>
              <a:t>“</a:t>
            </a:r>
            <a:r>
              <a:rPr lang="en-US" dirty="0" err="1" smtClean="0"/>
              <a:t>apr_neu</a:t>
            </a:r>
            <a:r>
              <a:rPr lang="en-US" dirty="0" smtClean="0"/>
              <a:t>” must be loosely constrained (“</a:t>
            </a:r>
            <a:r>
              <a:rPr lang="en-US" dirty="0" err="1" smtClean="0"/>
              <a:t>apr_rot</a:t>
            </a:r>
            <a:r>
              <a:rPr lang="en-US" dirty="0" smtClean="0"/>
              <a:t>” and “</a:t>
            </a:r>
            <a:r>
              <a:rPr lang="en-US" dirty="0" err="1" smtClean="0"/>
              <a:t>apr_tran</a:t>
            </a:r>
            <a:r>
              <a:rPr lang="en-US" dirty="0" smtClean="0"/>
              <a:t>” will also need to be used for </a:t>
            </a:r>
            <a:r>
              <a:rPr lang="en-US" dirty="0" err="1" smtClean="0"/>
              <a:t>sestbl</a:t>
            </a:r>
            <a:r>
              <a:rPr lang="en-US" dirty="0" smtClean="0"/>
              <a:t>. “BASELINE” experiment solutions.</a:t>
            </a:r>
          </a:p>
          <a:p>
            <a:pPr lvl="1"/>
            <a:endParaRPr lang="en-US" dirty="0"/>
          </a:p>
        </p:txBody>
      </p:sp>
      <p:sp>
        <p:nvSpPr>
          <p:cNvPr id="4" name="Date Placeholder 3"/>
          <p:cNvSpPr>
            <a:spLocks noGrp="1"/>
          </p:cNvSpPr>
          <p:nvPr>
            <p:ph type="dt" sz="half" idx="10"/>
          </p:nvPr>
        </p:nvSpPr>
        <p:spPr/>
        <p:txBody>
          <a:bodyPr/>
          <a:lstStyle/>
          <a:p>
            <a:r>
              <a:rPr lang="en-GB" smtClean="0"/>
              <a:t>2017/07/18</a:t>
            </a:r>
            <a:endParaRPr lang="en-US"/>
          </a:p>
        </p:txBody>
      </p:sp>
      <p:sp>
        <p:nvSpPr>
          <p:cNvPr id="5" name="Footer Placeholder 4"/>
          <p:cNvSpPr>
            <a:spLocks noGrp="1"/>
          </p:cNvSpPr>
          <p:nvPr>
            <p:ph type="ftr" sz="quarter" idx="11"/>
          </p:nvPr>
        </p:nvSpPr>
        <p:spPr/>
        <p:txBody>
          <a:bodyPr/>
          <a:lstStyle/>
          <a:p>
            <a:r>
              <a:rPr lang="en-US" smtClean="0"/>
              <a:t>Generating 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9</a:t>
            </a:fld>
            <a:endParaRPr lang="en-US"/>
          </a:p>
        </p:txBody>
      </p:sp>
    </p:spTree>
    <p:extLst>
      <p:ext uri="{BB962C8B-B14F-4D97-AF65-F5344CB8AC3E}">
        <p14:creationId xmlns:p14="http://schemas.microsoft.com/office/powerpoint/2010/main" val="11935064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Use of equates</a:t>
            </a:r>
            <a:endParaRPr lang="en-US" dirty="0"/>
          </a:p>
        </p:txBody>
      </p:sp>
      <p:sp>
        <p:nvSpPr>
          <p:cNvPr id="3" name="Content Placeholder 2"/>
          <p:cNvSpPr>
            <a:spLocks noGrp="1"/>
          </p:cNvSpPr>
          <p:nvPr>
            <p:ph idx="1"/>
          </p:nvPr>
        </p:nvSpPr>
        <p:spPr/>
        <p:txBody>
          <a:bodyPr>
            <a:normAutofit/>
          </a:bodyPr>
          <a:lstStyle/>
          <a:p>
            <a:r>
              <a:rPr lang="en-US" dirty="0" smtClean="0"/>
              <a:t>With earthquakes and discontinuities, there can be many site names for the same physically location:</a:t>
            </a:r>
          </a:p>
          <a:p>
            <a:pPr lvl="1"/>
            <a:r>
              <a:rPr lang="en-US" dirty="0" smtClean="0"/>
              <a:t>Equate commands in </a:t>
            </a:r>
            <a:r>
              <a:rPr lang="en-US" dirty="0" err="1" smtClean="0">
                <a:latin typeface="Courier" charset="0"/>
                <a:ea typeface="Courier" charset="0"/>
                <a:cs typeface="Courier" charset="0"/>
              </a:rPr>
              <a:t>glorg</a:t>
            </a:r>
            <a:r>
              <a:rPr lang="en-US" dirty="0" smtClean="0"/>
              <a:t> allow the velocity adjustments at these sites to be made the same (or constrained to be the same within a specified sigma)</a:t>
            </a:r>
          </a:p>
          <a:p>
            <a:pPr lvl="1"/>
            <a:r>
              <a:rPr lang="en-US" dirty="0" smtClean="0"/>
              <a:t>“</a:t>
            </a:r>
            <a:r>
              <a:rPr lang="en-US" dirty="0" err="1" smtClean="0"/>
              <a:t>eq_dist</a:t>
            </a:r>
            <a:r>
              <a:rPr lang="en-US" dirty="0" smtClean="0"/>
              <a:t>” allows site separate by distance to equated (and constrained in latest </a:t>
            </a:r>
            <a:r>
              <a:rPr lang="en-US" dirty="0" err="1" smtClean="0">
                <a:latin typeface="Courier" charset="0"/>
                <a:ea typeface="Courier" charset="0"/>
                <a:cs typeface="Courier" charset="0"/>
              </a:rPr>
              <a:t>glorg</a:t>
            </a:r>
            <a:r>
              <a:rPr lang="en-US" dirty="0" smtClean="0"/>
              <a:t>).</a:t>
            </a:r>
          </a:p>
          <a:p>
            <a:pPr lvl="1"/>
            <a:r>
              <a:rPr lang="en-US" dirty="0" smtClean="0"/>
              <a:t>“eq_4char” equates sites with same 4-character name (useful to stop equates at sites that share antennas).</a:t>
            </a:r>
          </a:p>
          <a:p>
            <a:pPr lvl="1"/>
            <a:r>
              <a:rPr lang="en-US" dirty="0" smtClean="0"/>
              <a:t>Chi-squared increments of equates allows assessment of equates (use “</a:t>
            </a:r>
            <a:r>
              <a:rPr lang="en-US" dirty="0" err="1" smtClean="0"/>
              <a:t>un_equate</a:t>
            </a:r>
            <a:r>
              <a:rPr lang="en-US" dirty="0" smtClean="0"/>
              <a:t>” for large chi-squared values)</a:t>
            </a:r>
          </a:p>
          <a:p>
            <a:pPr lvl="1"/>
            <a:r>
              <a:rPr lang="en-US" dirty="0" smtClean="0"/>
              <a:t>Use “FIXA” option to make a priori the same for equated sites (better to use consistent a priori file).</a:t>
            </a:r>
          </a:p>
        </p:txBody>
      </p:sp>
      <p:sp>
        <p:nvSpPr>
          <p:cNvPr id="4" name="Date Placeholder 3"/>
          <p:cNvSpPr>
            <a:spLocks noGrp="1"/>
          </p:cNvSpPr>
          <p:nvPr>
            <p:ph type="dt" sz="half" idx="10"/>
          </p:nvPr>
        </p:nvSpPr>
        <p:spPr/>
        <p:txBody>
          <a:bodyPr/>
          <a:lstStyle/>
          <a:p>
            <a:r>
              <a:rPr lang="en-GB" smtClean="0"/>
              <a:t>2017/07/18</a:t>
            </a:r>
            <a:endParaRPr lang="en-US"/>
          </a:p>
        </p:txBody>
      </p:sp>
      <p:sp>
        <p:nvSpPr>
          <p:cNvPr id="5" name="Footer Placeholder 4"/>
          <p:cNvSpPr>
            <a:spLocks noGrp="1"/>
          </p:cNvSpPr>
          <p:nvPr>
            <p:ph type="ftr" sz="quarter" idx="11"/>
          </p:nvPr>
        </p:nvSpPr>
        <p:spPr/>
        <p:txBody>
          <a:bodyPr/>
          <a:lstStyle/>
          <a:p>
            <a:r>
              <a:rPr lang="en-US" smtClean="0"/>
              <a:t>Generating 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10</a:t>
            </a:fld>
            <a:endParaRPr lang="en-US"/>
          </a:p>
        </p:txBody>
      </p:sp>
    </p:spTree>
    <p:extLst>
      <p:ext uri="{BB962C8B-B14F-4D97-AF65-F5344CB8AC3E}">
        <p14:creationId xmlns:p14="http://schemas.microsoft.com/office/powerpoint/2010/main" val="890798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Uses of </a:t>
            </a:r>
            <a:r>
              <a:rPr lang="en-US" dirty="0" err="1" smtClean="0">
                <a:latin typeface="Courier New" charset="0"/>
                <a:ea typeface="Courier New" charset="0"/>
                <a:cs typeface="Courier New" charset="0"/>
              </a:rPr>
              <a:t>sh_gen_stats</a:t>
            </a:r>
            <a:endParaRPr lang="en-US" dirty="0">
              <a:latin typeface="Courier New" charset="0"/>
              <a:ea typeface="Courier New" charset="0"/>
              <a:cs typeface="Courier New" charset="0"/>
            </a:endParaRPr>
          </a:p>
        </p:txBody>
      </p:sp>
      <p:sp>
        <p:nvSpPr>
          <p:cNvPr id="3" name="Content Placeholder 2"/>
          <p:cNvSpPr>
            <a:spLocks noGrp="1"/>
          </p:cNvSpPr>
          <p:nvPr>
            <p:ph idx="1"/>
          </p:nvPr>
        </p:nvSpPr>
        <p:spPr/>
        <p:txBody>
          <a:bodyPr>
            <a:normAutofit/>
          </a:bodyPr>
          <a:lstStyle/>
          <a:p>
            <a:r>
              <a:rPr lang="en-US" dirty="0" smtClean="0"/>
              <a:t>Velocity solutions are often iterative:</a:t>
            </a:r>
          </a:p>
          <a:p>
            <a:pPr lvl="1"/>
            <a:r>
              <a:rPr lang="en-US" dirty="0" smtClean="0"/>
              <a:t>Generate time series using some reference frame sites (IGb08 sites initially for example).</a:t>
            </a:r>
          </a:p>
          <a:p>
            <a:pPr lvl="1"/>
            <a:r>
              <a:rPr lang="en-US" dirty="0" smtClean="0"/>
              <a:t>Fit to the time series (</a:t>
            </a:r>
            <a:r>
              <a:rPr lang="en-US" dirty="0" err="1" smtClean="0">
                <a:latin typeface="Courier" charset="0"/>
                <a:ea typeface="Courier" charset="0"/>
                <a:cs typeface="Courier" charset="0"/>
              </a:rPr>
              <a:t>tsfit</a:t>
            </a:r>
            <a:r>
              <a:rPr lang="en-US" dirty="0" smtClean="0"/>
              <a:t>) to:</a:t>
            </a:r>
          </a:p>
          <a:p>
            <a:pPr lvl="2"/>
            <a:r>
              <a:rPr lang="en-US" dirty="0" smtClean="0"/>
              <a:t>Find outliers, nature of earthquakes (log needed?), discontinuities</a:t>
            </a:r>
          </a:p>
          <a:p>
            <a:pPr lvl="2"/>
            <a:r>
              <a:rPr lang="en-US" dirty="0" smtClean="0"/>
              <a:t>Self consistent a priori file.</a:t>
            </a:r>
          </a:p>
          <a:p>
            <a:pPr lvl="2"/>
            <a:r>
              <a:rPr lang="en-US" dirty="0" smtClean="0"/>
              <a:t>Used </a:t>
            </a:r>
            <a:r>
              <a:rPr lang="en-US" dirty="0" err="1" smtClean="0"/>
              <a:t>FOGMEx</a:t>
            </a:r>
            <a:r>
              <a:rPr lang="en-US" dirty="0" smtClean="0"/>
              <a:t> model (realistic sigma) to get process noise model and list of low-correlated noise reference frame sites).  Use “</a:t>
            </a:r>
            <a:r>
              <a:rPr lang="en-US" dirty="0" err="1" smtClean="0"/>
              <a:t>stabrad</a:t>
            </a:r>
            <a:r>
              <a:rPr lang="en-US" dirty="0" smtClean="0"/>
              <a:t>” option for dense networks</a:t>
            </a:r>
          </a:p>
          <a:p>
            <a:pPr lvl="1"/>
            <a:r>
              <a:rPr lang="en-US" dirty="0" smtClean="0"/>
              <a:t>Run </a:t>
            </a:r>
            <a:r>
              <a:rPr lang="en-US" dirty="0" err="1" smtClean="0">
                <a:latin typeface="Courier" charset="0"/>
                <a:ea typeface="Courier" charset="0"/>
                <a:cs typeface="Courier" charset="0"/>
              </a:rPr>
              <a:t>globk</a:t>
            </a:r>
            <a:r>
              <a:rPr lang="en-US" dirty="0" smtClean="0"/>
              <a:t> velocity solution to refine reference frame site coordinates and velocities</a:t>
            </a:r>
          </a:p>
          <a:p>
            <a:pPr lvl="1"/>
            <a:r>
              <a:rPr lang="en-US" dirty="0" smtClean="0"/>
              <a:t>Re-generate time series and repeat.</a:t>
            </a:r>
            <a:endParaRPr lang="en-US" dirty="0"/>
          </a:p>
        </p:txBody>
      </p:sp>
      <p:sp>
        <p:nvSpPr>
          <p:cNvPr id="4" name="Date Placeholder 3"/>
          <p:cNvSpPr>
            <a:spLocks noGrp="1"/>
          </p:cNvSpPr>
          <p:nvPr>
            <p:ph type="dt" sz="half" idx="10"/>
          </p:nvPr>
        </p:nvSpPr>
        <p:spPr/>
        <p:txBody>
          <a:bodyPr/>
          <a:lstStyle/>
          <a:p>
            <a:r>
              <a:rPr lang="en-GB" smtClean="0"/>
              <a:t>2017/07/18</a:t>
            </a:r>
            <a:endParaRPr lang="en-US"/>
          </a:p>
        </p:txBody>
      </p:sp>
      <p:sp>
        <p:nvSpPr>
          <p:cNvPr id="5" name="Footer Placeholder 4"/>
          <p:cNvSpPr>
            <a:spLocks noGrp="1"/>
          </p:cNvSpPr>
          <p:nvPr>
            <p:ph type="ftr" sz="quarter" idx="11"/>
          </p:nvPr>
        </p:nvSpPr>
        <p:spPr/>
        <p:txBody>
          <a:bodyPr/>
          <a:lstStyle/>
          <a:p>
            <a:r>
              <a:rPr lang="en-US" smtClean="0"/>
              <a:t>Generating 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11</a:t>
            </a:fld>
            <a:endParaRPr lang="en-US"/>
          </a:p>
        </p:txBody>
      </p:sp>
    </p:spTree>
    <p:extLst>
      <p:ext uri="{BB962C8B-B14F-4D97-AF65-F5344CB8AC3E}">
        <p14:creationId xmlns:p14="http://schemas.microsoft.com/office/powerpoint/2010/main" val="32234047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Some comparisons: Approach</a:t>
            </a:r>
            <a:endParaRPr lang="en-US" dirty="0"/>
          </a:p>
        </p:txBody>
      </p:sp>
      <p:sp>
        <p:nvSpPr>
          <p:cNvPr id="3" name="Content Placeholder 2"/>
          <p:cNvSpPr>
            <a:spLocks noGrp="1"/>
          </p:cNvSpPr>
          <p:nvPr>
            <p:ph idx="1"/>
          </p:nvPr>
        </p:nvSpPr>
        <p:spPr/>
        <p:txBody>
          <a:bodyPr>
            <a:normAutofit lnSpcReduction="10000"/>
          </a:bodyPr>
          <a:lstStyle/>
          <a:p>
            <a:r>
              <a:rPr lang="en-US" sz="2800" dirty="0" smtClean="0"/>
              <a:t>Use </a:t>
            </a:r>
            <a:r>
              <a:rPr lang="en-US" sz="2800" dirty="0" err="1" smtClean="0">
                <a:latin typeface="Courier" charset="0"/>
                <a:ea typeface="Courier" charset="0"/>
                <a:cs typeface="Courier" charset="0"/>
              </a:rPr>
              <a:t>sh_exglk</a:t>
            </a:r>
            <a:r>
              <a:rPr lang="en-US" sz="2800" dirty="0" smtClean="0">
                <a:latin typeface="Courier" charset="0"/>
                <a:ea typeface="Courier" charset="0"/>
                <a:cs typeface="Courier" charset="0"/>
              </a:rPr>
              <a:t> -f &lt;</a:t>
            </a:r>
            <a:r>
              <a:rPr lang="en-US" sz="2800" dirty="0" err="1" smtClean="0">
                <a:latin typeface="Courier" charset="0"/>
                <a:ea typeface="Courier" charset="0"/>
                <a:cs typeface="Courier" charset="0"/>
              </a:rPr>
              <a:t>soln.org</a:t>
            </a:r>
            <a:r>
              <a:rPr lang="en-US" sz="2800" dirty="0" smtClean="0">
                <a:latin typeface="Courier" charset="0"/>
                <a:ea typeface="Courier" charset="0"/>
                <a:cs typeface="Courier" charset="0"/>
              </a:rPr>
              <a:t>&gt; -</a:t>
            </a:r>
            <a:r>
              <a:rPr lang="en-US" sz="2800" dirty="0" err="1" smtClean="0">
                <a:latin typeface="Courier" charset="0"/>
                <a:ea typeface="Courier" charset="0"/>
                <a:cs typeface="Courier" charset="0"/>
              </a:rPr>
              <a:t>vel</a:t>
            </a:r>
            <a:r>
              <a:rPr lang="en-US" sz="2800" dirty="0" smtClean="0">
                <a:latin typeface="Courier" charset="0"/>
                <a:ea typeface="Courier" charset="0"/>
                <a:cs typeface="Courier" charset="0"/>
              </a:rPr>
              <a:t> &lt;</a:t>
            </a:r>
            <a:r>
              <a:rPr lang="en-US" sz="2800" dirty="0" err="1" smtClean="0">
                <a:latin typeface="Courier" charset="0"/>
                <a:ea typeface="Courier" charset="0"/>
                <a:cs typeface="Courier" charset="0"/>
              </a:rPr>
              <a:t>soln.vel</a:t>
            </a:r>
            <a:r>
              <a:rPr lang="en-US" sz="2800" dirty="0" smtClean="0">
                <a:latin typeface="Courier" charset="0"/>
                <a:ea typeface="Courier" charset="0"/>
                <a:cs typeface="Courier" charset="0"/>
              </a:rPr>
              <a:t>&gt; -</a:t>
            </a:r>
            <a:r>
              <a:rPr lang="en-US" sz="2800" dirty="0" err="1" smtClean="0">
                <a:latin typeface="Courier" charset="0"/>
                <a:ea typeface="Courier" charset="0"/>
                <a:cs typeface="Courier" charset="0"/>
              </a:rPr>
              <a:t>rmdup</a:t>
            </a:r>
            <a:r>
              <a:rPr lang="en-US" sz="2800" dirty="0" smtClean="0"/>
              <a:t> </a:t>
            </a:r>
            <a:br>
              <a:rPr lang="en-US" sz="2800" dirty="0" smtClean="0"/>
            </a:br>
            <a:r>
              <a:rPr lang="en-US" sz="2800" dirty="0" smtClean="0"/>
              <a:t>to extract velocity estimates (</a:t>
            </a:r>
            <a:r>
              <a:rPr lang="en-US" sz="2800" dirty="0" err="1" smtClean="0">
                <a:latin typeface="Courier" charset="0"/>
                <a:ea typeface="Courier" charset="0"/>
                <a:cs typeface="Courier" charset="0"/>
              </a:rPr>
              <a:t>rmdup</a:t>
            </a:r>
            <a:r>
              <a:rPr lang="en-US" sz="2800" dirty="0" smtClean="0"/>
              <a:t> removes equated sites with the same estimates)</a:t>
            </a:r>
          </a:p>
          <a:p>
            <a:r>
              <a:rPr lang="en-US" sz="2800" dirty="0" smtClean="0"/>
              <a:t>Program </a:t>
            </a:r>
            <a:r>
              <a:rPr lang="en-US" sz="2800" dirty="0" err="1" smtClean="0">
                <a:latin typeface="Courier" charset="0"/>
                <a:ea typeface="Courier" charset="0"/>
                <a:cs typeface="Courier" charset="0"/>
              </a:rPr>
              <a:t>velrot</a:t>
            </a:r>
            <a:r>
              <a:rPr lang="en-US" sz="2800" dirty="0" smtClean="0"/>
              <a:t> allows fields to be compared (change frames and merge fields as well).  For example:</a:t>
            </a:r>
            <a:br>
              <a:rPr lang="en-US" sz="2800" dirty="0" smtClean="0"/>
            </a:br>
            <a:r>
              <a:rPr lang="en-US" sz="1900" dirty="0" err="1" smtClean="0">
                <a:latin typeface="Courier" charset="0"/>
                <a:ea typeface="Courier" charset="0"/>
                <a:cs typeface="Courier" charset="0"/>
              </a:rPr>
              <a:t>velrot</a:t>
            </a:r>
            <a:r>
              <a:rPr lang="en-US" sz="1900" dirty="0" smtClean="0">
                <a:latin typeface="Courier" charset="0"/>
                <a:ea typeface="Courier" charset="0"/>
                <a:cs typeface="Courier" charset="0"/>
              </a:rPr>
              <a:t> </a:t>
            </a:r>
            <a:r>
              <a:rPr lang="en-US" sz="1900" dirty="0" err="1" smtClean="0">
                <a:latin typeface="Courier" charset="0"/>
                <a:ea typeface="Courier" charset="0"/>
                <a:cs typeface="Courier" charset="0"/>
              </a:rPr>
              <a:t>solna.vel</a:t>
            </a:r>
            <a:r>
              <a:rPr lang="en-US" sz="1900" dirty="0" smtClean="0">
                <a:latin typeface="Courier" charset="0"/>
                <a:ea typeface="Courier" charset="0"/>
                <a:cs typeface="Courier" charset="0"/>
              </a:rPr>
              <a:t> nam08 </a:t>
            </a:r>
            <a:r>
              <a:rPr lang="en-US" sz="1900" dirty="0" err="1" smtClean="0">
                <a:latin typeface="Courier" charset="0"/>
                <a:ea typeface="Courier" charset="0"/>
                <a:cs typeface="Courier" charset="0"/>
              </a:rPr>
              <a:t>solnb.vel</a:t>
            </a:r>
            <a:r>
              <a:rPr lang="en-US" sz="1900" dirty="0" smtClean="0">
                <a:latin typeface="Courier" charset="0"/>
                <a:ea typeface="Courier" charset="0"/>
                <a:cs typeface="Courier" charset="0"/>
              </a:rPr>
              <a:t> IGS08 ‘’ ‘’ ‘’ ‘’ N</a:t>
            </a:r>
            <a:r>
              <a:rPr lang="en-US" sz="2800" dirty="0" smtClean="0"/>
              <a:t> </a:t>
            </a:r>
            <a:br>
              <a:rPr lang="en-US" sz="2800" dirty="0" smtClean="0"/>
            </a:br>
            <a:r>
              <a:rPr lang="en-US" sz="2800" dirty="0" smtClean="0"/>
              <a:t>compares to solutions directly (use “RT” instead of “N” to allow rotation and translation rates). Use </a:t>
            </a:r>
            <a:r>
              <a:rPr lang="en-US" sz="2800" dirty="0" smtClean="0">
                <a:latin typeface="Courier" charset="0"/>
                <a:ea typeface="Courier" charset="0"/>
                <a:cs typeface="Courier" charset="0"/>
              </a:rPr>
              <a:t>grep ‘^S ‘</a:t>
            </a:r>
            <a:r>
              <a:rPr lang="en-US" sz="2800" dirty="0" smtClean="0"/>
              <a:t> to get statistics.</a:t>
            </a:r>
          </a:p>
        </p:txBody>
      </p:sp>
      <p:sp>
        <p:nvSpPr>
          <p:cNvPr id="4" name="Date Placeholder 3"/>
          <p:cNvSpPr>
            <a:spLocks noGrp="1"/>
          </p:cNvSpPr>
          <p:nvPr>
            <p:ph type="dt" sz="half" idx="10"/>
          </p:nvPr>
        </p:nvSpPr>
        <p:spPr/>
        <p:txBody>
          <a:bodyPr/>
          <a:lstStyle/>
          <a:p>
            <a:r>
              <a:rPr lang="en-GB" smtClean="0"/>
              <a:t>2017/07/18</a:t>
            </a:r>
            <a:endParaRPr lang="en-US"/>
          </a:p>
        </p:txBody>
      </p:sp>
      <p:sp>
        <p:nvSpPr>
          <p:cNvPr id="5" name="Footer Placeholder 4"/>
          <p:cNvSpPr>
            <a:spLocks noGrp="1"/>
          </p:cNvSpPr>
          <p:nvPr>
            <p:ph type="ftr" sz="quarter" idx="11"/>
          </p:nvPr>
        </p:nvSpPr>
        <p:spPr/>
        <p:txBody>
          <a:bodyPr/>
          <a:lstStyle/>
          <a:p>
            <a:r>
              <a:rPr lang="en-US" smtClean="0"/>
              <a:t>Generating 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12</a:t>
            </a:fld>
            <a:endParaRPr lang="en-US"/>
          </a:p>
        </p:txBody>
      </p:sp>
    </p:spTree>
    <p:extLst>
      <p:ext uri="{BB962C8B-B14F-4D97-AF65-F5344CB8AC3E}">
        <p14:creationId xmlns:p14="http://schemas.microsoft.com/office/powerpoint/2010/main" val="32806446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Comparisons: Decimation</a:t>
            </a:r>
            <a:endParaRPr lang="en-US" dirty="0"/>
          </a:p>
        </p:txBody>
      </p:sp>
      <p:sp>
        <p:nvSpPr>
          <p:cNvPr id="3" name="Content Placeholder 2"/>
          <p:cNvSpPr>
            <a:spLocks noGrp="1"/>
          </p:cNvSpPr>
          <p:nvPr>
            <p:ph idx="1"/>
          </p:nvPr>
        </p:nvSpPr>
        <p:spPr/>
        <p:txBody>
          <a:bodyPr>
            <a:normAutofit fontScale="40000" lnSpcReduction="20000"/>
          </a:bodyPr>
          <a:lstStyle/>
          <a:p>
            <a:pPr marL="0" indent="0">
              <a:buNone/>
            </a:pPr>
            <a:r>
              <a:rPr lang="en-US" sz="7000" dirty="0" smtClean="0"/>
              <a:t>Decimation: Different days of week (1996-2015 solution, small subset </a:t>
            </a:r>
            <a:r>
              <a:rPr lang="en-US" sz="7000" dirty="0"/>
              <a:t>of sites):</a:t>
            </a:r>
            <a:br>
              <a:rPr lang="en-US" sz="7000" dirty="0"/>
            </a:br>
            <a:endParaRPr lang="en-US" sz="7000" dirty="0" smtClean="0"/>
          </a:p>
          <a:p>
            <a:pPr marL="0" indent="0">
              <a:buNone/>
            </a:pPr>
            <a:r>
              <a:rPr lang="en-US" dirty="0" smtClean="0">
                <a:latin typeface="Courier"/>
                <a:cs typeface="Courier"/>
              </a:rPr>
              <a:t>Un</a:t>
            </a:r>
            <a:r>
              <a:rPr lang="en-US" dirty="0">
                <a:latin typeface="Courier"/>
                <a:cs typeface="Courier"/>
              </a:rPr>
              <a:t>-aligned fields</a:t>
            </a:r>
          </a:p>
          <a:p>
            <a:pPr marL="0" indent="0">
              <a:buNone/>
            </a:pPr>
            <a:r>
              <a:rPr lang="en-US" dirty="0">
                <a:latin typeface="Courier"/>
                <a:cs typeface="Courier"/>
              </a:rPr>
              <a:t>compare 1 NMT_vel_150418_day1.vel NMT_vel_150418_day3.vel</a:t>
            </a:r>
          </a:p>
          <a:p>
            <a:pPr marL="0" indent="0">
              <a:buNone/>
            </a:pPr>
            <a:r>
              <a:rPr lang="en-US" dirty="0">
                <a:latin typeface="Courier"/>
                <a:cs typeface="Courier"/>
              </a:rPr>
              <a:t>S Component North    #    75 </a:t>
            </a:r>
            <a:r>
              <a:rPr lang="en-US" dirty="0" err="1">
                <a:latin typeface="Courier"/>
                <a:cs typeface="Courier"/>
              </a:rPr>
              <a:t>WMean</a:t>
            </a:r>
            <a:r>
              <a:rPr lang="en-US" dirty="0">
                <a:latin typeface="Courier"/>
                <a:cs typeface="Courier"/>
              </a:rPr>
              <a:t>  -0.00 WRMS   0.04 mm/</a:t>
            </a:r>
            <a:r>
              <a:rPr lang="en-US" dirty="0" err="1">
                <a:latin typeface="Courier"/>
                <a:cs typeface="Courier"/>
              </a:rPr>
              <a:t>yr</a:t>
            </a:r>
            <a:r>
              <a:rPr lang="en-US" dirty="0">
                <a:latin typeface="Courier"/>
                <a:cs typeface="Courier"/>
              </a:rPr>
              <a:t>, NRMS   0.198</a:t>
            </a:r>
          </a:p>
          <a:p>
            <a:pPr marL="0" indent="0">
              <a:buNone/>
            </a:pPr>
            <a:r>
              <a:rPr lang="en-US" dirty="0">
                <a:latin typeface="Courier"/>
                <a:cs typeface="Courier"/>
              </a:rPr>
              <a:t>S Component East     #    75 </a:t>
            </a:r>
            <a:r>
              <a:rPr lang="en-US" dirty="0" err="1">
                <a:latin typeface="Courier"/>
                <a:cs typeface="Courier"/>
              </a:rPr>
              <a:t>WMean</a:t>
            </a:r>
            <a:r>
              <a:rPr lang="en-US" dirty="0">
                <a:latin typeface="Courier"/>
                <a:cs typeface="Courier"/>
              </a:rPr>
              <a:t>  -0.02 WRMS   0.04 mm/</a:t>
            </a:r>
            <a:r>
              <a:rPr lang="en-US" dirty="0" err="1">
                <a:latin typeface="Courier"/>
                <a:cs typeface="Courier"/>
              </a:rPr>
              <a:t>yr</a:t>
            </a:r>
            <a:r>
              <a:rPr lang="en-US" dirty="0">
                <a:latin typeface="Courier"/>
                <a:cs typeface="Courier"/>
              </a:rPr>
              <a:t>, NRMS   0.203</a:t>
            </a:r>
          </a:p>
          <a:p>
            <a:pPr marL="0" indent="0">
              <a:buNone/>
            </a:pPr>
            <a:r>
              <a:rPr lang="en-US" dirty="0">
                <a:latin typeface="Courier"/>
                <a:cs typeface="Courier"/>
              </a:rPr>
              <a:t>S Component Up       #    75 </a:t>
            </a:r>
            <a:r>
              <a:rPr lang="en-US" dirty="0" err="1">
                <a:latin typeface="Courier"/>
                <a:cs typeface="Courier"/>
              </a:rPr>
              <a:t>WMean</a:t>
            </a:r>
            <a:r>
              <a:rPr lang="en-US" dirty="0">
                <a:latin typeface="Courier"/>
                <a:cs typeface="Courier"/>
              </a:rPr>
              <a:t>   0.03 WRMS   0.16 mm/</a:t>
            </a:r>
            <a:r>
              <a:rPr lang="en-US" dirty="0" err="1">
                <a:latin typeface="Courier"/>
                <a:cs typeface="Courier"/>
              </a:rPr>
              <a:t>yr</a:t>
            </a:r>
            <a:r>
              <a:rPr lang="en-US" dirty="0">
                <a:latin typeface="Courier"/>
                <a:cs typeface="Courier"/>
              </a:rPr>
              <a:t>, NRMS   0.180</a:t>
            </a:r>
          </a:p>
          <a:p>
            <a:pPr marL="0" indent="0">
              <a:buNone/>
            </a:pPr>
            <a:r>
              <a:rPr lang="en-US" dirty="0">
                <a:latin typeface="Courier"/>
                <a:cs typeface="Courier"/>
              </a:rPr>
              <a:t>S Component </a:t>
            </a:r>
            <a:r>
              <a:rPr lang="en-US" dirty="0" err="1">
                <a:latin typeface="Courier"/>
                <a:cs typeface="Courier"/>
              </a:rPr>
              <a:t>Horz</a:t>
            </a:r>
            <a:r>
              <a:rPr lang="en-US" dirty="0">
                <a:latin typeface="Courier"/>
                <a:cs typeface="Courier"/>
              </a:rPr>
              <a:t>     #    75 </a:t>
            </a:r>
            <a:r>
              <a:rPr lang="en-US" dirty="0" err="1">
                <a:latin typeface="Courier"/>
                <a:cs typeface="Courier"/>
              </a:rPr>
              <a:t>WMean</a:t>
            </a:r>
            <a:r>
              <a:rPr lang="en-US" dirty="0">
                <a:latin typeface="Courier"/>
                <a:cs typeface="Courier"/>
              </a:rPr>
              <a:t>  -0.01 WRMS   0.04 mm/</a:t>
            </a:r>
            <a:r>
              <a:rPr lang="en-US" dirty="0" err="1">
                <a:latin typeface="Courier"/>
                <a:cs typeface="Courier"/>
              </a:rPr>
              <a:t>yr</a:t>
            </a:r>
            <a:r>
              <a:rPr lang="en-US" dirty="0">
                <a:latin typeface="Courier"/>
                <a:cs typeface="Courier"/>
              </a:rPr>
              <a:t>, NRMS   0.200</a:t>
            </a:r>
          </a:p>
          <a:p>
            <a:pPr marL="0" indent="0">
              <a:buNone/>
            </a:pPr>
            <a:r>
              <a:rPr lang="en-US" dirty="0">
                <a:latin typeface="Courier"/>
                <a:cs typeface="Courier"/>
              </a:rPr>
              <a:t>compare 2 NMT_vel_150418_day1.vel NMT_vel_150418_day5.vel</a:t>
            </a:r>
          </a:p>
          <a:p>
            <a:pPr marL="0" indent="0">
              <a:buNone/>
            </a:pPr>
            <a:r>
              <a:rPr lang="en-US" dirty="0">
                <a:latin typeface="Courier"/>
                <a:cs typeface="Courier"/>
              </a:rPr>
              <a:t>S Component North    #    74 </a:t>
            </a:r>
            <a:r>
              <a:rPr lang="en-US" dirty="0" err="1">
                <a:latin typeface="Courier"/>
                <a:cs typeface="Courier"/>
              </a:rPr>
              <a:t>WMean</a:t>
            </a:r>
            <a:r>
              <a:rPr lang="en-US" dirty="0">
                <a:latin typeface="Courier"/>
                <a:cs typeface="Courier"/>
              </a:rPr>
              <a:t>  -0.01 WRMS   0.04 mm/</a:t>
            </a:r>
            <a:r>
              <a:rPr lang="en-US" dirty="0" err="1">
                <a:latin typeface="Courier"/>
                <a:cs typeface="Courier"/>
              </a:rPr>
              <a:t>yr</a:t>
            </a:r>
            <a:r>
              <a:rPr lang="en-US" dirty="0">
                <a:latin typeface="Courier"/>
                <a:cs typeface="Courier"/>
              </a:rPr>
              <a:t>, NRMS   0.207</a:t>
            </a:r>
          </a:p>
          <a:p>
            <a:pPr marL="0" indent="0">
              <a:buNone/>
            </a:pPr>
            <a:r>
              <a:rPr lang="en-US" dirty="0">
                <a:latin typeface="Courier"/>
                <a:cs typeface="Courier"/>
              </a:rPr>
              <a:t>S Component East     #    74 </a:t>
            </a:r>
            <a:r>
              <a:rPr lang="en-US" dirty="0" err="1">
                <a:latin typeface="Courier"/>
                <a:cs typeface="Courier"/>
              </a:rPr>
              <a:t>WMean</a:t>
            </a:r>
            <a:r>
              <a:rPr lang="en-US" dirty="0">
                <a:latin typeface="Courier"/>
                <a:cs typeface="Courier"/>
              </a:rPr>
              <a:t>  -0.02 WRMS   0.05 mm/</a:t>
            </a:r>
            <a:r>
              <a:rPr lang="en-US" dirty="0" err="1">
                <a:latin typeface="Courier"/>
                <a:cs typeface="Courier"/>
              </a:rPr>
              <a:t>yr</a:t>
            </a:r>
            <a:r>
              <a:rPr lang="en-US" dirty="0">
                <a:latin typeface="Courier"/>
                <a:cs typeface="Courier"/>
              </a:rPr>
              <a:t>, NRMS   0.225</a:t>
            </a:r>
          </a:p>
          <a:p>
            <a:pPr marL="0" indent="0">
              <a:buNone/>
            </a:pPr>
            <a:r>
              <a:rPr lang="en-US" dirty="0">
                <a:latin typeface="Courier"/>
                <a:cs typeface="Courier"/>
              </a:rPr>
              <a:t>S Component Up       #    74 </a:t>
            </a:r>
            <a:r>
              <a:rPr lang="en-US" dirty="0" err="1">
                <a:latin typeface="Courier"/>
                <a:cs typeface="Courier"/>
              </a:rPr>
              <a:t>WMean</a:t>
            </a:r>
            <a:r>
              <a:rPr lang="en-US" dirty="0">
                <a:latin typeface="Courier"/>
                <a:cs typeface="Courier"/>
              </a:rPr>
              <a:t>   0.04 WRMS   0.19 mm/</a:t>
            </a:r>
            <a:r>
              <a:rPr lang="en-US" dirty="0" err="1">
                <a:latin typeface="Courier"/>
                <a:cs typeface="Courier"/>
              </a:rPr>
              <a:t>yr</a:t>
            </a:r>
            <a:r>
              <a:rPr lang="en-US" dirty="0">
                <a:latin typeface="Courier"/>
                <a:cs typeface="Courier"/>
              </a:rPr>
              <a:t>, NRMS   0.212</a:t>
            </a:r>
          </a:p>
          <a:p>
            <a:pPr marL="0" indent="0">
              <a:buNone/>
            </a:pPr>
            <a:r>
              <a:rPr lang="en-US" dirty="0">
                <a:latin typeface="Courier"/>
                <a:cs typeface="Courier"/>
              </a:rPr>
              <a:t>S Component </a:t>
            </a:r>
            <a:r>
              <a:rPr lang="en-US" dirty="0" err="1">
                <a:latin typeface="Courier"/>
                <a:cs typeface="Courier"/>
              </a:rPr>
              <a:t>Horz</a:t>
            </a:r>
            <a:r>
              <a:rPr lang="en-US" dirty="0">
                <a:latin typeface="Courier"/>
                <a:cs typeface="Courier"/>
              </a:rPr>
              <a:t>     #    74 </a:t>
            </a:r>
            <a:r>
              <a:rPr lang="en-US" dirty="0" err="1">
                <a:latin typeface="Courier"/>
                <a:cs typeface="Courier"/>
              </a:rPr>
              <a:t>WMean</a:t>
            </a:r>
            <a:r>
              <a:rPr lang="en-US" dirty="0">
                <a:latin typeface="Courier"/>
                <a:cs typeface="Courier"/>
              </a:rPr>
              <a:t>  -0.01 WRMS   0.04 mm/</a:t>
            </a:r>
            <a:r>
              <a:rPr lang="en-US" dirty="0" err="1">
                <a:latin typeface="Courier"/>
                <a:cs typeface="Courier"/>
              </a:rPr>
              <a:t>yr</a:t>
            </a:r>
            <a:r>
              <a:rPr lang="en-US" dirty="0">
                <a:latin typeface="Courier"/>
                <a:cs typeface="Courier"/>
              </a:rPr>
              <a:t>, NRMS   0.217</a:t>
            </a:r>
          </a:p>
          <a:p>
            <a:pPr marL="0" indent="0">
              <a:buNone/>
            </a:pPr>
            <a:r>
              <a:rPr lang="en-US" dirty="0">
                <a:latin typeface="Courier"/>
                <a:cs typeface="Courier"/>
              </a:rPr>
              <a:t>compare 3 NMT_vel_150418_day3.vel NMT_vel_150418_day5.vel</a:t>
            </a:r>
          </a:p>
          <a:p>
            <a:pPr marL="0" indent="0">
              <a:buNone/>
            </a:pPr>
            <a:r>
              <a:rPr lang="en-US" dirty="0">
                <a:latin typeface="Courier"/>
                <a:cs typeface="Courier"/>
              </a:rPr>
              <a:t>S Component North    #    76 </a:t>
            </a:r>
            <a:r>
              <a:rPr lang="en-US" dirty="0" err="1">
                <a:latin typeface="Courier"/>
                <a:cs typeface="Courier"/>
              </a:rPr>
              <a:t>WMean</a:t>
            </a:r>
            <a:r>
              <a:rPr lang="en-US" dirty="0">
                <a:latin typeface="Courier"/>
                <a:cs typeface="Courier"/>
              </a:rPr>
              <a:t>  -0.01 WRMS   0.03 mm/</a:t>
            </a:r>
            <a:r>
              <a:rPr lang="en-US" dirty="0" err="1">
                <a:latin typeface="Courier"/>
                <a:cs typeface="Courier"/>
              </a:rPr>
              <a:t>yr</a:t>
            </a:r>
            <a:r>
              <a:rPr lang="en-US" dirty="0">
                <a:latin typeface="Courier"/>
                <a:cs typeface="Courier"/>
              </a:rPr>
              <a:t>, NRMS   0.177</a:t>
            </a:r>
          </a:p>
          <a:p>
            <a:pPr marL="0" indent="0">
              <a:buNone/>
            </a:pPr>
            <a:r>
              <a:rPr lang="en-US" dirty="0">
                <a:latin typeface="Courier"/>
                <a:cs typeface="Courier"/>
              </a:rPr>
              <a:t>S Component East     #    76 </a:t>
            </a:r>
            <a:r>
              <a:rPr lang="en-US" dirty="0" err="1">
                <a:latin typeface="Courier"/>
                <a:cs typeface="Courier"/>
              </a:rPr>
              <a:t>WMean</a:t>
            </a:r>
            <a:r>
              <a:rPr lang="en-US" dirty="0">
                <a:latin typeface="Courier"/>
                <a:cs typeface="Courier"/>
              </a:rPr>
              <a:t>  -0.01 WRMS   0.03 mm/</a:t>
            </a:r>
            <a:r>
              <a:rPr lang="en-US" dirty="0" err="1">
                <a:latin typeface="Courier"/>
                <a:cs typeface="Courier"/>
              </a:rPr>
              <a:t>yr</a:t>
            </a:r>
            <a:r>
              <a:rPr lang="en-US" dirty="0">
                <a:latin typeface="Courier"/>
                <a:cs typeface="Courier"/>
              </a:rPr>
              <a:t>, NRMS   0.161</a:t>
            </a:r>
          </a:p>
          <a:p>
            <a:pPr marL="0" indent="0">
              <a:buNone/>
            </a:pPr>
            <a:r>
              <a:rPr lang="en-US" dirty="0">
                <a:latin typeface="Courier"/>
                <a:cs typeface="Courier"/>
              </a:rPr>
              <a:t>S Component Up       #    76 </a:t>
            </a:r>
            <a:r>
              <a:rPr lang="en-US" dirty="0" err="1">
                <a:latin typeface="Courier"/>
                <a:cs typeface="Courier"/>
              </a:rPr>
              <a:t>WMean</a:t>
            </a:r>
            <a:r>
              <a:rPr lang="en-US" dirty="0">
                <a:latin typeface="Courier"/>
                <a:cs typeface="Courier"/>
              </a:rPr>
              <a:t>   0.01 WRMS   0.13 mm/</a:t>
            </a:r>
            <a:r>
              <a:rPr lang="en-US" dirty="0" err="1">
                <a:latin typeface="Courier"/>
                <a:cs typeface="Courier"/>
              </a:rPr>
              <a:t>yr</a:t>
            </a:r>
            <a:r>
              <a:rPr lang="en-US" dirty="0">
                <a:latin typeface="Courier"/>
                <a:cs typeface="Courier"/>
              </a:rPr>
              <a:t>, NRMS   0.142</a:t>
            </a:r>
          </a:p>
          <a:p>
            <a:pPr marL="0" indent="0">
              <a:buNone/>
            </a:pPr>
            <a:r>
              <a:rPr lang="en-US" dirty="0">
                <a:latin typeface="Courier"/>
                <a:cs typeface="Courier"/>
              </a:rPr>
              <a:t>S Component </a:t>
            </a:r>
            <a:r>
              <a:rPr lang="en-US" dirty="0" err="1">
                <a:latin typeface="Courier"/>
                <a:cs typeface="Courier"/>
              </a:rPr>
              <a:t>Horz</a:t>
            </a:r>
            <a:r>
              <a:rPr lang="en-US" dirty="0">
                <a:latin typeface="Courier"/>
                <a:cs typeface="Courier"/>
              </a:rPr>
              <a:t>     #    76 </a:t>
            </a:r>
            <a:r>
              <a:rPr lang="en-US" dirty="0" err="1">
                <a:latin typeface="Courier"/>
                <a:cs typeface="Courier"/>
              </a:rPr>
              <a:t>WMean</a:t>
            </a:r>
            <a:r>
              <a:rPr lang="en-US" dirty="0">
                <a:latin typeface="Courier"/>
                <a:cs typeface="Courier"/>
              </a:rPr>
              <a:t>  -0.01 WRMS   0.03 mm/</a:t>
            </a:r>
            <a:r>
              <a:rPr lang="en-US" dirty="0" err="1">
                <a:latin typeface="Courier"/>
                <a:cs typeface="Courier"/>
              </a:rPr>
              <a:t>yr</a:t>
            </a:r>
            <a:r>
              <a:rPr lang="en-US" dirty="0">
                <a:latin typeface="Courier"/>
                <a:cs typeface="Courier"/>
              </a:rPr>
              <a:t>, NRMS   </a:t>
            </a:r>
            <a:r>
              <a:rPr lang="en-US" dirty="0" smtClean="0">
                <a:latin typeface="Courier"/>
                <a:cs typeface="Courier"/>
              </a:rPr>
              <a:t>0.169</a:t>
            </a:r>
            <a:endParaRPr lang="en-US" dirty="0">
              <a:latin typeface="Courier"/>
              <a:cs typeface="Courier"/>
            </a:endParaRPr>
          </a:p>
          <a:p>
            <a:pPr marL="0" indent="0">
              <a:buNone/>
            </a:pPr>
            <a:r>
              <a:rPr lang="en-US" dirty="0" smtClean="0"/>
              <a:t> </a:t>
            </a:r>
            <a:endParaRPr lang="en-US" dirty="0"/>
          </a:p>
        </p:txBody>
      </p:sp>
      <p:sp>
        <p:nvSpPr>
          <p:cNvPr id="4" name="Date Placeholder 3"/>
          <p:cNvSpPr>
            <a:spLocks noGrp="1"/>
          </p:cNvSpPr>
          <p:nvPr>
            <p:ph type="dt" sz="half" idx="10"/>
          </p:nvPr>
        </p:nvSpPr>
        <p:spPr/>
        <p:txBody>
          <a:bodyPr/>
          <a:lstStyle/>
          <a:p>
            <a:r>
              <a:rPr lang="en-GB" smtClean="0"/>
              <a:t>2017/07/18</a:t>
            </a:r>
            <a:endParaRPr lang="en-US"/>
          </a:p>
        </p:txBody>
      </p:sp>
      <p:sp>
        <p:nvSpPr>
          <p:cNvPr id="5" name="Footer Placeholder 4"/>
          <p:cNvSpPr>
            <a:spLocks noGrp="1"/>
          </p:cNvSpPr>
          <p:nvPr>
            <p:ph type="ftr" sz="quarter" idx="11"/>
          </p:nvPr>
        </p:nvSpPr>
        <p:spPr/>
        <p:txBody>
          <a:bodyPr/>
          <a:lstStyle/>
          <a:p>
            <a:r>
              <a:rPr lang="en-US" smtClean="0"/>
              <a:t>Generating 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13</a:t>
            </a:fld>
            <a:endParaRPr lang="en-US"/>
          </a:p>
        </p:txBody>
      </p:sp>
    </p:spTree>
    <p:extLst>
      <p:ext uri="{BB962C8B-B14F-4D97-AF65-F5344CB8AC3E}">
        <p14:creationId xmlns:p14="http://schemas.microsoft.com/office/powerpoint/2010/main" val="17776908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Comparison: Time series vs GLOBK</a:t>
            </a:r>
            <a:endParaRPr lang="en-US" dirty="0"/>
          </a:p>
        </p:txBody>
      </p:sp>
      <p:sp>
        <p:nvSpPr>
          <p:cNvPr id="3" name="Content Placeholder 2"/>
          <p:cNvSpPr>
            <a:spLocks noGrp="1"/>
          </p:cNvSpPr>
          <p:nvPr>
            <p:ph idx="1"/>
          </p:nvPr>
        </p:nvSpPr>
        <p:spPr/>
        <p:txBody>
          <a:bodyPr>
            <a:normAutofit fontScale="70000" lnSpcReduction="20000"/>
          </a:bodyPr>
          <a:lstStyle/>
          <a:p>
            <a:r>
              <a:rPr lang="en-US" sz="2600" dirty="0" smtClean="0"/>
              <a:t>PBO Combined analyses:</a:t>
            </a:r>
          </a:p>
          <a:p>
            <a:pPr marL="0" indent="0">
              <a:buNone/>
            </a:pPr>
            <a:r>
              <a:rPr lang="en-US" sz="1200" dirty="0" smtClean="0">
                <a:latin typeface="Courier"/>
                <a:cs typeface="Courier"/>
              </a:rPr>
              <a:t>Un</a:t>
            </a:r>
            <a:r>
              <a:rPr lang="en-US" sz="1200" dirty="0">
                <a:latin typeface="Courier"/>
                <a:cs typeface="Courier"/>
              </a:rPr>
              <a:t>-aligned </a:t>
            </a:r>
            <a:r>
              <a:rPr lang="en-US" sz="1200" dirty="0" smtClean="0">
                <a:latin typeface="Courier"/>
                <a:cs typeface="Courier"/>
              </a:rPr>
              <a:t>fields (no rotation and translation).</a:t>
            </a:r>
            <a:endParaRPr lang="en-US" sz="1200" dirty="0">
              <a:latin typeface="Courier"/>
              <a:cs typeface="Courier"/>
            </a:endParaRPr>
          </a:p>
          <a:p>
            <a:pPr marL="0" indent="0">
              <a:buNone/>
            </a:pPr>
            <a:r>
              <a:rPr lang="en-US" sz="1200" dirty="0">
                <a:latin typeface="Courier"/>
                <a:cs typeface="Courier"/>
              </a:rPr>
              <a:t>compare 1 PBO_vel_150425.vel PBO_vel_150425KF.vel</a:t>
            </a:r>
          </a:p>
          <a:p>
            <a:pPr marL="0" indent="0">
              <a:buNone/>
            </a:pPr>
            <a:r>
              <a:rPr lang="en-US" sz="1200" dirty="0">
                <a:latin typeface="Courier"/>
                <a:cs typeface="Courier"/>
              </a:rPr>
              <a:t>S Component North    #  2105 </a:t>
            </a:r>
            <a:r>
              <a:rPr lang="en-US" sz="1200" dirty="0" err="1">
                <a:latin typeface="Courier"/>
                <a:cs typeface="Courier"/>
              </a:rPr>
              <a:t>WMean</a:t>
            </a:r>
            <a:r>
              <a:rPr lang="en-US" sz="1200" dirty="0">
                <a:latin typeface="Courier"/>
                <a:cs typeface="Courier"/>
              </a:rPr>
              <a:t>  -0.01 WRMS   0.12 mm/</a:t>
            </a:r>
            <a:r>
              <a:rPr lang="en-US" sz="1200" dirty="0" err="1">
                <a:latin typeface="Courier"/>
                <a:cs typeface="Courier"/>
              </a:rPr>
              <a:t>yr</a:t>
            </a:r>
            <a:r>
              <a:rPr lang="en-US" sz="1200" dirty="0">
                <a:latin typeface="Courier"/>
                <a:cs typeface="Courier"/>
              </a:rPr>
              <a:t>, NRMS   0.925</a:t>
            </a:r>
          </a:p>
          <a:p>
            <a:pPr marL="0" indent="0">
              <a:buNone/>
            </a:pPr>
            <a:r>
              <a:rPr lang="en-US" sz="1200" dirty="0">
                <a:latin typeface="Courier"/>
                <a:cs typeface="Courier"/>
              </a:rPr>
              <a:t>S Component East     #  2105 </a:t>
            </a:r>
            <a:r>
              <a:rPr lang="en-US" sz="1200" dirty="0" err="1">
                <a:latin typeface="Courier"/>
                <a:cs typeface="Courier"/>
              </a:rPr>
              <a:t>WMean</a:t>
            </a:r>
            <a:r>
              <a:rPr lang="en-US" sz="1200" dirty="0">
                <a:latin typeface="Courier"/>
                <a:cs typeface="Courier"/>
              </a:rPr>
              <a:t>  -0.00 WRMS   0.13 mm/</a:t>
            </a:r>
            <a:r>
              <a:rPr lang="en-US" sz="1200" dirty="0" err="1">
                <a:latin typeface="Courier"/>
                <a:cs typeface="Courier"/>
              </a:rPr>
              <a:t>yr</a:t>
            </a:r>
            <a:r>
              <a:rPr lang="en-US" sz="1200" dirty="0">
                <a:latin typeface="Courier"/>
                <a:cs typeface="Courier"/>
              </a:rPr>
              <a:t>, NRMS   0.934</a:t>
            </a:r>
          </a:p>
          <a:p>
            <a:pPr marL="0" indent="0">
              <a:buNone/>
            </a:pPr>
            <a:r>
              <a:rPr lang="en-US" sz="1200" dirty="0">
                <a:latin typeface="Courier"/>
                <a:cs typeface="Courier"/>
              </a:rPr>
              <a:t>S Component Up       #  2105 </a:t>
            </a:r>
            <a:r>
              <a:rPr lang="en-US" sz="1200" dirty="0" err="1">
                <a:latin typeface="Courier"/>
                <a:cs typeface="Courier"/>
              </a:rPr>
              <a:t>WMean</a:t>
            </a:r>
            <a:r>
              <a:rPr lang="en-US" sz="1200" dirty="0">
                <a:latin typeface="Courier"/>
                <a:cs typeface="Courier"/>
              </a:rPr>
              <a:t>   0.02 WRMS   0.31 mm/</a:t>
            </a:r>
            <a:r>
              <a:rPr lang="en-US" sz="1200" dirty="0" err="1">
                <a:latin typeface="Courier"/>
                <a:cs typeface="Courier"/>
              </a:rPr>
              <a:t>yr</a:t>
            </a:r>
            <a:r>
              <a:rPr lang="en-US" sz="1200" dirty="0">
                <a:latin typeface="Courier"/>
                <a:cs typeface="Courier"/>
              </a:rPr>
              <a:t>, NRMS   0.871</a:t>
            </a:r>
          </a:p>
          <a:p>
            <a:pPr marL="0" indent="0">
              <a:buNone/>
            </a:pPr>
            <a:r>
              <a:rPr lang="en-US" sz="1200" dirty="0">
                <a:latin typeface="Courier"/>
                <a:cs typeface="Courier"/>
              </a:rPr>
              <a:t>S Component </a:t>
            </a:r>
            <a:r>
              <a:rPr lang="en-US" sz="1200" dirty="0" err="1">
                <a:latin typeface="Courier"/>
                <a:cs typeface="Courier"/>
              </a:rPr>
              <a:t>Horz</a:t>
            </a:r>
            <a:r>
              <a:rPr lang="en-US" sz="1200" dirty="0">
                <a:latin typeface="Courier"/>
                <a:cs typeface="Courier"/>
              </a:rPr>
              <a:t>     #  2105 </a:t>
            </a:r>
            <a:r>
              <a:rPr lang="en-US" sz="1200" dirty="0" err="1">
                <a:latin typeface="Courier"/>
                <a:cs typeface="Courier"/>
              </a:rPr>
              <a:t>WMean</a:t>
            </a:r>
            <a:r>
              <a:rPr lang="en-US" sz="1200" dirty="0">
                <a:latin typeface="Courier"/>
                <a:cs typeface="Courier"/>
              </a:rPr>
              <a:t>  -0.01 WRMS   0.12 mm/</a:t>
            </a:r>
            <a:r>
              <a:rPr lang="en-US" sz="1200" dirty="0" err="1">
                <a:latin typeface="Courier"/>
                <a:cs typeface="Courier"/>
              </a:rPr>
              <a:t>yr</a:t>
            </a:r>
            <a:r>
              <a:rPr lang="en-US" sz="1200" dirty="0">
                <a:latin typeface="Courier"/>
                <a:cs typeface="Courier"/>
              </a:rPr>
              <a:t>, NRMS   </a:t>
            </a:r>
            <a:r>
              <a:rPr lang="en-US" sz="1200" dirty="0" smtClean="0">
                <a:latin typeface="Courier"/>
                <a:cs typeface="Courier"/>
              </a:rPr>
              <a:t>0.929</a:t>
            </a:r>
          </a:p>
          <a:p>
            <a:pPr marL="0" indent="0">
              <a:buNone/>
            </a:pPr>
            <a:r>
              <a:rPr lang="en-US" sz="1200" dirty="0">
                <a:latin typeface="Courier"/>
                <a:cs typeface="Courier"/>
              </a:rPr>
              <a:t>compare 4 PBO_vel_150425.vel PBO_vel_150425_NAM08.vel</a:t>
            </a:r>
          </a:p>
          <a:p>
            <a:pPr marL="0" indent="0">
              <a:buNone/>
            </a:pPr>
            <a:r>
              <a:rPr lang="en-US" sz="1200" dirty="0">
                <a:latin typeface="Courier"/>
                <a:cs typeface="Courier"/>
              </a:rPr>
              <a:t>S Component North    #  1972 </a:t>
            </a:r>
            <a:r>
              <a:rPr lang="en-US" sz="1200" dirty="0" err="1">
                <a:latin typeface="Courier"/>
                <a:cs typeface="Courier"/>
              </a:rPr>
              <a:t>WMean</a:t>
            </a:r>
            <a:r>
              <a:rPr lang="en-US" sz="1200" dirty="0">
                <a:latin typeface="Courier"/>
                <a:cs typeface="Courier"/>
              </a:rPr>
              <a:t>   0.03 WRMS   0.13 mm/</a:t>
            </a:r>
            <a:r>
              <a:rPr lang="en-US" sz="1200" dirty="0" err="1">
                <a:latin typeface="Courier"/>
                <a:cs typeface="Courier"/>
              </a:rPr>
              <a:t>yr</a:t>
            </a:r>
            <a:r>
              <a:rPr lang="en-US" sz="1200" dirty="0">
                <a:latin typeface="Courier"/>
                <a:cs typeface="Courier"/>
              </a:rPr>
              <a:t>, NRMS   0.965</a:t>
            </a:r>
          </a:p>
          <a:p>
            <a:pPr marL="0" indent="0">
              <a:buNone/>
            </a:pPr>
            <a:r>
              <a:rPr lang="en-US" sz="1200" dirty="0">
                <a:latin typeface="Courier"/>
                <a:cs typeface="Courier"/>
              </a:rPr>
              <a:t>S Component East     #  1972 </a:t>
            </a:r>
            <a:r>
              <a:rPr lang="en-US" sz="1200" dirty="0" err="1">
                <a:latin typeface="Courier"/>
                <a:cs typeface="Courier"/>
              </a:rPr>
              <a:t>WMean</a:t>
            </a:r>
            <a:r>
              <a:rPr lang="en-US" sz="1200" dirty="0">
                <a:latin typeface="Courier"/>
                <a:cs typeface="Courier"/>
              </a:rPr>
              <a:t>   0.02 WRMS   0.15 mm/</a:t>
            </a:r>
            <a:r>
              <a:rPr lang="en-US" sz="1200" dirty="0" err="1">
                <a:latin typeface="Courier"/>
                <a:cs typeface="Courier"/>
              </a:rPr>
              <a:t>yr</a:t>
            </a:r>
            <a:r>
              <a:rPr lang="en-US" sz="1200" dirty="0">
                <a:latin typeface="Courier"/>
                <a:cs typeface="Courier"/>
              </a:rPr>
              <a:t>, NRMS   1.049</a:t>
            </a:r>
          </a:p>
          <a:p>
            <a:pPr marL="0" indent="0">
              <a:buNone/>
            </a:pPr>
            <a:r>
              <a:rPr lang="en-US" sz="1200" dirty="0">
                <a:latin typeface="Courier"/>
                <a:cs typeface="Courier"/>
              </a:rPr>
              <a:t>S Component Up       #  1972 </a:t>
            </a:r>
            <a:r>
              <a:rPr lang="en-US" sz="1200" dirty="0" err="1">
                <a:latin typeface="Courier"/>
                <a:cs typeface="Courier"/>
              </a:rPr>
              <a:t>WMean</a:t>
            </a:r>
            <a:r>
              <a:rPr lang="en-US" sz="1200" dirty="0">
                <a:latin typeface="Courier"/>
                <a:cs typeface="Courier"/>
              </a:rPr>
              <a:t>  -0.07 WRMS   0.41 mm/</a:t>
            </a:r>
            <a:r>
              <a:rPr lang="en-US" sz="1200" dirty="0" err="1">
                <a:latin typeface="Courier"/>
                <a:cs typeface="Courier"/>
              </a:rPr>
              <a:t>yr</a:t>
            </a:r>
            <a:r>
              <a:rPr lang="en-US" sz="1200" dirty="0">
                <a:latin typeface="Courier"/>
                <a:cs typeface="Courier"/>
              </a:rPr>
              <a:t>, NRMS   0.943</a:t>
            </a:r>
          </a:p>
          <a:p>
            <a:pPr marL="0" indent="0">
              <a:buNone/>
            </a:pPr>
            <a:r>
              <a:rPr lang="en-US" sz="1200" dirty="0">
                <a:latin typeface="Courier"/>
                <a:cs typeface="Courier"/>
              </a:rPr>
              <a:t>S Component </a:t>
            </a:r>
            <a:r>
              <a:rPr lang="en-US" sz="1200" dirty="0" err="1">
                <a:latin typeface="Courier"/>
                <a:cs typeface="Courier"/>
              </a:rPr>
              <a:t>Horz</a:t>
            </a:r>
            <a:r>
              <a:rPr lang="en-US" sz="1200" dirty="0">
                <a:latin typeface="Courier"/>
                <a:cs typeface="Courier"/>
              </a:rPr>
              <a:t>     #  1972 </a:t>
            </a:r>
            <a:r>
              <a:rPr lang="en-US" sz="1200" dirty="0" err="1">
                <a:latin typeface="Courier"/>
                <a:cs typeface="Courier"/>
              </a:rPr>
              <a:t>WMean</a:t>
            </a:r>
            <a:r>
              <a:rPr lang="en-US" sz="1200" dirty="0">
                <a:latin typeface="Courier"/>
                <a:cs typeface="Courier"/>
              </a:rPr>
              <a:t>   0.02 WRMS   0.14 mm/</a:t>
            </a:r>
            <a:r>
              <a:rPr lang="en-US" sz="1200" dirty="0" err="1">
                <a:latin typeface="Courier"/>
                <a:cs typeface="Courier"/>
              </a:rPr>
              <a:t>yr</a:t>
            </a:r>
            <a:r>
              <a:rPr lang="en-US" sz="1200" dirty="0">
                <a:latin typeface="Courier"/>
                <a:cs typeface="Courier"/>
              </a:rPr>
              <a:t>, NRMS   </a:t>
            </a:r>
            <a:r>
              <a:rPr lang="en-US" sz="1200" dirty="0" smtClean="0">
                <a:latin typeface="Courier"/>
                <a:cs typeface="Courier"/>
              </a:rPr>
              <a:t>1.008</a:t>
            </a:r>
          </a:p>
          <a:p>
            <a:pPr marL="0" indent="0">
              <a:buNone/>
            </a:pPr>
            <a:r>
              <a:rPr lang="en-US" sz="1200" dirty="0">
                <a:latin typeface="Courier"/>
                <a:cs typeface="Courier"/>
              </a:rPr>
              <a:t>compare 7 PBO_vel_150425KF.vel PBO_vel_150425_NAM08.vel</a:t>
            </a:r>
          </a:p>
          <a:p>
            <a:pPr marL="0" indent="0">
              <a:buNone/>
            </a:pPr>
            <a:r>
              <a:rPr lang="en-US" sz="1200" dirty="0">
                <a:latin typeface="Courier"/>
                <a:cs typeface="Courier"/>
              </a:rPr>
              <a:t>S Component North    #  1969 </a:t>
            </a:r>
            <a:r>
              <a:rPr lang="en-US" sz="1200" dirty="0" err="1">
                <a:latin typeface="Courier"/>
                <a:cs typeface="Courier"/>
              </a:rPr>
              <a:t>WMean</a:t>
            </a:r>
            <a:r>
              <a:rPr lang="en-US" sz="1200" dirty="0">
                <a:latin typeface="Courier"/>
                <a:cs typeface="Courier"/>
              </a:rPr>
              <a:t>   0.04 WRMS   0.16 mm/</a:t>
            </a:r>
            <a:r>
              <a:rPr lang="en-US" sz="1200" dirty="0" err="1">
                <a:latin typeface="Courier"/>
                <a:cs typeface="Courier"/>
              </a:rPr>
              <a:t>yr</a:t>
            </a:r>
            <a:r>
              <a:rPr lang="en-US" sz="1200" dirty="0">
                <a:latin typeface="Courier"/>
                <a:cs typeface="Courier"/>
              </a:rPr>
              <a:t>, NRMS   0.952</a:t>
            </a:r>
          </a:p>
          <a:p>
            <a:pPr marL="0" indent="0">
              <a:buNone/>
            </a:pPr>
            <a:r>
              <a:rPr lang="en-US" sz="1200" dirty="0">
                <a:latin typeface="Courier"/>
                <a:cs typeface="Courier"/>
              </a:rPr>
              <a:t>S Component East     #  1969 </a:t>
            </a:r>
            <a:r>
              <a:rPr lang="en-US" sz="1200" dirty="0" err="1">
                <a:latin typeface="Courier"/>
                <a:cs typeface="Courier"/>
              </a:rPr>
              <a:t>WMean</a:t>
            </a:r>
            <a:r>
              <a:rPr lang="en-US" sz="1200" dirty="0">
                <a:latin typeface="Courier"/>
                <a:cs typeface="Courier"/>
              </a:rPr>
              <a:t>   0.02 WRMS   0.17 mm/</a:t>
            </a:r>
            <a:r>
              <a:rPr lang="en-US" sz="1200" dirty="0" err="1">
                <a:latin typeface="Courier"/>
                <a:cs typeface="Courier"/>
              </a:rPr>
              <a:t>yr</a:t>
            </a:r>
            <a:r>
              <a:rPr lang="en-US" sz="1200" dirty="0">
                <a:latin typeface="Courier"/>
                <a:cs typeface="Courier"/>
              </a:rPr>
              <a:t>, NRMS   0.967</a:t>
            </a:r>
          </a:p>
          <a:p>
            <a:pPr marL="0" indent="0">
              <a:buNone/>
            </a:pPr>
            <a:r>
              <a:rPr lang="en-US" sz="1200" dirty="0">
                <a:latin typeface="Courier"/>
                <a:cs typeface="Courier"/>
              </a:rPr>
              <a:t>S Component Up       #  1969 </a:t>
            </a:r>
            <a:r>
              <a:rPr lang="en-US" sz="1200" dirty="0" err="1">
                <a:latin typeface="Courier"/>
                <a:cs typeface="Courier"/>
              </a:rPr>
              <a:t>WMean</a:t>
            </a:r>
            <a:r>
              <a:rPr lang="en-US" sz="1200" dirty="0">
                <a:latin typeface="Courier"/>
                <a:cs typeface="Courier"/>
              </a:rPr>
              <a:t>  -0.08 WRMS   0.44 mm/</a:t>
            </a:r>
            <a:r>
              <a:rPr lang="en-US" sz="1200" dirty="0" err="1">
                <a:latin typeface="Courier"/>
                <a:cs typeface="Courier"/>
              </a:rPr>
              <a:t>yr</a:t>
            </a:r>
            <a:r>
              <a:rPr lang="en-US" sz="1200" dirty="0">
                <a:latin typeface="Courier"/>
                <a:cs typeface="Courier"/>
              </a:rPr>
              <a:t>, NRMS   0.935</a:t>
            </a:r>
          </a:p>
          <a:p>
            <a:pPr marL="0" indent="0">
              <a:buNone/>
            </a:pPr>
            <a:r>
              <a:rPr lang="en-US" sz="1200" dirty="0">
                <a:latin typeface="Courier"/>
                <a:cs typeface="Courier"/>
              </a:rPr>
              <a:t>S Component </a:t>
            </a:r>
            <a:r>
              <a:rPr lang="en-US" sz="1200" dirty="0" err="1">
                <a:latin typeface="Courier"/>
                <a:cs typeface="Courier"/>
              </a:rPr>
              <a:t>Horz</a:t>
            </a:r>
            <a:r>
              <a:rPr lang="en-US" sz="1200" dirty="0">
                <a:latin typeface="Courier"/>
                <a:cs typeface="Courier"/>
              </a:rPr>
              <a:t>     #  1969 </a:t>
            </a:r>
            <a:r>
              <a:rPr lang="en-US" sz="1200" dirty="0" err="1">
                <a:latin typeface="Courier"/>
                <a:cs typeface="Courier"/>
              </a:rPr>
              <a:t>WMean</a:t>
            </a:r>
            <a:r>
              <a:rPr lang="en-US" sz="1200" dirty="0">
                <a:latin typeface="Courier"/>
                <a:cs typeface="Courier"/>
              </a:rPr>
              <a:t>   0.03 WRMS   0.16 mm/</a:t>
            </a:r>
            <a:r>
              <a:rPr lang="en-US" sz="1200" dirty="0" err="1">
                <a:latin typeface="Courier"/>
                <a:cs typeface="Courier"/>
              </a:rPr>
              <a:t>yr</a:t>
            </a:r>
            <a:r>
              <a:rPr lang="en-US" sz="1200" dirty="0">
                <a:latin typeface="Courier"/>
                <a:cs typeface="Courier"/>
              </a:rPr>
              <a:t>, NRMS   </a:t>
            </a:r>
            <a:r>
              <a:rPr lang="en-US" sz="1200" dirty="0" smtClean="0">
                <a:latin typeface="Courier"/>
                <a:cs typeface="Courier"/>
              </a:rPr>
              <a:t>0.959</a:t>
            </a:r>
          </a:p>
          <a:p>
            <a:pPr marL="0" indent="0">
              <a:buNone/>
            </a:pPr>
            <a:r>
              <a:rPr lang="en-US" sz="1500" dirty="0" smtClean="0">
                <a:latin typeface="+mj-lt"/>
                <a:cs typeface="Courier"/>
              </a:rPr>
              <a:t>PBO_vel_150425.vel: </a:t>
            </a:r>
            <a:r>
              <a:rPr lang="en-US" sz="1500" dirty="0" err="1" smtClean="0">
                <a:latin typeface="+mj-lt"/>
                <a:cs typeface="Courier"/>
              </a:rPr>
              <a:t>tsfit</a:t>
            </a:r>
            <a:r>
              <a:rPr lang="en-US" sz="1500" dirty="0" smtClean="0">
                <a:latin typeface="+mj-lt"/>
                <a:cs typeface="Courier"/>
              </a:rPr>
              <a:t> solution to time series</a:t>
            </a:r>
          </a:p>
          <a:p>
            <a:pPr marL="0" indent="0">
              <a:buNone/>
            </a:pPr>
            <a:r>
              <a:rPr lang="en-US" sz="1500" dirty="0" smtClean="0">
                <a:latin typeface="+mj-lt"/>
                <a:cs typeface="Courier"/>
              </a:rPr>
              <a:t>PBO_vel_150425KF.vel: </a:t>
            </a:r>
            <a:r>
              <a:rPr lang="en-US" sz="1500" dirty="0" err="1" smtClean="0">
                <a:latin typeface="+mj-lt"/>
                <a:cs typeface="Courier"/>
              </a:rPr>
              <a:t>tsfit</a:t>
            </a:r>
            <a:r>
              <a:rPr lang="en-US" sz="1500" dirty="0" smtClean="0">
                <a:latin typeface="+mj-lt"/>
                <a:cs typeface="Courier"/>
              </a:rPr>
              <a:t> Kalman filter solution to </a:t>
            </a:r>
            <a:r>
              <a:rPr lang="en-US" sz="1500" dirty="0" err="1" smtClean="0">
                <a:latin typeface="+mj-lt"/>
                <a:cs typeface="Courier"/>
              </a:rPr>
              <a:t>timeseries</a:t>
            </a:r>
            <a:endParaRPr lang="en-US" sz="1500" dirty="0" smtClean="0">
              <a:latin typeface="+mj-lt"/>
              <a:cs typeface="Courier"/>
            </a:endParaRPr>
          </a:p>
          <a:p>
            <a:pPr marL="287338" indent="-287338">
              <a:buNone/>
            </a:pPr>
            <a:r>
              <a:rPr lang="en-US" sz="1500" dirty="0">
                <a:latin typeface="+mj-lt"/>
                <a:cs typeface="Courier"/>
              </a:rPr>
              <a:t>PBO_vel_150425_NAM08.</a:t>
            </a:r>
            <a:r>
              <a:rPr lang="en-US" sz="1500" dirty="0" smtClean="0">
                <a:latin typeface="+mj-lt"/>
                <a:cs typeface="Courier"/>
              </a:rPr>
              <a:t>vel: GLOBK combined velocity solution (NMT+CWU), decimated 7 days, 28-subnet combination.  Reference frame realization to NAM08 frame sites (~600) </a:t>
            </a:r>
          </a:p>
          <a:p>
            <a:pPr marL="287338" indent="-287338">
              <a:buNone/>
            </a:pPr>
            <a:r>
              <a:rPr lang="en-US" sz="1500" dirty="0" smtClean="0">
                <a:latin typeface="+mj-lt"/>
                <a:cs typeface="Courier"/>
              </a:rPr>
              <a:t>See Herring et al., Reviews of Geophysics, 2016 for more detailed comparisons.</a:t>
            </a:r>
            <a:endParaRPr lang="en-US" sz="1500" dirty="0">
              <a:latin typeface="+mj-lt"/>
              <a:cs typeface="Courier"/>
            </a:endParaRPr>
          </a:p>
          <a:p>
            <a:pPr marL="0" indent="0">
              <a:buNone/>
            </a:pPr>
            <a:endParaRPr lang="en-US" sz="1200" dirty="0">
              <a:latin typeface="Courier"/>
              <a:cs typeface="Courier"/>
            </a:endParaRPr>
          </a:p>
          <a:p>
            <a:pPr marL="0" indent="0">
              <a:buNone/>
            </a:pPr>
            <a:endParaRPr lang="en-US" sz="1200" dirty="0">
              <a:latin typeface="Courier"/>
              <a:cs typeface="Courier"/>
            </a:endParaRPr>
          </a:p>
          <a:p>
            <a:pPr marL="0" indent="0">
              <a:buNone/>
            </a:pPr>
            <a:endParaRPr lang="en-US" sz="1200" dirty="0">
              <a:latin typeface="Courier"/>
              <a:cs typeface="Courier"/>
            </a:endParaRPr>
          </a:p>
          <a:p>
            <a:endParaRPr lang="en-US" dirty="0"/>
          </a:p>
        </p:txBody>
      </p:sp>
      <p:sp>
        <p:nvSpPr>
          <p:cNvPr id="4" name="Date Placeholder 3"/>
          <p:cNvSpPr>
            <a:spLocks noGrp="1"/>
          </p:cNvSpPr>
          <p:nvPr>
            <p:ph type="dt" sz="half" idx="10"/>
          </p:nvPr>
        </p:nvSpPr>
        <p:spPr/>
        <p:txBody>
          <a:bodyPr/>
          <a:lstStyle/>
          <a:p>
            <a:r>
              <a:rPr lang="en-GB" smtClean="0"/>
              <a:t>2017/07/18</a:t>
            </a:r>
            <a:endParaRPr lang="en-US"/>
          </a:p>
        </p:txBody>
      </p:sp>
      <p:sp>
        <p:nvSpPr>
          <p:cNvPr id="5" name="Footer Placeholder 4"/>
          <p:cNvSpPr>
            <a:spLocks noGrp="1"/>
          </p:cNvSpPr>
          <p:nvPr>
            <p:ph type="ftr" sz="quarter" idx="11"/>
          </p:nvPr>
        </p:nvSpPr>
        <p:spPr/>
        <p:txBody>
          <a:bodyPr/>
          <a:lstStyle/>
          <a:p>
            <a:r>
              <a:rPr lang="en-US" smtClean="0"/>
              <a:t>Generating 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14</a:t>
            </a:fld>
            <a:endParaRPr lang="en-US"/>
          </a:p>
        </p:txBody>
      </p:sp>
    </p:spTree>
    <p:extLst>
      <p:ext uri="{BB962C8B-B14F-4D97-AF65-F5344CB8AC3E}">
        <p14:creationId xmlns:p14="http://schemas.microsoft.com/office/powerpoint/2010/main" val="14952699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Final comments</a:t>
            </a:r>
            <a:endParaRPr lang="en-US" dirty="0"/>
          </a:p>
        </p:txBody>
      </p:sp>
      <p:sp>
        <p:nvSpPr>
          <p:cNvPr id="3" name="Content Placeholder 2"/>
          <p:cNvSpPr>
            <a:spLocks noGrp="1"/>
          </p:cNvSpPr>
          <p:nvPr>
            <p:ph idx="1"/>
          </p:nvPr>
        </p:nvSpPr>
        <p:spPr/>
        <p:txBody>
          <a:bodyPr/>
          <a:lstStyle/>
          <a:p>
            <a:r>
              <a:rPr lang="en-US" dirty="0" smtClean="0"/>
              <a:t>Practice large solutions with decimated data sets and small networks (run time increased cubically with number of stations)</a:t>
            </a:r>
          </a:p>
          <a:p>
            <a:r>
              <a:rPr lang="en-US" dirty="0" smtClean="0"/>
              <a:t>Make sure your a priori coordinates files are consistent (especially with equates)</a:t>
            </a:r>
          </a:p>
          <a:p>
            <a:pPr lvl="1"/>
            <a:r>
              <a:rPr lang="en-US" dirty="0" smtClean="0"/>
              <a:t>Use the </a:t>
            </a:r>
            <a:r>
              <a:rPr lang="en-US" dirty="0" err="1" smtClean="0"/>
              <a:t>out_aprf</a:t>
            </a:r>
            <a:r>
              <a:rPr lang="en-US" dirty="0" smtClean="0"/>
              <a:t> command in </a:t>
            </a:r>
            <a:r>
              <a:rPr lang="en-US" dirty="0" err="1" smtClean="0"/>
              <a:t>tsfit</a:t>
            </a:r>
            <a:r>
              <a:rPr lang="en-US" dirty="0" smtClean="0"/>
              <a:t> to generate an apriori which is consistent with your </a:t>
            </a:r>
            <a:r>
              <a:rPr lang="en-US" dirty="0" err="1" smtClean="0"/>
              <a:t>timeseries</a:t>
            </a:r>
            <a:r>
              <a:rPr lang="en-US" dirty="0" smtClean="0"/>
              <a:t> estimates.   </a:t>
            </a:r>
          </a:p>
          <a:p>
            <a:endParaRPr lang="en-US" dirty="0" smtClean="0"/>
          </a:p>
          <a:p>
            <a:endParaRPr lang="en-US" dirty="0"/>
          </a:p>
        </p:txBody>
      </p:sp>
      <p:sp>
        <p:nvSpPr>
          <p:cNvPr id="4" name="Date Placeholder 3"/>
          <p:cNvSpPr>
            <a:spLocks noGrp="1"/>
          </p:cNvSpPr>
          <p:nvPr>
            <p:ph type="dt" sz="half" idx="10"/>
          </p:nvPr>
        </p:nvSpPr>
        <p:spPr/>
        <p:txBody>
          <a:bodyPr/>
          <a:lstStyle/>
          <a:p>
            <a:r>
              <a:rPr lang="en-GB" smtClean="0"/>
              <a:t>2017/07/18</a:t>
            </a:r>
            <a:endParaRPr lang="en-US"/>
          </a:p>
        </p:txBody>
      </p:sp>
      <p:sp>
        <p:nvSpPr>
          <p:cNvPr id="5" name="Footer Placeholder 4"/>
          <p:cNvSpPr>
            <a:spLocks noGrp="1"/>
          </p:cNvSpPr>
          <p:nvPr>
            <p:ph type="ftr" sz="quarter" idx="11"/>
          </p:nvPr>
        </p:nvSpPr>
        <p:spPr/>
        <p:txBody>
          <a:bodyPr/>
          <a:lstStyle/>
          <a:p>
            <a:r>
              <a:rPr lang="en-US" smtClean="0"/>
              <a:t>Generating 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15</a:t>
            </a:fld>
            <a:endParaRPr lang="en-US"/>
          </a:p>
        </p:txBody>
      </p:sp>
    </p:spTree>
    <p:extLst>
      <p:ext uri="{BB962C8B-B14F-4D97-AF65-F5344CB8AC3E}">
        <p14:creationId xmlns:p14="http://schemas.microsoft.com/office/powerpoint/2010/main" val="6385859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Overview</a:t>
            </a:r>
            <a:endParaRPr lang="en-US" dirty="0"/>
          </a:p>
        </p:txBody>
      </p:sp>
      <p:sp>
        <p:nvSpPr>
          <p:cNvPr id="3" name="Content Placeholder 2"/>
          <p:cNvSpPr>
            <a:spLocks noGrp="1"/>
          </p:cNvSpPr>
          <p:nvPr>
            <p:ph idx="1"/>
          </p:nvPr>
        </p:nvSpPr>
        <p:spPr/>
        <p:txBody>
          <a:bodyPr>
            <a:normAutofit/>
          </a:bodyPr>
          <a:lstStyle/>
          <a:p>
            <a:r>
              <a:rPr lang="en-US" dirty="0" smtClean="0"/>
              <a:t>Basics of “velocity” solutions</a:t>
            </a:r>
          </a:p>
          <a:p>
            <a:pPr lvl="1"/>
            <a:r>
              <a:rPr lang="en-US" dirty="0" smtClean="0"/>
              <a:t>Invoked with “</a:t>
            </a:r>
            <a:r>
              <a:rPr lang="en-US" dirty="0" err="1" smtClean="0"/>
              <a:t>apr_neu</a:t>
            </a:r>
            <a:r>
              <a:rPr lang="en-US" dirty="0" smtClean="0"/>
              <a:t> all  xx xx xx &lt;NEU velocity </a:t>
            </a:r>
            <a:r>
              <a:rPr lang="en-US" dirty="0" err="1" smtClean="0"/>
              <a:t>sigmas</a:t>
            </a:r>
            <a:r>
              <a:rPr lang="en-US" dirty="0" smtClean="0"/>
              <a:t>&gt;”</a:t>
            </a:r>
          </a:p>
          <a:p>
            <a:r>
              <a:rPr lang="en-US" dirty="0" smtClean="0"/>
              <a:t>Strategies for setting up solutions (they can take a long time to run)</a:t>
            </a:r>
          </a:p>
          <a:p>
            <a:r>
              <a:rPr lang="en-US" dirty="0" smtClean="0"/>
              <a:t>Strategies for speeding up solutions.</a:t>
            </a:r>
          </a:p>
          <a:p>
            <a:r>
              <a:rPr lang="en-US" dirty="0" smtClean="0"/>
              <a:t>Methods for “cleaning up” potential problems</a:t>
            </a:r>
          </a:p>
          <a:p>
            <a:r>
              <a:rPr lang="en-US" dirty="0" smtClean="0"/>
              <a:t>Different reference frame realizations</a:t>
            </a:r>
          </a:p>
          <a:p>
            <a:r>
              <a:rPr lang="en-US" dirty="0" smtClean="0"/>
              <a:t>Some examples.</a:t>
            </a:r>
          </a:p>
          <a:p>
            <a:r>
              <a:rPr lang="en-US" i="1" dirty="0" smtClean="0"/>
              <a:t>These solutions involve making decisions about how to treat data and the type of solution to be created – lots of decisions</a:t>
            </a:r>
            <a:endParaRPr lang="en-US" i="1" dirty="0"/>
          </a:p>
        </p:txBody>
      </p:sp>
      <p:sp>
        <p:nvSpPr>
          <p:cNvPr id="4" name="Date Placeholder 3"/>
          <p:cNvSpPr>
            <a:spLocks noGrp="1"/>
          </p:cNvSpPr>
          <p:nvPr>
            <p:ph type="dt" sz="half" idx="10"/>
          </p:nvPr>
        </p:nvSpPr>
        <p:spPr/>
        <p:txBody>
          <a:bodyPr/>
          <a:lstStyle/>
          <a:p>
            <a:r>
              <a:rPr lang="en-GB" smtClean="0"/>
              <a:t>2017/07/18</a:t>
            </a:r>
            <a:endParaRPr lang="en-US" dirty="0"/>
          </a:p>
        </p:txBody>
      </p:sp>
      <p:sp>
        <p:nvSpPr>
          <p:cNvPr id="5" name="Footer Placeholder 4"/>
          <p:cNvSpPr>
            <a:spLocks noGrp="1"/>
          </p:cNvSpPr>
          <p:nvPr>
            <p:ph type="ftr" sz="quarter" idx="11"/>
          </p:nvPr>
        </p:nvSpPr>
        <p:spPr/>
        <p:txBody>
          <a:bodyPr/>
          <a:lstStyle/>
          <a:p>
            <a:r>
              <a:rPr lang="en-US" smtClean="0"/>
              <a:t>Generating 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a:t>
            </a:fld>
            <a:endParaRPr lang="en-US"/>
          </a:p>
        </p:txBody>
      </p:sp>
    </p:spTree>
    <p:extLst>
      <p:ext uri="{BB962C8B-B14F-4D97-AF65-F5344CB8AC3E}">
        <p14:creationId xmlns:p14="http://schemas.microsoft.com/office/powerpoint/2010/main" val="23174483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mtClean="0"/>
              <a:t>GLOBK velocity </a:t>
            </a:r>
            <a:r>
              <a:rPr lang="en-US"/>
              <a:t>s</a:t>
            </a:r>
            <a:r>
              <a:rPr lang="en-US" smtClean="0"/>
              <a:t>olutions</a:t>
            </a:r>
            <a:endParaRPr lang="en-US" dirty="0"/>
          </a:p>
        </p:txBody>
      </p:sp>
      <p:sp>
        <p:nvSpPr>
          <p:cNvPr id="3" name="Content Placeholder 2"/>
          <p:cNvSpPr>
            <a:spLocks noGrp="1"/>
          </p:cNvSpPr>
          <p:nvPr>
            <p:ph idx="1"/>
          </p:nvPr>
        </p:nvSpPr>
        <p:spPr/>
        <p:txBody>
          <a:bodyPr>
            <a:normAutofit/>
          </a:bodyPr>
          <a:lstStyle/>
          <a:p>
            <a:r>
              <a:rPr lang="en-US" dirty="0" smtClean="0"/>
              <a:t>The aim of these solutions is to combine many years of data to generate position, velocity, offset, and postseismic parameter estimates.  Not uncommon to have 10000 parameters in these solutions.</a:t>
            </a:r>
          </a:p>
          <a:p>
            <a:r>
              <a:rPr lang="en-US" dirty="0" smtClean="0"/>
              <a:t>Input requirements for these solutions:</a:t>
            </a:r>
          </a:p>
          <a:p>
            <a:pPr lvl="1"/>
            <a:r>
              <a:rPr lang="en-US" dirty="0" smtClean="0"/>
              <a:t>a priori coordinate and velocity file. Used as a check on positions in daily solutions (for editing of bad solutions) and adjustments are a priori values (a priori </a:t>
            </a:r>
            <a:r>
              <a:rPr lang="en-US" dirty="0" err="1" smtClean="0"/>
              <a:t>sigmas</a:t>
            </a:r>
            <a:r>
              <a:rPr lang="en-US" dirty="0" smtClean="0"/>
              <a:t> are for these values)</a:t>
            </a:r>
          </a:p>
          <a:p>
            <a:pPr lvl="1"/>
            <a:r>
              <a:rPr lang="en-US" dirty="0" smtClean="0"/>
              <a:t>Earthquake file which specifies when earthquakes, discontinuities, and </a:t>
            </a:r>
            <a:r>
              <a:rPr lang="en-US" dirty="0" err="1" smtClean="0"/>
              <a:t>mis</a:t>
            </a:r>
            <a:r>
              <a:rPr lang="en-US" dirty="0" smtClean="0"/>
              <a:t>-named stations affect solution.  Critical that this file correctly describe data.</a:t>
            </a:r>
          </a:p>
          <a:p>
            <a:pPr lvl="1"/>
            <a:r>
              <a:rPr lang="en-US" dirty="0" smtClean="0"/>
              <a:t>Process noise parameters for each station.  Critical for generating realistic standard deviations for the velocity estimates (</a:t>
            </a:r>
            <a:r>
              <a:rPr lang="en-US" dirty="0" err="1" smtClean="0">
                <a:latin typeface="Courier" charset="0"/>
                <a:ea typeface="Courier" charset="0"/>
                <a:cs typeface="Courier" charset="0"/>
              </a:rPr>
              <a:t>sh_gen_stats</a:t>
            </a:r>
            <a:r>
              <a:rPr lang="en-US" dirty="0" smtClean="0"/>
              <a:t>). </a:t>
            </a:r>
          </a:p>
          <a:p>
            <a:pPr lvl="1"/>
            <a:endParaRPr lang="en-US" dirty="0"/>
          </a:p>
        </p:txBody>
      </p:sp>
      <p:sp>
        <p:nvSpPr>
          <p:cNvPr id="4" name="Date Placeholder 3"/>
          <p:cNvSpPr>
            <a:spLocks noGrp="1"/>
          </p:cNvSpPr>
          <p:nvPr>
            <p:ph type="dt" sz="half" idx="10"/>
          </p:nvPr>
        </p:nvSpPr>
        <p:spPr/>
        <p:txBody>
          <a:bodyPr/>
          <a:lstStyle/>
          <a:p>
            <a:r>
              <a:rPr lang="en-GB" smtClean="0"/>
              <a:t>2017/07/18</a:t>
            </a:r>
            <a:endParaRPr lang="en-US"/>
          </a:p>
        </p:txBody>
      </p:sp>
      <p:sp>
        <p:nvSpPr>
          <p:cNvPr id="5" name="Footer Placeholder 4"/>
          <p:cNvSpPr>
            <a:spLocks noGrp="1"/>
          </p:cNvSpPr>
          <p:nvPr>
            <p:ph type="ftr" sz="quarter" idx="11"/>
          </p:nvPr>
        </p:nvSpPr>
        <p:spPr/>
        <p:txBody>
          <a:bodyPr/>
          <a:lstStyle/>
          <a:p>
            <a:r>
              <a:rPr lang="en-US" smtClean="0"/>
              <a:t>Generating 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2</a:t>
            </a:fld>
            <a:endParaRPr lang="en-US"/>
          </a:p>
        </p:txBody>
      </p:sp>
    </p:spTree>
    <p:extLst>
      <p:ext uri="{BB962C8B-B14F-4D97-AF65-F5344CB8AC3E}">
        <p14:creationId xmlns:p14="http://schemas.microsoft.com/office/powerpoint/2010/main" val="32046251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mtClean="0"/>
              <a:t>Velocity solution </a:t>
            </a:r>
            <a:r>
              <a:rPr lang="en-US"/>
              <a:t>s</a:t>
            </a:r>
            <a:r>
              <a:rPr lang="en-US" smtClean="0"/>
              <a:t>trategies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In general careful setup (i.e., correct apriori coordinate, earthquake file and process noise files) is needed since each run that corrects a problem can take several days.  Incorrect solutions may not complete correctly and results may be subtly wrong.</a:t>
            </a:r>
          </a:p>
          <a:p>
            <a:r>
              <a:rPr lang="en-US" dirty="0" smtClean="0"/>
              <a:t>General strategy for iteratively generating velocity solution:</a:t>
            </a:r>
          </a:p>
          <a:p>
            <a:pPr lvl="1"/>
            <a:r>
              <a:rPr lang="en-US" dirty="0" smtClean="0"/>
              <a:t>Define a core-set of sites (usually 20-200 sites) where the solution runs quickly.  Test files on this solutions and use the coordinate/velocity estimates to form the reference frame for time series generation.</a:t>
            </a:r>
          </a:p>
          <a:p>
            <a:pPr lvl="1"/>
            <a:r>
              <a:rPr lang="en-US" dirty="0" smtClean="0"/>
              <a:t>Time series using these reference frame sites and then test (RMS scatter, discontinuity tests) to form a more complete earthquake and apriori coordinate/velocity files.</a:t>
            </a:r>
          </a:p>
          <a:p>
            <a:pPr lvl="1"/>
            <a:r>
              <a:rPr lang="en-US" dirty="0" smtClean="0"/>
              <a:t>Steps above are repeated, usually increasing number of stations until solution is complete.  As new stations are added missed discontinuities and bad process noise models can cause problems.</a:t>
            </a:r>
          </a:p>
          <a:p>
            <a:r>
              <a:rPr lang="en-US" dirty="0" smtClean="0"/>
              <a:t>Aim here is make sure that when a large solution is run (maybe several days of CPU time) that the run completes successfully.</a:t>
            </a:r>
            <a:endParaRPr lang="en-US" dirty="0"/>
          </a:p>
        </p:txBody>
      </p:sp>
      <p:sp>
        <p:nvSpPr>
          <p:cNvPr id="4" name="Date Placeholder 3"/>
          <p:cNvSpPr>
            <a:spLocks noGrp="1"/>
          </p:cNvSpPr>
          <p:nvPr>
            <p:ph type="dt" sz="half" idx="10"/>
          </p:nvPr>
        </p:nvSpPr>
        <p:spPr/>
        <p:txBody>
          <a:bodyPr/>
          <a:lstStyle/>
          <a:p>
            <a:r>
              <a:rPr lang="en-GB" smtClean="0"/>
              <a:t>2017/07/18</a:t>
            </a:r>
            <a:endParaRPr lang="en-US"/>
          </a:p>
        </p:txBody>
      </p:sp>
      <p:sp>
        <p:nvSpPr>
          <p:cNvPr id="5" name="Footer Placeholder 4"/>
          <p:cNvSpPr>
            <a:spLocks noGrp="1"/>
          </p:cNvSpPr>
          <p:nvPr>
            <p:ph type="ftr" sz="quarter" idx="11"/>
          </p:nvPr>
        </p:nvSpPr>
        <p:spPr/>
        <p:txBody>
          <a:bodyPr/>
          <a:lstStyle/>
          <a:p>
            <a:r>
              <a:rPr lang="en-US" smtClean="0"/>
              <a:t>Generating 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a:t>
            </a:fld>
            <a:endParaRPr lang="en-US"/>
          </a:p>
        </p:txBody>
      </p:sp>
    </p:spTree>
    <p:extLst>
      <p:ext uri="{BB962C8B-B14F-4D97-AF65-F5344CB8AC3E}">
        <p14:creationId xmlns:p14="http://schemas.microsoft.com/office/powerpoint/2010/main" val="15463052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General methods for increasing speed and to allow for parallel runs</a:t>
            </a:r>
            <a:endParaRPr lang="en-US" dirty="0"/>
          </a:p>
        </p:txBody>
      </p:sp>
      <p:sp>
        <p:nvSpPr>
          <p:cNvPr id="3" name="Content Placeholder 2"/>
          <p:cNvSpPr>
            <a:spLocks noGrp="1"/>
          </p:cNvSpPr>
          <p:nvPr>
            <p:ph idx="1"/>
          </p:nvPr>
        </p:nvSpPr>
        <p:spPr>
          <a:xfrm>
            <a:off x="457200" y="1600200"/>
            <a:ext cx="8229600" cy="4882322"/>
          </a:xfrm>
        </p:spPr>
        <p:txBody>
          <a:bodyPr>
            <a:normAutofit/>
          </a:bodyPr>
          <a:lstStyle/>
          <a:p>
            <a:r>
              <a:rPr lang="en-US" dirty="0" smtClean="0"/>
              <a:t>Approaches to increase speed:</a:t>
            </a:r>
          </a:p>
          <a:p>
            <a:pPr lvl="1"/>
            <a:r>
              <a:rPr lang="en-US" dirty="0" smtClean="0"/>
              <a:t>Pre-combine daily solutions into weekly to monthly solutions and use these combined solutions in the velocity solutions.  There are many advantages to this approach:</a:t>
            </a:r>
          </a:p>
          <a:p>
            <a:pPr lvl="2"/>
            <a:r>
              <a:rPr lang="en-US" dirty="0" smtClean="0"/>
              <a:t>Runs are much faster.  Each processing step takes about the same time with the monthly as a daily file but there are 30 fewer files so 30 times faster.</a:t>
            </a:r>
          </a:p>
          <a:p>
            <a:pPr lvl="2"/>
            <a:r>
              <a:rPr lang="en-US" dirty="0" smtClean="0"/>
              <a:t>Numerical rounding errors are much better when monthlies are used</a:t>
            </a:r>
          </a:p>
          <a:p>
            <a:pPr lvl="2"/>
            <a:r>
              <a:rPr lang="en-US" dirty="0" smtClean="0"/>
              <a:t>“MIDP” output option refers the solutions to the middle of the month.  (Earlier versions used last day of month as reference time, natural time for a sequential </a:t>
            </a:r>
            <a:r>
              <a:rPr lang="en-US" dirty="0" err="1" smtClean="0"/>
              <a:t>Kalman</a:t>
            </a:r>
            <a:r>
              <a:rPr lang="en-US" dirty="0" smtClean="0"/>
              <a:t> filter.</a:t>
            </a:r>
          </a:p>
          <a:p>
            <a:pPr lvl="2"/>
            <a:r>
              <a:rPr lang="en-US" dirty="0" smtClean="0"/>
              <a:t>Random walk process noise models correct when velocity NOT estimated in combinations.</a:t>
            </a:r>
          </a:p>
          <a:p>
            <a:pPr lvl="2"/>
            <a:r>
              <a:rPr lang="en-US" dirty="0" smtClean="0"/>
              <a:t>Care needed here when “</a:t>
            </a:r>
            <a:r>
              <a:rPr lang="en-US" dirty="0" err="1" smtClean="0"/>
              <a:t>eq_log</a:t>
            </a:r>
            <a:r>
              <a:rPr lang="en-US" dirty="0" smtClean="0"/>
              <a:t>” is used for solutions far away in time from the earthquake.</a:t>
            </a:r>
          </a:p>
          <a:p>
            <a:pPr lvl="1"/>
            <a:r>
              <a:rPr lang="en-US" dirty="0" smtClean="0"/>
              <a:t>Run decimated solutions (e.g., one day per week).  Works fine and changing start day does not have large effect due to correlated noise models.  Care needed when different start day results are combined to avoid white noise sigma reduction.  </a:t>
            </a:r>
          </a:p>
          <a:p>
            <a:pPr lvl="1"/>
            <a:r>
              <a:rPr lang="en-US" dirty="0" smtClean="0"/>
              <a:t>Sub-netting in GLOBK to generate each solution with smaller number of stations.  Sub-net velocity solutions are combined with GLOBK.  Use </a:t>
            </a:r>
            <a:r>
              <a:rPr lang="en-US" dirty="0" err="1" smtClean="0">
                <a:latin typeface="Courier" charset="0"/>
                <a:ea typeface="Courier" charset="0"/>
                <a:cs typeface="Courier" charset="0"/>
              </a:rPr>
              <a:t>netsel</a:t>
            </a:r>
            <a:r>
              <a:rPr lang="en-US" dirty="0" smtClean="0"/>
              <a:t> with </a:t>
            </a:r>
            <a:r>
              <a:rPr lang="en-US" dirty="0" smtClean="0">
                <a:latin typeface="Courier" charset="0"/>
                <a:ea typeface="Courier" charset="0"/>
                <a:cs typeface="Courier" charset="0"/>
              </a:rPr>
              <a:t>–</a:t>
            </a:r>
            <a:r>
              <a:rPr lang="en-US" dirty="0" err="1" smtClean="0">
                <a:latin typeface="Courier" charset="0"/>
                <a:ea typeface="Courier" charset="0"/>
                <a:cs typeface="Courier" charset="0"/>
              </a:rPr>
              <a:t>rw</a:t>
            </a:r>
            <a:r>
              <a:rPr lang="en-US" dirty="0" smtClean="0"/>
              <a:t> option to make GLOBK “</a:t>
            </a:r>
            <a:r>
              <a:rPr lang="en-US" dirty="0" err="1" smtClean="0"/>
              <a:t>use_site</a:t>
            </a:r>
            <a:r>
              <a:rPr lang="en-US" dirty="0" smtClean="0"/>
              <a:t>” list (Current PBO approach)</a:t>
            </a:r>
          </a:p>
          <a:p>
            <a:endParaRPr lang="en-US" dirty="0"/>
          </a:p>
        </p:txBody>
      </p:sp>
      <p:sp>
        <p:nvSpPr>
          <p:cNvPr id="4" name="Date Placeholder 3"/>
          <p:cNvSpPr>
            <a:spLocks noGrp="1"/>
          </p:cNvSpPr>
          <p:nvPr>
            <p:ph type="dt" sz="half" idx="10"/>
          </p:nvPr>
        </p:nvSpPr>
        <p:spPr/>
        <p:txBody>
          <a:bodyPr/>
          <a:lstStyle/>
          <a:p>
            <a:r>
              <a:rPr lang="en-GB" smtClean="0"/>
              <a:t>2017/07/18</a:t>
            </a:r>
            <a:endParaRPr lang="en-US"/>
          </a:p>
        </p:txBody>
      </p:sp>
      <p:sp>
        <p:nvSpPr>
          <p:cNvPr id="5" name="Footer Placeholder 4"/>
          <p:cNvSpPr>
            <a:spLocks noGrp="1"/>
          </p:cNvSpPr>
          <p:nvPr>
            <p:ph type="ftr" sz="quarter" idx="11"/>
          </p:nvPr>
        </p:nvSpPr>
        <p:spPr/>
        <p:txBody>
          <a:bodyPr/>
          <a:lstStyle/>
          <a:p>
            <a:r>
              <a:rPr lang="en-US" smtClean="0"/>
              <a:t>Generating 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a:t>
            </a:fld>
            <a:endParaRPr lang="en-US"/>
          </a:p>
        </p:txBody>
      </p:sp>
    </p:spTree>
    <p:extLst>
      <p:ext uri="{BB962C8B-B14F-4D97-AF65-F5344CB8AC3E}">
        <p14:creationId xmlns:p14="http://schemas.microsoft.com/office/powerpoint/2010/main" val="175942044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Before velocity runs</a:t>
            </a:r>
            <a:endParaRPr lang="en-US" dirty="0"/>
          </a:p>
        </p:txBody>
      </p:sp>
      <p:sp>
        <p:nvSpPr>
          <p:cNvPr id="3" name="Content Placeholder 2"/>
          <p:cNvSpPr>
            <a:spLocks noGrp="1"/>
          </p:cNvSpPr>
          <p:nvPr>
            <p:ph idx="1"/>
          </p:nvPr>
        </p:nvSpPr>
        <p:spPr/>
        <p:txBody>
          <a:bodyPr>
            <a:normAutofit/>
          </a:bodyPr>
          <a:lstStyle/>
          <a:p>
            <a:r>
              <a:rPr lang="en-US" dirty="0" smtClean="0"/>
              <a:t>Surveys may be combined into one solution per survey</a:t>
            </a:r>
          </a:p>
          <a:p>
            <a:r>
              <a:rPr lang="en-US" dirty="0" smtClean="0"/>
              <a:t>No need to re-run </a:t>
            </a:r>
            <a:r>
              <a:rPr lang="en-US" dirty="0" err="1" smtClean="0">
                <a:latin typeface="Courier" charset="0"/>
                <a:ea typeface="Courier" charset="0"/>
                <a:cs typeface="Courier" charset="0"/>
              </a:rPr>
              <a:t>glred</a:t>
            </a:r>
            <a:r>
              <a:rPr lang="en-US" dirty="0" smtClean="0"/>
              <a:t> again to see long-term time series</a:t>
            </a:r>
          </a:p>
          <a:p>
            <a:r>
              <a:rPr lang="en-US" dirty="0"/>
              <a:t>M</a:t>
            </a:r>
            <a:r>
              <a:rPr lang="en-US" dirty="0" smtClean="0"/>
              <a:t>ultiple “.org”-files may be read by </a:t>
            </a:r>
            <a:r>
              <a:rPr lang="en-US" dirty="0" err="1" smtClean="0">
                <a:latin typeface="Courier" charset="0"/>
                <a:ea typeface="Courier" charset="0"/>
                <a:cs typeface="Courier" charset="0"/>
              </a:rPr>
              <a:t>tssum</a:t>
            </a:r>
            <a:r>
              <a:rPr lang="en-US" dirty="0" smtClean="0"/>
              <a:t> or </a:t>
            </a:r>
            <a:r>
              <a:rPr lang="en-US" dirty="0" err="1" smtClean="0">
                <a:latin typeface="Courier" charset="0"/>
                <a:ea typeface="Courier" charset="0"/>
                <a:cs typeface="Courier" charset="0"/>
              </a:rPr>
              <a:t>sh_plot_pos</a:t>
            </a:r>
            <a:endParaRPr lang="en-US" dirty="0" smtClean="0">
              <a:latin typeface="Courier" charset="0"/>
              <a:ea typeface="Courier" charset="0"/>
              <a:cs typeface="Courier" charset="0"/>
            </a:endParaRPr>
          </a:p>
          <a:p>
            <a:pPr lvl="1"/>
            <a:r>
              <a:rPr lang="en-US" sz="1400" dirty="0" err="1" smtClean="0">
                <a:latin typeface="Courier"/>
                <a:cs typeface="Courier"/>
              </a:rPr>
              <a:t>tssum</a:t>
            </a:r>
            <a:r>
              <a:rPr lang="en-US" sz="1400" dirty="0" smtClean="0">
                <a:latin typeface="Courier"/>
                <a:cs typeface="Courier"/>
              </a:rPr>
              <a:t> </a:t>
            </a:r>
            <a:r>
              <a:rPr lang="en-US" sz="1400" dirty="0" err="1" smtClean="0">
                <a:latin typeface="Courier"/>
                <a:cs typeface="Courier"/>
              </a:rPr>
              <a:t>ts_pos</a:t>
            </a:r>
            <a:r>
              <a:rPr lang="en-US" sz="1400" dirty="0" smtClean="0">
                <a:latin typeface="Courier"/>
                <a:cs typeface="Courier"/>
              </a:rPr>
              <a:t> mit.final_igb08 -R survey1_comb.org survey2_comb.org ...</a:t>
            </a:r>
          </a:p>
          <a:p>
            <a:pPr lvl="2"/>
            <a:r>
              <a:rPr lang="en-US" sz="1100" dirty="0" err="1" smtClean="0">
                <a:latin typeface="Courier"/>
                <a:cs typeface="Courier"/>
              </a:rPr>
              <a:t>ts_pos</a:t>
            </a:r>
            <a:r>
              <a:rPr lang="en-US" sz="1100" dirty="0" smtClean="0">
                <a:latin typeface="Courier"/>
                <a:cs typeface="Courier"/>
              </a:rPr>
              <a:t> is the name of a directory for the .</a:t>
            </a:r>
            <a:r>
              <a:rPr lang="en-US" sz="1100" dirty="0" err="1" smtClean="0">
                <a:latin typeface="Courier"/>
                <a:cs typeface="Courier"/>
              </a:rPr>
              <a:t>pos</a:t>
            </a:r>
            <a:r>
              <a:rPr lang="en-US" sz="1100" dirty="0" smtClean="0">
                <a:latin typeface="Courier"/>
                <a:cs typeface="Courier"/>
              </a:rPr>
              <a:t> files. (. can be used)</a:t>
            </a:r>
          </a:p>
          <a:p>
            <a:pPr lvl="1"/>
            <a:r>
              <a:rPr lang="en-US" sz="1400" dirty="0" err="1" smtClean="0">
                <a:latin typeface="Courier"/>
                <a:cs typeface="Courier"/>
              </a:rPr>
              <a:t>sh_plot_pos</a:t>
            </a:r>
            <a:r>
              <a:rPr lang="en-US" sz="1400" dirty="0" smtClean="0">
                <a:latin typeface="Courier"/>
                <a:cs typeface="Courier"/>
              </a:rPr>
              <a:t> -f survey1_comb.org survey2_comb.org -k ...</a:t>
            </a:r>
            <a:endParaRPr lang="en-US" sz="1800" dirty="0">
              <a:latin typeface="Courier"/>
              <a:cs typeface="Courier"/>
            </a:endParaRPr>
          </a:p>
        </p:txBody>
      </p:sp>
      <p:sp>
        <p:nvSpPr>
          <p:cNvPr id="4" name="Date Placeholder 3"/>
          <p:cNvSpPr>
            <a:spLocks noGrp="1"/>
          </p:cNvSpPr>
          <p:nvPr>
            <p:ph type="dt" sz="half" idx="10"/>
          </p:nvPr>
        </p:nvSpPr>
        <p:spPr/>
        <p:txBody>
          <a:bodyPr/>
          <a:lstStyle/>
          <a:p>
            <a:r>
              <a:rPr lang="en-GB" smtClean="0"/>
              <a:t>2017/07/18</a:t>
            </a:r>
            <a:endParaRPr lang="en-US"/>
          </a:p>
        </p:txBody>
      </p:sp>
      <p:sp>
        <p:nvSpPr>
          <p:cNvPr id="5" name="Footer Placeholder 4"/>
          <p:cNvSpPr>
            <a:spLocks noGrp="1"/>
          </p:cNvSpPr>
          <p:nvPr>
            <p:ph type="ftr" sz="quarter" idx="11"/>
          </p:nvPr>
        </p:nvSpPr>
        <p:spPr/>
        <p:txBody>
          <a:bodyPr/>
          <a:lstStyle/>
          <a:p>
            <a:r>
              <a:rPr lang="en-US" smtClean="0"/>
              <a:t>Generating 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5</a:t>
            </a:fld>
            <a:endParaRPr lang="en-US"/>
          </a:p>
        </p:txBody>
      </p:sp>
    </p:spTree>
    <p:extLst>
      <p:ext uri="{BB962C8B-B14F-4D97-AF65-F5344CB8AC3E}">
        <p14:creationId xmlns:p14="http://schemas.microsoft.com/office/powerpoint/2010/main" val="14758001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lgn="ctr"/>
            <a:r>
              <a:rPr lang="en-US" dirty="0" smtClean="0"/>
              <a:t>Example: Long-term time series for survey sites</a:t>
            </a:r>
            <a:endParaRPr lang="en-US" dirty="0"/>
          </a:p>
        </p:txBody>
      </p:sp>
      <p:sp>
        <p:nvSpPr>
          <p:cNvPr id="5" name="Text Placeholder 4"/>
          <p:cNvSpPr>
            <a:spLocks noGrp="1"/>
          </p:cNvSpPr>
          <p:nvPr>
            <p:ph type="body" idx="1"/>
          </p:nvPr>
        </p:nvSpPr>
        <p:spPr/>
        <p:txBody>
          <a:bodyPr/>
          <a:lstStyle/>
          <a:p>
            <a:r>
              <a:rPr lang="en-US" dirty="0" smtClean="0"/>
              <a:t>Reasonable repeatability</a:t>
            </a:r>
            <a:endParaRPr lang="en-US" dirty="0"/>
          </a:p>
        </p:txBody>
      </p:sp>
      <p:pic>
        <p:nvPicPr>
          <p:cNvPr id="9" name="Content Placeholder 8" descr="NONE.BOLI.mit.final.res.pdf"/>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1180254" y="2505075"/>
            <a:ext cx="2768704" cy="3684588"/>
          </a:xfrm>
        </p:spPr>
      </p:pic>
      <p:sp>
        <p:nvSpPr>
          <p:cNvPr id="7" name="Text Placeholder 6"/>
          <p:cNvSpPr>
            <a:spLocks noGrp="1"/>
          </p:cNvSpPr>
          <p:nvPr>
            <p:ph type="body" sz="quarter" idx="3"/>
          </p:nvPr>
        </p:nvSpPr>
        <p:spPr/>
        <p:txBody>
          <a:bodyPr/>
          <a:lstStyle/>
          <a:p>
            <a:r>
              <a:rPr lang="en-US" dirty="0" smtClean="0"/>
              <a:t>Outlier in vertical</a:t>
            </a:r>
            <a:endParaRPr lang="en-US" dirty="0"/>
          </a:p>
        </p:txBody>
      </p:sp>
      <p:pic>
        <p:nvPicPr>
          <p:cNvPr id="10" name="Content Placeholder 9" descr="NONE.0412.mit.final.res.pdf"/>
          <p:cNvPicPr>
            <a:picLocks noGrp="1" noChangeAspect="1"/>
          </p:cNvPicPr>
          <p:nvPr>
            <p:ph sz="quarter" idx="4"/>
          </p:nvPr>
        </p:nvPicPr>
        <p:blipFill>
          <a:blip r:embed="rId3">
            <a:extLst>
              <a:ext uri="{28A0092B-C50C-407E-A947-70E740481C1C}">
                <a14:useLocalDpi xmlns:a14="http://schemas.microsoft.com/office/drawing/2010/main" val="0"/>
              </a:ext>
            </a:extLst>
          </a:blip>
          <a:stretch>
            <a:fillRect/>
          </a:stretch>
        </p:blipFill>
        <p:spPr>
          <a:xfrm>
            <a:off x="5186711" y="2505075"/>
            <a:ext cx="2772665" cy="3684588"/>
          </a:xfrm>
        </p:spPr>
      </p:pic>
      <p:sp>
        <p:nvSpPr>
          <p:cNvPr id="2" name="Date Placeholder 1"/>
          <p:cNvSpPr>
            <a:spLocks noGrp="1"/>
          </p:cNvSpPr>
          <p:nvPr>
            <p:ph type="dt" sz="half" idx="10"/>
          </p:nvPr>
        </p:nvSpPr>
        <p:spPr/>
        <p:txBody>
          <a:bodyPr/>
          <a:lstStyle/>
          <a:p>
            <a:r>
              <a:rPr lang="en-GB" smtClean="0"/>
              <a:t>2017/07/18</a:t>
            </a:r>
            <a:endParaRPr lang="en-US"/>
          </a:p>
        </p:txBody>
      </p:sp>
      <p:sp>
        <p:nvSpPr>
          <p:cNvPr id="3" name="Footer Placeholder 2"/>
          <p:cNvSpPr>
            <a:spLocks noGrp="1"/>
          </p:cNvSpPr>
          <p:nvPr>
            <p:ph type="ftr" sz="quarter" idx="11"/>
          </p:nvPr>
        </p:nvSpPr>
        <p:spPr/>
        <p:txBody>
          <a:bodyPr/>
          <a:lstStyle/>
          <a:p>
            <a:r>
              <a:rPr lang="en-US" smtClean="0"/>
              <a:t>Generating 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6</a:t>
            </a:fld>
            <a:endParaRPr lang="en-US"/>
          </a:p>
        </p:txBody>
      </p:sp>
    </p:spTree>
    <p:extLst>
      <p:ext uri="{BB962C8B-B14F-4D97-AF65-F5344CB8AC3E}">
        <p14:creationId xmlns:p14="http://schemas.microsoft.com/office/powerpoint/2010/main" val="28656404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Excluding outliers or segments of data</a:t>
            </a:r>
            <a:endParaRPr lang="en-US" dirty="0"/>
          </a:p>
        </p:txBody>
      </p:sp>
      <p:sp>
        <p:nvSpPr>
          <p:cNvPr id="5" name="Content Placeholder 4"/>
          <p:cNvSpPr>
            <a:spLocks noGrp="1"/>
          </p:cNvSpPr>
          <p:nvPr>
            <p:ph idx="1"/>
          </p:nvPr>
        </p:nvSpPr>
        <p:spPr/>
        <p:txBody>
          <a:bodyPr>
            <a:normAutofit/>
          </a:bodyPr>
          <a:lstStyle/>
          <a:p>
            <a:r>
              <a:rPr lang="en-US" dirty="0" smtClean="0"/>
              <a:t>Create “rename” file records and add to </a:t>
            </a:r>
            <a:r>
              <a:rPr lang="en-US" dirty="0" err="1" smtClean="0">
                <a:latin typeface="Courier" charset="0"/>
                <a:ea typeface="Courier" charset="0"/>
                <a:cs typeface="Courier" charset="0"/>
              </a:rPr>
              <a:t>globk</a:t>
            </a:r>
            <a:r>
              <a:rPr lang="en-US" dirty="0" smtClean="0"/>
              <a:t> command file’s “</a:t>
            </a:r>
            <a:r>
              <a:rPr lang="en-US" dirty="0" err="1" smtClean="0"/>
              <a:t>eq_file</a:t>
            </a:r>
            <a:r>
              <a:rPr lang="en-US" dirty="0" smtClean="0"/>
              <a:t>” option, e.g.</a:t>
            </a:r>
          </a:p>
          <a:p>
            <a:pPr marL="342900" lvl="1" indent="0">
              <a:buNone/>
            </a:pPr>
            <a:r>
              <a:rPr lang="en-US" sz="1600" dirty="0">
                <a:latin typeface="Courier"/>
                <a:cs typeface="Courier"/>
              </a:rPr>
              <a:t>r</a:t>
            </a:r>
            <a:r>
              <a:rPr lang="en-US" sz="1600" dirty="0" smtClean="0">
                <a:latin typeface="Courier"/>
                <a:cs typeface="Courier"/>
              </a:rPr>
              <a:t>ename PTRB     PTRB_XPS </a:t>
            </a:r>
            <a:r>
              <a:rPr lang="en-US" sz="1600" dirty="0">
                <a:latin typeface="Courier"/>
                <a:cs typeface="Courier"/>
              </a:rPr>
              <a:t>h1407080610_nb4a</a:t>
            </a:r>
            <a:endParaRPr lang="en-US" sz="1600" dirty="0" smtClean="0">
              <a:latin typeface="Courier"/>
              <a:cs typeface="Courier"/>
            </a:endParaRPr>
          </a:p>
          <a:p>
            <a:pPr marL="342900" lvl="1" indent="0">
              <a:buNone/>
            </a:pPr>
            <a:r>
              <a:rPr lang="en-US" sz="1600" dirty="0">
                <a:latin typeface="Courier"/>
                <a:cs typeface="Courier"/>
              </a:rPr>
              <a:t>r</a:t>
            </a:r>
            <a:r>
              <a:rPr lang="en-US" sz="1600" dirty="0" smtClean="0">
                <a:latin typeface="Courier"/>
                <a:cs typeface="Courier"/>
              </a:rPr>
              <a:t>ename PTRB     PTRB_XPS 2014</a:t>
            </a:r>
            <a:r>
              <a:rPr lang="en-US" sz="1600" dirty="0">
                <a:latin typeface="Courier"/>
                <a:cs typeface="Courier"/>
              </a:rPr>
              <a:t> </a:t>
            </a:r>
            <a:r>
              <a:rPr lang="en-US" sz="1600" dirty="0" smtClean="0">
                <a:latin typeface="Courier"/>
                <a:cs typeface="Courier"/>
              </a:rPr>
              <a:t>07</a:t>
            </a:r>
            <a:r>
              <a:rPr lang="en-US" sz="1600" dirty="0">
                <a:latin typeface="Courier"/>
                <a:cs typeface="Courier"/>
              </a:rPr>
              <a:t> 0</a:t>
            </a:r>
            <a:r>
              <a:rPr lang="en-US" sz="1600" dirty="0" smtClean="0">
                <a:latin typeface="Courier"/>
                <a:cs typeface="Courier"/>
              </a:rPr>
              <a:t>7 18 00</a:t>
            </a:r>
            <a:r>
              <a:rPr lang="en-US" sz="1600" dirty="0">
                <a:latin typeface="Courier"/>
                <a:cs typeface="Courier"/>
              </a:rPr>
              <a:t> </a:t>
            </a:r>
            <a:r>
              <a:rPr lang="en-US" sz="1600" dirty="0" smtClean="0">
                <a:latin typeface="Courier"/>
                <a:cs typeface="Courier"/>
              </a:rPr>
              <a:t>2014 07 08 18</a:t>
            </a:r>
            <a:r>
              <a:rPr lang="en-US" sz="1600" dirty="0">
                <a:latin typeface="Courier"/>
                <a:cs typeface="Courier"/>
              </a:rPr>
              <a:t> </a:t>
            </a:r>
            <a:r>
              <a:rPr lang="en-US" sz="1600" dirty="0" smtClean="0">
                <a:latin typeface="Courier"/>
                <a:cs typeface="Courier"/>
              </a:rPr>
              <a:t>30</a:t>
            </a:r>
          </a:p>
          <a:p>
            <a:pPr marL="342900" lvl="1" indent="0">
              <a:buNone/>
            </a:pPr>
            <a:r>
              <a:rPr lang="en-US" sz="1600" dirty="0">
                <a:latin typeface="Courier"/>
                <a:cs typeface="Courier"/>
              </a:rPr>
              <a:t>r</a:t>
            </a:r>
            <a:r>
              <a:rPr lang="en-US" sz="1600" dirty="0" smtClean="0">
                <a:latin typeface="Courier"/>
                <a:cs typeface="Courier"/>
              </a:rPr>
              <a:t>ename ABCD     ABCD_XCL 2013 07 08 00 00</a:t>
            </a:r>
          </a:p>
          <a:p>
            <a:r>
              <a:rPr lang="en-US" dirty="0" smtClean="0"/>
              <a:t>“XPS” will not exclude data from </a:t>
            </a:r>
            <a:r>
              <a:rPr lang="en-US" dirty="0" err="1" smtClean="0">
                <a:latin typeface="Courier" charset="0"/>
                <a:ea typeface="Courier" charset="0"/>
                <a:cs typeface="Courier" charset="0"/>
              </a:rPr>
              <a:t>glred</a:t>
            </a:r>
            <a:r>
              <a:rPr lang="en-US" dirty="0" smtClean="0"/>
              <a:t> (so still visible in time series) but will exclude data from </a:t>
            </a:r>
            <a:r>
              <a:rPr lang="en-US" dirty="0" err="1" smtClean="0">
                <a:latin typeface="Courier" charset="0"/>
                <a:ea typeface="Courier" charset="0"/>
                <a:cs typeface="Courier" charset="0"/>
              </a:rPr>
              <a:t>globk</a:t>
            </a:r>
            <a:r>
              <a:rPr lang="en-US" dirty="0"/>
              <a:t> </a:t>
            </a:r>
            <a:r>
              <a:rPr lang="en-US" dirty="0" smtClean="0"/>
              <a:t>(combination or velocity solution)</a:t>
            </a:r>
          </a:p>
          <a:p>
            <a:r>
              <a:rPr lang="en-US" dirty="0" smtClean="0"/>
              <a:t>“XCL” will exclude data from all </a:t>
            </a:r>
            <a:r>
              <a:rPr lang="en-US" dirty="0" err="1" smtClean="0">
                <a:latin typeface="Courier" charset="0"/>
                <a:ea typeface="Courier" charset="0"/>
                <a:cs typeface="Courier" charset="0"/>
              </a:rPr>
              <a:t>glred</a:t>
            </a:r>
            <a:r>
              <a:rPr lang="en-US" dirty="0"/>
              <a:t> </a:t>
            </a:r>
            <a:r>
              <a:rPr lang="en-US" dirty="0" smtClean="0"/>
              <a:t>or </a:t>
            </a:r>
            <a:r>
              <a:rPr lang="en-US" dirty="0" err="1" smtClean="0">
                <a:latin typeface="Courier" charset="0"/>
                <a:ea typeface="Courier" charset="0"/>
                <a:cs typeface="Courier" charset="0"/>
              </a:rPr>
              <a:t>globk</a:t>
            </a:r>
            <a:r>
              <a:rPr lang="en-US" dirty="0" smtClean="0"/>
              <a:t> runs</a:t>
            </a:r>
          </a:p>
        </p:txBody>
      </p:sp>
      <p:sp>
        <p:nvSpPr>
          <p:cNvPr id="3" name="Date Placeholder 2"/>
          <p:cNvSpPr>
            <a:spLocks noGrp="1"/>
          </p:cNvSpPr>
          <p:nvPr>
            <p:ph type="dt" sz="half" idx="10"/>
          </p:nvPr>
        </p:nvSpPr>
        <p:spPr/>
        <p:txBody>
          <a:bodyPr/>
          <a:lstStyle/>
          <a:p>
            <a:r>
              <a:rPr lang="en-GB" smtClean="0"/>
              <a:t>2017/07/18</a:t>
            </a:r>
            <a:endParaRPr lang="en-US"/>
          </a:p>
        </p:txBody>
      </p:sp>
      <p:sp>
        <p:nvSpPr>
          <p:cNvPr id="4" name="Footer Placeholder 3"/>
          <p:cNvSpPr>
            <a:spLocks noGrp="1"/>
          </p:cNvSpPr>
          <p:nvPr>
            <p:ph type="ftr" sz="quarter" idx="11"/>
          </p:nvPr>
        </p:nvSpPr>
        <p:spPr/>
        <p:txBody>
          <a:bodyPr/>
          <a:lstStyle/>
          <a:p>
            <a:r>
              <a:rPr lang="en-US" smtClean="0"/>
              <a:t>Generating 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7</a:t>
            </a:fld>
            <a:endParaRPr lang="en-US"/>
          </a:p>
        </p:txBody>
      </p:sp>
    </p:spTree>
    <p:extLst>
      <p:ext uri="{BB962C8B-B14F-4D97-AF65-F5344CB8AC3E}">
        <p14:creationId xmlns:p14="http://schemas.microsoft.com/office/powerpoint/2010/main" val="3112631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Run </a:t>
            </a:r>
            <a:r>
              <a:rPr lang="en-US" dirty="0" err="1" smtClean="0">
                <a:latin typeface="Courier New" charset="0"/>
                <a:ea typeface="Courier New" charset="0"/>
                <a:cs typeface="Courier New" charset="0"/>
              </a:rPr>
              <a:t>globk</a:t>
            </a:r>
            <a:endParaRPr lang="en-US" dirty="0">
              <a:latin typeface="Courier New" charset="0"/>
              <a:ea typeface="Courier New" charset="0"/>
              <a:cs typeface="Courier New" charset="0"/>
            </a:endParaRPr>
          </a:p>
        </p:txBody>
      </p:sp>
      <p:sp>
        <p:nvSpPr>
          <p:cNvPr id="3" name="Content Placeholder 2"/>
          <p:cNvSpPr>
            <a:spLocks noGrp="1"/>
          </p:cNvSpPr>
          <p:nvPr>
            <p:ph idx="1"/>
          </p:nvPr>
        </p:nvSpPr>
        <p:spPr/>
        <p:txBody>
          <a:bodyPr>
            <a:normAutofit/>
          </a:bodyPr>
          <a:lstStyle/>
          <a:p>
            <a:r>
              <a:rPr lang="en-US" dirty="0" smtClean="0"/>
              <a:t>Create new “.</a:t>
            </a:r>
            <a:r>
              <a:rPr lang="en-US" dirty="0" err="1" smtClean="0"/>
              <a:t>gdl</a:t>
            </a:r>
            <a:r>
              <a:rPr lang="en-US" dirty="0" smtClean="0"/>
              <a:t>”-file with </a:t>
            </a:r>
            <a:r>
              <a:rPr lang="en-US" i="1" dirty="0" smtClean="0"/>
              <a:t>combined</a:t>
            </a:r>
            <a:r>
              <a:rPr lang="en-US" dirty="0" smtClean="0"/>
              <a:t> binary h-files, e.g. from </a:t>
            </a:r>
            <a:r>
              <a:rPr lang="en-US" dirty="0" err="1" smtClean="0"/>
              <a:t>vsoln</a:t>
            </a:r>
            <a:r>
              <a:rPr lang="en-US" dirty="0" smtClean="0"/>
              <a:t>/, assuming standard directory hierarchy</a:t>
            </a:r>
          </a:p>
          <a:p>
            <a:pPr lvl="1"/>
            <a:r>
              <a:rPr lang="en-US" sz="2400" dirty="0" err="1">
                <a:latin typeface="Courier"/>
                <a:cs typeface="Courier"/>
              </a:rPr>
              <a:t>l</a:t>
            </a:r>
            <a:r>
              <a:rPr lang="en-US" sz="2400" dirty="0" err="1" smtClean="0">
                <a:latin typeface="Courier"/>
                <a:cs typeface="Courier"/>
              </a:rPr>
              <a:t>s</a:t>
            </a:r>
            <a:r>
              <a:rPr lang="en-US" sz="2400" dirty="0" smtClean="0">
                <a:latin typeface="Courier"/>
                <a:cs typeface="Courier"/>
              </a:rPr>
              <a:t> ../*/</a:t>
            </a:r>
            <a:r>
              <a:rPr lang="en-US" sz="2400" dirty="0" err="1" smtClean="0">
                <a:latin typeface="Courier"/>
                <a:cs typeface="Courier"/>
              </a:rPr>
              <a:t>gsoln</a:t>
            </a:r>
            <a:r>
              <a:rPr lang="en-US" sz="2400" dirty="0" smtClean="0">
                <a:latin typeface="Courier"/>
                <a:cs typeface="Courier"/>
              </a:rPr>
              <a:t>/*.GLX &gt; </a:t>
            </a:r>
            <a:r>
              <a:rPr lang="en-US" sz="2400" dirty="0" err="1" smtClean="0">
                <a:latin typeface="Courier"/>
                <a:cs typeface="Courier"/>
              </a:rPr>
              <a:t>vsoln.glx.gdl</a:t>
            </a:r>
            <a:endParaRPr lang="en-US" dirty="0" smtClean="0">
              <a:latin typeface="Courier"/>
              <a:cs typeface="Courier"/>
            </a:endParaRPr>
          </a:p>
          <a:p>
            <a:r>
              <a:rPr lang="en-US" dirty="0" smtClean="0"/>
              <a:t>Optionally run </a:t>
            </a:r>
            <a:r>
              <a:rPr lang="en-US" dirty="0" err="1" smtClean="0">
                <a:latin typeface="Courier" charset="0"/>
                <a:ea typeface="Courier" charset="0"/>
                <a:cs typeface="Courier" charset="0"/>
              </a:rPr>
              <a:t>glist</a:t>
            </a:r>
            <a:r>
              <a:rPr lang="en-US" dirty="0" smtClean="0"/>
              <a:t> to see size of solution</a:t>
            </a:r>
          </a:p>
          <a:p>
            <a:pPr lvl="1"/>
            <a:r>
              <a:rPr lang="en-US" dirty="0" smtClean="0"/>
              <a:t>Recommended to prevent problems during long </a:t>
            </a:r>
            <a:r>
              <a:rPr lang="en-US" dirty="0" err="1" smtClean="0">
                <a:latin typeface="Courier" charset="0"/>
                <a:ea typeface="Courier" charset="0"/>
                <a:cs typeface="Courier" charset="0"/>
              </a:rPr>
              <a:t>globk</a:t>
            </a:r>
            <a:r>
              <a:rPr lang="en-US" dirty="0" smtClean="0"/>
              <a:t> run</a:t>
            </a:r>
          </a:p>
          <a:p>
            <a:pPr lvl="1"/>
            <a:r>
              <a:rPr lang="en-US" dirty="0" err="1" smtClean="0">
                <a:latin typeface="Courier" charset="0"/>
                <a:ea typeface="Courier" charset="0"/>
                <a:cs typeface="Courier" charset="0"/>
              </a:rPr>
              <a:t>glist</a:t>
            </a:r>
            <a:r>
              <a:rPr lang="en-US" dirty="0" smtClean="0"/>
              <a:t> can read earthquake file and </a:t>
            </a:r>
            <a:r>
              <a:rPr lang="en-US" dirty="0" err="1" smtClean="0">
                <a:latin typeface="Courier" charset="0"/>
                <a:ea typeface="Courier" charset="0"/>
                <a:cs typeface="Courier" charset="0"/>
              </a:rPr>
              <a:t>globk</a:t>
            </a:r>
            <a:r>
              <a:rPr lang="en-US" dirty="0" smtClean="0"/>
              <a:t> use site type commands.  (Useful if a </a:t>
            </a:r>
            <a:r>
              <a:rPr lang="en-US" dirty="0" err="1" smtClean="0">
                <a:latin typeface="Courier" charset="0"/>
                <a:ea typeface="Courier" charset="0"/>
                <a:cs typeface="Courier" charset="0"/>
              </a:rPr>
              <a:t>globk</a:t>
            </a:r>
            <a:r>
              <a:rPr lang="en-US" dirty="0" smtClean="0"/>
              <a:t> solution seems to be missing or has extra sites.) </a:t>
            </a:r>
          </a:p>
          <a:p>
            <a:r>
              <a:rPr lang="en-US" dirty="0" smtClean="0"/>
              <a:t>Run </a:t>
            </a:r>
            <a:r>
              <a:rPr lang="en-US" dirty="0" err="1" smtClean="0">
                <a:latin typeface="Courier" charset="0"/>
                <a:ea typeface="Courier" charset="0"/>
                <a:cs typeface="Courier" charset="0"/>
              </a:rPr>
              <a:t>globk</a:t>
            </a:r>
            <a:endParaRPr lang="en-US" dirty="0" smtClean="0">
              <a:latin typeface="Courier" charset="0"/>
              <a:ea typeface="Courier" charset="0"/>
              <a:cs typeface="Courier" charset="0"/>
            </a:endParaRPr>
          </a:p>
          <a:p>
            <a:pPr lvl="1"/>
            <a:r>
              <a:rPr lang="en-US" dirty="0" smtClean="0"/>
              <a:t>This may take many hours for very large/long velocity solutions</a:t>
            </a:r>
          </a:p>
          <a:p>
            <a:pPr lvl="1"/>
            <a:r>
              <a:rPr lang="en-US" dirty="0" smtClean="0"/>
              <a:t>Use </a:t>
            </a:r>
            <a:r>
              <a:rPr lang="en-US" dirty="0" err="1" smtClean="0">
                <a:latin typeface="Courier" charset="0"/>
                <a:ea typeface="Courier" charset="0"/>
                <a:cs typeface="Courier" charset="0"/>
              </a:rPr>
              <a:t>tsfit</a:t>
            </a:r>
            <a:r>
              <a:rPr lang="en-US" dirty="0" smtClean="0"/>
              <a:t> with earthquake file to generate a priori site coordinates.  Be careful if ~/</a:t>
            </a:r>
            <a:r>
              <a:rPr lang="en-US" dirty="0" err="1" smtClean="0"/>
              <a:t>gg</a:t>
            </a:r>
            <a:r>
              <a:rPr lang="en-US" dirty="0" smtClean="0"/>
              <a:t>/tables/itrf08_xxx.apr files also used because some site names permutations may have inconsistent coordinates (use </a:t>
            </a:r>
            <a:r>
              <a:rPr lang="en-US" dirty="0" err="1" smtClean="0">
                <a:latin typeface="Courier" charset="0"/>
                <a:ea typeface="Courier" charset="0"/>
                <a:cs typeface="Courier" charset="0"/>
              </a:rPr>
              <a:t>unify_apr</a:t>
            </a:r>
            <a:r>
              <a:rPr lang="en-US" dirty="0" smtClean="0"/>
              <a:t> to be safe)</a:t>
            </a:r>
            <a:endParaRPr lang="en-US" dirty="0"/>
          </a:p>
        </p:txBody>
      </p:sp>
      <p:sp>
        <p:nvSpPr>
          <p:cNvPr id="4" name="Date Placeholder 3"/>
          <p:cNvSpPr>
            <a:spLocks noGrp="1"/>
          </p:cNvSpPr>
          <p:nvPr>
            <p:ph type="dt" sz="half" idx="10"/>
          </p:nvPr>
        </p:nvSpPr>
        <p:spPr/>
        <p:txBody>
          <a:bodyPr/>
          <a:lstStyle/>
          <a:p>
            <a:r>
              <a:rPr lang="en-GB" smtClean="0"/>
              <a:t>2017/07/18</a:t>
            </a:r>
            <a:endParaRPr lang="en-US"/>
          </a:p>
        </p:txBody>
      </p:sp>
      <p:sp>
        <p:nvSpPr>
          <p:cNvPr id="5" name="Footer Placeholder 4"/>
          <p:cNvSpPr>
            <a:spLocks noGrp="1"/>
          </p:cNvSpPr>
          <p:nvPr>
            <p:ph type="ftr" sz="quarter" idx="11"/>
          </p:nvPr>
        </p:nvSpPr>
        <p:spPr/>
        <p:txBody>
          <a:bodyPr/>
          <a:lstStyle/>
          <a:p>
            <a:r>
              <a:rPr lang="en-US" smtClean="0"/>
              <a:t>Generating 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8</a:t>
            </a:fld>
            <a:endParaRPr lang="en-US"/>
          </a:p>
        </p:txBody>
      </p:sp>
    </p:spTree>
    <p:extLst>
      <p:ext uri="{BB962C8B-B14F-4D97-AF65-F5344CB8AC3E}">
        <p14:creationId xmlns:p14="http://schemas.microsoft.com/office/powerpoint/2010/main" val="24045985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3572</TotalTime>
  <Words>1697</Words>
  <Application>Microsoft Macintosh PowerPoint</Application>
  <PresentationFormat>On-screen Show (4:3)</PresentationFormat>
  <Paragraphs>189</Paragraphs>
  <Slides>16</Slides>
  <Notes>2</Notes>
  <HiddenSlides>1</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Calibri Light</vt:lpstr>
      <vt:lpstr>Courier</vt:lpstr>
      <vt:lpstr>Courier New</vt:lpstr>
      <vt:lpstr>Office Theme</vt:lpstr>
      <vt:lpstr>Generating velocity solutions with globk</vt:lpstr>
      <vt:lpstr>Overview</vt:lpstr>
      <vt:lpstr>GLOBK velocity solutions</vt:lpstr>
      <vt:lpstr>Velocity solution strategies</vt:lpstr>
      <vt:lpstr>General methods for increasing speed and to allow for parallel runs</vt:lpstr>
      <vt:lpstr>Before velocity runs</vt:lpstr>
      <vt:lpstr>Example: Long-term time series for survey sites</vt:lpstr>
      <vt:lpstr>Excluding outliers or segments of data</vt:lpstr>
      <vt:lpstr>Run globk</vt:lpstr>
      <vt:lpstr>glorg for different reference frames</vt:lpstr>
      <vt:lpstr>Use of equates</vt:lpstr>
      <vt:lpstr>Uses of sh_gen_stats</vt:lpstr>
      <vt:lpstr>Some comparisons: Approach</vt:lpstr>
      <vt:lpstr>Comparisons: Decimation</vt:lpstr>
      <vt:lpstr>Comparison: Time series vs GLOBK</vt:lpstr>
      <vt:lpstr>Final comments</vt:lpstr>
    </vt:vector>
  </TitlesOfParts>
  <Manager/>
  <Company>MIT</Company>
  <LinksUpToDate>false</LinksUpToDate>
  <SharedDoc>false</SharedDoc>
  <HyperlinkBase/>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Generating velocity solutions with globk</dc:title>
  <dc:subject/>
  <dc:creator>M. Floyd</dc:creator>
  <cp:keywords/>
  <dc:description/>
  <cp:lastModifiedBy>Michael Floyd</cp:lastModifiedBy>
  <cp:revision>52</cp:revision>
  <dcterms:created xsi:type="dcterms:W3CDTF">2014-11-13T20:18:27Z</dcterms:created>
  <dcterms:modified xsi:type="dcterms:W3CDTF">2017-07-18T08:17:10Z</dcterms:modified>
  <cp:category/>
</cp:coreProperties>
</file>