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1"/>
  </p:sldMasterIdLst>
  <p:notesMasterIdLst>
    <p:notesMasterId r:id="rId42"/>
  </p:notesMasterIdLst>
  <p:handoutMasterIdLst>
    <p:handoutMasterId r:id="rId43"/>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07" r:id="rId30"/>
    <p:sldId id="309" r:id="rId31"/>
    <p:sldId id="310" r:id="rId32"/>
    <p:sldId id="311" r:id="rId33"/>
    <p:sldId id="312" r:id="rId34"/>
    <p:sldId id="313" r:id="rId35"/>
    <p:sldId id="314" r:id="rId36"/>
    <p:sldId id="315" r:id="rId37"/>
    <p:sldId id="316" r:id="rId38"/>
    <p:sldId id="317" r:id="rId39"/>
    <p:sldId id="318" r:id="rId40"/>
    <p:sldId id="3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960"/>
  </p:normalViewPr>
  <p:slideViewPr>
    <p:cSldViewPr snapToGrid="0" snapToObjects="1">
      <p:cViewPr varScale="1">
        <p:scale>
          <a:sx n="70" d="100"/>
          <a:sy n="70" d="100"/>
        </p:scale>
        <p:origin x="8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2017/07/19</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Time series and error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2017/07/19</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Time series and error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smtClean="0"/>
              <a:t>2017/07/19</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smtClean="0"/>
              <a:t>2017/07/19</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smtClean="0"/>
              <a:t>2017/07/19</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79677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2017/07/19</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2017/07/19</a:t>
            </a:r>
            <a:endParaRPr lang="en-US"/>
          </a:p>
        </p:txBody>
      </p:sp>
      <p:sp>
        <p:nvSpPr>
          <p:cNvPr id="8" name="Footer Placeholder 7"/>
          <p:cNvSpPr>
            <a:spLocks noGrp="1"/>
          </p:cNvSpPr>
          <p:nvPr>
            <p:ph type="ftr" sz="quarter" idx="11"/>
          </p:nvPr>
        </p:nvSpPr>
        <p:spPr/>
        <p:txBody>
          <a:bodyPr/>
          <a:lstStyle/>
          <a:p>
            <a:r>
              <a:rPr lang="en-US" smtClean="0"/>
              <a:t>Time series and error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2017/07/19</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2017/07/19</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2017/07/19</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2017/07/19</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Time series and error analysis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260231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series and</a:t>
            </a:r>
            <a:br>
              <a:rPr lang="en-US" dirty="0" smtClean="0"/>
            </a:br>
            <a:r>
              <a:rPr lang="en-US" dirty="0" smtClean="0"/>
              <a:t>error analysis </a:t>
            </a:r>
            <a:endParaRPr lang="en-US" dirty="0"/>
          </a:p>
        </p:txBody>
      </p:sp>
      <p:pic>
        <p:nvPicPr>
          <p:cNvPr id="6" name="Picture 5"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sp>
        <p:nvSpPr>
          <p:cNvPr id="7" name="Subtitle 15"/>
          <p:cNvSpPr>
            <a:spLocks noGrp="1"/>
          </p:cNvSpPr>
          <p:nvPr>
            <p:ph type="subTitle" idx="1"/>
          </p:nvPr>
        </p:nvSpPr>
        <p:spPr>
          <a:xfrm>
            <a:off x="1143000" y="3602038"/>
            <a:ext cx="6858000" cy="1655762"/>
          </a:xfrm>
        </p:spPr>
        <p:txBody>
          <a:bodyPr>
            <a:noAutofit/>
          </a:bodyPr>
          <a:lstStyle/>
          <a:p>
            <a:pPr lvl="0" defTabSz="914400">
              <a:spcBef>
                <a:spcPts val="1000"/>
              </a:spcBef>
              <a:defRPr/>
            </a:pPr>
            <a:r>
              <a:rPr lang="en-US" sz="2800" dirty="0" smtClean="0">
                <a:solidFill>
                  <a:srgbClr val="A5A5A5"/>
                </a:solidFill>
              </a:rPr>
              <a:t>M. A. Floyd</a:t>
            </a:r>
            <a:r>
              <a:rPr lang="en-US" sz="2000" dirty="0">
                <a:solidFill>
                  <a:srgbClr val="A5A5A5"/>
                </a:solidFill>
              </a:rPr>
              <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a:t>
            </a:r>
            <a:r>
              <a:rPr lang="en-US" dirty="0" smtClean="0">
                <a:solidFill>
                  <a:srgbClr val="A5A5A5"/>
                </a:solidFill>
              </a:rPr>
              <a:t>GAMIT/GLOBK</a:t>
            </a:r>
            <a:r>
              <a:rPr lang="en-US" dirty="0">
                <a:solidFill>
                  <a:srgbClr val="A5A5A5"/>
                </a:solidFill>
              </a:rPr>
              <a:t/>
            </a:r>
            <a:br>
              <a:rPr lang="en-US" dirty="0">
                <a:solidFill>
                  <a:srgbClr val="A5A5A5"/>
                </a:solidFill>
              </a:rPr>
            </a:br>
            <a:r>
              <a:rPr lang="en-US" dirty="0" smtClean="0">
                <a:solidFill>
                  <a:srgbClr val="A5A5A5"/>
                </a:solidFill>
              </a:rPr>
              <a:t>Earth Observatory of Singapore</a:t>
            </a:r>
            <a:r>
              <a:rPr lang="en-US" dirty="0">
                <a:solidFill>
                  <a:srgbClr val="A5A5A5"/>
                </a:solidFill>
              </a:rPr>
              <a:t/>
            </a:r>
            <a:br>
              <a:rPr lang="en-US" dirty="0">
                <a:solidFill>
                  <a:srgbClr val="A5A5A5"/>
                </a:solidFill>
              </a:rPr>
            </a:br>
            <a:r>
              <a:rPr lang="en-US" dirty="0" smtClean="0">
                <a:solidFill>
                  <a:srgbClr val="A5A5A5"/>
                </a:solidFill>
              </a:rPr>
              <a:t>17–21 July 2017</a:t>
            </a:r>
          </a:p>
          <a:p>
            <a:pPr lvl="0" defTabSz="914400">
              <a:spcBef>
                <a:spcPts val="1000"/>
              </a:spcBef>
              <a:defRPr/>
            </a:pPr>
            <a:r>
              <a:rPr lang="en-US" dirty="0">
                <a:solidFill>
                  <a:srgbClr val="A5A5A5"/>
                </a:solidFill>
              </a:rPr>
              <a:t>http</a:t>
            </a:r>
            <a:r>
              <a:rPr lang="en-US" dirty="0" smtClean="0">
                <a:solidFill>
                  <a:srgbClr val="A5A5A5"/>
                </a:solidFill>
              </a:rPr>
              <a:t>://</a:t>
            </a:r>
            <a:r>
              <a:rPr lang="en-US" dirty="0" err="1" smtClean="0">
                <a:solidFill>
                  <a:srgbClr val="A5A5A5"/>
                </a:solidFill>
              </a:rPr>
              <a:t>geoweb.mit.edu</a:t>
            </a:r>
            <a:r>
              <a:rPr lang="en-US" dirty="0" smtClean="0">
                <a:solidFill>
                  <a:srgbClr val="A5A5A5"/>
                </a:solidFill>
              </a:rPr>
              <a:t>/</a:t>
            </a:r>
            <a:r>
              <a:rPr lang="en-US" dirty="0">
                <a:solidFill>
                  <a:srgbClr val="A5A5A5"/>
                </a:solidFill>
              </a:rPr>
              <a:t>~</a:t>
            </a:r>
            <a:r>
              <a:rPr lang="en-US" dirty="0" err="1" smtClean="0">
                <a:solidFill>
                  <a:srgbClr val="A5A5A5"/>
                </a:solidFill>
              </a:rPr>
              <a:t>floyd</a:t>
            </a:r>
            <a:r>
              <a:rPr lang="en-US" dirty="0" smtClean="0">
                <a:solidFill>
                  <a:srgbClr val="A5A5A5"/>
                </a:solidFill>
              </a:rPr>
              <a:t>/courses/gg/201707_EOS</a:t>
            </a:r>
            <a:r>
              <a:rPr lang="en-US" dirty="0" smtClean="0">
                <a:solidFill>
                  <a:srgbClr val="A5A5A5"/>
                </a:solidFill>
              </a:rPr>
              <a:t>/</a:t>
            </a:r>
            <a:endParaRPr lang="en-US" dirty="0">
              <a:solidFill>
                <a:srgbClr val="A5A5A5"/>
              </a:solidFill>
            </a:endParaRP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r>
              <a:rPr lang="en-US" sz="1200" dirty="0" smtClean="0">
                <a:solidFill>
                  <a:srgbClr val="A5A5A5"/>
                </a:solidFill>
              </a:rPr>
              <a:t>)</a:t>
            </a:r>
            <a:endParaRPr lang="en-US" sz="2000" dirty="0">
              <a:solidFill>
                <a:srgbClr val="A5A5A5"/>
              </a:solidFill>
            </a:endParaRPr>
          </a:p>
        </p:txBody>
      </p:sp>
      <p:pic>
        <p:nvPicPr>
          <p:cNvPr id="8" name="Picture 7" descr="arth Observatory of Singap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117" y="0"/>
            <a:ext cx="1509043" cy="67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0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lgn="ctr"/>
            <a:r>
              <a:rPr lang="en-US" sz="3300" dirty="0" smtClean="0">
                <a:solidFill>
                  <a:schemeClr val="tx1"/>
                </a:solidFill>
              </a:rPr>
              <a:t>Time series components</a:t>
            </a:r>
            <a:endParaRPr lang="en-US" sz="3300" dirty="0">
              <a:solidFill>
                <a:schemeClr val="tx1"/>
              </a:solidFill>
            </a:endParaRP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extLst/>
          </a:blip>
          <a:stretch>
            <a:fillRect/>
          </a:stretch>
        </p:blipFill>
        <p:spPr>
          <a:xfrm>
            <a:off x="2165086"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58467"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normAutofit/>
          </a:bodyPr>
          <a:lstStyle/>
          <a:p>
            <a:pPr algn="ctr"/>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92809"/>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normAutofit/>
          </a:bodyPr>
          <a:lstStyle/>
          <a:p>
            <a:pPr algn="ctr"/>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normAutofit/>
          </a:bodyPr>
          <a:lstStyle/>
          <a:p>
            <a:pPr lvl="0" algn="ctr"/>
            <a:r>
              <a:rPr lang="en-US" dirty="0" smtClean="0">
                <a:solidFill>
                  <a:srgbClr val="000000"/>
                </a:solidFill>
              </a:rPr>
              <a:t>Time series components</a:t>
            </a:r>
            <a:endParaRPr lang="en-US" dirty="0">
              <a:solidFill>
                <a:srgbClr val="000000"/>
              </a:solidFill>
            </a:endParaRPr>
          </a:p>
        </p:txBody>
      </p:sp>
      <p:sp>
        <p:nvSpPr>
          <p:cNvPr id="3" name="Date Placeholder 2"/>
          <p:cNvSpPr>
            <a:spLocks noGrp="1"/>
          </p:cNvSpPr>
          <p:nvPr>
            <p:ph type="dt" sz="half" idx="10"/>
          </p:nvPr>
        </p:nvSpPr>
        <p:spPr/>
        <p:txBody>
          <a:bodyPr/>
          <a:lstStyle/>
          <a:p>
            <a:r>
              <a:rPr lang="en-GB" smtClean="0"/>
              <a:t>2017/07/19</a:t>
            </a:r>
            <a:endParaRPr lang="en-US" dirty="0"/>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chor="ctr">
            <a:noAutofit/>
          </a:bodyPr>
          <a:lstStyle/>
          <a:p>
            <a:pPr algn="ctr"/>
            <a:r>
              <a:rPr lang="en-US" dirty="0" smtClean="0">
                <a:solidFill>
                  <a:srgbClr val="000000"/>
                </a:solidFill>
              </a:rPr>
              <a:t>Velocity errors due to seasonal </a:t>
            </a:r>
            <a:r>
              <a:rPr lang="en-US" dirty="0">
                <a:solidFill>
                  <a:srgbClr val="000000"/>
                </a:solidFill>
              </a:rPr>
              <a:t>s</a:t>
            </a:r>
            <a:r>
              <a:rPr lang="en-US" dirty="0" smtClean="0">
                <a:solidFill>
                  <a:srgbClr val="000000"/>
                </a:solidFill>
              </a:rPr>
              <a:t>ignals in continuous </a:t>
            </a:r>
            <a:r>
              <a:rPr lang="en-US" dirty="0">
                <a:solidFill>
                  <a:srgbClr val="000000"/>
                </a:solidFill>
              </a:rPr>
              <a:t>t</a:t>
            </a:r>
            <a:r>
              <a:rPr lang="en-US" dirty="0" smtClean="0">
                <a:solidFill>
                  <a:srgbClr val="000000"/>
                </a:solidFill>
              </a:rPr>
              <a:t>ime series</a:t>
            </a:r>
            <a:endParaRPr lang="en-US"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dirty="0" err="1" smtClean="0">
                <a:solidFill>
                  <a:srgbClr val="000000"/>
                </a:solidFill>
              </a:rPr>
              <a:t>Blewitt</a:t>
            </a:r>
            <a:r>
              <a:rPr lang="en-US" sz="2600" dirty="0" smtClean="0">
                <a:solidFill>
                  <a:srgbClr val="000000"/>
                </a:solidFill>
              </a:rPr>
              <a:t> and </a:t>
            </a:r>
            <a:r>
              <a:rPr lang="en-US" sz="2600" dirty="0" err="1" smtClean="0">
                <a:solidFill>
                  <a:srgbClr val="000000"/>
                </a:solidFill>
              </a:rPr>
              <a:t>Lavallee</a:t>
            </a:r>
            <a:r>
              <a:rPr lang="en-US" sz="2600" dirty="0" smtClean="0">
                <a:solidFill>
                  <a:srgbClr val="000000"/>
                </a:solidFill>
              </a:rPr>
              <a:t> (2002,2003)</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67605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1" y="0"/>
            <a:ext cx="5084064" cy="6579735"/>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latin typeface="+mj-lt"/>
              </a:rPr>
              <a:t>Characterizing </a:t>
            </a:r>
            <a:r>
              <a:rPr lang="en-US" sz="2800">
                <a:solidFill>
                  <a:srgbClr val="000000"/>
                </a:solidFill>
                <a:latin typeface="+mj-lt"/>
              </a:rPr>
              <a:t>the </a:t>
            </a:r>
            <a:r>
              <a:rPr lang="en-US" sz="2800" smtClean="0">
                <a:solidFill>
                  <a:srgbClr val="000000"/>
                </a:solidFill>
                <a:latin typeface="+mj-lt"/>
              </a:rPr>
              <a:t>noise </a:t>
            </a:r>
            <a:r>
              <a:rPr lang="en-US" sz="2800">
                <a:solidFill>
                  <a:srgbClr val="000000"/>
                </a:solidFill>
                <a:latin typeface="+mj-lt"/>
              </a:rPr>
              <a:t>in </a:t>
            </a:r>
            <a:r>
              <a:rPr lang="en-US" sz="2800" smtClean="0">
                <a:solidFill>
                  <a:srgbClr val="000000"/>
                </a:solidFill>
                <a:latin typeface="+mj-lt"/>
              </a:rPr>
              <a:t>daily </a:t>
            </a:r>
            <a:r>
              <a:rPr lang="en-US" sz="2800">
                <a:solidFill>
                  <a:srgbClr val="000000"/>
                </a:solidFill>
                <a:latin typeface="+mj-lt"/>
              </a:rPr>
              <a:t>p</a:t>
            </a:r>
            <a:r>
              <a:rPr lang="en-US" sz="2800" smtClean="0">
                <a:solidFill>
                  <a:srgbClr val="000000"/>
                </a:solidFill>
                <a:latin typeface="+mj-lt"/>
              </a:rPr>
              <a:t>osition </a:t>
            </a:r>
            <a:r>
              <a:rPr lang="en-US" sz="2800" dirty="0">
                <a:solidFill>
                  <a:srgbClr val="000000"/>
                </a:solidFill>
                <a:latin typeface="+mj-lt"/>
              </a:rPr>
              <a:t>e</a:t>
            </a:r>
            <a:r>
              <a:rPr lang="en-US" sz="2800" smtClean="0">
                <a:solidFill>
                  <a:srgbClr val="000000"/>
                </a:solidFill>
                <a:latin typeface="+mj-lt"/>
              </a:rPr>
              <a:t>stimates  </a:t>
            </a:r>
            <a:endParaRPr lang="en-US" sz="2800" dirty="0">
              <a:solidFill>
                <a:srgbClr val="000000"/>
              </a:solidFill>
              <a:latin typeface="+mj-lt"/>
            </a:endParaRP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a:t>
            </a:r>
            <a:r>
              <a:rPr lang="en-US" sz="2000" dirty="0" smtClean="0">
                <a:solidFill>
                  <a:srgbClr val="000000"/>
                </a:solidFill>
              </a:rPr>
              <a:t>60-200 </a:t>
            </a:r>
            <a:r>
              <a:rPr lang="en-US" sz="2000" dirty="0">
                <a:solidFill>
                  <a:srgbClr val="000000"/>
                </a:solidFill>
              </a:rPr>
              <a:t>days and seasonal terms</a:t>
            </a: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cxnSp>
        <p:nvCxnSpPr>
          <p:cNvPr id="6" name="Straight Connector 5"/>
          <p:cNvCxnSpPr/>
          <p:nvPr/>
        </p:nvCxnSpPr>
        <p:spPr>
          <a:xfrm>
            <a:off x="2143506" y="2979801"/>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
        <p:nvSpPr>
          <p:cNvPr id="39939" name="Text Box 8"/>
          <p:cNvSpPr txBox="1">
            <a:spLocks noChangeArrowheads="1"/>
          </p:cNvSpPr>
          <p:nvPr/>
        </p:nvSpPr>
        <p:spPr bwMode="auto">
          <a:xfrm>
            <a:off x="3886200" y="2247900"/>
            <a:ext cx="5016500" cy="2729337"/>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Williams et </a:t>
            </a:r>
            <a:r>
              <a:rPr lang="en-US" dirty="0" smtClean="0">
                <a:solidFill>
                  <a:srgbClr val="000000"/>
                </a:solidFill>
              </a:rPr>
              <a:t>al. </a:t>
            </a:r>
            <a:r>
              <a:rPr lang="en-US" dirty="0">
                <a:solidFill>
                  <a:srgbClr val="000000"/>
                </a:solidFill>
              </a:rPr>
              <a:t>(</a:t>
            </a:r>
            <a:r>
              <a:rPr lang="en-US" dirty="0" smtClean="0">
                <a:solidFill>
                  <a:srgbClr val="000000"/>
                </a:solidFill>
              </a:rPr>
              <a:t>2004): </a:t>
            </a:r>
            <a:r>
              <a:rPr lang="en-US" dirty="0">
                <a:solidFill>
                  <a:srgbClr val="000000"/>
                </a:solidFill>
              </a:rPr>
              <a:t>Power spectrum for common-mode error in the SOPAC regional SCIGN analysis. </a:t>
            </a:r>
            <a:r>
              <a:rPr lang="en-US" dirty="0" smtClean="0">
                <a:solidFill>
                  <a:srgbClr val="000000"/>
                </a:solidFill>
              </a:rPr>
              <a:t>Lines </a:t>
            </a:r>
            <a:r>
              <a:rPr lang="en-US" dirty="0">
                <a:solidFill>
                  <a:srgbClr val="000000"/>
                </a:solidFill>
              </a:rPr>
              <a:t>are best-fit </a:t>
            </a:r>
            <a:r>
              <a:rPr lang="en-US" dirty="0" smtClean="0">
                <a:solidFill>
                  <a:srgbClr val="000000"/>
                </a:solidFill>
              </a:rPr>
              <a:t>white noise plus flicker noise </a:t>
            </a:r>
            <a:r>
              <a:rPr lang="en-US" dirty="0">
                <a:solidFill>
                  <a:srgbClr val="000000"/>
                </a:solidFill>
              </a:rPr>
              <a:t>(</a:t>
            </a:r>
            <a:r>
              <a:rPr lang="en-US" dirty="0" smtClean="0">
                <a:solidFill>
                  <a:srgbClr val="000000"/>
                </a:solidFill>
              </a:rPr>
              <a:t>solid = mean amplitude; dashed = maximum likelihood estimation)</a:t>
            </a:r>
            <a:endParaRPr lang="en-US" dirty="0">
              <a:solidFill>
                <a:srgbClr val="000000"/>
              </a:solidFill>
            </a:endParaRP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a:t>
            </a:r>
            <a:r>
              <a:rPr lang="en-US" dirty="0" err="1" smtClean="0">
                <a:solidFill>
                  <a:srgbClr val="000000"/>
                </a:solidFill>
              </a:rPr>
              <a:t>yr</a:t>
            </a:r>
            <a:r>
              <a:rPr lang="en-US" dirty="0" smtClean="0">
                <a:solidFill>
                  <a:srgbClr val="000000"/>
                </a:solidFill>
              </a:rPr>
              <a:t> (frequencies &lt; π × 10</a:t>
            </a:r>
            <a:r>
              <a:rPr lang="en-US" baseline="30000" dirty="0" smtClean="0">
                <a:solidFill>
                  <a:srgbClr val="000000"/>
                </a:solidFill>
              </a:rPr>
              <a:t>−8</a:t>
            </a:r>
            <a:r>
              <a:rPr lang="en-US" dirty="0" smtClean="0">
                <a:solidFill>
                  <a:srgbClr val="000000"/>
                </a:solidFill>
              </a:rPr>
              <a:t>)</a:t>
            </a:r>
            <a:endParaRPr lang="en-US" dirty="0">
              <a:solidFill>
                <a:srgbClr val="000000"/>
              </a:solidFill>
            </a:endParaRP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latin typeface="+mj-lt"/>
              </a:rPr>
              <a:t>Spectral </a:t>
            </a:r>
            <a:r>
              <a:rPr lang="en-US" sz="2000" dirty="0" smtClean="0">
                <a:solidFill>
                  <a:srgbClr val="000000"/>
                </a:solidFill>
                <a:latin typeface="+mj-lt"/>
              </a:rPr>
              <a:t>analysis </a:t>
            </a:r>
            <a:r>
              <a:rPr lang="en-US" sz="2000" dirty="0">
                <a:solidFill>
                  <a:srgbClr val="000000"/>
                </a:solidFill>
                <a:latin typeface="+mj-lt"/>
              </a:rPr>
              <a:t>of the </a:t>
            </a:r>
            <a:r>
              <a:rPr lang="en-US" sz="2000" dirty="0" smtClean="0">
                <a:solidFill>
                  <a:srgbClr val="000000"/>
                </a:solidFill>
                <a:latin typeface="+mj-lt"/>
              </a:rPr>
              <a:t>time </a:t>
            </a:r>
            <a:r>
              <a:rPr lang="en-US" sz="2000" dirty="0">
                <a:solidFill>
                  <a:srgbClr val="000000"/>
                </a:solidFill>
                <a:latin typeface="+mj-lt"/>
              </a:rPr>
              <a:t>s</a:t>
            </a:r>
            <a:r>
              <a:rPr lang="en-US" sz="2000" dirty="0" smtClean="0">
                <a:solidFill>
                  <a:srgbClr val="000000"/>
                </a:solidFill>
                <a:latin typeface="+mj-lt"/>
              </a:rPr>
              <a:t>eries </a:t>
            </a:r>
            <a:r>
              <a:rPr lang="en-US" sz="2000" dirty="0">
                <a:solidFill>
                  <a:srgbClr val="000000"/>
                </a:solidFill>
                <a:latin typeface="+mj-lt"/>
              </a:rPr>
              <a:t>to </a:t>
            </a:r>
            <a:r>
              <a:rPr lang="en-US" sz="2000" dirty="0" smtClean="0">
                <a:solidFill>
                  <a:srgbClr val="000000"/>
                </a:solidFill>
                <a:latin typeface="+mj-lt"/>
              </a:rPr>
              <a:t>estimate </a:t>
            </a:r>
            <a:r>
              <a:rPr lang="en-US" sz="2000" dirty="0">
                <a:solidFill>
                  <a:srgbClr val="000000"/>
                </a:solidFill>
                <a:latin typeface="+mj-lt"/>
              </a:rPr>
              <a:t>an e</a:t>
            </a:r>
            <a:r>
              <a:rPr lang="en-US" sz="2000" dirty="0" smtClean="0">
                <a:solidFill>
                  <a:srgbClr val="000000"/>
                </a:solidFill>
                <a:latin typeface="+mj-lt"/>
              </a:rPr>
              <a:t>rror model</a:t>
            </a:r>
            <a:endParaRPr lang="en-US" sz="2000" dirty="0">
              <a:solidFill>
                <a:srgbClr val="000000"/>
              </a:solidFill>
              <a:latin typeface="+mj-lt"/>
            </a:endParaRPr>
          </a:p>
        </p:txBody>
      </p:sp>
    </p:spTree>
    <p:extLst>
      <p:ext uri="{BB962C8B-B14F-4D97-AF65-F5344CB8AC3E}">
        <p14:creationId xmlns:p14="http://schemas.microsoft.com/office/powerpoint/2010/main" val="271578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algn="ctr"/>
            <a:r>
              <a:rPr lang="en-US" dirty="0" smtClean="0"/>
              <a:t>Summary of spectral analysis approach </a:t>
            </a:r>
            <a:endParaRPr lang="en-US" dirty="0"/>
          </a:p>
        </p:txBody>
      </p:sp>
      <p:sp>
        <p:nvSpPr>
          <p:cNvPr id="41987" name="Rectangle 1027"/>
          <p:cNvSpPr>
            <a:spLocks noGrp="1" noChangeArrowheads="1"/>
          </p:cNvSpPr>
          <p:nvPr>
            <p:ph idx="1"/>
          </p:nvPr>
        </p:nvSpPr>
        <p:spPr/>
        <p:txBody>
          <a:bodyPr/>
          <a:lstStyle/>
          <a:p>
            <a:r>
              <a:rPr lang="en-US" dirty="0" smtClean="0"/>
              <a:t>Power law: slope of line fit to spectrum</a:t>
            </a:r>
          </a:p>
          <a:p>
            <a:pPr lvl="1"/>
            <a:r>
              <a:rPr lang="en-US" dirty="0" smtClean="0"/>
              <a:t>  0 = white noise</a:t>
            </a:r>
          </a:p>
          <a:p>
            <a:pPr lvl="1"/>
            <a:r>
              <a:rPr lang="en-US" dirty="0" smtClean="0"/>
              <a:t>−1 = flicker noise</a:t>
            </a:r>
          </a:p>
          <a:p>
            <a:pPr lvl="1"/>
            <a:r>
              <a:rPr lang="en-US" dirty="0" smtClean="0"/>
              <a:t>−2 = random walk </a:t>
            </a:r>
          </a:p>
          <a:p>
            <a:r>
              <a:rPr lang="en-US" dirty="0" smtClean="0"/>
              <a:t>Non-integer spectral index (e.g. “fraction white noise” </a:t>
            </a:r>
            <a:r>
              <a:rPr lang="en-US" dirty="0" smtClean="0">
                <a:sym typeface="Wingdings" charset="2"/>
              </a:rPr>
              <a:t> 1 &gt; k &gt; </a:t>
            </a:r>
            <a:r>
              <a:rPr lang="en-US" dirty="0" smtClean="0"/>
              <a:t>−</a:t>
            </a:r>
            <a:r>
              <a:rPr lang="en-US" dirty="0" smtClean="0">
                <a:sym typeface="Wingdings" charset="2"/>
              </a:rPr>
              <a:t>1 )</a:t>
            </a:r>
          </a:p>
          <a:p>
            <a:r>
              <a:rPr lang="en-US" dirty="0" smtClean="0"/>
              <a:t>Good discussion in Williams (2003)</a:t>
            </a:r>
          </a:p>
          <a:p>
            <a:r>
              <a:rPr lang="en-US" dirty="0" smtClean="0">
                <a:sym typeface="Wingdings" charset="2"/>
              </a:rPr>
              <a:t>Problems:  </a:t>
            </a:r>
          </a:p>
          <a:p>
            <a:pPr lvl="1"/>
            <a:r>
              <a:rPr lang="en-US" dirty="0" smtClean="0">
                <a:sym typeface="Wingdings" charset="2"/>
              </a:rPr>
              <a:t>Computationally intensive</a:t>
            </a:r>
          </a:p>
          <a:p>
            <a:pPr lvl="1"/>
            <a:r>
              <a:rPr lang="en-US" dirty="0" smtClean="0">
                <a:sym typeface="Wingdings" charset="2"/>
              </a:rPr>
              <a:t>No model captures reliably the lowest-frequency part of the spectrum</a:t>
            </a:r>
            <a:endParaRPr lang="en-US" dirty="0">
              <a:sym typeface="Wingdings" charset="2"/>
            </a:endParaRP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943183" y="3377409"/>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
        <p:nvSpPr>
          <p:cNvPr id="412" name="Shape 412"/>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467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529864"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297817" y="486941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047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4851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5619535" y="436935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387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6860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7878747" y="308348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3401137" y="597413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01538" y="5795077"/>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011817" y="575907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011817" y="486941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011817" y="531590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002886" y="499443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010608"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002664"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012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012412" y="309241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6827639" y="4440847"/>
            <a:ext cx="1357313" cy="741164"/>
          </a:xfrm>
          <a:prstGeom prst="rect">
            <a:avLst/>
          </a:prstGeom>
          <a:ln w="12700">
            <a:miter lim="400000"/>
          </a:ln>
        </p:spPr>
      </p:pic>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“Color”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etc.</a:t>
            </a:r>
          </a:p>
          <a:p>
            <a:r>
              <a:rPr lang="en-US" sz="2400" dirty="0" smtClean="0"/>
              <a:t>Convergence to “true” velocity is slower than with white noise, i.e. velocity uncertainty is larger</a:t>
            </a:r>
            <a:endParaRPr lang="en-US" sz="2400"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
        <p:nvSpPr>
          <p:cNvPr id="454" name="Shape 454"/>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467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3401137" y="597413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308886" y="5795077"/>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235184"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2994208" y="466403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3780020" y="434256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556903" y="399430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315926"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6842903"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601926"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468258" y="5224381"/>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1007489" y="549449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006729" y="466403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004406" y="466403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010451" y="411932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083880"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002230" y="463309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001244" y="454795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002159"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002947"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883861" y="3372370"/>
            <a:ext cx="2646659" cy="133007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lvl="0" indent="0">
              <a:buNone/>
              <a:defRPr sz="1800">
                <a:solidFill>
                  <a:srgbClr val="000000"/>
                </a:solidFill>
              </a:defRPr>
            </a:pPr>
            <a:r>
              <a:rPr sz="1400" dirty="0">
                <a:latin typeface="+mn-lt"/>
              </a:rPr>
              <a:t>Must be taken into account to produce more “realistic” </a:t>
            </a:r>
            <a:r>
              <a:rPr sz="1400" dirty="0" smtClean="0">
                <a:latin typeface="+mn-lt"/>
              </a:rPr>
              <a:t>velocities</a:t>
            </a:r>
            <a:r>
              <a:rPr lang="en-GB" sz="1400" dirty="0" smtClean="0">
                <a:latin typeface="+mn-lt"/>
              </a:rPr>
              <a:t/>
            </a:r>
            <a:br>
              <a:rPr lang="en-GB" sz="1400" dirty="0" smtClean="0">
                <a:latin typeface="+mn-lt"/>
              </a:rPr>
            </a:br>
            <a:r>
              <a:rPr lang="en-GB" sz="1400" dirty="0" smtClean="0">
                <a:latin typeface="+mn-lt"/>
              </a:rPr>
              <a:t/>
            </a:r>
            <a:br>
              <a:rPr lang="en-GB" sz="1400" dirty="0" smtClean="0">
                <a:latin typeface="+mn-lt"/>
              </a:rPr>
            </a:br>
            <a:r>
              <a:rPr sz="1400" dirty="0" smtClean="0">
                <a:latin typeface="+mn-lt"/>
              </a:rPr>
              <a:t>This </a:t>
            </a:r>
            <a:r>
              <a:rPr sz="1400" dirty="0">
                <a:latin typeface="+mn-lt"/>
              </a:rPr>
              <a:t>is statistical and still does not account for all other (unmodeled) errors elsewhere in the GPS system</a:t>
            </a:r>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dirty="0" smtClean="0"/>
              <a:t>Issues in GNSS error analysis</a:t>
            </a:r>
            <a:endParaRPr lang="en-US" dirty="0"/>
          </a:p>
        </p:txBody>
      </p:sp>
      <p:sp>
        <p:nvSpPr>
          <p:cNvPr id="27651" name="Rectangle 3"/>
          <p:cNvSpPr>
            <a:spLocks noGrp="1" noChangeArrowheads="1"/>
          </p:cNvSpPr>
          <p:nvPr>
            <p:ph idx="1"/>
          </p:nvPr>
        </p:nvSpPr>
        <p:spPr/>
        <p:txBody>
          <a:bodyPr/>
          <a:lstStyle/>
          <a:p>
            <a:r>
              <a:rPr lang="en-US" smtClean="0"/>
              <a:t>What are the sources of the errors ?</a:t>
            </a:r>
          </a:p>
          <a:p>
            <a:r>
              <a:rPr lang="en-US" smtClean="0"/>
              <a:t>How much of the error can we remove by better modeling ?</a:t>
            </a:r>
          </a:p>
          <a:p>
            <a:r>
              <a:rPr lang="en-US" smtClean="0"/>
              <a:t>Do we have enough information to infer the uncertainties from the data ?</a:t>
            </a:r>
          </a:p>
          <a:p>
            <a:r>
              <a:rPr lang="en-US" smtClean="0"/>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CATS (Williams, 2008)</a:t>
            </a:r>
            <a:endParaRPr lang="en-US" dirty="0"/>
          </a:p>
        </p:txBody>
      </p:sp>
      <p:sp>
        <p:nvSpPr>
          <p:cNvPr id="5" name="Content Placeholder 4"/>
          <p:cNvSpPr>
            <a:spLocks noGrp="1"/>
          </p:cNvSpPr>
          <p:nvPr>
            <p:ph idx="1"/>
          </p:nvPr>
        </p:nvSpPr>
        <p:spPr/>
        <p:txBody>
          <a:bodyPr>
            <a:normAutofit/>
          </a:bodyPr>
          <a:lstStyle/>
          <a:p>
            <a:r>
              <a:rPr lang="en-US" dirty="0" smtClean="0"/>
              <a:t>Create and Analyze Time Series</a:t>
            </a:r>
          </a:p>
          <a:p>
            <a:r>
              <a:rPr lang="en-US" dirty="0" smtClean="0"/>
              <a:t>Maximum likelihood estimator for chosen model solves for</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p>
          <a:p>
            <a:pPr lvl="1"/>
            <a:r>
              <a:rPr lang="en-US" dirty="0" smtClean="0"/>
              <a:t>Information on M. Floyd’s experience of compiling CATS at http://</a:t>
            </a:r>
            <a:r>
              <a:rPr lang="en-US" dirty="0" err="1" smtClean="0"/>
              <a:t>web.mit.edu</a:t>
            </a:r>
            <a:r>
              <a:rPr lang="en-US" dirty="0" smtClean="0"/>
              <a:t>/</a:t>
            </a:r>
            <a:r>
              <a:rPr lang="en-US" dirty="0" err="1" smtClean="0"/>
              <a:t>mfloyd</a:t>
            </a:r>
            <a:r>
              <a:rPr lang="en-US" dirty="0" smtClean="0"/>
              <a:t>/www/computing/cats/</a:t>
            </a:r>
          </a:p>
          <a:p>
            <a:r>
              <a:rPr lang="en-US" dirty="0" smtClean="0"/>
              <a:t>Formerly at http://</a:t>
            </a:r>
            <a:r>
              <a:rPr lang="en-US" dirty="0" err="1" smtClean="0"/>
              <a:t>www.pol.ac.uk</a:t>
            </a:r>
            <a:r>
              <a:rPr lang="en-US" dirty="0" smtClean="0"/>
              <a:t>/home/staff/?user=</a:t>
            </a:r>
            <a:r>
              <a:rPr lang="en-US" dirty="0" err="1" smtClean="0"/>
              <a:t>WillSimoCats</a:t>
            </a:r>
            <a:endParaRPr lang="en-US" dirty="0"/>
          </a:p>
          <a:p>
            <a:pPr lvl="1"/>
            <a:r>
              <a:rPr lang="en-US" dirty="0" smtClean="0"/>
              <a:t>However, above web page and source code no longer seem to available</a:t>
            </a:r>
          </a:p>
          <a:p>
            <a:pPr lvl="1"/>
            <a:r>
              <a:rPr lang="en-US" dirty="0" smtClean="0"/>
              <a:t>Possibly a sign that CATS is superseded by Hector?</a:t>
            </a:r>
            <a:endParaRPr lang="en-US" dirty="0"/>
          </a:p>
        </p:txBody>
      </p:sp>
      <p:sp>
        <p:nvSpPr>
          <p:cNvPr id="3" name="Date Placeholder 2"/>
          <p:cNvSpPr>
            <a:spLocks noGrp="1"/>
          </p:cNvSpPr>
          <p:nvPr>
            <p:ph type="dt" sz="half" idx="10"/>
          </p:nvPr>
        </p:nvSpPr>
        <p:spPr/>
        <p:txBody>
          <a:bodyPr/>
          <a:lstStyle/>
          <a:p>
            <a:r>
              <a:rPr lang="en-GB" smtClean="0"/>
              <a:t>2017/07/19</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a:bodyPr>
          <a:lstStyle/>
          <a:p>
            <a:r>
              <a:rPr lang="en-US" dirty="0" smtClean="0"/>
              <a:t>Much the same as CATS but faster algorithm</a:t>
            </a:r>
          </a:p>
          <a:p>
            <a:r>
              <a:rPr lang="en-US" dirty="0" smtClean="0"/>
              <a:t>Maximum </a:t>
            </a:r>
            <a:r>
              <a:rPr lang="en-US" dirty="0"/>
              <a:t>likelihood estimator for chosen </a:t>
            </a:r>
            <a:r>
              <a:rPr lang="en-US" dirty="0" smtClean="0"/>
              <a:t>model solves for</a:t>
            </a:r>
            <a:endParaRPr lang="en-US" dirty="0"/>
          </a:p>
          <a:p>
            <a:pPr lvl="1"/>
            <a:r>
              <a:rPr lang="en-US" dirty="0"/>
              <a:t>Initial position and velocity</a:t>
            </a:r>
          </a:p>
          <a:p>
            <a:pPr lvl="1"/>
            <a:r>
              <a:rPr lang="en-US" dirty="0"/>
              <a:t>Seasonal cycles (sum of periodic terms) [optional]</a:t>
            </a:r>
          </a:p>
          <a:p>
            <a:pPr lvl="1"/>
            <a:r>
              <a:rPr lang="en-US" dirty="0"/>
              <a:t>Exponent of power law noise </a:t>
            </a:r>
            <a:r>
              <a:rPr lang="en-US" dirty="0" smtClean="0"/>
              <a:t>model</a:t>
            </a:r>
          </a:p>
          <a:p>
            <a:pPr marL="342900" lvl="1" indent="0">
              <a:buNone/>
            </a:pPr>
            <a:r>
              <a:rPr lang="en-US" dirty="0" smtClean="0"/>
              <a:t>Also, as of Hector version 1.6:</a:t>
            </a:r>
            <a:endParaRPr lang="en-US" dirty="0"/>
          </a:p>
          <a:p>
            <a:pPr lvl="1"/>
            <a:r>
              <a:rPr lang="en-US" dirty="0" smtClean="0"/>
              <a:t>Changes in linear velocity</a:t>
            </a:r>
          </a:p>
          <a:p>
            <a:pPr lvl="1"/>
            <a:r>
              <a:rPr lang="en-US" dirty="0"/>
              <a:t>N</a:t>
            </a:r>
            <a:r>
              <a:rPr lang="en-US" dirty="0" smtClean="0"/>
              <a:t>on-linear motions (logarithmic and/or exponential decays)</a:t>
            </a:r>
          </a:p>
          <a:p>
            <a:r>
              <a:rPr lang="en-US" dirty="0" smtClean="0"/>
              <a:t>Requires ATLAS linear algebra libraries to be installed on computer</a:t>
            </a:r>
          </a:p>
          <a:p>
            <a:r>
              <a:rPr lang="en-US" dirty="0" smtClean="0"/>
              <a:t>Linux package available but tricky to install from source due to ATLAS requirement</a:t>
            </a:r>
          </a:p>
          <a:p>
            <a:r>
              <a:rPr lang="en-US" dirty="0" smtClean="0"/>
              <a:t>http://</a:t>
            </a:r>
            <a:r>
              <a:rPr lang="en-US" dirty="0" err="1" smtClean="0"/>
              <a:t>segal.ubi.pt</a:t>
            </a:r>
            <a:r>
              <a:rPr lang="en-US" dirty="0" smtClean="0"/>
              <a:t>/hector/</a:t>
            </a:r>
            <a:endParaRPr lang="en-US" dirty="0"/>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h_cats</a:t>
            </a:r>
            <a:r>
              <a:rPr lang="en-US" dirty="0" smtClean="0"/>
              <a:t>/</a:t>
            </a:r>
            <a:r>
              <a:rPr lang="en-US" dirty="0" err="1" smtClean="0">
                <a:latin typeface="Courier New" charset="0"/>
                <a:ea typeface="Courier New" charset="0"/>
                <a:cs typeface="Courier New" charset="0"/>
              </a:rPr>
              <a:t>sh_hector</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fontScale="92500" lnSpcReduction="2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latin typeface="Courier" charset="0"/>
                <a:ea typeface="Courier" charset="0"/>
                <a:cs typeface="Courier" charset="0"/>
              </a:rPr>
              <a:t>globk</a:t>
            </a:r>
            <a:r>
              <a:rPr lang="en-US" dirty="0" smtClean="0"/>
              <a:t> command file</a:t>
            </a:r>
          </a:p>
          <a:p>
            <a:r>
              <a:rPr lang="en-US" dirty="0" smtClean="0"/>
              <a:t>Can take a </a:t>
            </a:r>
            <a:r>
              <a:rPr lang="en-US" i="1" dirty="0" smtClean="0"/>
              <a:t>long</a:t>
            </a:r>
            <a:r>
              <a:rPr lang="en-US" dirty="0" smtClean="0"/>
              <a:t> time!</a:t>
            </a:r>
          </a:p>
          <a:p>
            <a:r>
              <a:rPr lang="en-US" dirty="0" smtClean="0"/>
              <a:t>Reads GAMIT/GLOBK formats</a:t>
            </a:r>
          </a:p>
          <a:p>
            <a:pPr lvl="1"/>
            <a:r>
              <a:rPr lang="en-US" dirty="0" err="1" smtClean="0"/>
              <a:t>pos</a:t>
            </a:r>
            <a:r>
              <a:rPr lang="en-US" dirty="0" smtClean="0"/>
              <a:t>-file(s) as input</a:t>
            </a:r>
          </a:p>
          <a:p>
            <a:pPr lvl="1"/>
            <a:r>
              <a:rPr lang="en-US" dirty="0" err="1"/>
              <a:t>e</a:t>
            </a:r>
            <a:r>
              <a:rPr lang="en-US" dirty="0" err="1" smtClean="0"/>
              <a:t>q</a:t>
            </a:r>
            <a:r>
              <a:rPr lang="en-US" dirty="0" smtClean="0"/>
              <a:t>-file(s) to define discontinuities for estimation of offsets</a:t>
            </a:r>
          </a:p>
          <a:p>
            <a:pPr lvl="1"/>
            <a:r>
              <a:rPr lang="en-US" dirty="0" err="1">
                <a:latin typeface="Courier" charset="0"/>
                <a:ea typeface="Courier" charset="0"/>
                <a:cs typeface="Courier" charset="0"/>
              </a:rPr>
              <a:t>t</a:t>
            </a:r>
            <a:r>
              <a:rPr lang="en-US" dirty="0" err="1" smtClean="0">
                <a:latin typeface="Courier" charset="0"/>
                <a:ea typeface="Courier" charset="0"/>
                <a:cs typeface="Courier" charset="0"/>
              </a:rPr>
              <a:t>sfit</a:t>
            </a:r>
            <a:r>
              <a:rPr lang="en-US" dirty="0" smtClean="0"/>
              <a:t> command file containing “</a:t>
            </a:r>
            <a:r>
              <a:rPr lang="en-US" dirty="0" err="1" smtClean="0"/>
              <a:t>eq_file</a:t>
            </a:r>
            <a:r>
              <a:rPr lang="en-US" dirty="0" smtClean="0"/>
              <a:t>”, “</a:t>
            </a:r>
            <a:r>
              <a:rPr lang="en-US" dirty="0" err="1" smtClean="0"/>
              <a:t>max_sigma</a:t>
            </a:r>
            <a:r>
              <a:rPr lang="en-US" dirty="0" smtClean="0"/>
              <a:t>”, “</a:t>
            </a:r>
            <a:r>
              <a:rPr lang="en-US" dirty="0" err="1" smtClean="0"/>
              <a:t>n_sigma</a:t>
            </a:r>
            <a:r>
              <a:rPr lang="en-US" dirty="0" smtClean="0"/>
              <a:t>” and/or “periodic” options instead of specifying as </a:t>
            </a:r>
            <a:r>
              <a:rPr lang="en-US" dirty="0" err="1" smtClean="0">
                <a:latin typeface="Courier" charset="0"/>
                <a:ea typeface="Courier" charset="0"/>
                <a:cs typeface="Courier" charset="0"/>
              </a:rPr>
              <a:t>sh_cats</a:t>
            </a:r>
            <a:r>
              <a:rPr lang="en-US" dirty="0" smtClean="0"/>
              <a:t>/</a:t>
            </a:r>
            <a:r>
              <a:rPr lang="en-US" dirty="0" err="1" smtClean="0">
                <a:latin typeface="Courier" charset="0"/>
                <a:ea typeface="Courier" charset="0"/>
                <a:cs typeface="Courier" charset="0"/>
              </a:rPr>
              <a:t>sh_hector</a:t>
            </a:r>
            <a:r>
              <a:rPr lang="en-US" dirty="0" smtClean="0"/>
              <a:t> options</a:t>
            </a:r>
          </a:p>
          <a:p>
            <a:r>
              <a:rPr lang="en-US" dirty="0" smtClean="0"/>
              <a:t>Writes files for GLOBK</a:t>
            </a:r>
          </a:p>
          <a:p>
            <a:pPr lvl="1"/>
            <a:r>
              <a:rPr lang="en-US" dirty="0" err="1"/>
              <a:t>a</a:t>
            </a:r>
            <a:r>
              <a:rPr lang="en-US" dirty="0" err="1" smtClean="0"/>
              <a:t>pr</a:t>
            </a:r>
            <a:r>
              <a:rPr lang="en-US" dirty="0" smtClean="0"/>
              <a:t>-file(s), including “EXTENDED” terms where periodic and/or non-linear (</a:t>
            </a:r>
            <a:r>
              <a:rPr lang="en-US" dirty="0" err="1" smtClean="0"/>
              <a:t>logrithmic</a:t>
            </a:r>
            <a:r>
              <a:rPr lang="en-US" dirty="0" smtClean="0"/>
              <a:t> and/or exponential decay) terms have been estimated</a:t>
            </a:r>
          </a:p>
          <a:p>
            <a:pPr lvl="1"/>
            <a:r>
              <a:rPr lang="en-US" dirty="0" smtClean="0"/>
              <a:t>“</a:t>
            </a:r>
            <a:r>
              <a:rPr lang="en-US" dirty="0" err="1" smtClean="0"/>
              <a:t>mar_neu</a:t>
            </a:r>
            <a:r>
              <a:rPr lang="en-US" dirty="0" smtClean="0"/>
              <a:t>” commands for equivalent random walk process noise</a:t>
            </a:r>
            <a:endParaRPr lang="en-US" dirty="0"/>
          </a:p>
        </p:txBody>
      </p:sp>
      <p:sp>
        <p:nvSpPr>
          <p:cNvPr id="4" name="Date Placeholder 3"/>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2311566" y="5644270"/>
            <a:ext cx="4864608" cy="641350"/>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White noise vs flicker noise from Mao et al. </a:t>
            </a:r>
            <a:r>
              <a:rPr lang="en-US" dirty="0">
                <a:solidFill>
                  <a:srgbClr val="000000"/>
                </a:solidFill>
              </a:rPr>
              <a:t>(</a:t>
            </a:r>
            <a:r>
              <a:rPr lang="en-US" sz="1800" dirty="0" smtClean="0">
                <a:solidFill>
                  <a:srgbClr val="000000"/>
                </a:solidFill>
              </a:rPr>
              <a:t>1999)</a:t>
            </a:r>
            <a:br>
              <a:rPr lang="en-US" sz="1800" dirty="0" smtClean="0">
                <a:solidFill>
                  <a:srgbClr val="000000"/>
                </a:solidFill>
              </a:rPr>
            </a:br>
            <a:r>
              <a:rPr lang="en-US" sz="1800" dirty="0" smtClean="0">
                <a:solidFill>
                  <a:srgbClr val="000000"/>
                </a:solidFill>
              </a:rPr>
              <a:t>spectral </a:t>
            </a:r>
            <a:r>
              <a:rPr lang="en-US" sz="1800" dirty="0">
                <a:solidFill>
                  <a:srgbClr val="000000"/>
                </a:solidFill>
              </a:rPr>
              <a:t>analysis of 23 global stations</a:t>
            </a:r>
          </a:p>
        </p:txBody>
      </p:sp>
      <p:sp>
        <p:nvSpPr>
          <p:cNvPr id="8" name="Title 7"/>
          <p:cNvSpPr>
            <a:spLocks noGrp="1"/>
          </p:cNvSpPr>
          <p:nvPr>
            <p:ph type="title"/>
          </p:nvPr>
        </p:nvSpPr>
        <p:spPr/>
        <p:txBody>
          <a:bodyPr/>
          <a:lstStyle/>
          <a:p>
            <a:pPr algn="ctr"/>
            <a:r>
              <a:rPr lang="en-US" dirty="0" smtClean="0"/>
              <a:t>Approximations (Mao et al., 1999)</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1840991" y="2157941"/>
            <a:ext cx="5805757" cy="369332"/>
          </a:xfrm>
          <a:prstGeom prst="rect">
            <a:avLst/>
          </a:prstGeom>
          <a:noFill/>
        </p:spPr>
        <p:txBody>
          <a:bodyPr wrap="none" rtlCol="0">
            <a:spAutoFit/>
          </a:bodyPr>
          <a:lstStyle/>
          <a:p>
            <a:r>
              <a:rPr lang="en-US" dirty="0">
                <a:solidFill>
                  <a:srgbClr val="000000"/>
                </a:solidFill>
              </a:rPr>
              <a:t>Use white noise </a:t>
            </a:r>
            <a:r>
              <a:rPr lang="en-US">
                <a:solidFill>
                  <a:srgbClr val="000000"/>
                </a:solidFill>
              </a:rPr>
              <a:t>statistics </a:t>
            </a:r>
            <a:r>
              <a:rPr lang="en-US" smtClean="0">
                <a:solidFill>
                  <a:srgbClr val="000000"/>
                </a:solidFill>
              </a:rPr>
              <a:t>(</a:t>
            </a:r>
            <a:r>
              <a:rPr lang="en-US" dirty="0" err="1" smtClean="0">
                <a:solidFill>
                  <a:srgbClr val="000000"/>
                </a:solidFill>
              </a:rPr>
              <a:t>wrms</a:t>
            </a:r>
            <a:r>
              <a:rPr lang="en-US" dirty="0">
                <a:solidFill>
                  <a:srgbClr val="000000"/>
                </a:solidFill>
              </a:rPr>
              <a:t>) to predict the flicker noise</a:t>
            </a:r>
            <a:endParaRPr lang="en-US" dirty="0"/>
          </a:p>
        </p:txBody>
      </p:sp>
      <p:pic>
        <p:nvPicPr>
          <p:cNvPr id="19" name="Picture 2" descr="Mao 95 15"/>
          <p:cNvPicPr>
            <a:picLocks noGrp="1" noChangeAspect="1" noChangeArrowheads="1"/>
          </p:cNvPicPr>
          <p:nvPr>
            <p:ph idx="1"/>
          </p:nvPr>
        </p:nvPicPr>
        <p:blipFill>
          <a:blip r:embed="rId3"/>
          <a:srcRect/>
          <a:stretch>
            <a:fillRect/>
          </a:stretch>
        </p:blipFill>
        <p:spPr bwMode="auto">
          <a:xfrm>
            <a:off x="2215134" y="2501678"/>
            <a:ext cx="4713732" cy="2999232"/>
          </a:xfrm>
          <a:prstGeom prst="rect">
            <a:avLst/>
          </a:prstGeom>
          <a:noFill/>
          <a:ln w="9525">
            <a:noFill/>
            <a:miter lim="800000"/>
            <a:headEnd/>
            <a:tailEnd/>
          </a:ln>
        </p:spPr>
      </p:pic>
    </p:spTree>
    <p:extLst>
      <p:ext uri="{BB962C8B-B14F-4D97-AF65-F5344CB8AC3E}">
        <p14:creationId xmlns:p14="http://schemas.microsoft.com/office/powerpoint/2010/main" val="1916567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smtClean="0"/>
              <a:t>“Realistic sigma” algorithm for velocity uncertainties</a:t>
            </a:r>
            <a:endParaRPr lang="en-US" dirty="0"/>
          </a:p>
        </p:txBody>
      </p:sp>
      <p:sp>
        <p:nvSpPr>
          <p:cNvPr id="48131" name="Rectangle 3"/>
          <p:cNvSpPr>
            <a:spLocks noGrp="1" noChangeArrowheads="1"/>
          </p:cNvSpPr>
          <p:nvPr>
            <p:ph idx="1"/>
          </p:nvPr>
        </p:nvSpPr>
        <p:spPr/>
        <p:txBody>
          <a:bodyPr>
            <a:normAutofit fontScale="92500" lnSpcReduction="20000"/>
          </a:bodyPr>
          <a:lstStyle/>
          <a:p>
            <a:pPr marL="0" indent="0">
              <a:buNone/>
            </a:pPr>
            <a:r>
              <a:rPr lang="en-US" dirty="0" smtClean="0"/>
              <a:t>Motivation</a:t>
            </a:r>
          </a:p>
          <a:p>
            <a:r>
              <a:rPr lang="en-US" dirty="0" smtClean="0"/>
              <a:t>Computational efficiency</a:t>
            </a:r>
          </a:p>
          <a:p>
            <a:r>
              <a:rPr lang="en-US" dirty="0"/>
              <a:t>H</a:t>
            </a:r>
            <a:r>
              <a:rPr lang="en-US" dirty="0" smtClean="0"/>
              <a:t>andle time series with varying lengths and data gaps</a:t>
            </a:r>
          </a:p>
          <a:p>
            <a:r>
              <a:rPr lang="en-US" dirty="0"/>
              <a:t>O</a:t>
            </a:r>
            <a:r>
              <a:rPr lang="en-US" dirty="0" smtClean="0"/>
              <a:t>btain a model that can be used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pPr marL="0" indent="0">
              <a:buNone/>
            </a:pPr>
            <a:r>
              <a:rPr lang="en-US" dirty="0" smtClean="0"/>
              <a:t>Concept</a:t>
            </a:r>
          </a:p>
          <a:p>
            <a:r>
              <a:rPr lang="en-US" dirty="0" smtClean="0"/>
              <a:t>The departure from a white-noise (√</a:t>
            </a:r>
            <a:r>
              <a:rPr lang="en-US" i="1" dirty="0" smtClean="0"/>
              <a:t>n</a:t>
            </a:r>
            <a:r>
              <a:rPr lang="en-US" dirty="0" smtClean="0"/>
              <a:t>) reduction in noise with averaging provides a measure of correlated noise.</a:t>
            </a:r>
          </a:p>
          <a:p>
            <a:pPr marL="0" indent="0">
              <a:buNone/>
            </a:pPr>
            <a:r>
              <a:rPr lang="en-US" dirty="0" smtClean="0"/>
              <a:t>Implementation</a:t>
            </a:r>
          </a:p>
          <a:p>
            <a:r>
              <a:rPr lang="en-US" dirty="0" smtClean="0"/>
              <a:t>Fit the values of </a:t>
            </a:r>
            <a:r>
              <a:rPr lang="en-US" i="1" dirty="0" smtClean="0"/>
              <a:t>χ</a:t>
            </a:r>
            <a:r>
              <a:rPr lang="en-US" baseline="30000" dirty="0" smtClean="0"/>
              <a:t>2</a:t>
            </a:r>
            <a:r>
              <a:rPr lang="en-US" dirty="0" smtClean="0"/>
              <a:t> versus averaging time to the exponential function expected for a first-order Gauss-Markov (FOGM) process (amplitude, correlation time)</a:t>
            </a:r>
          </a:p>
          <a:p>
            <a:r>
              <a:rPr lang="en-US" dirty="0" smtClean="0"/>
              <a:t>Use the </a:t>
            </a:r>
            <a:r>
              <a:rPr lang="en-US" i="1" dirty="0" smtClean="0"/>
              <a:t>χ</a:t>
            </a:r>
            <a:r>
              <a:rPr lang="en-US" baseline="30000" dirty="0" smtClean="0"/>
              <a:t>2</a:t>
            </a:r>
            <a:r>
              <a:rPr lang="en-US" dirty="0" smtClean="0"/>
              <a:t> value for infinite averaging time predicted from this model to scale the white noise sigma estimates from the original (least-squares) fit </a:t>
            </a:r>
          </a:p>
          <a:p>
            <a:pPr marL="0" indent="0">
              <a:buNone/>
            </a:pPr>
            <a:r>
              <a:rPr lang="en-US" dirty="0"/>
              <a:t> </a:t>
            </a:r>
            <a:r>
              <a:rPr lang="en-US" dirty="0" smtClean="0"/>
              <a:t>    and/or</a:t>
            </a:r>
          </a:p>
          <a:p>
            <a:r>
              <a:rPr lang="en-US" dirty="0" smtClean="0"/>
              <a:t>Fit the values to a FOGM with infinite averaging time (i.e., random walk) and use these estimates as input to </a:t>
            </a:r>
            <a:r>
              <a:rPr lang="en-US" dirty="0" err="1" smtClean="0">
                <a:latin typeface="Courier" charset="0"/>
                <a:ea typeface="Courier" charset="0"/>
                <a:cs typeface="Courier" charset="0"/>
              </a:rPr>
              <a:t>globk</a:t>
            </a:r>
            <a:r>
              <a:rPr lang="en-US" dirty="0" smtClean="0"/>
              <a:t> (“</a:t>
            </a:r>
            <a:r>
              <a:rPr lang="en-US" dirty="0" err="1" smtClean="0"/>
              <a:t>mar_neu</a:t>
            </a:r>
            <a:r>
              <a:rPr lang="en-US" dirty="0" smtClean="0"/>
              <a:t>” command)</a:t>
            </a:r>
          </a:p>
          <a:p>
            <a:pPr lvl="1"/>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92500"/>
          </a:bodyPr>
          <a:lstStyle/>
          <a:p>
            <a:r>
              <a:rPr lang="en-US" dirty="0" smtClean="0"/>
              <a:t>For independent noise,</a:t>
            </a:r>
            <a:br>
              <a:rPr lang="en-US" dirty="0" smtClean="0"/>
            </a:br>
            <a:r>
              <a:rPr lang="en-US" dirty="0" smtClean="0"/>
              <a:t>variance ∝ 1/√</a:t>
            </a:r>
            <a:r>
              <a:rPr lang="en-US" i="1"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tretch>
            <a:fillRect/>
          </a:stretch>
        </p:blipFill>
        <p:spPr bwMode="auto">
          <a:xfrm>
            <a:off x="4629150" y="2543565"/>
            <a:ext cx="3886200" cy="291545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smtClean="0"/>
              <a:t>2017/07/19</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a:t>
            </a:r>
            <a:r>
              <a:rPr lang="en-US" dirty="0" err="1" smtClean="0">
                <a:solidFill>
                  <a:srgbClr val="000000"/>
                </a:solidFill>
              </a:rPr>
              <a:t>FOGMEx</a:t>
            </a:r>
            <a:r>
              <a:rPr lang="en-US" dirty="0" smtClean="0">
                <a:solidFill>
                  <a:srgbClr val="000000"/>
                </a:solidFill>
              </a:rPr>
              <a:t>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152400" y="1024128"/>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152400" y="2755392"/>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a:t>
            </a:r>
            <a:r>
              <a:rPr lang="en-US" sz="2400" dirty="0" err="1" smtClean="0">
                <a:solidFill>
                  <a:srgbClr val="000000"/>
                </a:solidFill>
              </a:rPr>
              <a:t>FOGMEx</a:t>
            </a:r>
            <a:r>
              <a:rPr lang="en-US" sz="2400" dirty="0" smtClean="0">
                <a:solidFill>
                  <a:srgbClr val="000000"/>
                </a:solidFill>
              </a:rPr>
              <a:t>)</a:t>
            </a:r>
          </a:p>
        </p:txBody>
      </p:sp>
      <p:pic>
        <p:nvPicPr>
          <p:cNvPr id="58371" name="Content Placeholder 3" descr="RSvsFlicker.jpg"/>
          <p:cNvPicPr>
            <a:picLocks noGrp="1" noChangeAspect="1"/>
          </p:cNvPicPr>
          <p:nvPr>
            <p:ph idx="1"/>
          </p:nvPr>
        </p:nvPicPr>
        <p:blipFill>
          <a:blip r:embed="rId3"/>
          <a:stretch>
            <a:fillRect/>
          </a:stretch>
        </p:blipFill>
        <p:spPr>
          <a:xfrm>
            <a:off x="628650" y="2118210"/>
            <a:ext cx="7886700" cy="3766167"/>
          </a:xfrm>
        </p:spPr>
      </p:pic>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
        <p:nvSpPr>
          <p:cNvPr id="58372" name="TextBox 3"/>
          <p:cNvSpPr txBox="1">
            <a:spLocks noChangeArrowheads="1"/>
          </p:cNvSpPr>
          <p:nvPr/>
        </p:nvSpPr>
        <p:spPr bwMode="auto">
          <a:xfrm>
            <a:off x="609600"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Tree>
    <p:extLst>
      <p:ext uri="{BB962C8B-B14F-4D97-AF65-F5344CB8AC3E}">
        <p14:creationId xmlns:p14="http://schemas.microsoft.com/office/powerpoint/2010/main" val="360471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a:r>
              <a:rPr lang="en-US" dirty="0" smtClean="0"/>
              <a:t>Determining the uncertainties of GNSS parameter estimates</a:t>
            </a:r>
            <a:endParaRPr lang="en-US" dirty="0"/>
          </a:p>
        </p:txBody>
      </p:sp>
      <p:sp>
        <p:nvSpPr>
          <p:cNvPr id="29699" name="Rectangle 5"/>
          <p:cNvSpPr>
            <a:spLocks noGrp="1" noChangeArrowheads="1"/>
          </p:cNvSpPr>
          <p:nvPr>
            <p:ph idx="1"/>
          </p:nvPr>
        </p:nvSpPr>
        <p:spPr/>
        <p:txBody>
          <a:bodyPr/>
          <a:lstStyle/>
          <a:p>
            <a:r>
              <a:rPr lang="en-US" smtClean="0"/>
              <a:t>Rigorous estimate of uncertainties requires full knowledge of the error spectrum, both temporal and spatial correlations (never possible)</a:t>
            </a:r>
          </a:p>
          <a:p>
            <a:r>
              <a:rPr lang="en-US" smtClean="0"/>
              <a:t>Sufficient approximations are often available by examining time series (phase and/or position) and reweighting data</a:t>
            </a:r>
          </a:p>
          <a:p>
            <a:r>
              <a:rPr lang="en-US" smtClean="0"/>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mtClean="0"/>
              <a:t>Summary of practical approaches</a:t>
            </a:r>
            <a:endParaRPr lang="en-US" dirty="0"/>
          </a:p>
        </p:txBody>
      </p:sp>
      <p:sp>
        <p:nvSpPr>
          <p:cNvPr id="60419" name="Rectangle 3"/>
          <p:cNvSpPr>
            <a:spLocks noGrp="1" noChangeArrowheads="1"/>
          </p:cNvSpPr>
          <p:nvPr>
            <p:ph idx="1"/>
          </p:nvPr>
        </p:nvSpPr>
        <p:spPr/>
        <p:txBody>
          <a:bodyPr/>
          <a:lstStyle/>
          <a:p>
            <a:r>
              <a:rPr lang="en-US" smtClean="0"/>
              <a:t>White noise + flicker noise (+ random walk) to model the spectrum (Williams et al., 2004)</a:t>
            </a:r>
          </a:p>
          <a:p>
            <a:r>
              <a:rPr lang="en-US" smtClean="0"/>
              <a:t>White noise as a proxy for flicker noise (Mao et al., 1999)</a:t>
            </a:r>
          </a:p>
          <a:p>
            <a:r>
              <a:rPr lang="en-US" smtClean="0"/>
              <a:t>Random walk to model to model an exponential spectrum (Herring “FOGMEx” algorithm for velocities)</a:t>
            </a:r>
          </a:p>
          <a:p>
            <a:r>
              <a:rPr lang="en-US" smtClean="0"/>
              <a:t>“Eyeball” white noise + random walk for non-continuous data</a:t>
            </a:r>
          </a:p>
          <a:p>
            <a:r>
              <a:rPr lang="en-US" smtClean="0"/>
              <a:t>All approaches require common sense and verification                                                                       </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Tree>
    <p:extLst>
      <p:ext uri="{BB962C8B-B14F-4D97-AF65-F5344CB8AC3E}">
        <p14:creationId xmlns:p14="http://schemas.microsoft.com/office/powerpoint/2010/main" val="4239063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7696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smtClean="0">
                <a:solidFill>
                  <a:srgbClr val="000000"/>
                </a:solidFill>
              </a:rPr>
              <a:t>17 </a:t>
            </a:r>
            <a:r>
              <a:rPr lang="en-US" sz="1800" dirty="0">
                <a:solidFill>
                  <a:srgbClr val="000000"/>
                </a:solidFill>
              </a:rPr>
              <a:t>sites in central Macedonia: </a:t>
            </a:r>
            <a:r>
              <a:rPr lang="en-US" dirty="0">
                <a:solidFill>
                  <a:srgbClr val="000000"/>
                </a:solidFill>
              </a:rPr>
              <a:t>4–5 </a:t>
            </a:r>
            <a:r>
              <a:rPr lang="en-US" sz="1800" dirty="0">
                <a:solidFill>
                  <a:srgbClr val="000000"/>
                </a:solidFill>
              </a:rPr>
              <a:t>velocities pierce error ellipses</a:t>
            </a:r>
          </a:p>
        </p:txBody>
      </p:sp>
      <p:sp>
        <p:nvSpPr>
          <p:cNvPr id="10" name="Text Box 3"/>
          <p:cNvSpPr txBox="1">
            <a:spLocks noGrp="1" noChangeArrowheads="1"/>
          </p:cNvSpPr>
          <p:nvPr>
            <p:ph type="title"/>
          </p:nvPr>
        </p:nvSpPr>
        <p:spPr/>
        <p:txBody>
          <a:bodyPr/>
          <a:lstStyle/>
          <a:p>
            <a:pPr algn="ctr"/>
            <a:r>
              <a:rPr lang="en-US" dirty="0" smtClean="0"/>
              <a:t>External validation of velocity uncertainties by comparing with a geophysical model</a:t>
            </a:r>
            <a:endParaRPr lang="en-US" dirty="0"/>
          </a:p>
        </p:txBody>
      </p:sp>
      <p:pic>
        <p:nvPicPr>
          <p:cNvPr id="17" name="Picture 2" descr="macd70osu"/>
          <p:cNvPicPr>
            <a:picLocks noGrp="1" noChangeAspect="1" noChangeArrowheads="1"/>
          </p:cNvPicPr>
          <p:nvPr>
            <p:ph idx="1"/>
          </p:nvPr>
        </p:nvPicPr>
        <p:blipFill rotWithShape="1">
          <a:blip r:embed="rId3"/>
          <a:srcRect l="180" b="10933"/>
          <a:stretch/>
        </p:blipFill>
        <p:spPr>
          <a:xfrm>
            <a:off x="1396391" y="1764665"/>
            <a:ext cx="6351218" cy="4351338"/>
          </a:xfrm>
        </p:spPr>
      </p:pic>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
        <p:nvSpPr>
          <p:cNvPr id="13" name="TextBox 12"/>
          <p:cNvSpPr txBox="1"/>
          <p:nvPr/>
        </p:nvSpPr>
        <p:spPr>
          <a:xfrm>
            <a:off x="1421130" y="5933008"/>
            <a:ext cx="6326886" cy="646331"/>
          </a:xfrm>
          <a:prstGeom prst="rect">
            <a:avLst/>
          </a:prstGeom>
          <a:noFill/>
        </p:spPr>
        <p:txBody>
          <a:bodyPr wrap="square" rtlCol="0">
            <a:spAutoFit/>
          </a:bodyPr>
          <a:lstStyle/>
          <a:p>
            <a:r>
              <a:rPr lang="en-US" smtClean="0">
                <a:solidFill>
                  <a:srgbClr val="000000"/>
                </a:solidFill>
              </a:rPr>
              <a:t> I</a:t>
            </a:r>
            <a:r>
              <a:rPr lang="en-US" smtClean="0"/>
              <a:t>f </a:t>
            </a:r>
            <a:r>
              <a:rPr lang="en-US" dirty="0"/>
              <a:t>geologically rigid model is valid, 70% of sites should show </a:t>
            </a:r>
            <a:r>
              <a:rPr lang="en-US" dirty="0" smtClean="0"/>
              <a:t>no statistically </a:t>
            </a:r>
            <a:r>
              <a:rPr lang="en-US" dirty="0"/>
              <a:t>significant motion, i.e. velocity lies within </a:t>
            </a:r>
            <a:r>
              <a:rPr lang="en-US" dirty="0" smtClean="0"/>
              <a:t>error ellipse</a:t>
            </a:r>
            <a:endParaRPr lang="en-US" dirty="0"/>
          </a:p>
        </p:txBody>
      </p:sp>
      <p:sp>
        <p:nvSpPr>
          <p:cNvPr id="23" name="Text Box 4"/>
          <p:cNvSpPr txBox="1">
            <a:spLocks noChangeArrowheads="1"/>
          </p:cNvSpPr>
          <p:nvPr/>
        </p:nvSpPr>
        <p:spPr bwMode="auto">
          <a:xfrm>
            <a:off x="181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GMT plot at 70% </a:t>
            </a:r>
            <a:r>
              <a:rPr lang="en-US" sz="1800" dirty="0" smtClean="0">
                <a:solidFill>
                  <a:srgbClr val="000000"/>
                </a:solidFill>
              </a:rPr>
              <a:t>confidence</a:t>
            </a:r>
            <a:endParaRPr lang="en-US" sz="1800" dirty="0">
              <a:solidFill>
                <a:srgbClr val="000000"/>
              </a:solidFill>
            </a:endParaRPr>
          </a:p>
        </p:txBody>
      </p:sp>
      <p:sp>
        <p:nvSpPr>
          <p:cNvPr id="20" name="Oval 19"/>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1684677"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7715250" y="2929418"/>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smtClean="0">
                <a:solidFill>
                  <a:srgbClr val="000000"/>
                </a:solidFill>
              </a:rPr>
              <a:t>Now 1–2 </a:t>
            </a:r>
            <a:r>
              <a:rPr lang="en-US" sz="1800" dirty="0">
                <a:solidFill>
                  <a:srgbClr val="000000"/>
                </a:solidFill>
              </a:rPr>
              <a:t>of 17 velocities pierce error ellipses</a:t>
            </a:r>
          </a:p>
        </p:txBody>
      </p:sp>
      <p:pic>
        <p:nvPicPr>
          <p:cNvPr id="11" name="Picture 2" descr="macd95osu"/>
          <p:cNvPicPr>
            <a:picLocks noGrp="1" noChangeAspect="1" noChangeArrowheads="1"/>
          </p:cNvPicPr>
          <p:nvPr>
            <p:ph idx="1"/>
          </p:nvPr>
        </p:nvPicPr>
        <p:blipFill rotWithShape="1">
          <a:blip r:embed="rId3"/>
          <a:srcRect l="203" b="11412"/>
          <a:stretch/>
        </p:blipFill>
        <p:spPr>
          <a:xfrm>
            <a:off x="1402080" y="1703705"/>
            <a:ext cx="6359094" cy="4372428"/>
          </a:xfrm>
        </p:spPr>
      </p:pic>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4" name="Title 13"/>
          <p:cNvSpPr>
            <a:spLocks noGrp="1"/>
          </p:cNvSpPr>
          <p:nvPr>
            <p:ph type="title"/>
          </p:nvPr>
        </p:nvSpPr>
        <p:spPr/>
        <p:txBody>
          <a:bodyPr/>
          <a:lstStyle/>
          <a:p>
            <a:pPr algn="ctr"/>
            <a:r>
              <a:rPr lang="en-US" dirty="0" smtClean="0"/>
              <a:t>External validation of velocity uncertainties by comparing with a geophysical model</a:t>
            </a:r>
            <a:endParaRPr lang="en-US" dirty="0"/>
          </a:p>
        </p:txBody>
      </p:sp>
      <p:sp>
        <p:nvSpPr>
          <p:cNvPr id="19" name="Oval 18"/>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69342" y="3020568"/>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Same solution plotted with 95% confidence ellipses</a:t>
            </a:r>
            <a:endParaRPr lang="en-US" sz="1800" dirty="0" smtClean="0">
              <a:solidFill>
                <a:srgbClr val="000000"/>
              </a:solidFill>
            </a:endParaRPr>
          </a:p>
        </p:txBody>
      </p:sp>
    </p:spTree>
    <p:extLst>
      <p:ext uri="{BB962C8B-B14F-4D97-AF65-F5344CB8AC3E}">
        <p14:creationId xmlns:p14="http://schemas.microsoft.com/office/powerpoint/2010/main" val="2354017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1075944" y="1403709"/>
            <a:ext cx="6992111" cy="42473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mtClean="0">
                <a:solidFill>
                  <a:srgbClr val="000000"/>
                </a:solidFill>
              </a:rPr>
              <a:t>A </a:t>
            </a:r>
            <a:r>
              <a:rPr lang="en-US" dirty="0" smtClean="0">
                <a:solidFill>
                  <a:srgbClr val="000000"/>
                </a:solidFill>
              </a:rPr>
              <a:t>more complex case of a large network in the Cascadia subduction zone</a:t>
            </a:r>
            <a:endParaRPr lang="en-US" dirty="0">
              <a:solidFill>
                <a:srgbClr val="000000"/>
              </a:solidFill>
            </a:endParaRPr>
          </a:p>
        </p:txBody>
      </p:sp>
      <p:sp>
        <p:nvSpPr>
          <p:cNvPr id="68613" name="Text Box 5"/>
          <p:cNvSpPr txBox="1">
            <a:spLocks noChangeArrowheads="1"/>
          </p:cNvSpPr>
          <p:nvPr/>
        </p:nvSpPr>
        <p:spPr bwMode="auto">
          <a:xfrm>
            <a:off x="5286883" y="2902806"/>
            <a:ext cx="3228467" cy="2441448"/>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pPr algn="ctr"/>
            <a:r>
              <a:rPr lang="en-US" dirty="0" smtClean="0"/>
              <a:t>External validation of velocity uncertainties by comparing with a geophysical model</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pic>
        <p:nvPicPr>
          <p:cNvPr id="17" name="Picture 2"/>
          <p:cNvPicPr>
            <a:picLocks noGrp="1" noChangeAspect="1" noChangeArrowheads="1"/>
          </p:cNvPicPr>
          <p:nvPr>
            <p:ph idx="1"/>
          </p:nvPr>
        </p:nvPicPr>
        <p:blipFill>
          <a:blip r:embed="rId3">
            <a:lum bright="-12000" contrast="18000"/>
          </a:blip>
          <a:srcRect/>
          <a:stretch>
            <a:fillRect/>
          </a:stretch>
        </p:blipFill>
        <p:spPr bwMode="auto">
          <a:xfrm>
            <a:off x="628648" y="1828441"/>
            <a:ext cx="4491991" cy="4590177"/>
          </a:xfrm>
          <a:prstGeom prst="rect">
            <a:avLst/>
          </a:prstGeom>
          <a:noFill/>
          <a:ln w="9525">
            <a:noFill/>
            <a:miter lim="800000"/>
            <a:headEnd/>
            <a:tailEnd/>
          </a:ln>
        </p:spPr>
      </p:pic>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smtClean="0">
                <a:solidFill>
                  <a:srgbClr val="000000"/>
                </a:solidFill>
              </a:rPr>
              <a:t>Validation </a:t>
            </a:r>
            <a:r>
              <a:rPr lang="en-US" sz="2000" dirty="0">
                <a:solidFill>
                  <a:srgbClr val="000000"/>
                </a:solidFill>
              </a:rPr>
              <a:t>area (next slide) is east of </a:t>
            </a:r>
            <a:r>
              <a:rPr lang="en-US" sz="2000" dirty="0" smtClean="0">
                <a:solidFill>
                  <a:srgbClr val="000000"/>
                </a:solidFill>
              </a:rPr>
              <a:t>238°E</a:t>
            </a:r>
            <a:endParaRPr lang="en-US" sz="2000" dirty="0">
              <a:solidFill>
                <a:srgbClr val="000000"/>
              </a:solidFill>
            </a:endParaRP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87690" y="92076"/>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pPr algn="ctr"/>
            <a:r>
              <a:rPr lang="en-US" dirty="0" smtClean="0"/>
              <a:t>Statistics of velocity residuals</a:t>
            </a:r>
            <a:endParaRPr lang="en-US" dirty="0"/>
          </a:p>
        </p:txBody>
      </p:sp>
      <p:pic>
        <p:nvPicPr>
          <p:cNvPr id="16" name="Picture 2" descr="f09b_V"/>
          <p:cNvPicPr>
            <a:picLocks noGrp="1" noChangeAspect="1" noChangeArrowheads="1"/>
          </p:cNvPicPr>
          <p:nvPr>
            <p:ph sz="half" idx="1"/>
          </p:nvPr>
        </p:nvPicPr>
        <p:blipFill>
          <a:blip r:embed="rId3"/>
          <a:srcRect l="4678" t="45370" r="52046" b="4630"/>
          <a:stretch>
            <a:fillRect/>
          </a:stretch>
        </p:blipFill>
        <p:spPr>
          <a:xfrm>
            <a:off x="1080974" y="1825625"/>
            <a:ext cx="2981551" cy="4351338"/>
          </a:xfrm>
        </p:spPr>
      </p:pic>
      <p:sp>
        <p:nvSpPr>
          <p:cNvPr id="24" name="Text Box 3"/>
          <p:cNvSpPr txBox="1">
            <a:spLocks noGrp="1" noChangeArrowheads="1"/>
          </p:cNvSpPr>
          <p:nvPr>
            <p:ph sz="half" idx="2"/>
          </p:nvPr>
        </p:nvSpPr>
        <p:spPr/>
        <p:txBody>
          <a:bodyPr/>
          <a:lstStyle/>
          <a:p>
            <a:r>
              <a:rPr lang="en-US" dirty="0" smtClean="0"/>
              <a:t>Cumulative histogram of normalized velocity residuals for eastern Oregon and Washington</a:t>
            </a:r>
          </a:p>
          <a:p>
            <a:pPr lvl="1"/>
            <a:r>
              <a:rPr lang="en-US" dirty="0" smtClean="0"/>
              <a:t>70 sites</a:t>
            </a:r>
          </a:p>
          <a:p>
            <a:r>
              <a:rPr lang="en-US" dirty="0" smtClean="0"/>
              <a:t>Noise added to position for each survey:</a:t>
            </a:r>
          </a:p>
          <a:p>
            <a:pPr lvl="1"/>
            <a:r>
              <a:rPr lang="en-US" dirty="0" smtClean="0"/>
              <a:t>0.5 mm random (“</a:t>
            </a:r>
            <a:r>
              <a:rPr lang="en-US" dirty="0" err="1" smtClean="0"/>
              <a:t>sig_neu</a:t>
            </a:r>
            <a:r>
              <a:rPr lang="en-US" dirty="0" smtClean="0"/>
              <a:t>”)</a:t>
            </a:r>
          </a:p>
          <a:p>
            <a:pPr lvl="1"/>
            <a:r>
              <a:rPr lang="en-US" dirty="0" smtClean="0"/>
              <a:t>1.0 mm/</a:t>
            </a:r>
            <a:r>
              <a:rPr lang="en-US" dirty="0" err="1" smtClean="0"/>
              <a:t>sqrt</a:t>
            </a:r>
            <a:r>
              <a:rPr lang="en-US" dirty="0" smtClean="0"/>
              <a:t>(</a:t>
            </a:r>
            <a:r>
              <a:rPr lang="en-US" dirty="0" err="1" smtClean="0"/>
              <a:t>yr</a:t>
            </a:r>
            <a:r>
              <a:rPr lang="en-US" dirty="0" smtClean="0"/>
              <a:t>) random walk (“</a:t>
            </a:r>
            <a:r>
              <a:rPr lang="en-US" dirty="0" err="1" smtClean="0"/>
              <a:t>mar_neu</a:t>
            </a:r>
            <a:r>
              <a:rPr lang="en-US" dirty="0" smtClean="0"/>
              <a:t>”)</a:t>
            </a:r>
          </a:p>
          <a:p>
            <a:r>
              <a:rPr lang="en-US" dirty="0" smtClean="0"/>
              <a:t>Solid line is theoretical for a </a:t>
            </a:r>
            <a:r>
              <a:rPr lang="en-US" dirty="0" err="1" smtClean="0"/>
              <a:t>χ</a:t>
            </a:r>
            <a:r>
              <a:rPr lang="en-US" dirty="0" smtClean="0"/>
              <a:t>-distribution</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
        <p:nvSpPr>
          <p:cNvPr id="31"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smtClean="0">
                <a:solidFill>
                  <a:srgbClr val="000000"/>
                </a:solidFill>
              </a:rPr>
              <a:t>Percent within </a:t>
            </a:r>
            <a:r>
              <a:rPr lang="en-US" sz="1400" dirty="0" smtClean="0">
                <a:solidFill>
                  <a:srgbClr val="000000"/>
                </a:solidFill>
              </a:rPr>
              <a:t>ratio</a:t>
            </a:r>
            <a:endParaRPr lang="en-US" sz="1400" dirty="0">
              <a:solidFill>
                <a:srgbClr val="000000"/>
              </a:solidFill>
            </a:endParaRPr>
          </a:p>
          <a:p>
            <a:endParaRPr lang="en-US" dirty="0">
              <a:solidFill>
                <a:srgbClr val="000000"/>
              </a:solidFill>
            </a:endParaRPr>
          </a:p>
        </p:txBody>
      </p:sp>
      <p:sp>
        <p:nvSpPr>
          <p:cNvPr id="32"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957470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t>Statistics of velocity residuals</a:t>
            </a:r>
            <a:endParaRPr lang="en-US" dirty="0"/>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085452" y="1667129"/>
            <a:ext cx="2973283" cy="4500000"/>
          </a:xfrm>
        </p:spPr>
      </p:pic>
      <p:sp>
        <p:nvSpPr>
          <p:cNvPr id="21" name="Text Box 5"/>
          <p:cNvSpPr txBox="1">
            <a:spLocks noGrp="1" noChangeArrowheads="1"/>
          </p:cNvSpPr>
          <p:nvPr>
            <p:ph sz="half" idx="2"/>
          </p:nvPr>
        </p:nvSpPr>
        <p:spPr/>
        <p:txBody>
          <a:bodyPr/>
          <a:lstStyle/>
          <a:p>
            <a:r>
              <a:rPr lang="en-US" dirty="0" smtClean="0"/>
              <a:t>Same as last slide but with a smaller random-walk noise added:</a:t>
            </a:r>
          </a:p>
          <a:p>
            <a:pPr lvl="1"/>
            <a:r>
              <a:rPr lang="en-US" dirty="0" smtClean="0"/>
              <a:t>0.5 mm random</a:t>
            </a:r>
          </a:p>
          <a:p>
            <a:pPr lvl="1"/>
            <a:r>
              <a:rPr lang="en-US" dirty="0" smtClean="0"/>
              <a:t>0.5 mm/</a:t>
            </a:r>
            <a:r>
              <a:rPr lang="en-US" dirty="0" err="1" smtClean="0"/>
              <a:t>yr</a:t>
            </a:r>
            <a:r>
              <a:rPr lang="en-US" dirty="0" smtClean="0"/>
              <a:t> random walk </a:t>
            </a:r>
          </a:p>
          <a:p>
            <a:pPr lvl="1"/>
            <a:r>
              <a:rPr lang="en-US" dirty="0" smtClean="0"/>
              <a:t>cf. 1.0 mm/</a:t>
            </a:r>
            <a:r>
              <a:rPr lang="en-US" dirty="0" err="1" smtClean="0"/>
              <a:t>sqrt</a:t>
            </a:r>
            <a:r>
              <a:rPr lang="en-US" dirty="0" smtClean="0"/>
              <a:t>(</a:t>
            </a:r>
            <a:r>
              <a:rPr lang="en-US" dirty="0" err="1" smtClean="0"/>
              <a:t>yr</a:t>
            </a:r>
            <a:r>
              <a:rPr lang="en-US" dirty="0" smtClean="0"/>
              <a:t>) RW for “best” noise model</a:t>
            </a:r>
          </a:p>
          <a:p>
            <a:r>
              <a:rPr lang="en-US" dirty="0" smtClean="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28"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dirty="0" smtClean="0">
                <a:solidFill>
                  <a:srgbClr val="000000"/>
                </a:solidFill>
              </a:rPr>
              <a:t>Percent within ratio</a:t>
            </a:r>
            <a:endParaRPr lang="en-US" sz="1400" dirty="0">
              <a:solidFill>
                <a:srgbClr val="000000"/>
              </a:solidFill>
            </a:endParaRPr>
          </a:p>
          <a:p>
            <a:endParaRPr lang="en-US" dirty="0">
              <a:solidFill>
                <a:srgbClr val="000000"/>
              </a:solidFill>
            </a:endParaRPr>
          </a:p>
        </p:txBody>
      </p:sp>
      <p:sp>
        <p:nvSpPr>
          <p:cNvPr id="29"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1896115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Statistics of velocity residuals</a:t>
            </a:r>
            <a:endParaRPr lang="en-US" dirty="0"/>
          </a:p>
        </p:txBody>
      </p:sp>
      <p:pic>
        <p:nvPicPr>
          <p:cNvPr id="18" name="Picture 2" descr="f12b_V"/>
          <p:cNvPicPr>
            <a:picLocks noGrp="1" noChangeAspect="1" noChangeArrowheads="1"/>
          </p:cNvPicPr>
          <p:nvPr>
            <p:ph sz="half" idx="1"/>
          </p:nvPr>
        </p:nvPicPr>
        <p:blipFill>
          <a:blip r:embed="rId3"/>
          <a:srcRect l="4678" t="45370" r="52046" b="3703"/>
          <a:stretch>
            <a:fillRect/>
          </a:stretch>
        </p:blipFill>
        <p:spPr>
          <a:xfrm>
            <a:off x="1083726" y="1825625"/>
            <a:ext cx="2978851" cy="4428000"/>
          </a:xfrm>
        </p:spPr>
      </p:pic>
      <p:sp>
        <p:nvSpPr>
          <p:cNvPr id="17" name="Text Box 4"/>
          <p:cNvSpPr txBox="1">
            <a:spLocks noGrp="1" noChangeArrowheads="1"/>
          </p:cNvSpPr>
          <p:nvPr>
            <p:ph sz="half" idx="2"/>
          </p:nvPr>
        </p:nvSpPr>
        <p:spPr/>
        <p:txBody>
          <a:bodyPr/>
          <a:lstStyle/>
          <a:p>
            <a:r>
              <a:rPr lang="en-US" dirty="0" smtClean="0"/>
              <a:t>Same as last slide but with larger random and random-walk noise added :</a:t>
            </a:r>
          </a:p>
          <a:p>
            <a:pPr lvl="1"/>
            <a:r>
              <a:rPr lang="en-US" dirty="0" smtClean="0"/>
              <a:t>2.0  mm white noise</a:t>
            </a:r>
          </a:p>
          <a:p>
            <a:pPr lvl="1"/>
            <a:r>
              <a:rPr lang="en-US" dirty="0" smtClean="0"/>
              <a:t>1.5 mm/</a:t>
            </a:r>
            <a:r>
              <a:rPr lang="en-US" dirty="0" err="1" smtClean="0"/>
              <a:t>sqrt</a:t>
            </a:r>
            <a:r>
              <a:rPr lang="en-US" dirty="0" smtClean="0"/>
              <a:t>(</a:t>
            </a:r>
            <a:r>
              <a:rPr lang="en-US" dirty="0" err="1" smtClean="0"/>
              <a:t>yr</a:t>
            </a:r>
            <a:r>
              <a:rPr lang="en-US" dirty="0" smtClean="0"/>
              <a:t>)) random walk </a:t>
            </a:r>
          </a:p>
          <a:p>
            <a:pPr lvl="1"/>
            <a:r>
              <a:rPr lang="en-US" dirty="0" smtClean="0"/>
              <a:t>cf. 0.5 mm WN and 1.0 mm/</a:t>
            </a:r>
            <a:r>
              <a:rPr lang="en-US" dirty="0" err="1" smtClean="0"/>
              <a:t>sqrt</a:t>
            </a:r>
            <a:r>
              <a:rPr lang="en-US" dirty="0" smtClean="0"/>
              <a:t>(</a:t>
            </a:r>
            <a:r>
              <a:rPr lang="en-US" dirty="0" err="1" smtClean="0"/>
              <a:t>yr</a:t>
            </a:r>
            <a:r>
              <a:rPr lang="en-US" dirty="0" smtClean="0"/>
              <a:t>) RW for “best” noise model</a:t>
            </a:r>
          </a:p>
          <a:p>
            <a:r>
              <a:rPr lang="en-US" dirty="0" smtClean="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97283"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smtClean="0">
                <a:solidFill>
                  <a:srgbClr val="000000"/>
                </a:solidFill>
              </a:rPr>
              <a:t>Percent within </a:t>
            </a:r>
            <a:r>
              <a:rPr lang="en-US" sz="1400" dirty="0" smtClean="0">
                <a:solidFill>
                  <a:srgbClr val="000000"/>
                </a:solidFill>
              </a:rPr>
              <a:t>ratio</a:t>
            </a:r>
            <a:endParaRPr lang="en-US" sz="1400" dirty="0">
              <a:solidFill>
                <a:srgbClr val="000000"/>
              </a:solidFill>
            </a:endParaRPr>
          </a:p>
          <a:p>
            <a:endParaRPr lang="en-US"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2589677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smtClean="0"/>
              <a:t>Summary</a:t>
            </a:r>
            <a:endParaRPr lang="en-US" dirty="0"/>
          </a:p>
        </p:txBody>
      </p:sp>
      <p:sp>
        <p:nvSpPr>
          <p:cNvPr id="99331" name="Rectangle 3"/>
          <p:cNvSpPr>
            <a:spLocks noGrp="1" noChangeArrowheads="1"/>
          </p:cNvSpPr>
          <p:nvPr>
            <p:ph idx="1"/>
          </p:nvPr>
        </p:nvSpPr>
        <p:spPr/>
        <p:txBody>
          <a:bodyPr/>
          <a:lstStyle/>
          <a:p>
            <a:r>
              <a:rPr lang="en-US" dirty="0" smtClean="0"/>
              <a:t>All algorithms for computing estimates of standard deviations have various problems</a:t>
            </a:r>
          </a:p>
          <a:p>
            <a:pPr lvl="1"/>
            <a:r>
              <a:rPr lang="en-US" dirty="0" smtClean="0"/>
              <a:t>Fundamentally, rate standard deviations are dependent on low frequency part of noise spectrum, which is poorly determined without very long time series (decades)</a:t>
            </a:r>
          </a:p>
          <a:p>
            <a:r>
              <a:rPr lang="en-US" dirty="0" smtClean="0"/>
              <a:t>Assumptions of stationarity (constant noise characteristics over time) are often (usually?) not valid </a:t>
            </a:r>
          </a:p>
          <a:p>
            <a:r>
              <a:rPr lang="en-US" dirty="0" err="1" smtClean="0"/>
              <a:t>FOGMEx</a:t>
            </a:r>
            <a:r>
              <a:rPr lang="en-US" dirty="0" smtClean="0"/>
              <a:t> (“realistic sigma”) algorithm is a convenient and reliable approach to getting velocity uncertainties in </a:t>
            </a:r>
            <a:r>
              <a:rPr lang="en-US" dirty="0" err="1" smtClean="0">
                <a:latin typeface="Courier" charset="0"/>
                <a:ea typeface="Courier" charset="0"/>
                <a:cs typeface="Courier" charset="0"/>
              </a:rPr>
              <a:t>globk</a:t>
            </a:r>
            <a:endParaRPr lang="en-US" dirty="0" smtClean="0"/>
          </a:p>
          <a:p>
            <a:pPr lvl="1"/>
            <a:r>
              <a:rPr lang="en-US" dirty="0" smtClean="0"/>
              <a:t>We are testing how reliable, in comparison to other methods, given good and bad time series</a:t>
            </a:r>
          </a:p>
          <a:p>
            <a:r>
              <a:rPr lang="en-US" dirty="0" smtClean="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Tree>
    <p:extLst>
      <p:ext uri="{BB962C8B-B14F-4D97-AF65-F5344CB8AC3E}">
        <p14:creationId xmlns:p14="http://schemas.microsoft.com/office/powerpoint/2010/main" val="59649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smtClean="0"/>
              <a:t>Tools for error analysis in GAMIT/GLOBK</a:t>
            </a:r>
            <a:endParaRPr lang="en-US" dirty="0"/>
          </a:p>
        </p:txBody>
      </p:sp>
      <p:sp>
        <p:nvSpPr>
          <p:cNvPr id="100355" name="Rectangle 3"/>
          <p:cNvSpPr>
            <a:spLocks noGrp="1" noChangeArrowheads="1"/>
          </p:cNvSpPr>
          <p:nvPr>
            <p:ph idx="1"/>
          </p:nvPr>
        </p:nvSpPr>
        <p:spPr/>
        <p:txBody>
          <a:bodyPr>
            <a:normAutofit fontScale="62500" lnSpcReduction="20000"/>
          </a:bodyPr>
          <a:lstStyle/>
          <a:p>
            <a:pPr marL="0" indent="0">
              <a:buNone/>
            </a:pPr>
            <a:r>
              <a:rPr lang="en-US" dirty="0" smtClean="0"/>
              <a:t>GAMIT</a:t>
            </a:r>
          </a:p>
          <a:p>
            <a:r>
              <a:rPr lang="en-US" dirty="0" smtClean="0"/>
              <a:t>“AUTCLN reweight = Y” (default in </a:t>
            </a:r>
            <a:r>
              <a:rPr lang="en-US" dirty="0" err="1" smtClean="0"/>
              <a:t>sestbl</a:t>
            </a:r>
            <a:r>
              <a:rPr lang="en-US" dirty="0" smtClean="0"/>
              <a:t>.) uses phase </a:t>
            </a:r>
            <a:r>
              <a:rPr lang="en-US" dirty="0" err="1" smtClean="0"/>
              <a:t>rms</a:t>
            </a:r>
            <a:r>
              <a:rPr lang="en-US" dirty="0" smtClean="0"/>
              <a:t> from </a:t>
            </a:r>
            <a:r>
              <a:rPr lang="en-US" dirty="0" err="1" smtClean="0"/>
              <a:t>postfit</a:t>
            </a:r>
            <a:r>
              <a:rPr lang="en-US" dirty="0" smtClean="0"/>
              <a:t> edit to reweight data with  constant + elevation-dependent terms</a:t>
            </a:r>
          </a:p>
          <a:p>
            <a:pPr marL="0" indent="0">
              <a:buNone/>
            </a:pPr>
            <a:r>
              <a:rPr lang="en-US" dirty="0" smtClean="0"/>
              <a:t>GLOBK</a:t>
            </a:r>
          </a:p>
          <a:p>
            <a:r>
              <a:rPr lang="en-US" dirty="0"/>
              <a:t>R</a:t>
            </a:r>
            <a:r>
              <a:rPr lang="en-US" dirty="0" smtClean="0"/>
              <a:t>ename (</a:t>
            </a:r>
            <a:r>
              <a:rPr lang="en-US" dirty="0" err="1" smtClean="0"/>
              <a:t>eq_file</a:t>
            </a:r>
            <a:r>
              <a:rPr lang="en-US" dirty="0" smtClean="0"/>
              <a:t>) to “_XPS” or “_XCL” to remove outliers</a:t>
            </a:r>
          </a:p>
          <a:p>
            <a:r>
              <a:rPr lang="en-US" dirty="0" smtClean="0"/>
              <a:t>“</a:t>
            </a:r>
            <a:r>
              <a:rPr lang="en-US" dirty="0" err="1" smtClean="0"/>
              <a:t>sig_neu</a:t>
            </a:r>
            <a:r>
              <a:rPr lang="en-US" dirty="0" smtClean="0"/>
              <a:t>” adds white noise by station and span</a:t>
            </a:r>
          </a:p>
          <a:p>
            <a:pPr lvl="1"/>
            <a:r>
              <a:rPr lang="en-US" dirty="0"/>
              <a:t>B</a:t>
            </a:r>
            <a:r>
              <a:rPr lang="en-US" dirty="0" smtClean="0"/>
              <a:t>est way to “rescale” the random noise component</a:t>
            </a:r>
          </a:p>
          <a:p>
            <a:pPr lvl="1"/>
            <a:r>
              <a:rPr lang="en-US" dirty="0"/>
              <a:t>A</a:t>
            </a:r>
            <a:r>
              <a:rPr lang="en-US" dirty="0" smtClean="0"/>
              <a:t> large value can also substitute for “_XPS”/“_XCL” renames for removing outliers</a:t>
            </a:r>
          </a:p>
          <a:p>
            <a:r>
              <a:rPr lang="en-US" dirty="0" smtClean="0"/>
              <a:t>“</a:t>
            </a:r>
            <a:r>
              <a:rPr lang="en-US" dirty="0" err="1" smtClean="0"/>
              <a:t>mar_neu</a:t>
            </a:r>
            <a:r>
              <a:rPr lang="en-US" dirty="0" smtClean="0"/>
              <a:t>” adds random-walk noise</a:t>
            </a:r>
          </a:p>
          <a:p>
            <a:pPr lvl="1"/>
            <a:r>
              <a:rPr lang="en-US" dirty="0" smtClean="0"/>
              <a:t>Principal method for controlling velocity uncertainties </a:t>
            </a:r>
          </a:p>
          <a:p>
            <a:r>
              <a:rPr lang="en-US" dirty="0" smtClean="0"/>
              <a:t>In the </a:t>
            </a:r>
            <a:r>
              <a:rPr lang="en-US" dirty="0" err="1" smtClean="0"/>
              <a:t>gdl</a:t>
            </a:r>
            <a:r>
              <a:rPr lang="en-US" dirty="0"/>
              <a:t>-</a:t>
            </a:r>
            <a:r>
              <a:rPr lang="en-US" dirty="0" smtClean="0"/>
              <a:t>files, rescale variances of an entire h-file</a:t>
            </a:r>
          </a:p>
          <a:p>
            <a:pPr lvl="1"/>
            <a:r>
              <a:rPr lang="en-US" dirty="0" smtClean="0"/>
              <a:t>Useful when combining solutions from with different sampling rates or from different programs (Bernese, GIPSY)</a:t>
            </a:r>
          </a:p>
          <a:p>
            <a:pPr marL="0" indent="0">
              <a:buNone/>
            </a:pPr>
            <a:r>
              <a:rPr lang="en-US" dirty="0" smtClean="0"/>
              <a:t>Utilities</a:t>
            </a:r>
          </a:p>
          <a:p>
            <a:r>
              <a:rPr lang="en-US" dirty="0" err="1" smtClean="0"/>
              <a:t>tsview</a:t>
            </a:r>
            <a:r>
              <a:rPr lang="en-US" dirty="0" smtClean="0"/>
              <a:t> and </a:t>
            </a:r>
            <a:r>
              <a:rPr lang="en-US" dirty="0" err="1" smtClean="0">
                <a:latin typeface="Courier" charset="0"/>
                <a:ea typeface="Courier" charset="0"/>
                <a:cs typeface="Courier" charset="0"/>
              </a:rPr>
              <a:t>tsfit</a:t>
            </a:r>
            <a:r>
              <a:rPr lang="en-US" dirty="0" smtClean="0"/>
              <a:t> can generate “_XPS” commands graphically or automatically</a:t>
            </a:r>
          </a:p>
          <a:p>
            <a:r>
              <a:rPr lang="en-US" dirty="0" err="1" smtClean="0">
                <a:latin typeface="Courier" charset="0"/>
                <a:ea typeface="Courier" charset="0"/>
                <a:cs typeface="Courier" charset="0"/>
              </a:rPr>
              <a:t>grw</a:t>
            </a:r>
            <a:r>
              <a:rPr lang="en-US" dirty="0" smtClean="0"/>
              <a:t> and </a:t>
            </a:r>
            <a:r>
              <a:rPr lang="en-US" dirty="0" err="1" smtClean="0">
                <a:latin typeface="Courier" charset="0"/>
                <a:ea typeface="Courier" charset="0"/>
                <a:cs typeface="Courier" charset="0"/>
              </a:rPr>
              <a:t>vrw</a:t>
            </a:r>
            <a:r>
              <a:rPr lang="en-US" dirty="0" smtClean="0"/>
              <a:t> can generate “</a:t>
            </a:r>
            <a:r>
              <a:rPr lang="en-US" dirty="0" err="1" smtClean="0"/>
              <a:t>sig_neu</a:t>
            </a:r>
            <a:r>
              <a:rPr lang="en-US" dirty="0" smtClean="0"/>
              <a:t>” commands with a few key strokes</a:t>
            </a:r>
          </a:p>
          <a:p>
            <a:r>
              <a:rPr lang="en-US" dirty="0" err="1" smtClean="0"/>
              <a:t>FOGMEx</a:t>
            </a:r>
            <a:r>
              <a:rPr lang="en-US" dirty="0" smtClean="0"/>
              <a:t> (“realistic sigma”) algorithm implemented in </a:t>
            </a:r>
            <a:r>
              <a:rPr lang="en-US" dirty="0" err="1" smtClean="0"/>
              <a:t>tsview</a:t>
            </a:r>
            <a:r>
              <a:rPr lang="en-US" dirty="0" smtClean="0"/>
              <a:t> (MATLAB) and </a:t>
            </a:r>
            <a:r>
              <a:rPr lang="en-US" dirty="0" err="1" smtClean="0">
                <a:latin typeface="Courier" charset="0"/>
                <a:ea typeface="Courier" charset="0"/>
                <a:cs typeface="Courier" charset="0"/>
              </a:rPr>
              <a:t>tsfit</a:t>
            </a:r>
            <a:r>
              <a:rPr lang="en-US" dirty="0" smtClean="0"/>
              <a:t>/</a:t>
            </a:r>
            <a:r>
              <a:rPr lang="en-US" dirty="0" err="1" smtClean="0">
                <a:latin typeface="Courier" charset="0"/>
                <a:ea typeface="Courier" charset="0"/>
                <a:cs typeface="Courier" charset="0"/>
              </a:rPr>
              <a:t>ensum</a:t>
            </a:r>
            <a:endParaRPr lang="en-US" dirty="0"/>
          </a:p>
          <a:p>
            <a:pPr lvl="1"/>
            <a:r>
              <a:rPr lang="en-US" dirty="0" err="1" smtClean="0">
                <a:latin typeface="Courier" charset="0"/>
                <a:ea typeface="Courier" charset="0"/>
                <a:cs typeface="Courier" charset="0"/>
              </a:rPr>
              <a:t>sh_gen_stats</a:t>
            </a:r>
            <a:r>
              <a:rPr lang="en-US" dirty="0" smtClean="0"/>
              <a:t> generates “</a:t>
            </a:r>
            <a:r>
              <a:rPr lang="en-US" dirty="0" err="1" smtClean="0"/>
              <a:t>mar_neu</a:t>
            </a:r>
            <a:r>
              <a:rPr lang="en-US" dirty="0" smtClean="0"/>
              <a:t>” commands for </a:t>
            </a:r>
            <a:r>
              <a:rPr lang="en-US" dirty="0" err="1" smtClean="0">
                <a:latin typeface="Courier" charset="0"/>
                <a:ea typeface="Courier" charset="0"/>
                <a:cs typeface="Courier" charset="0"/>
              </a:rPr>
              <a:t>globk</a:t>
            </a:r>
            <a:r>
              <a:rPr lang="en-US" dirty="0" smtClean="0"/>
              <a:t> based on the noise estimates</a:t>
            </a:r>
          </a:p>
          <a:p>
            <a:r>
              <a:rPr lang="en-US" dirty="0" err="1" smtClean="0">
                <a:latin typeface="Courier" charset="0"/>
                <a:ea typeface="Courier" charset="0"/>
                <a:cs typeface="Courier" charset="0"/>
              </a:rPr>
              <a:t>sh_plotvel</a:t>
            </a:r>
            <a:r>
              <a:rPr lang="en-US" dirty="0" smtClean="0"/>
              <a:t> (GMT) allows setting of confidence level of error ellipses</a:t>
            </a:r>
          </a:p>
          <a:p>
            <a:r>
              <a:rPr lang="en-US" dirty="0" err="1" smtClean="0">
                <a:latin typeface="Courier" charset="0"/>
                <a:ea typeface="Courier" charset="0"/>
                <a:cs typeface="Courier" charset="0"/>
              </a:rPr>
              <a:t>sh_tshist</a:t>
            </a:r>
            <a:r>
              <a:rPr lang="en-US" dirty="0" smtClean="0"/>
              <a:t> and </a:t>
            </a:r>
            <a:r>
              <a:rPr lang="en-US" dirty="0" err="1" smtClean="0">
                <a:latin typeface="Courier" charset="0"/>
                <a:ea typeface="Courier" charset="0"/>
                <a:cs typeface="Courier" charset="0"/>
              </a:rPr>
              <a:t>sh_velhist</a:t>
            </a:r>
            <a:r>
              <a:rPr lang="en-US" dirty="0" smtClean="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dirty="0" smtClean="0"/>
              <a:t>References</a:t>
            </a:r>
            <a:endParaRPr lang="en-US" dirty="0"/>
          </a:p>
        </p:txBody>
      </p:sp>
      <p:sp>
        <p:nvSpPr>
          <p:cNvPr id="102403" name="Rectangle 3"/>
          <p:cNvSpPr>
            <a:spLocks noGrp="1" noChangeArrowheads="1"/>
          </p:cNvSpPr>
          <p:nvPr>
            <p:ph idx="1"/>
          </p:nvPr>
        </p:nvSpPr>
        <p:spPr/>
        <p:txBody>
          <a:bodyPr>
            <a:normAutofit fontScale="47500" lnSpcReduction="20000"/>
          </a:bodyPr>
          <a:lstStyle/>
          <a:p>
            <a:pPr marL="0" indent="0">
              <a:buNone/>
            </a:pPr>
            <a:r>
              <a:rPr lang="en-US" dirty="0" smtClean="0"/>
              <a:t>Spectral Analysis</a:t>
            </a:r>
          </a:p>
          <a:p>
            <a:r>
              <a:rPr lang="en-US" dirty="0" err="1" smtClean="0"/>
              <a:t>Langbein</a:t>
            </a:r>
            <a:r>
              <a:rPr lang="en-US" dirty="0" smtClean="0"/>
              <a:t> and Johnson (1997), J. </a:t>
            </a:r>
            <a:r>
              <a:rPr lang="en-US" dirty="0" err="1" smtClean="0"/>
              <a:t>Geophys</a:t>
            </a:r>
            <a:r>
              <a:rPr lang="en-US" dirty="0" smtClean="0"/>
              <a:t>. </a:t>
            </a:r>
            <a:r>
              <a:rPr lang="de-DE" dirty="0" smtClean="0"/>
              <a:t>Res., 102, 591</a:t>
            </a:r>
            <a:r>
              <a:rPr lang="mr-IN" dirty="0" smtClean="0"/>
              <a:t>–603</a:t>
            </a:r>
            <a:r>
              <a:rPr lang="de-DE" dirty="0" smtClean="0"/>
              <a:t>, </a:t>
            </a:r>
            <a:r>
              <a:rPr lang="de-DE" dirty="0" err="1" smtClean="0"/>
              <a:t>doi</a:t>
            </a:r>
            <a:r>
              <a:rPr lang="de-DE" dirty="0" smtClean="0"/>
              <a:t>:</a:t>
            </a:r>
            <a:r>
              <a:rPr lang="fi-FI" dirty="0" smtClean="0"/>
              <a:t>10.1029/96JB02945.</a:t>
            </a:r>
            <a:endParaRPr lang="de-DE" dirty="0" smtClean="0"/>
          </a:p>
          <a:p>
            <a:r>
              <a:rPr lang="de-DE" dirty="0" smtClean="0"/>
              <a:t>Zhang et al. (1997), </a:t>
            </a:r>
            <a:r>
              <a:rPr lang="de-DE" i="1" dirty="0" smtClean="0"/>
              <a:t>J. </a:t>
            </a:r>
            <a:r>
              <a:rPr lang="de-DE" i="1" dirty="0" err="1" smtClean="0"/>
              <a:t>Geophys</a:t>
            </a:r>
            <a:r>
              <a:rPr lang="de-DE" i="1" dirty="0" smtClean="0"/>
              <a:t>. </a:t>
            </a:r>
            <a:r>
              <a:rPr lang="en-US" i="1" dirty="0" smtClean="0"/>
              <a:t>Res.</a:t>
            </a:r>
            <a:r>
              <a:rPr lang="en-US" dirty="0" smtClean="0"/>
              <a:t>, </a:t>
            </a:r>
            <a:r>
              <a:rPr lang="en-US" i="1" dirty="0" smtClean="0"/>
              <a:t>102</a:t>
            </a:r>
            <a:r>
              <a:rPr lang="en-US" dirty="0" smtClean="0"/>
              <a:t>, </a:t>
            </a:r>
            <a:r>
              <a:rPr lang="fi-FI" dirty="0" smtClean="0"/>
              <a:t>18035–18055</a:t>
            </a:r>
            <a:r>
              <a:rPr lang="en-US" dirty="0" smtClean="0"/>
              <a:t>, </a:t>
            </a:r>
            <a:r>
              <a:rPr lang="en-US" dirty="0" err="1" smtClean="0"/>
              <a:t>doi</a:t>
            </a:r>
            <a:r>
              <a:rPr lang="en-US" dirty="0" smtClean="0"/>
              <a:t>:</a:t>
            </a:r>
            <a:r>
              <a:rPr lang="fi-FI" dirty="0" smtClean="0"/>
              <a:t>10.1029/97JB01380.</a:t>
            </a:r>
            <a:endParaRPr lang="en-US" dirty="0" smtClean="0"/>
          </a:p>
          <a:p>
            <a:r>
              <a:rPr lang="en-US" dirty="0" smtClean="0"/>
              <a:t>Mao et al. (1999), </a:t>
            </a:r>
            <a:r>
              <a:rPr lang="en-US" i="1" dirty="0" smtClean="0"/>
              <a:t>J. </a:t>
            </a:r>
            <a:r>
              <a:rPr lang="en-US" i="1" dirty="0" err="1" smtClean="0"/>
              <a:t>Geophys</a:t>
            </a:r>
            <a:r>
              <a:rPr lang="en-US" i="1" dirty="0" smtClean="0"/>
              <a:t>. Res.</a:t>
            </a:r>
            <a:r>
              <a:rPr lang="en-US" dirty="0" smtClean="0"/>
              <a:t>, </a:t>
            </a:r>
            <a:r>
              <a:rPr lang="en-US" i="1" dirty="0" smtClean="0"/>
              <a:t>104</a:t>
            </a:r>
            <a:r>
              <a:rPr lang="en-US" dirty="0" smtClean="0"/>
              <a:t>, </a:t>
            </a:r>
            <a:r>
              <a:rPr lang="is-IS" dirty="0" smtClean="0"/>
              <a:t>2797–2816</a:t>
            </a:r>
            <a:r>
              <a:rPr lang="en-US" dirty="0" smtClean="0"/>
              <a:t>, </a:t>
            </a:r>
            <a:r>
              <a:rPr lang="en-US" dirty="0" err="1" smtClean="0"/>
              <a:t>doi</a:t>
            </a:r>
            <a:r>
              <a:rPr lang="en-US" dirty="0" smtClean="0"/>
              <a:t>:</a:t>
            </a:r>
            <a:r>
              <a:rPr lang="fi-FI" dirty="0" smtClean="0"/>
              <a:t>10.1029/1998JB900033.</a:t>
            </a:r>
            <a:endParaRPr lang="en-US" dirty="0" smtClean="0"/>
          </a:p>
          <a:p>
            <a:r>
              <a:rPr lang="en-US" dirty="0" smtClean="0"/>
              <a:t>Dixon et al. (2000), </a:t>
            </a:r>
            <a:r>
              <a:rPr lang="en-US" i="1" dirty="0" smtClean="0"/>
              <a:t>Tectonics</a:t>
            </a:r>
            <a:r>
              <a:rPr lang="en-US" dirty="0" smtClean="0"/>
              <a:t>, </a:t>
            </a:r>
            <a:r>
              <a:rPr lang="en-US" i="1" dirty="0" smtClean="0"/>
              <a:t>19</a:t>
            </a:r>
            <a:r>
              <a:rPr lang="en-US" dirty="0" smtClean="0"/>
              <a:t>, 1</a:t>
            </a:r>
            <a:r>
              <a:rPr lang="mr-IN" dirty="0" smtClean="0"/>
              <a:t>–24</a:t>
            </a:r>
            <a:r>
              <a:rPr lang="en-US" dirty="0" smtClean="0"/>
              <a:t>, </a:t>
            </a:r>
            <a:r>
              <a:rPr lang="en-US" dirty="0" err="1" smtClean="0"/>
              <a:t>doi</a:t>
            </a:r>
            <a:r>
              <a:rPr lang="en-US" dirty="0" smtClean="0"/>
              <a:t>:</a:t>
            </a:r>
            <a:r>
              <a:rPr lang="fi-FI" dirty="0" smtClean="0"/>
              <a:t>10.1029/1998TC001088.</a:t>
            </a:r>
            <a:endParaRPr lang="en-US" dirty="0" smtClean="0"/>
          </a:p>
          <a:p>
            <a:r>
              <a:rPr lang="en-US" dirty="0" smtClean="0"/>
              <a:t>Williams (2003), </a:t>
            </a:r>
            <a:r>
              <a:rPr lang="en-US" i="1" dirty="0" smtClean="0"/>
              <a:t>J. </a:t>
            </a:r>
            <a:r>
              <a:rPr lang="en-US" i="1" dirty="0" err="1" smtClean="0"/>
              <a:t>Geod</a:t>
            </a:r>
            <a:r>
              <a:rPr lang="en-US" i="1" dirty="0" smtClean="0"/>
              <a:t>.</a:t>
            </a:r>
            <a:r>
              <a:rPr lang="en-US" dirty="0" smtClean="0"/>
              <a:t>, </a:t>
            </a:r>
            <a:r>
              <a:rPr lang="en-US" i="1" dirty="0" smtClean="0"/>
              <a:t>76</a:t>
            </a:r>
            <a:r>
              <a:rPr lang="en-US" dirty="0" smtClean="0"/>
              <a:t>, </a:t>
            </a:r>
            <a:r>
              <a:rPr lang="cs-CZ" dirty="0" smtClean="0"/>
              <a:t>483–494</a:t>
            </a:r>
            <a:r>
              <a:rPr lang="en-US" dirty="0" smtClean="0"/>
              <a:t>, </a:t>
            </a:r>
            <a:r>
              <a:rPr lang="en-US" dirty="0" err="1" smtClean="0"/>
              <a:t>doi</a:t>
            </a:r>
            <a:r>
              <a:rPr lang="en-US" dirty="0" smtClean="0"/>
              <a:t>:</a:t>
            </a:r>
            <a:r>
              <a:rPr lang="en-GB" dirty="0" smtClean="0"/>
              <a:t>10.1007</a:t>
            </a:r>
            <a:r>
              <a:rPr lang="mr-IN" dirty="0" smtClean="0"/>
              <a:t>/s00190-002-0283-4</a:t>
            </a:r>
            <a:r>
              <a:rPr lang="fi-FI" dirty="0" smtClean="0"/>
              <a:t>.</a:t>
            </a:r>
            <a:endParaRPr lang="en-US" dirty="0" smtClean="0"/>
          </a:p>
          <a:p>
            <a:r>
              <a:rPr lang="en-US" dirty="0" smtClean="0"/>
              <a:t>Williams et al. (2004), </a:t>
            </a:r>
            <a:r>
              <a:rPr lang="en-US" i="1" dirty="0" smtClean="0"/>
              <a:t>J. </a:t>
            </a:r>
            <a:r>
              <a:rPr lang="en-US" i="1" dirty="0" err="1" smtClean="0"/>
              <a:t>Geophys</a:t>
            </a:r>
            <a:r>
              <a:rPr lang="en-US" i="1" dirty="0" smtClean="0"/>
              <a:t>. Res.</a:t>
            </a:r>
            <a:r>
              <a:rPr lang="en-US" dirty="0" smtClean="0"/>
              <a:t>, </a:t>
            </a:r>
            <a:r>
              <a:rPr lang="en-US" i="1" dirty="0" smtClean="0"/>
              <a:t>109</a:t>
            </a:r>
            <a:r>
              <a:rPr lang="en-US" dirty="0" smtClean="0"/>
              <a:t>, </a:t>
            </a:r>
            <a:r>
              <a:rPr lang="is-IS" dirty="0" smtClean="0"/>
              <a:t>B03412, </a:t>
            </a:r>
            <a:r>
              <a:rPr lang="en-US" dirty="0" err="1" smtClean="0"/>
              <a:t>doi</a:t>
            </a:r>
            <a:r>
              <a:rPr lang="en-US" dirty="0" smtClean="0"/>
              <a:t>:</a:t>
            </a:r>
            <a:r>
              <a:rPr lang="fi-FI" dirty="0" smtClean="0"/>
              <a:t>10.1029/2003JB002741.</a:t>
            </a:r>
            <a:endParaRPr lang="en-US" dirty="0" smtClean="0"/>
          </a:p>
          <a:p>
            <a:r>
              <a:rPr lang="en-US" dirty="0" err="1" smtClean="0"/>
              <a:t>Langbein</a:t>
            </a:r>
            <a:r>
              <a:rPr lang="en-US" dirty="0" smtClean="0"/>
              <a:t> (2008), </a:t>
            </a:r>
            <a:r>
              <a:rPr lang="en-US" i="1" dirty="0" smtClean="0"/>
              <a:t>J. </a:t>
            </a:r>
            <a:r>
              <a:rPr lang="en-US" i="1" dirty="0" err="1" smtClean="0"/>
              <a:t>Geophys</a:t>
            </a:r>
            <a:r>
              <a:rPr lang="en-US" i="1" dirty="0" smtClean="0"/>
              <a:t>. Res.</a:t>
            </a:r>
            <a:r>
              <a:rPr lang="en-US" dirty="0" smtClean="0"/>
              <a:t>, </a:t>
            </a:r>
            <a:r>
              <a:rPr lang="en-US" i="1" dirty="0" smtClean="0"/>
              <a:t>113</a:t>
            </a:r>
            <a:r>
              <a:rPr lang="en-US" dirty="0" smtClean="0"/>
              <a:t>, </a:t>
            </a:r>
            <a:r>
              <a:rPr lang="is-IS" dirty="0" smtClean="0"/>
              <a:t>B05405</a:t>
            </a:r>
            <a:r>
              <a:rPr lang="en-US" dirty="0" smtClean="0"/>
              <a:t>, </a:t>
            </a:r>
            <a:r>
              <a:rPr lang="en-US" dirty="0" err="1" smtClean="0"/>
              <a:t>doi</a:t>
            </a:r>
            <a:r>
              <a:rPr lang="en-US" dirty="0" smtClean="0"/>
              <a:t>:</a:t>
            </a:r>
            <a:r>
              <a:rPr lang="is-IS" dirty="0" smtClean="0"/>
              <a:t>10.1029/2007JB005247.</a:t>
            </a:r>
            <a:endParaRPr lang="en-US" dirty="0" smtClean="0"/>
          </a:p>
          <a:p>
            <a:r>
              <a:rPr lang="en-US" dirty="0" smtClean="0"/>
              <a:t>Williams (2008), </a:t>
            </a:r>
            <a:r>
              <a:rPr lang="en-US" i="1" dirty="0" smtClean="0"/>
              <a:t>GPS </a:t>
            </a:r>
            <a:r>
              <a:rPr lang="en-US" i="1" dirty="0" err="1" smtClean="0"/>
              <a:t>Solut</a:t>
            </a:r>
            <a:r>
              <a:rPr lang="en-US" i="1" dirty="0" smtClean="0"/>
              <a:t>.</a:t>
            </a:r>
            <a:r>
              <a:rPr lang="en-US" dirty="0" smtClean="0"/>
              <a:t>, </a:t>
            </a:r>
            <a:r>
              <a:rPr lang="en-US" i="1" dirty="0" smtClean="0"/>
              <a:t>12</a:t>
            </a:r>
            <a:r>
              <a:rPr lang="en-US" dirty="0" smtClean="0"/>
              <a:t>, 147</a:t>
            </a:r>
            <a:r>
              <a:rPr lang="mr-IN" dirty="0" smtClean="0"/>
              <a:t>–153</a:t>
            </a:r>
            <a:r>
              <a:rPr lang="en-US" dirty="0" smtClean="0"/>
              <a:t>, </a:t>
            </a:r>
            <a:r>
              <a:rPr lang="en-US" dirty="0" err="1" smtClean="0"/>
              <a:t>doi</a:t>
            </a:r>
            <a:r>
              <a:rPr lang="en-US" dirty="0" smtClean="0"/>
              <a:t>:</a:t>
            </a:r>
            <a:r>
              <a:rPr lang="fi-FI" dirty="0" smtClean="0"/>
              <a:t>10.1007/s10291-007-0086-4.</a:t>
            </a:r>
            <a:endParaRPr lang="en-US" dirty="0" smtClean="0"/>
          </a:p>
          <a:p>
            <a:r>
              <a:rPr lang="en-US" dirty="0" err="1" smtClean="0"/>
              <a:t>Bos</a:t>
            </a:r>
            <a:r>
              <a:rPr lang="en-US" dirty="0" smtClean="0"/>
              <a:t> et al. (2013), </a:t>
            </a:r>
            <a:r>
              <a:rPr lang="en-US" i="1" dirty="0" smtClean="0"/>
              <a:t>J. </a:t>
            </a:r>
            <a:r>
              <a:rPr lang="en-US" i="1" dirty="0" err="1" smtClean="0"/>
              <a:t>Geod</a:t>
            </a:r>
            <a:r>
              <a:rPr lang="en-US" i="1" dirty="0" smtClean="0"/>
              <a:t>.</a:t>
            </a:r>
            <a:r>
              <a:rPr lang="en-US" dirty="0" smtClean="0"/>
              <a:t>, </a:t>
            </a:r>
            <a:r>
              <a:rPr lang="en-US" i="1" dirty="0" smtClean="0"/>
              <a:t>87</a:t>
            </a:r>
            <a:r>
              <a:rPr lang="en-US" dirty="0" smtClean="0"/>
              <a:t>, </a:t>
            </a:r>
            <a:r>
              <a:rPr lang="fi-FI" dirty="0" smtClean="0"/>
              <a:t>351–360</a:t>
            </a:r>
            <a:r>
              <a:rPr lang="en-US" dirty="0" smtClean="0"/>
              <a:t>, </a:t>
            </a:r>
            <a:r>
              <a:rPr lang="en-US" dirty="0" err="1" smtClean="0"/>
              <a:t>doi</a:t>
            </a:r>
            <a:r>
              <a:rPr lang="en-US" dirty="0" smtClean="0"/>
              <a:t>:</a:t>
            </a:r>
            <a:r>
              <a:rPr lang="en-GB" dirty="0" smtClean="0"/>
              <a:t>10.1007</a:t>
            </a:r>
            <a:r>
              <a:rPr lang="mr-IN" dirty="0" smtClean="0"/>
              <a:t>/s00190-012-0605-0</a:t>
            </a:r>
            <a:r>
              <a:rPr lang="en-GB" dirty="0" smtClean="0"/>
              <a:t>.</a:t>
            </a:r>
            <a:endParaRPr lang="en-US" dirty="0" smtClean="0"/>
          </a:p>
          <a:p>
            <a:pPr marL="0" indent="0">
              <a:buNone/>
            </a:pPr>
            <a:r>
              <a:rPr lang="en-US" dirty="0" smtClean="0"/>
              <a:t>Effect of seasonal terms on velocity estimates</a:t>
            </a:r>
          </a:p>
          <a:p>
            <a:r>
              <a:rPr lang="en-US" dirty="0" err="1" smtClean="0"/>
              <a:t>Blewitt</a:t>
            </a:r>
            <a:r>
              <a:rPr lang="en-US" dirty="0" smtClean="0"/>
              <a:t> and </a:t>
            </a:r>
            <a:r>
              <a:rPr lang="en-US" dirty="0" err="1" smtClean="0"/>
              <a:t>Lavallée</a:t>
            </a:r>
            <a:r>
              <a:rPr lang="en-US" dirty="0" smtClean="0"/>
              <a:t> (2002), </a:t>
            </a:r>
            <a:r>
              <a:rPr lang="en-US" i="1" dirty="0" smtClean="0"/>
              <a:t>J. </a:t>
            </a:r>
            <a:r>
              <a:rPr lang="en-US" i="1" dirty="0" err="1" smtClean="0"/>
              <a:t>Geophys</a:t>
            </a:r>
            <a:r>
              <a:rPr lang="en-US" i="1" dirty="0" smtClean="0"/>
              <a:t>. Res.</a:t>
            </a:r>
            <a:r>
              <a:rPr lang="en-US" dirty="0" smtClean="0"/>
              <a:t>, </a:t>
            </a:r>
            <a:r>
              <a:rPr lang="en-US" i="1" dirty="0" smtClean="0"/>
              <a:t>107</a:t>
            </a:r>
            <a:r>
              <a:rPr lang="en-US" dirty="0" smtClean="0"/>
              <a:t>, </a:t>
            </a:r>
            <a:r>
              <a:rPr lang="cs-CZ" dirty="0" smtClean="0"/>
              <a:t>2145, </a:t>
            </a:r>
            <a:r>
              <a:rPr lang="en-US" dirty="0" err="1" smtClean="0"/>
              <a:t>doi</a:t>
            </a:r>
            <a:r>
              <a:rPr lang="en-US" dirty="0" smtClean="0"/>
              <a:t>:</a:t>
            </a:r>
            <a:r>
              <a:rPr lang="fi-FI" dirty="0" smtClean="0"/>
              <a:t>10.1029/2001JB000570.</a:t>
            </a:r>
            <a:r>
              <a:rPr lang="en-US" dirty="0"/>
              <a:t/>
            </a:r>
            <a:br>
              <a:rPr lang="en-US" dirty="0"/>
            </a:br>
            <a:r>
              <a:rPr lang="en-US" dirty="0" err="1" smtClean="0"/>
              <a:t>Blewitt</a:t>
            </a:r>
            <a:r>
              <a:rPr lang="en-US" dirty="0" smtClean="0"/>
              <a:t> and </a:t>
            </a:r>
            <a:r>
              <a:rPr lang="en-US" dirty="0" err="1" smtClean="0"/>
              <a:t>Lavallée</a:t>
            </a:r>
            <a:r>
              <a:rPr lang="en-US" dirty="0" smtClean="0"/>
              <a:t> (2003), </a:t>
            </a:r>
            <a:r>
              <a:rPr lang="en-US" i="1" dirty="0" smtClean="0"/>
              <a:t>J. </a:t>
            </a:r>
            <a:r>
              <a:rPr lang="en-US" i="1" dirty="0" err="1" smtClean="0"/>
              <a:t>Geophys</a:t>
            </a:r>
            <a:r>
              <a:rPr lang="en-US" i="1" dirty="0" smtClean="0"/>
              <a:t>. Res.</a:t>
            </a:r>
            <a:r>
              <a:rPr lang="en-US" dirty="0" smtClean="0"/>
              <a:t>, </a:t>
            </a:r>
            <a:r>
              <a:rPr lang="is-IS" i="1" dirty="0" smtClean="0"/>
              <a:t>108</a:t>
            </a:r>
            <a:r>
              <a:rPr lang="is-IS" dirty="0" smtClean="0"/>
              <a:t>, 2010,</a:t>
            </a:r>
            <a:r>
              <a:rPr lang="en-US" dirty="0" smtClean="0"/>
              <a:t> </a:t>
            </a:r>
            <a:r>
              <a:rPr lang="en-US" dirty="0" err="1" smtClean="0"/>
              <a:t>doi</a:t>
            </a:r>
            <a:r>
              <a:rPr lang="en-US" dirty="0" smtClean="0"/>
              <a:t>:</a:t>
            </a:r>
            <a:r>
              <a:rPr lang="fi-FI" dirty="0" smtClean="0"/>
              <a:t>10.1029/2002JB002297.</a:t>
            </a:r>
            <a:endParaRPr lang="en-US" dirty="0" smtClean="0"/>
          </a:p>
          <a:p>
            <a:pPr marL="0" indent="0">
              <a:buNone/>
            </a:pPr>
            <a:r>
              <a:rPr lang="en-US" dirty="0" smtClean="0"/>
              <a:t>Realistic Sigma Algorithm</a:t>
            </a:r>
          </a:p>
          <a:p>
            <a:r>
              <a:rPr lang="en-US" dirty="0" smtClean="0"/>
              <a:t>Herring (2003), </a:t>
            </a:r>
            <a:r>
              <a:rPr lang="en-US" i="1" dirty="0" smtClean="0"/>
              <a:t>GPS </a:t>
            </a:r>
            <a:r>
              <a:rPr lang="en-US" i="1" dirty="0" err="1" smtClean="0"/>
              <a:t>Solut</a:t>
            </a:r>
            <a:r>
              <a:rPr lang="en-US" i="1" dirty="0"/>
              <a:t>.</a:t>
            </a:r>
            <a:r>
              <a:rPr lang="en-US" dirty="0" smtClean="0"/>
              <a:t>, </a:t>
            </a:r>
            <a:r>
              <a:rPr lang="en-US" i="1" dirty="0" smtClean="0"/>
              <a:t>7</a:t>
            </a:r>
            <a:r>
              <a:rPr lang="en-US" dirty="0" smtClean="0"/>
              <a:t>, </a:t>
            </a:r>
            <a:r>
              <a:rPr lang="fi-FI" dirty="0" smtClean="0"/>
              <a:t>194–199</a:t>
            </a:r>
            <a:r>
              <a:rPr lang="en-US" dirty="0" smtClean="0"/>
              <a:t>, doi:10.</a:t>
            </a:r>
            <a:r>
              <a:rPr lang="mr-IN" dirty="0" smtClean="0"/>
              <a:t> 1007/s10291-003-0068-0</a:t>
            </a:r>
            <a:r>
              <a:rPr lang="en-GB" dirty="0" smtClean="0"/>
              <a:t>.</a:t>
            </a:r>
            <a:endParaRPr lang="en-US" dirty="0" smtClean="0"/>
          </a:p>
          <a:p>
            <a:r>
              <a:rPr lang="en-US" dirty="0" err="1" smtClean="0"/>
              <a:t>Reilinger</a:t>
            </a:r>
            <a:r>
              <a:rPr lang="en-US" dirty="0" smtClean="0"/>
              <a:t> et al. (2006), </a:t>
            </a:r>
            <a:r>
              <a:rPr lang="en-US" i="1" dirty="0" smtClean="0"/>
              <a:t>J. </a:t>
            </a:r>
            <a:r>
              <a:rPr lang="en-US" i="1" dirty="0" err="1" smtClean="0"/>
              <a:t>Geophys</a:t>
            </a:r>
            <a:r>
              <a:rPr lang="en-US" i="1" dirty="0" smtClean="0"/>
              <a:t>. Res.</a:t>
            </a:r>
            <a:r>
              <a:rPr lang="en-US" dirty="0" smtClean="0"/>
              <a:t>, </a:t>
            </a:r>
            <a:r>
              <a:rPr lang="en-US" i="1" dirty="0" smtClean="0"/>
              <a:t>111</a:t>
            </a:r>
            <a:r>
              <a:rPr lang="en-US" dirty="0" smtClean="0"/>
              <a:t>,</a:t>
            </a:r>
            <a:r>
              <a:rPr lang="is-IS" dirty="0" smtClean="0"/>
              <a:t> B05411</a:t>
            </a:r>
            <a:r>
              <a:rPr lang="en-US" dirty="0" smtClean="0"/>
              <a:t>, </a:t>
            </a:r>
            <a:r>
              <a:rPr lang="en-US" dirty="0" err="1" smtClean="0"/>
              <a:t>doi</a:t>
            </a:r>
            <a:r>
              <a:rPr lang="en-US" dirty="0" smtClean="0"/>
              <a:t>:</a:t>
            </a:r>
            <a:r>
              <a:rPr lang="is-IS" dirty="0" smtClean="0"/>
              <a:t>10.1029/2005JB004051.</a:t>
            </a:r>
            <a:endParaRPr lang="en-US" dirty="0" smtClean="0"/>
          </a:p>
          <a:p>
            <a:pPr marL="0" indent="0">
              <a:buNone/>
            </a:pPr>
            <a:r>
              <a:rPr lang="en-US" dirty="0" smtClean="0"/>
              <a:t>Validation in velocity fields</a:t>
            </a:r>
          </a:p>
          <a:p>
            <a:r>
              <a:rPr lang="en-US" dirty="0" err="1" smtClean="0"/>
              <a:t>McClusky</a:t>
            </a:r>
            <a:r>
              <a:rPr lang="en-US" dirty="0" smtClean="0"/>
              <a:t> et al. (2000), </a:t>
            </a:r>
            <a:r>
              <a:rPr lang="en-US" i="1" dirty="0" smtClean="0"/>
              <a:t>J. </a:t>
            </a:r>
            <a:r>
              <a:rPr lang="en-US" i="1" dirty="0" err="1" smtClean="0"/>
              <a:t>Geophys</a:t>
            </a:r>
            <a:r>
              <a:rPr lang="en-US" i="1" dirty="0" smtClean="0"/>
              <a:t>. Res.</a:t>
            </a:r>
            <a:r>
              <a:rPr lang="en-US" dirty="0" smtClean="0"/>
              <a:t>, </a:t>
            </a:r>
            <a:r>
              <a:rPr lang="en-US" i="1" dirty="0" smtClean="0"/>
              <a:t>105</a:t>
            </a:r>
            <a:r>
              <a:rPr lang="en-US" dirty="0" smtClean="0"/>
              <a:t>, </a:t>
            </a:r>
            <a:r>
              <a:rPr lang="en-GB" dirty="0" smtClean="0"/>
              <a:t>5695</a:t>
            </a:r>
            <a:r>
              <a:rPr lang="mr-IN" dirty="0" smtClean="0"/>
              <a:t>–5719</a:t>
            </a:r>
            <a:r>
              <a:rPr lang="en-GB" dirty="0" smtClean="0"/>
              <a:t>, </a:t>
            </a:r>
            <a:r>
              <a:rPr lang="en-US" dirty="0" err="1" smtClean="0"/>
              <a:t>doi</a:t>
            </a:r>
            <a:r>
              <a:rPr lang="en-US" dirty="0" smtClean="0"/>
              <a:t>:</a:t>
            </a:r>
            <a:r>
              <a:rPr lang="fi-FI" dirty="0" smtClean="0"/>
              <a:t>10.1029/1999JB900351.</a:t>
            </a:r>
            <a:endParaRPr lang="en-US" dirty="0" smtClean="0"/>
          </a:p>
          <a:p>
            <a:r>
              <a:rPr lang="en-US" dirty="0" err="1" smtClean="0"/>
              <a:t>McClusky</a:t>
            </a:r>
            <a:r>
              <a:rPr lang="en-US" dirty="0" smtClean="0"/>
              <a:t> et al. (2001), </a:t>
            </a:r>
            <a:r>
              <a:rPr lang="en-US" i="1" dirty="0" err="1" smtClean="0"/>
              <a:t>Geophys</a:t>
            </a:r>
            <a:r>
              <a:rPr lang="en-US" i="1" dirty="0" smtClean="0"/>
              <a:t>. Res. Lett.</a:t>
            </a:r>
            <a:r>
              <a:rPr lang="en-US" dirty="0" smtClean="0"/>
              <a:t>, </a:t>
            </a:r>
            <a:r>
              <a:rPr lang="en-US" i="1" dirty="0" smtClean="0"/>
              <a:t>28</a:t>
            </a:r>
            <a:r>
              <a:rPr lang="en-US" dirty="0" smtClean="0"/>
              <a:t>,</a:t>
            </a:r>
            <a:r>
              <a:rPr lang="en-GB" dirty="0" smtClean="0"/>
              <a:t> 3369</a:t>
            </a:r>
            <a:r>
              <a:rPr lang="mr-IN" dirty="0" smtClean="0"/>
              <a:t>–3372</a:t>
            </a:r>
            <a:r>
              <a:rPr lang="en-US" dirty="0" smtClean="0"/>
              <a:t>, </a:t>
            </a:r>
            <a:r>
              <a:rPr lang="en-US" dirty="0" err="1" smtClean="0"/>
              <a:t>doi</a:t>
            </a:r>
            <a:r>
              <a:rPr lang="en-US" dirty="0" smtClean="0"/>
              <a:t>:</a:t>
            </a:r>
            <a:r>
              <a:rPr lang="fi-FI" dirty="0" smtClean="0"/>
              <a:t>10.1029/2001GL013091.</a:t>
            </a:r>
            <a:endParaRPr lang="en-US" dirty="0" smtClean="0"/>
          </a:p>
          <a:p>
            <a:r>
              <a:rPr lang="en-US" dirty="0" smtClean="0"/>
              <a:t>Davis et al. (2003), </a:t>
            </a:r>
            <a:r>
              <a:rPr lang="en-US" i="1" dirty="0" err="1" smtClean="0"/>
              <a:t>Geophys</a:t>
            </a:r>
            <a:r>
              <a:rPr lang="en-US" i="1" dirty="0" smtClean="0"/>
              <a:t>. Res. Lett.</a:t>
            </a:r>
            <a:r>
              <a:rPr lang="en-US" dirty="0" smtClean="0"/>
              <a:t>, </a:t>
            </a:r>
            <a:r>
              <a:rPr lang="en-US" i="1" dirty="0" smtClean="0"/>
              <a:t>30</a:t>
            </a:r>
            <a:r>
              <a:rPr lang="en-US" dirty="0" smtClean="0"/>
              <a:t>, </a:t>
            </a:r>
            <a:r>
              <a:rPr lang="cs-CZ" dirty="0" smtClean="0"/>
              <a:t>1411,</a:t>
            </a:r>
            <a:r>
              <a:rPr lang="en-US" dirty="0" smtClean="0"/>
              <a:t> </a:t>
            </a:r>
            <a:r>
              <a:rPr lang="en-US" dirty="0" err="1" smtClean="0"/>
              <a:t>doi</a:t>
            </a:r>
            <a:r>
              <a:rPr lang="en-US" dirty="0" smtClean="0"/>
              <a:t>:</a:t>
            </a:r>
            <a:r>
              <a:rPr lang="fi-FI" dirty="0" smtClean="0"/>
              <a:t>10.1029/2003GL016961.</a:t>
            </a:r>
            <a:endParaRPr lang="en-US" dirty="0" smtClean="0"/>
          </a:p>
          <a:p>
            <a:r>
              <a:rPr lang="en-US" dirty="0" smtClean="0"/>
              <a:t>McCaffrey et al. (2007), </a:t>
            </a:r>
            <a:r>
              <a:rPr lang="en-US" i="1" dirty="0" err="1" smtClean="0"/>
              <a:t>Geophys</a:t>
            </a:r>
            <a:r>
              <a:rPr lang="en-US" i="1" dirty="0" smtClean="0"/>
              <a:t> J. Int.</a:t>
            </a:r>
            <a:r>
              <a:rPr lang="en-US" dirty="0" smtClean="0"/>
              <a:t>, </a:t>
            </a:r>
            <a:r>
              <a:rPr lang="is-IS" i="1" dirty="0" smtClean="0"/>
              <a:t>169</a:t>
            </a:r>
            <a:r>
              <a:rPr lang="en-US" dirty="0" smtClean="0"/>
              <a:t>, 1315</a:t>
            </a:r>
            <a:r>
              <a:rPr lang="mr-IN" dirty="0" smtClean="0"/>
              <a:t>–</a:t>
            </a:r>
            <a:r>
              <a:rPr lang="en-US" dirty="0" smtClean="0"/>
              <a:t>1340, </a:t>
            </a:r>
            <a:r>
              <a:rPr lang="en-US" dirty="0" err="1" smtClean="0"/>
              <a:t>doi</a:t>
            </a:r>
            <a:r>
              <a:rPr lang="en-US" dirty="0" smtClean="0"/>
              <a:t>:</a:t>
            </a:r>
            <a:r>
              <a:rPr lang="cs-CZ" dirty="0" smtClean="0"/>
              <a:t>10.1111/j.1365-246X.2007.03371.x.</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dirty="0" smtClean="0"/>
              <a:t>Sources of error</a:t>
            </a:r>
            <a:endParaRPr lang="en-US" dirty="0"/>
          </a:p>
        </p:txBody>
      </p:sp>
      <p:sp>
        <p:nvSpPr>
          <p:cNvPr id="31747" name="Rectangle 3"/>
          <p:cNvSpPr>
            <a:spLocks noGrp="1" noChangeArrowheads="1"/>
          </p:cNvSpPr>
          <p:nvPr>
            <p:ph idx="1"/>
          </p:nvPr>
        </p:nvSpPr>
        <p:spPr/>
        <p:txBody>
          <a:bodyPr/>
          <a:lstStyle/>
          <a:p>
            <a:r>
              <a:rPr lang="en-US" smtClean="0"/>
              <a:t>Signal propagation effects</a:t>
            </a:r>
          </a:p>
          <a:p>
            <a:pPr lvl="1"/>
            <a:r>
              <a:rPr lang="en-US" smtClean="0"/>
              <a:t>Receiver noise</a:t>
            </a:r>
          </a:p>
          <a:p>
            <a:pPr lvl="1"/>
            <a:r>
              <a:rPr lang="en-US" smtClean="0"/>
              <a:t>Ionospheric effects</a:t>
            </a:r>
          </a:p>
          <a:p>
            <a:pPr lvl="1"/>
            <a:r>
              <a:rPr lang="en-US" smtClean="0"/>
              <a:t>Signal scattering (antenna phase center / multipath) </a:t>
            </a:r>
          </a:p>
          <a:p>
            <a:pPr lvl="1"/>
            <a:r>
              <a:rPr lang="en-US" smtClean="0"/>
              <a:t>Atmospheric delay (mainly water vapor)</a:t>
            </a:r>
          </a:p>
          <a:p>
            <a:r>
              <a:rPr lang="en-US" smtClean="0"/>
              <a:t>Unmodeled motions of the station</a:t>
            </a:r>
          </a:p>
          <a:p>
            <a:pPr lvl="1"/>
            <a:r>
              <a:rPr lang="en-US" smtClean="0"/>
              <a:t>Monument instability</a:t>
            </a:r>
          </a:p>
          <a:p>
            <a:pPr lvl="1"/>
            <a:r>
              <a:rPr lang="en-US" smtClean="0"/>
              <a:t>Loading of the crust by atmosphere, oceans, and surface water</a:t>
            </a:r>
          </a:p>
          <a:p>
            <a:r>
              <a:rPr lang="en-US" smtClean="0"/>
              <a:t>Unmodeled motions of the satellites</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1152143" y="895794"/>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4267200" y="3383049"/>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1914144"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smtClean="0">
                <a:solidFill>
                  <a:srgbClr val="000000"/>
                </a:solidFill>
              </a:rPr>
              <a:t>            1                   </a:t>
            </a:r>
            <a:r>
              <a:rPr lang="en-US" sz="1400">
                <a:solidFill>
                  <a:srgbClr val="000000"/>
                </a:solidFill>
              </a:rPr>
              <a:t>2      </a:t>
            </a:r>
            <a:r>
              <a:rPr lang="en-US" sz="1400" smtClean="0">
                <a:solidFill>
                  <a:srgbClr val="000000"/>
                </a:solidFill>
              </a:rPr>
              <a:t>             </a:t>
            </a:r>
            <a:r>
              <a:rPr lang="en-US" sz="1400">
                <a:solidFill>
                  <a:srgbClr val="000000"/>
                </a:solidFill>
              </a:rPr>
              <a:t>3        </a:t>
            </a:r>
            <a:r>
              <a:rPr lang="en-US" sz="1400" smtClean="0">
                <a:solidFill>
                  <a:srgbClr val="000000"/>
                </a:solidFill>
              </a:rPr>
              <a:t>           </a:t>
            </a:r>
            <a:r>
              <a:rPr lang="en-US" sz="1400">
                <a:solidFill>
                  <a:srgbClr val="000000"/>
                </a:solidFill>
              </a:rPr>
              <a:t>4                   </a:t>
            </a:r>
            <a:r>
              <a:rPr lang="en-US" sz="1400" smtClean="0">
                <a:solidFill>
                  <a:srgbClr val="000000"/>
                </a:solidFill>
              </a:rPr>
              <a:t>5</a:t>
            </a:r>
            <a:br>
              <a:rPr lang="en-US" sz="1400" smtClean="0">
                <a:solidFill>
                  <a:srgbClr val="000000"/>
                </a:solidFill>
              </a:rPr>
            </a:br>
            <a:r>
              <a:rPr lang="en-US" sz="1400" smtClean="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7090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62773"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pPr algn="ctr"/>
            <a:r>
              <a:rPr lang="en-US" dirty="0" smtClean="0"/>
              <a:t>Characterizing phase noise</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2425081"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2425081"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3245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3245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4411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4411004"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5794785"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5794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ctr"/>
            <a:r>
              <a:rPr lang="en-US" dirty="0" smtClean="0"/>
              <a:t>Characterizing phase noise</a:t>
            </a:r>
            <a:endParaRPr lang="en-US" dirty="0"/>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24" name="Content Placeholder 23"/>
          <p:cNvPicPr>
            <a:picLocks noGrp="1" noChangeAspect="1"/>
          </p:cNvPicPr>
          <p:nvPr>
            <p:ph idx="1"/>
          </p:nvPr>
        </p:nvPicPr>
        <p:blipFill>
          <a:blip r:embed="rId3"/>
          <a:stretch>
            <a:fillRect/>
          </a:stretch>
        </p:blipFill>
        <p:spPr>
          <a:xfrm>
            <a:off x="857698" y="1825625"/>
            <a:ext cx="7428604" cy="4351338"/>
          </a:xfrm>
          <a:prstGeom prst="rect">
            <a:avLst/>
          </a:prstGeom>
        </p:spPr>
      </p:pic>
    </p:spTree>
    <p:extLst>
      <p:ext uri="{BB962C8B-B14F-4D97-AF65-F5344CB8AC3E}">
        <p14:creationId xmlns:p14="http://schemas.microsoft.com/office/powerpoint/2010/main" val="161134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lgn="ctr"/>
            <a:r>
              <a:rPr lang="en-US" dirty="0" smtClean="0">
                <a:solidFill>
                  <a:schemeClr val="tx1"/>
                </a:solidFill>
              </a:rPr>
              <a:t>Monument types</a:t>
            </a:r>
            <a:endParaRPr lang="en-US" dirty="0">
              <a:solidFill>
                <a:schemeClr val="tx1"/>
              </a:solidFill>
            </a:endParaRPr>
          </a:p>
        </p:txBody>
      </p:sp>
      <p:sp>
        <p:nvSpPr>
          <p:cNvPr id="2" name="Date Placeholder 1"/>
          <p:cNvSpPr>
            <a:spLocks noGrp="1"/>
          </p:cNvSpPr>
          <p:nvPr>
            <p:ph type="dt" sz="half" idx="10"/>
          </p:nvPr>
        </p:nvSpPr>
        <p:spPr/>
        <p:txBody>
          <a:bodyPr/>
          <a:lstStyle/>
          <a:p>
            <a:r>
              <a:rPr lang="en-GB" smtClean="0"/>
              <a:t>2017/07/19</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pic>
        <p:nvPicPr>
          <p:cNvPr id="145" name="KRYO.jpg"/>
          <p:cNvPicPr/>
          <p:nvPr/>
        </p:nvPicPr>
        <p:blipFill>
          <a:blip r:embed="rId3">
            <a:extLst/>
          </a:blip>
          <a:stretch>
            <a:fillRect/>
          </a:stretch>
        </p:blipFill>
        <p:spPr>
          <a:xfrm>
            <a:off x="4865495"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949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270677" y="585360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396725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026017"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lgn="ctr"/>
            <a:r>
              <a:rPr lang="en-US" sz="5200" dirty="0" smtClean="0">
                <a:solidFill>
                  <a:srgbClr val="000000"/>
                </a:solidFill>
              </a:rPr>
              <a:t>Time series characteristics</a:t>
            </a:r>
            <a:endParaRPr lang="en-US" sz="5200" dirty="0">
              <a:solidFill>
                <a:srgbClr val="000000"/>
              </a:solidFill>
            </a:endParaRPr>
          </a:p>
        </p:txBody>
      </p:sp>
      <p:sp>
        <p:nvSpPr>
          <p:cNvPr id="3" name="Date Placeholder 2"/>
          <p:cNvSpPr>
            <a:spLocks noGrp="1"/>
          </p:cNvSpPr>
          <p:nvPr>
            <p:ph type="dt" sz="half" idx="10"/>
          </p:nvPr>
        </p:nvSpPr>
        <p:spPr/>
        <p:txBody>
          <a:bodyPr/>
          <a:lstStyle/>
          <a:p>
            <a:r>
              <a:rPr lang="en-GB" smtClean="0"/>
              <a:t>2017/07/19</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373829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6639</Words>
  <Application>Microsoft Macintosh PowerPoint</Application>
  <PresentationFormat>On-screen Show (4:3)</PresentationFormat>
  <Paragraphs>550</Paragraphs>
  <Slides>40</Slides>
  <Notes>29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Courier</vt:lpstr>
      <vt:lpstr>Courier New</vt:lpstr>
      <vt:lpstr>Gill Sans</vt:lpstr>
      <vt:lpstr>Helvetica</vt:lpstr>
      <vt:lpstr>Mangal</vt:lpstr>
      <vt:lpstr>Times New Roman</vt:lpstr>
      <vt:lpstr>Wingdings</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PowerPoint Presentation</vt:lpstr>
      <vt:lpstr>PowerPoint Presentation</vt:lpstr>
      <vt:lpstr>Summary of spectral analysis approach </vt:lpstr>
      <vt:lpstr>“White” noise</vt:lpstr>
      <vt:lpstr>“Color” noise</vt:lpstr>
      <vt:lpstr>CATS (Williams, 2008)</vt:lpstr>
      <vt:lpstr>Hector (Bos et al., 2013)</vt:lpstr>
      <vt:lpstr>sh_cats/sh_hector</vt:lpstr>
      <vt:lpstr>Approximations (Mao et al., 1999)</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Michael Floyd</cp:lastModifiedBy>
  <cp:revision>79</cp:revision>
  <cp:lastPrinted>2017-07-19T01:25:23Z</cp:lastPrinted>
  <dcterms:created xsi:type="dcterms:W3CDTF">2014-11-13T20:18:27Z</dcterms:created>
  <dcterms:modified xsi:type="dcterms:W3CDTF">2017-07-19T01:25:28Z</dcterms:modified>
  <cp:category/>
</cp:coreProperties>
</file>