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7" r:id="rId9"/>
    <p:sldId id="268" r:id="rId10"/>
    <p:sldId id="262" r:id="rId11"/>
    <p:sldId id="261" r:id="rId12"/>
    <p:sldId id="281" r:id="rId13"/>
    <p:sldId id="284" r:id="rId14"/>
    <p:sldId id="285" r:id="rId15"/>
    <p:sldId id="280" r:id="rId16"/>
    <p:sldId id="269" r:id="rId17"/>
    <p:sldId id="275" r:id="rId18"/>
    <p:sldId id="283" r:id="rId19"/>
    <p:sldId id="273" r:id="rId20"/>
    <p:sldId id="271" r:id="rId21"/>
    <p:sldId id="272" r:id="rId22"/>
    <p:sldId id="274" r:id="rId23"/>
    <p:sldId id="277" r:id="rId24"/>
    <p:sldId id="276" r:id="rId25"/>
    <p:sldId id="278" r:id="rId26"/>
    <p:sldId id="279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960"/>
  </p:normalViewPr>
  <p:slideViewPr>
    <p:cSldViewPr snapToGrid="0" snapToObjects="1">
      <p:cViewPr>
        <p:scale>
          <a:sx n="130" d="100"/>
          <a:sy n="130" d="100"/>
        </p:scale>
        <p:origin x="-1296" y="-1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AC4E-1134-7443-A3F6-C01A488B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89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SB4</a:t>
            </a:r>
            <a:r>
              <a:rPr lang="en-US" baseline="0" dirty="0" smtClean="0"/>
              <a:t> showing November 2013 fire (http://</a:t>
            </a:r>
            <a:r>
              <a:rPr lang="en-US" baseline="0" dirty="0" err="1" smtClean="0"/>
              <a:t>cdfdata.fire.ca.gov</a:t>
            </a:r>
            <a:r>
              <a:rPr lang="en-US" baseline="0" dirty="0" smtClean="0"/>
              <a:t>/incidents/</a:t>
            </a:r>
            <a:r>
              <a:rPr lang="en-US" baseline="0" dirty="0" err="1" smtClean="0"/>
              <a:t>incidents_details_info?incident_id</a:t>
            </a:r>
            <a:r>
              <a:rPr lang="en-US" baseline="0" dirty="0" smtClean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in horizontal</a:t>
            </a:r>
            <a:r>
              <a:rPr lang="en-US" baseline="0" dirty="0" smtClean="0"/>
              <a:t> motion ~ 1 cm/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westward</a:t>
            </a:r>
          </a:p>
          <a:p>
            <a:r>
              <a:rPr lang="en-US" baseline="0" dirty="0" smtClean="0"/>
              <a:t>Uplift ~ 1 cm/</a:t>
            </a:r>
            <a:r>
              <a:rPr lang="en-US" baseline="0" dirty="0" err="1" smtClean="0"/>
              <a:t>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04F89-3896-B34B-937E-F2CBE67F6D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light FOGMEX rate sigma (red sloped lines).  Vertical rate of El Major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 (2010/04/04)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</a:t>
            </a:r>
            <a:r>
              <a:rPr lang="en-US" baseline="0" dirty="0" smtClean="0"/>
              <a:t> in height but east is ~14 months (notice offsets move relative to sinusoidal wave).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1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</a:t>
            </a:r>
            <a:r>
              <a:rPr lang="en-US" baseline="0" dirty="0" smtClean="0"/>
              <a:t> lines are Hector Mine and El Mayor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</a:t>
            </a:r>
            <a:r>
              <a:rPr lang="en-US" baseline="0" dirty="0" smtClean="0"/>
              <a:t> sits near two high volcanoes with a NS valley between the volcanoes.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5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Dealing with earthquakes and</a:t>
            </a:r>
            <a:r>
              <a:rPr lang="en-US" dirty="0"/>
              <a:t> </a:t>
            </a:r>
            <a:r>
              <a:rPr lang="en-US" dirty="0" smtClean="0"/>
              <a:t>other non-linear motions</a:t>
            </a:r>
            <a:endParaRPr lang="en-US" dirty="0"/>
          </a:p>
        </p:txBody>
      </p:sp>
      <p:pic>
        <p:nvPicPr>
          <p:cNvPr id="6" name="Picture 5" descr="MIT-logo-with-spelling-web-red-gray-design1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00" y="315619"/>
            <a:ext cx="1599993" cy="362429"/>
          </a:xfrm>
          <a:prstGeom prst="rect">
            <a:avLst/>
          </a:prstGeom>
        </p:spPr>
      </p:pic>
      <p:sp>
        <p:nvSpPr>
          <p:cNvPr id="7" name="Subtitle 15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Autofit/>
          </a:bodyPr>
          <a:lstStyle/>
          <a:p>
            <a:pPr lvl="0" defTabSz="914400">
              <a:spcBef>
                <a:spcPts val="1000"/>
              </a:spcBef>
              <a:defRPr/>
            </a:pPr>
            <a:r>
              <a:rPr lang="en-US" sz="2800" dirty="0" smtClean="0">
                <a:solidFill>
                  <a:srgbClr val="A5A5A5"/>
                </a:solidFill>
              </a:rPr>
              <a:t>M. A. Floyd</a:t>
            </a:r>
            <a:r>
              <a:rPr lang="en-US" sz="2000" dirty="0">
                <a:solidFill>
                  <a:srgbClr val="A5A5A5"/>
                </a:solidFill>
              </a:rPr>
              <a:t/>
            </a:r>
            <a:br>
              <a:rPr lang="en-US" sz="2000" dirty="0">
                <a:solidFill>
                  <a:srgbClr val="A5A5A5"/>
                </a:solidFill>
              </a:rPr>
            </a:br>
            <a:r>
              <a:rPr lang="en-US" i="1" dirty="0">
                <a:solidFill>
                  <a:srgbClr val="A5A5A5"/>
                </a:solidFill>
              </a:rPr>
              <a:t>Massachusetts Institute of Technology, Cambridge, MA, USA</a:t>
            </a:r>
            <a:endParaRPr lang="en-US" sz="2000" i="1" dirty="0">
              <a:solidFill>
                <a:srgbClr val="A5A5A5"/>
              </a:solidFill>
            </a:endParaRPr>
          </a:p>
          <a:p>
            <a:pPr lvl="0" defTabSz="914400">
              <a:spcBef>
                <a:spcPts val="1000"/>
              </a:spcBef>
              <a:defRPr/>
            </a:pPr>
            <a:r>
              <a:rPr lang="en-US" dirty="0">
                <a:solidFill>
                  <a:srgbClr val="A5A5A5"/>
                </a:solidFill>
              </a:rPr>
              <a:t>GPS Data Processing and Analysis with </a:t>
            </a:r>
            <a:r>
              <a:rPr lang="en-US" dirty="0" smtClean="0">
                <a:solidFill>
                  <a:srgbClr val="A5A5A5"/>
                </a:solidFill>
              </a:rPr>
              <a:t>GAMIT/GLOBK</a:t>
            </a:r>
            <a:r>
              <a:rPr lang="en-US" dirty="0">
                <a:solidFill>
                  <a:srgbClr val="A5A5A5"/>
                </a:solidFill>
              </a:rPr>
              <a:t/>
            </a:r>
            <a:br>
              <a:rPr lang="en-US" dirty="0">
                <a:solidFill>
                  <a:srgbClr val="A5A5A5"/>
                </a:solidFill>
              </a:rPr>
            </a:br>
            <a:r>
              <a:rPr lang="en-US" dirty="0" smtClean="0">
                <a:solidFill>
                  <a:srgbClr val="A5A5A5"/>
                </a:solidFill>
              </a:rPr>
              <a:t>Earth Observatory of Singapore</a:t>
            </a:r>
            <a:r>
              <a:rPr lang="en-US" dirty="0">
                <a:solidFill>
                  <a:srgbClr val="A5A5A5"/>
                </a:solidFill>
              </a:rPr>
              <a:t/>
            </a:r>
            <a:br>
              <a:rPr lang="en-US" dirty="0">
                <a:solidFill>
                  <a:srgbClr val="A5A5A5"/>
                </a:solidFill>
              </a:rPr>
            </a:br>
            <a:r>
              <a:rPr lang="en-US" dirty="0" smtClean="0">
                <a:solidFill>
                  <a:srgbClr val="A5A5A5"/>
                </a:solidFill>
              </a:rPr>
              <a:t>17–21 July 2017</a:t>
            </a:r>
          </a:p>
          <a:p>
            <a:pPr lvl="0" defTabSz="914400">
              <a:spcBef>
                <a:spcPts val="1000"/>
              </a:spcBef>
              <a:defRPr/>
            </a:pPr>
            <a:r>
              <a:rPr lang="en-US" dirty="0">
                <a:solidFill>
                  <a:srgbClr val="A5A5A5"/>
                </a:solidFill>
              </a:rPr>
              <a:t>http</a:t>
            </a:r>
            <a:r>
              <a:rPr lang="en-US" dirty="0" smtClean="0">
                <a:solidFill>
                  <a:srgbClr val="A5A5A5"/>
                </a:solidFill>
              </a:rPr>
              <a:t>://</a:t>
            </a:r>
            <a:r>
              <a:rPr lang="en-US" dirty="0" err="1" smtClean="0">
                <a:solidFill>
                  <a:srgbClr val="A5A5A5"/>
                </a:solidFill>
              </a:rPr>
              <a:t>geoweb.mit.edu</a:t>
            </a:r>
            <a:r>
              <a:rPr lang="en-US" dirty="0" smtClean="0">
                <a:solidFill>
                  <a:srgbClr val="A5A5A5"/>
                </a:solidFill>
              </a:rPr>
              <a:t>/</a:t>
            </a:r>
            <a:r>
              <a:rPr lang="en-US" dirty="0">
                <a:solidFill>
                  <a:srgbClr val="A5A5A5"/>
                </a:solidFill>
              </a:rPr>
              <a:t>~</a:t>
            </a:r>
            <a:r>
              <a:rPr lang="en-US" smtClean="0">
                <a:solidFill>
                  <a:srgbClr val="A5A5A5"/>
                </a:solidFill>
              </a:rPr>
              <a:t>floyd/courses/gg/201707_EOS</a:t>
            </a:r>
            <a:r>
              <a:rPr lang="en-US" dirty="0" smtClean="0">
                <a:solidFill>
                  <a:srgbClr val="A5A5A5"/>
                </a:solidFill>
              </a:rPr>
              <a:t>/</a:t>
            </a:r>
            <a:endParaRPr lang="en-US" dirty="0">
              <a:solidFill>
                <a:srgbClr val="A5A5A5"/>
              </a:solidFill>
            </a:endParaRPr>
          </a:p>
          <a:p>
            <a:pPr lvl="0" defTabSz="914400">
              <a:spcBef>
                <a:spcPts val="1000"/>
              </a:spcBef>
              <a:defRPr/>
            </a:pPr>
            <a:r>
              <a:rPr lang="en-US" sz="1200" dirty="0">
                <a:solidFill>
                  <a:srgbClr val="A5A5A5"/>
                </a:solidFill>
              </a:rPr>
              <a:t>Material from R. W. King, T. A. Herring, M. A. Floyd (MIT) and S. C. </a:t>
            </a:r>
            <a:r>
              <a:rPr lang="en-US" sz="1200" dirty="0" err="1">
                <a:solidFill>
                  <a:srgbClr val="A5A5A5"/>
                </a:solidFill>
              </a:rPr>
              <a:t>McClusky</a:t>
            </a:r>
            <a:r>
              <a:rPr lang="en-US" sz="1200" dirty="0">
                <a:solidFill>
                  <a:srgbClr val="A5A5A5"/>
                </a:solidFill>
              </a:rPr>
              <a:t> (now at ANU</a:t>
            </a:r>
            <a:r>
              <a:rPr lang="en-US" sz="1200" dirty="0" smtClean="0">
                <a:solidFill>
                  <a:srgbClr val="A5A5A5"/>
                </a:solidFill>
              </a:rPr>
              <a:t>)</a:t>
            </a:r>
            <a:endParaRPr lang="en-US" sz="2000" dirty="0">
              <a:solidFill>
                <a:srgbClr val="A5A5A5"/>
              </a:solidFill>
            </a:endParaRPr>
          </a:p>
        </p:txBody>
      </p:sp>
      <p:pic>
        <p:nvPicPr>
          <p:cNvPr id="8" name="Picture 7" descr="arth Observatory of Singa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117" y="0"/>
            <a:ext cx="1509043" cy="67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Many earthquakes…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Complications arise in a tectonically active area with multiple events</a:t>
            </a:r>
          </a:p>
          <a:p>
            <a:r>
              <a:rPr lang="en-US" dirty="0" smtClean="0"/>
              <a:t>Sites may be renamed several times and therefore have various two-character suffixes</a:t>
            </a:r>
          </a:p>
          <a:p>
            <a:r>
              <a:rPr lang="en-US" dirty="0" smtClean="0"/>
              <a:t>Non-linear motions may be included in </a:t>
            </a:r>
            <a:r>
              <a:rPr lang="en-US" dirty="0" err="1" smtClean="0"/>
              <a:t>apr</a:t>
            </a:r>
            <a:r>
              <a:rPr lang="en-US" dirty="0" smtClean="0"/>
              <a:t>-file with “</a:t>
            </a:r>
            <a:r>
              <a:rPr lang="en-US" dirty="0" smtClean="0">
                <a:cs typeface="Courier"/>
              </a:rPr>
              <a:t>EXTENDED</a:t>
            </a:r>
            <a:r>
              <a:rPr lang="en-US" dirty="0" smtClean="0"/>
              <a:t>” records (see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help)</a:t>
            </a:r>
            <a:endParaRPr lang="en-US" dirty="0"/>
          </a:p>
        </p:txBody>
      </p:sp>
      <p:pic>
        <p:nvPicPr>
          <p:cNvPr id="8" name="Content Placeholder 7" descr="P499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Undocumented effects</a:t>
            </a:r>
            <a:endParaRPr lang="en-US" dirty="0"/>
          </a:p>
        </p:txBody>
      </p:sp>
      <p:pic>
        <p:nvPicPr>
          <p:cNvPr id="6" name="Content Placeholder 5" descr="P494_timeserie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15" y="1825625"/>
            <a:ext cx="3397669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series inspection is </a:t>
            </a:r>
            <a:r>
              <a:rPr lang="en-US" i="1" dirty="0" smtClean="0"/>
              <a:t>very</a:t>
            </a:r>
            <a:r>
              <a:rPr lang="en-US" dirty="0" smtClean="0"/>
              <a:t> important to catch undocumented effects</a:t>
            </a:r>
          </a:p>
          <a:p>
            <a:r>
              <a:rPr lang="en-US" dirty="0" smtClean="0"/>
              <a:t>Insert manually-determined discontinuities using letter for first character of suffix</a:t>
            </a:r>
          </a:p>
          <a:p>
            <a:r>
              <a:rPr lang="en-US" dirty="0" smtClean="0"/>
              <a:t>? Jump is due to washer removal from top of the antenna.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72928" y="1782185"/>
            <a:ext cx="0" cy="13393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6910" y="3570243"/>
            <a:ext cx="0" cy="4016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1095" y="32009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8542" y="1412853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2010-04-04 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7.2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phenomena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examples of other phenomena some of which are likely to be motions of the monuments (often not tectonic), propagation medium effects, or failed equipment.</a:t>
            </a:r>
          </a:p>
          <a:p>
            <a:r>
              <a:rPr lang="en-US" dirty="0" smtClean="0"/>
              <a:t>With continuous data these types of effects can often be diagnosed from the data.</a:t>
            </a:r>
          </a:p>
          <a:p>
            <a:r>
              <a:rPr lang="en-US" dirty="0" smtClean="0"/>
              <a:t>For artifact effects, multipath and SNR measures are often useful for diagnostics.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_nam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7" y="699318"/>
            <a:ext cx="4572000" cy="5997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Plate Boundary Observatory (PBO)</a:t>
            </a:r>
            <a:br>
              <a:rPr lang="en-US" dirty="0" smtClean="0"/>
            </a:br>
            <a:r>
              <a:rPr lang="en-US" dirty="0" smtClean="0"/>
              <a:t>continuous GPS site P203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08663" y="1457454"/>
            <a:ext cx="2020375" cy="606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08662" y="3485794"/>
            <a:ext cx="2020376" cy="6845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8662" y="5621483"/>
            <a:ext cx="2020376" cy="193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4549" y="2385230"/>
            <a:ext cx="18724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North-westward</a:t>
            </a:r>
            <a:br>
              <a:rPr lang="en-US" dirty="0" smtClean="0"/>
            </a:br>
            <a:r>
              <a:rPr lang="en-US" dirty="0" smtClean="0"/>
              <a:t>motion relative to</a:t>
            </a:r>
            <a:br>
              <a:rPr lang="en-US" dirty="0" smtClean="0"/>
            </a:br>
            <a:r>
              <a:rPr lang="en-US" dirty="0" smtClean="0"/>
              <a:t>North America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17862" y="4952515"/>
            <a:ext cx="18566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Minor subsidence</a:t>
            </a:r>
            <a:endParaRPr lang="en-US" dirty="0"/>
          </a:p>
        </p:txBody>
      </p:sp>
      <p:pic>
        <p:nvPicPr>
          <p:cNvPr id="16" name="Picture 15" descr="horz_v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22" name="TextBox 21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Start of EGS</a:t>
              </a:r>
              <a:br>
                <a:rPr lang="en-US" dirty="0" smtClean="0"/>
              </a:br>
              <a:r>
                <a:rPr lang="en-US" dirty="0" smtClean="0"/>
                <a:t>demo injection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.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32" y="720999"/>
            <a:ext cx="4506565" cy="5998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Plate Boundary Observatory (PBO)</a:t>
            </a:r>
            <a:br>
              <a:rPr lang="en-US" dirty="0" smtClean="0"/>
            </a:br>
            <a:r>
              <a:rPr lang="en-US" dirty="0" smtClean="0"/>
              <a:t>continuous GPS site P203</a:t>
            </a:r>
            <a:endParaRPr lang="en-US" dirty="0"/>
          </a:p>
        </p:txBody>
      </p:sp>
      <p:pic>
        <p:nvPicPr>
          <p:cNvPr id="13" name="Picture 12" descr="horz_ve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15" name="TextBox 14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Start of EGS</a:t>
              </a:r>
              <a:br>
                <a:rPr lang="en-US" dirty="0" smtClean="0"/>
              </a:br>
              <a:r>
                <a:rPr lang="en-US" dirty="0" smtClean="0"/>
                <a:t>demo injection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>
            <a:off x="7405838" y="1914973"/>
            <a:ext cx="1007579" cy="688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403230" y="5515772"/>
            <a:ext cx="1012796" cy="285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19577" y="1637974"/>
            <a:ext cx="110946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Increased</a:t>
            </a:r>
            <a:br>
              <a:rPr lang="en-US" dirty="0" smtClean="0"/>
            </a:br>
            <a:r>
              <a:rPr lang="en-US" dirty="0" smtClean="0"/>
              <a:t>westward</a:t>
            </a:r>
            <a:br>
              <a:rPr lang="en-US" dirty="0" smtClean="0"/>
            </a:br>
            <a:r>
              <a:rPr lang="en-US" dirty="0" smtClean="0"/>
              <a:t>motion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26915" y="5616309"/>
            <a:ext cx="702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Bombay Beach Creep?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BOMG_Cree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" y="1303177"/>
            <a:ext cx="7034148" cy="51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Episodic events: Yellowstone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70700" y="2844799"/>
            <a:ext cx="2171699" cy="1910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Profile of velocity estimates across region.  Large error bars (</a:t>
            </a:r>
            <a:r>
              <a:rPr lang="en-US" dirty="0" err="1" smtClean="0"/>
              <a:t>FOGMEx</a:t>
            </a:r>
            <a:r>
              <a:rPr lang="en-US" dirty="0" smtClean="0"/>
              <a:t>) show systematic sites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Yellowstone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815974"/>
            <a:ext cx="6605155" cy="6054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829" y="3903340"/>
            <a:ext cx="103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List of</a:t>
            </a:r>
            <a:br>
              <a:rPr lang="en-US" sz="1600" smtClean="0"/>
            </a:br>
            <a:r>
              <a:rPr lang="en-US" sz="1600" smtClean="0"/>
              <a:t>noisy </a:t>
            </a:r>
            <a:r>
              <a:rPr lang="en-US" sz="1600" dirty="0" smtClean="0"/>
              <a:t>sites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9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Selected Yellowstone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Yellowston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02" y="1270000"/>
            <a:ext cx="714859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Episodic tremor and slip (ETS): Cascadia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SC02_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41" y="1293851"/>
            <a:ext cx="7044717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following examples are from the UNACVO GAGE Data technical news:</a:t>
            </a:r>
            <a:br>
              <a:rPr lang="en-US" dirty="0" smtClean="0"/>
            </a:br>
            <a:r>
              <a:rPr lang="nl-NL" dirty="0"/>
              <a:t>http://plus.google.com/u/0/communities/112834235701900858710 </a:t>
            </a:r>
            <a:endParaRPr lang="en-US" dirty="0"/>
          </a:p>
          <a:p>
            <a:r>
              <a:rPr lang="en-US" dirty="0" smtClean="0"/>
              <a:t>Reports here on various anomalies that have been detected and investigated.  Useful place to look for site issues.</a:t>
            </a:r>
          </a:p>
          <a:p>
            <a:r>
              <a:rPr lang="en-US" dirty="0" smtClean="0"/>
              <a:t>GAGE ACC quarterly reports also contain information on anomalies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lecture showed common time series models</a:t>
            </a:r>
          </a:p>
          <a:p>
            <a:pPr lvl="1"/>
            <a:r>
              <a:rPr lang="en-US" dirty="0" smtClean="0"/>
              <a:t>Linear rate</a:t>
            </a:r>
          </a:p>
          <a:p>
            <a:pPr lvl="1"/>
            <a:r>
              <a:rPr lang="en-US" dirty="0" smtClean="0"/>
              <a:t>Seasonal terms</a:t>
            </a:r>
          </a:p>
          <a:p>
            <a:pPr lvl="1"/>
            <a:r>
              <a:rPr lang="en-US" dirty="0" smtClean="0"/>
              <a:t>Temporally correlated noise</a:t>
            </a:r>
          </a:p>
          <a:p>
            <a:r>
              <a:rPr lang="en-US" dirty="0" smtClean="0"/>
              <a:t>Irregular perturbations to such models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</a:t>
            </a:r>
            <a:r>
              <a:rPr lang="en-US" dirty="0" smtClean="0"/>
              <a:t>episodes)</a:t>
            </a:r>
          </a:p>
          <a:p>
            <a:r>
              <a:rPr lang="en-US" dirty="0" smtClean="0"/>
              <a:t>Recommended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8860" y="274638"/>
            <a:ext cx="4457939" cy="65123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Local collapse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43947" y="1183607"/>
            <a:ext cx="3618505" cy="833188"/>
          </a:xfrm>
        </p:spPr>
        <p:txBody>
          <a:bodyPr/>
          <a:lstStyle/>
          <a:p>
            <a:r>
              <a:rPr lang="en-US" dirty="0" smtClean="0"/>
              <a:t>Site EOCG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7" y="3704137"/>
            <a:ext cx="4066342" cy="2789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6" y="35824"/>
            <a:ext cx="4034264" cy="3537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92" y="2634054"/>
            <a:ext cx="4482191" cy="3722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3684" y="1839879"/>
            <a:ext cx="4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http:</a:t>
            </a:r>
            <a:r>
              <a:rPr lang="nl-NL" dirty="0"/>
              <a:t>//plus.google.com/u/0/communities/</a:t>
            </a:r>
            <a:r>
              <a:rPr lang="nl-NL" dirty="0" smtClean="0"/>
              <a:t>112834235701900858710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Landslide prone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774" y="1403494"/>
            <a:ext cx="3844026" cy="1189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Location of earlier landslide showing strong seasonal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86688" cy="336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62" y="3299912"/>
            <a:ext cx="4670937" cy="31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Ground water P271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948" y="1600200"/>
            <a:ext cx="3677852" cy="129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Site P271 is strongly affected by ground water withdrawal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5" y="1417638"/>
            <a:ext cx="4191894" cy="33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3" y="2640892"/>
            <a:ext cx="4893817" cy="378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0673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also horizontal periodic signals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8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986" y="23703"/>
            <a:ext cx="1946607" cy="16245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Vegetation Growth P158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9417"/>
            <a:ext cx="9144000" cy="2677583"/>
          </a:xfrm>
          <a:prstGeom prst="rect">
            <a:avLst/>
          </a:prstGeom>
        </p:spPr>
      </p:pic>
      <p:pic>
        <p:nvPicPr>
          <p:cNvPr id="8" name="Picture 7" descr="P158_Tr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6" y="267457"/>
            <a:ext cx="7267005" cy="35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300" y="1673696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(not shown) is less affected.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3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Bad antennas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BadA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2" y="1306551"/>
            <a:ext cx="709141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Snow on antenna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AB12_sn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85" y="1308140"/>
            <a:ext cx="7111429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Skewed position residuals: Atmosphere delays?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AV38_sk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37" y="1314664"/>
            <a:ext cx="7145726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 your goals</a:t>
            </a:r>
          </a:p>
          <a:p>
            <a:pPr lvl="1"/>
            <a:r>
              <a:rPr lang="en-US" dirty="0" smtClean="0"/>
              <a:t>Only fit “nuisance” terms</a:t>
            </a:r>
          </a:p>
          <a:p>
            <a:pPr lvl="1"/>
            <a:r>
              <a:rPr lang="en-US" dirty="0"/>
              <a:t>It is usually best not to try to fit signals that you are interested in, e.g. seasonal </a:t>
            </a:r>
            <a:r>
              <a:rPr lang="en-US" dirty="0" smtClean="0"/>
              <a:t>terms </a:t>
            </a:r>
            <a:r>
              <a:rPr lang="en-US" dirty="0"/>
              <a:t>if you are </a:t>
            </a:r>
            <a:r>
              <a:rPr lang="en-US" dirty="0" smtClean="0"/>
              <a:t>studying these.</a:t>
            </a:r>
          </a:p>
          <a:p>
            <a:r>
              <a:rPr lang="en-US" dirty="0" smtClean="0"/>
              <a:t>Depending on your goal (e.g. linear tectonic velocities), sometimes you just have to abandon data as it is likely to do more harm than good (rename to </a:t>
            </a:r>
            <a:r>
              <a:rPr lang="en-US" dirty="0" err="1" smtClean="0"/>
              <a:t>xxxx_XPS</a:t>
            </a:r>
            <a:r>
              <a:rPr lang="en-US" dirty="0" smtClean="0"/>
              <a:t> or </a:t>
            </a:r>
            <a:r>
              <a:rPr lang="en-US" dirty="0" err="1" smtClean="0"/>
              <a:t>xxxx_XCL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Adding large process noise in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is one approach but be careful not to make too large</a:t>
            </a:r>
          </a:p>
          <a:p>
            <a:pPr lvl="1"/>
            <a:r>
              <a:rPr lang="en-US" dirty="0" smtClean="0"/>
              <a:t>GLOBK “</a:t>
            </a:r>
            <a:r>
              <a:rPr lang="en-US" dirty="0" err="1" smtClean="0"/>
              <a:t>sig_neu</a:t>
            </a:r>
            <a:r>
              <a:rPr lang="en-US" dirty="0" smtClean="0"/>
              <a:t>” command can be used for small duration “bad” events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Changes to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Antenna is </a:t>
            </a:r>
            <a:r>
              <a:rPr lang="en-US" dirty="0" smtClean="0"/>
              <a:t>main concern, although receiver may also affect continuity of calculated position</a:t>
            </a:r>
          </a:p>
          <a:p>
            <a:pPr lvl="1"/>
            <a:r>
              <a:rPr lang="en-US" dirty="0" smtClean="0"/>
              <a:t>Even antennas of the same model type may not be manufactured within acceptable geodetic tolerance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stinf_to_rename</a:t>
            </a:r>
            <a:r>
              <a:rPr lang="en-US" dirty="0" smtClean="0"/>
              <a:t> useful for creating automatic list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Changes in multipath environment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Rename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</a:t>
            </a:r>
            <a:r>
              <a:rPr lang="en-US" dirty="0" smtClean="0"/>
              <a:t>XXXX_3PS </a:t>
            </a:r>
            <a:r>
              <a:rPr lang="en-US" dirty="0"/>
              <a:t>→ </a:t>
            </a:r>
            <a:r>
              <a:rPr lang="en-US" dirty="0" smtClean="0"/>
              <a:t>… etc</a:t>
            </a:r>
            <a:r>
              <a:rPr lang="en-US" dirty="0"/>
              <a:t>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 smtClean="0"/>
              <a:t>… </a:t>
            </a:r>
            <a:r>
              <a:rPr lang="en-US" dirty="0"/>
              <a:t>→ </a:t>
            </a:r>
            <a:r>
              <a:rPr lang="en-US" dirty="0" smtClean="0"/>
              <a:t>XXXX_9PS → XXXX_JPS → XXXX_KPS </a:t>
            </a:r>
            <a:r>
              <a:rPr lang="en-US" dirty="0"/>
              <a:t>→ </a:t>
            </a:r>
            <a:r>
              <a:rPr lang="en-US" dirty="0" smtClean="0"/>
              <a:t>… etc.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remember “XPS” is a special case </a:t>
            </a:r>
            <a:r>
              <a:rPr lang="en-US" dirty="0" smtClean="0"/>
              <a:t>for excluding sites from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runs</a:t>
            </a:r>
          </a:p>
          <a:p>
            <a:r>
              <a:rPr lang="en-US" dirty="0" smtClean="0"/>
              <a:t>For manual renames (e.g. due to manual inspection rather than known events), use 8 available letters in alphabet before “J”</a:t>
            </a:r>
          </a:p>
          <a:p>
            <a:pPr lvl="1"/>
            <a:r>
              <a:rPr lang="en-US" dirty="0" smtClean="0"/>
              <a:t>XXXX_APS, XXXX_BPS, etc.</a:t>
            </a:r>
          </a:p>
          <a:p>
            <a:pPr lvl="1"/>
            <a:r>
              <a:rPr lang="en-US" dirty="0" smtClean="0"/>
              <a:t>But remember “GPS” is a special case (the default)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Earthquakes occur at known times</a:t>
            </a:r>
          </a:p>
          <a:p>
            <a:r>
              <a:rPr lang="en-US" dirty="0" smtClean="0"/>
              <a:t>May exhibit more than just a discontinuity</a:t>
            </a:r>
          </a:p>
          <a:p>
            <a:r>
              <a:rPr lang="en-US" dirty="0" smtClean="0"/>
              <a:t>Take care when earthquake occurs in the middle of processing day</a:t>
            </a:r>
          </a:p>
          <a:p>
            <a:pPr lvl="1"/>
            <a:r>
              <a:rPr lang="en-US" dirty="0" smtClean="0"/>
              <a:t>Some data will fall before and some after ground displacement</a:t>
            </a:r>
          </a:p>
          <a:p>
            <a:pPr lvl="1"/>
            <a:r>
              <a:rPr lang="en-US" dirty="0" smtClean="0"/>
              <a:t>Time series point on day of earthquake may appear between pre-earthquake and post-earthquake position</a:t>
            </a:r>
            <a:endParaRPr lang="en-US" dirty="0"/>
          </a:p>
        </p:txBody>
      </p:sp>
      <p:pic>
        <p:nvPicPr>
          <p:cNvPr id="6" name="Content Placeholder 5" descr="P500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Radius of influence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45" b="-148"/>
          <a:stretch/>
        </p:blipFill>
        <p:spPr>
          <a:xfrm>
            <a:off x="28455" y="1333500"/>
            <a:ext cx="4899145" cy="46221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eq_def</a:t>
            </a:r>
            <a:r>
              <a:rPr lang="en-US" dirty="0" smtClean="0"/>
              <a:t>” line in </a:t>
            </a:r>
            <a:r>
              <a:rPr lang="en-US" dirty="0" err="1" smtClean="0"/>
              <a:t>eq</a:t>
            </a:r>
            <a:r>
              <a:rPr lang="en-US" dirty="0" smtClean="0"/>
              <a:t>-file contains earthquake ID (two characters), location, etc.</a:t>
            </a:r>
          </a:p>
          <a:p>
            <a:pPr lvl="1"/>
            <a:r>
              <a:rPr lang="en-US" dirty="0" smtClean="0"/>
              <a:t>ID is used to substitute last two characters of 8-character site name, e.g. XXXX_GPS → XXXX_GSN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sh_makeeqdef</a:t>
            </a:r>
            <a:r>
              <a:rPr lang="en-US" dirty="0" smtClean="0"/>
              <a:t> will search archives (ANSS </a:t>
            </a:r>
            <a:r>
              <a:rPr lang="en-US" dirty="0" err="1" smtClean="0"/>
              <a:t>ComCat</a:t>
            </a:r>
            <a:r>
              <a:rPr lang="en-US" dirty="0" smtClean="0"/>
              <a:t> or ISC) to generate “</a:t>
            </a:r>
            <a:r>
              <a:rPr lang="en-US" dirty="0" err="1" smtClean="0"/>
              <a:t>eq_def</a:t>
            </a:r>
            <a:r>
              <a:rPr lang="en-US" dirty="0" smtClean="0"/>
              <a:t>” records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Derives from </a:t>
            </a:r>
            <a:r>
              <a:rPr lang="en-US" dirty="0" err="1" smtClean="0"/>
              <a:t>afterslip</a:t>
            </a:r>
            <a:r>
              <a:rPr lang="en-US" dirty="0" smtClean="0"/>
              <a:t> on fault plane controlled by rate-and-state friction (e.g. </a:t>
            </a:r>
            <a:r>
              <a:rPr lang="en-US" dirty="0" err="1" smtClean="0"/>
              <a:t>Marone</a:t>
            </a:r>
            <a:r>
              <a:rPr lang="en-US" dirty="0" smtClean="0"/>
              <a:t> et al., 1991)</a:t>
            </a:r>
          </a:p>
          <a:p>
            <a:r>
              <a:rPr lang="en-US" dirty="0" smtClean="0"/>
              <a:t>Velocity perturbation reduces with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i="1" baseline="-25000" dirty="0" smtClean="0"/>
              <a:t>t</a:t>
            </a:r>
            <a:endParaRPr lang="en-US" i="1" baseline="-25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Derives from assumption of viscoelastic relaxation in stressed medium, e.g. after an earthquake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pic>
        <p:nvPicPr>
          <p:cNvPr id="9" name="Content Placeholder 8" descr="ln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1"/>
          <a:stretch/>
        </p:blipFill>
        <p:spPr>
          <a:xfrm>
            <a:off x="162159" y="2578460"/>
            <a:ext cx="4527069" cy="335684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pic>
        <p:nvPicPr>
          <p:cNvPr id="10" name="Content Placeholder 9" descr="exp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23582" y="2433109"/>
            <a:ext cx="4519378" cy="344913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2017/07/19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42" y="5935308"/>
            <a:ext cx="7985716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Logarithmic looks good </a:t>
            </a:r>
            <a:r>
              <a:rPr lang="en-US" smtClean="0"/>
              <a:t>in east</a:t>
            </a:r>
            <a:r>
              <a:rPr lang="en-US" dirty="0" smtClean="0"/>
              <a:t>; Exponential looks good </a:t>
            </a:r>
            <a:r>
              <a:rPr lang="en-US" smtClean="0"/>
              <a:t>in north</a:t>
            </a:r>
            <a:r>
              <a:rPr lang="en-US" dirty="0" smtClean="0"/>
              <a:t>; Height doesn’t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1061</Words>
  <Application>Microsoft Macintosh PowerPoint</Application>
  <PresentationFormat>On-screen Show (4:3)</PresentationFormat>
  <Paragraphs>210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Courier</vt:lpstr>
      <vt:lpstr>Office Theme</vt:lpstr>
      <vt:lpstr>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Non-linear motions</vt:lpstr>
      <vt:lpstr>Non-linear motions</vt:lpstr>
      <vt:lpstr>Many earthquakes…</vt:lpstr>
      <vt:lpstr>Undocumented effects</vt:lpstr>
      <vt:lpstr>Other phenomena</vt:lpstr>
      <vt:lpstr>PowerPoint Presentation</vt:lpstr>
      <vt:lpstr>PowerPoint Presentation</vt:lpstr>
      <vt:lpstr>Bombay Beach Creep?</vt:lpstr>
      <vt:lpstr>Episodic events: Yellowstone</vt:lpstr>
      <vt:lpstr>Selected Yellowstone time series</vt:lpstr>
      <vt:lpstr>Episodic tremor and slip (ETS): Cascadia</vt:lpstr>
      <vt:lpstr>Other examples</vt:lpstr>
      <vt:lpstr>Local collapse</vt:lpstr>
      <vt:lpstr>Landslide prone site</vt:lpstr>
      <vt:lpstr>Ground water P271</vt:lpstr>
      <vt:lpstr>Vegetation Growth P158</vt:lpstr>
      <vt:lpstr>Bad antennas</vt:lpstr>
      <vt:lpstr>Snow on antenna</vt:lpstr>
      <vt:lpstr>Skewed position residuals: Atmosphere delays?</vt:lpstr>
      <vt:lpstr>Recommendations</vt:lpstr>
    </vt:vector>
  </TitlesOfParts>
  <Manager/>
  <Company>MIT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earthquakes and non-linear motions</dc:title>
  <dc:subject/>
  <dc:creator>M. Floyd</dc:creator>
  <cp:keywords/>
  <dc:description/>
  <cp:lastModifiedBy>Michael Floyd</cp:lastModifiedBy>
  <cp:revision>74</cp:revision>
  <dcterms:created xsi:type="dcterms:W3CDTF">2014-11-13T20:18:27Z</dcterms:created>
  <dcterms:modified xsi:type="dcterms:W3CDTF">2017-07-19T01:26:39Z</dcterms:modified>
  <cp:category/>
</cp:coreProperties>
</file>