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3960"/>
  </p:normalViewPr>
  <p:slideViewPr>
    <p:cSldViewPr snapToGrid="0" snapToObjects="1">
      <p:cViewPr>
        <p:scale>
          <a:sx n="130" d="100"/>
          <a:sy n="130" d="100"/>
        </p:scale>
        <p:origin x="-1296" y="-23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2017/07/20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2017/07/20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Introduction to and basics of track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smtClean="0"/>
              <a:t>2017/07/20</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smtClean="0"/>
              <a:t>2017/07/20</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smtClean="0"/>
              <a:t>2017/07/20</a:t>
            </a:r>
            <a:endParaRPr lang="en-US"/>
          </a:p>
        </p:txBody>
      </p:sp>
      <p:sp>
        <p:nvSpPr>
          <p:cNvPr id="6" name="Footer Placeholder 5"/>
          <p:cNvSpPr>
            <a:spLocks noGrp="1"/>
          </p:cNvSpPr>
          <p:nvPr>
            <p:ph type="ftr" sz="quarter" idx="12"/>
          </p:nvPr>
        </p:nvSpPr>
        <p:spPr/>
        <p:txBody>
          <a:bodyPr/>
          <a:lstStyle/>
          <a:p>
            <a:r>
              <a:rPr lang="en-US" smtClean="0"/>
              <a:t>Introduction to and basics of track</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2017/07/20</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2017/07/20</a:t>
            </a:r>
            <a:endParaRPr lang="en-US"/>
          </a:p>
        </p:txBody>
      </p:sp>
      <p:sp>
        <p:nvSpPr>
          <p:cNvPr id="8" name="Footer Placeholder 7"/>
          <p:cNvSpPr>
            <a:spLocks noGrp="1"/>
          </p:cNvSpPr>
          <p:nvPr>
            <p:ph type="ftr" sz="quarter" idx="11"/>
          </p:nvPr>
        </p:nvSpPr>
        <p:spPr/>
        <p:txBody>
          <a:bodyPr/>
          <a:lstStyle/>
          <a:p>
            <a:r>
              <a:rPr lang="en-US" smtClean="0"/>
              <a:t>Introduction to and basics of track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2017/07/20</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2017/07/20</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2017/07/20</a:t>
            </a:r>
            <a:endParaRPr lang="en-US"/>
          </a:p>
        </p:txBody>
      </p:sp>
      <p:sp>
        <p:nvSpPr>
          <p:cNvPr id="6" name="Footer Placeholder 5"/>
          <p:cNvSpPr>
            <a:spLocks noGrp="1"/>
          </p:cNvSpPr>
          <p:nvPr>
            <p:ph type="ftr" sz="quarter" idx="11"/>
          </p:nvPr>
        </p:nvSpPr>
        <p:spPr/>
        <p:txBody>
          <a:bodyPr/>
          <a:lstStyle/>
          <a:p>
            <a:r>
              <a:rPr lang="en-US" smtClean="0"/>
              <a:t>Introduction to and basics of track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2017/07/20</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Introduction to and basics of track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734013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sp>
        <p:nvSpPr>
          <p:cNvPr id="7" name="Subtitle 15"/>
          <p:cNvSpPr>
            <a:spLocks noGrp="1"/>
          </p:cNvSpPr>
          <p:nvPr>
            <p:ph type="subTitle" idx="1"/>
          </p:nvPr>
        </p:nvSpPr>
        <p:spPr>
          <a:xfrm>
            <a:off x="1143000" y="3602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a:t>
            </a:r>
            <a:r>
              <a:rPr lang="en-US" dirty="0">
                <a:solidFill>
                  <a:srgbClr val="A5A5A5"/>
                </a:solidFill>
              </a:rPr>
              <a:t/>
            </a:r>
            <a:br>
              <a:rPr lang="en-US" dirty="0">
                <a:solidFill>
                  <a:srgbClr val="A5A5A5"/>
                </a:solidFill>
              </a:rPr>
            </a:br>
            <a:r>
              <a:rPr lang="en-US" dirty="0" smtClean="0">
                <a:solidFill>
                  <a:srgbClr val="A5A5A5"/>
                </a:solidFill>
              </a:rPr>
              <a:t>Earth Observatory of Singapore</a:t>
            </a:r>
            <a:r>
              <a:rPr lang="en-US" dirty="0">
                <a:solidFill>
                  <a:srgbClr val="A5A5A5"/>
                </a:solidFill>
              </a:rPr>
              <a:t/>
            </a:r>
            <a:br>
              <a:rPr lang="en-US" dirty="0">
                <a:solidFill>
                  <a:srgbClr val="A5A5A5"/>
                </a:solidFill>
              </a:rPr>
            </a:br>
            <a:r>
              <a:rPr lang="en-US" dirty="0" smtClean="0">
                <a:solidFill>
                  <a:srgbClr val="A5A5A5"/>
                </a:solidFill>
              </a:rPr>
              <a:t>17–21 July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smtClean="0">
                <a:solidFill>
                  <a:srgbClr val="A5A5A5"/>
                </a:solidFill>
              </a:rPr>
              <a:t>floyd/courses/gg/201707_EOS</a:t>
            </a:r>
            <a:r>
              <a:rPr lang="en-US" dirty="0" smtClean="0">
                <a:solidFill>
                  <a:srgbClr val="A5A5A5"/>
                </a:solidFill>
              </a:rPr>
              <a:t>/</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pic>
        <p:nvPicPr>
          <p:cNvPr id="8" name="Picture 7" descr="arth Observatory of Singap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117" y="0"/>
            <a:ext cx="1509043" cy="67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pPr algn="ctr"/>
            <a:r>
              <a:rPr lang="en-GB" dirty="0" smtClean="0"/>
              <a:t>MW-WL characteristics</a:t>
            </a:r>
            <a:endParaRPr lang="en-GB" dirty="0"/>
          </a:p>
        </p:txBody>
      </p:sp>
      <p:sp>
        <p:nvSpPr>
          <p:cNvPr id="31750" name="Rectangle 2"/>
          <p:cNvSpPr>
            <a:spLocks noGrp="1" noChangeArrowheads="1"/>
          </p:cNvSpPr>
          <p:nvPr>
            <p:ph idx="1"/>
          </p:nvPr>
        </p:nvSpPr>
        <p:spPr/>
        <p:txBody>
          <a:bodyPr>
            <a:normAutofit/>
          </a:bodyPr>
          <a:lstStyle/>
          <a:p>
            <a:r>
              <a:rPr lang="en-GB" dirty="0" smtClean="0"/>
              <a:t>In one-way form, as shown in next slide,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and generally is not used.</a:t>
            </a:r>
            <a:endParaRPr lang="en-GB"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Melbourne-</a:t>
            </a:r>
            <a:r>
              <a:rPr lang="en-GB" dirty="0" err="1"/>
              <a:t>Wubena</a:t>
            </a:r>
            <a:r>
              <a:rPr lang="en-GB" dirty="0"/>
              <a:t> </a:t>
            </a:r>
            <a:r>
              <a:rPr lang="en-GB" dirty="0" smtClean="0"/>
              <a:t>wide-lane </a:t>
            </a:r>
            <a:r>
              <a:rPr lang="en-GB" dirty="0"/>
              <a:t>(MW-WL)</a:t>
            </a:r>
          </a:p>
        </p:txBody>
      </p:sp>
      <p:sp>
        <p:nvSpPr>
          <p:cNvPr id="6" name="Content Placeholder 5"/>
          <p:cNvSpPr>
            <a:spLocks noGrp="1"/>
          </p:cNvSpPr>
          <p:nvPr>
            <p:ph idx="1"/>
          </p:nvPr>
        </p:nvSpPr>
        <p:spPr>
          <a:xfrm>
            <a:off x="457200" y="2667000"/>
            <a:ext cx="8229600" cy="3459163"/>
          </a:xfrm>
        </p:spPr>
        <p:txBody>
          <a:bodyPr>
            <a:norm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i="1" dirty="0" err="1"/>
              <a:t>Rf</a:t>
            </a:r>
            <a:r>
              <a:rPr lang="en-GB" dirty="0"/>
              <a:t>/</a:t>
            </a:r>
            <a:r>
              <a:rPr lang="en-GB" i="1" dirty="0"/>
              <a:t>c</a:t>
            </a:r>
            <a:r>
              <a:rPr lang="en-GB" dirty="0"/>
              <a:t>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i="1" dirty="0"/>
              <a:t>f</a:t>
            </a:r>
            <a:r>
              <a:rPr lang="en-GB" dirty="0"/>
              <a:t>/</a:t>
            </a:r>
            <a:r>
              <a:rPr lang="en-GB" dirty="0">
                <a:latin typeface="Symbol" charset="2"/>
              </a:rPr>
              <a:t></a:t>
            </a:r>
            <a:r>
              <a:rPr lang="en-GB" i="1" dirty="0"/>
              <a:t>f</a:t>
            </a:r>
            <a:r>
              <a:rPr lang="en-GB" dirty="0"/>
              <a:t> term for GPS is </a:t>
            </a:r>
            <a:r>
              <a:rPr lang="en-GB" dirty="0" smtClean="0"/>
              <a:t>~ 0.124 </a:t>
            </a:r>
            <a:r>
              <a:rPr lang="en-GB" dirty="0"/>
              <a:t>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r>
              <a:rPr lang="en-GB" dirty="0" smtClean="0"/>
              <a:t>) [tables/</a:t>
            </a:r>
            <a:r>
              <a:rPr lang="en-GB" dirty="0" err="1" smtClean="0"/>
              <a:t>dcb.dat</a:t>
            </a:r>
            <a:r>
              <a:rPr lang="en-GB" dirty="0" smtClean="0"/>
              <a:t>].</a:t>
            </a:r>
            <a:endParaRPr lang="en-GB" dirty="0"/>
          </a:p>
          <a:p>
            <a:endParaRPr lang="en-US" dirty="0"/>
          </a:p>
        </p:txBody>
      </p:sp>
      <p:sp>
        <p:nvSpPr>
          <p:cNvPr id="3" name="Date Placeholder 2"/>
          <p:cNvSpPr>
            <a:spLocks noGrp="1"/>
          </p:cNvSpPr>
          <p:nvPr>
            <p:ph type="dt" sz="half" idx="10"/>
          </p:nvPr>
        </p:nvSpPr>
        <p:spPr/>
        <p:txBody>
          <a:bodyPr/>
          <a:lstStyle/>
          <a:p>
            <a:r>
              <a:rPr lang="en-GB" smtClean="0"/>
              <a:t>2017/07/20</a:t>
            </a:r>
            <a:endParaRPr lang="en-US"/>
          </a:p>
        </p:txBody>
      </p:sp>
      <p:sp>
        <p:nvSpPr>
          <p:cNvPr id="4" name="Footer Placeholder 3"/>
          <p:cNvSpPr>
            <a:spLocks noGrp="1"/>
          </p:cNvSpPr>
          <p:nvPr>
            <p:ph type="ftr" sz="quarter" idx="11"/>
          </p:nvPr>
        </p:nvSpPr>
        <p:spPr/>
        <p:txBody>
          <a:bodyPr/>
          <a:lstStyle/>
          <a:p>
            <a:r>
              <a:rPr lang="en-US" smtClean="0"/>
              <a:t>Introduction to and basics of track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108"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a:t>
            </a:r>
            <a:r>
              <a:rPr lang="en-GB" sz="3600" dirty="0" smtClean="0"/>
              <a:t>(PRN </a:t>
            </a:r>
            <a:r>
              <a:rPr lang="en-GB" sz="3600" dirty="0"/>
              <a:t>07 and </a:t>
            </a:r>
            <a:r>
              <a:rPr lang="en-GB" sz="3600" dirty="0" smtClean="0"/>
              <a:t>PRN </a:t>
            </a:r>
            <a:r>
              <a:rPr lang="en-GB" sz="3600" dirty="0"/>
              <a:t>28)</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EX-WL extra-wide-lane</a:t>
            </a:r>
            <a:endParaRPr lang="en-US" dirty="0"/>
          </a:p>
        </p:txBody>
      </p:sp>
      <p:sp>
        <p:nvSpPr>
          <p:cNvPr id="3" name="Content Placeholder 2"/>
          <p:cNvSpPr>
            <a:spLocks noGrp="1"/>
          </p:cNvSpPr>
          <p:nvPr>
            <p:ph idx="1"/>
          </p:nvPr>
        </p:nvSpPr>
        <p:spPr/>
        <p:txBody>
          <a:bodyPr>
            <a:normAutofit/>
          </a:bodyPr>
          <a:lstStyle/>
          <a:p>
            <a:r>
              <a:rPr lang="en-US" dirty="0" smtClean="0"/>
              <a:t>The other measure of the difference in cycles between L1 and L2 used by track is the EX-WL (extra-wide-lane).</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a:t>
            </a:r>
            <a:r>
              <a:rPr lang="en-US" dirty="0" smtClean="0">
                <a:latin typeface="Courier" charset="0"/>
                <a:ea typeface="Courier" charset="0"/>
                <a:cs typeface="Courier" charset="0"/>
              </a:rPr>
              <a:t>track</a:t>
            </a:r>
            <a:r>
              <a:rPr lang="en-US" dirty="0" smtClean="0"/>
              <a:t> bias fixing note that a 1 L1 and L2 slip (1/1 slip) changes the EX-WL by only 0.28 cycles (53 mm).  (This is just 82 mm of L1 ionospheric delay, 0.5 TECU)</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32"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algn="ctr" eaLnBrk="1" hangingPunct="1"/>
            <a:r>
              <a:rPr lang="en-US" dirty="0"/>
              <a:t>Basic</a:t>
            </a:r>
            <a:r>
              <a:rPr lang="en-US" dirty="0" smtClean="0"/>
              <a:t> inputs for </a:t>
            </a:r>
            <a:r>
              <a:rPr lang="en-US" dirty="0" smtClean="0">
                <a:latin typeface="Courier New" charset="0"/>
                <a:ea typeface="Courier New" charset="0"/>
                <a:cs typeface="Courier New" charset="0"/>
              </a:rPr>
              <a:t>track</a:t>
            </a:r>
            <a:endParaRPr lang="en-US" dirty="0">
              <a:latin typeface="Courier New" charset="0"/>
              <a:ea typeface="Courier New" charset="0"/>
              <a:cs typeface="Courier New" charset="0"/>
            </a:endParaRPr>
          </a:p>
        </p:txBody>
      </p:sp>
      <p:sp>
        <p:nvSpPr>
          <p:cNvPr id="25606" name="Rectangle 5"/>
          <p:cNvSpPr>
            <a:spLocks noGrp="1" noChangeArrowheads="1"/>
          </p:cNvSpPr>
          <p:nvPr>
            <p:ph idx="1"/>
          </p:nvPr>
        </p:nvSpPr>
        <p:spPr>
          <a:xfrm>
            <a:off x="685800" y="1600200"/>
            <a:ext cx="7772400" cy="4495800"/>
          </a:xfrm>
        </p:spPr>
        <p:txBody>
          <a:bodyPr>
            <a:normAutofit/>
          </a:bodyPr>
          <a:lstStyle/>
          <a:p>
            <a:pPr eaLnBrk="1" hangingPunct="1">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runs using a command file</a:t>
            </a:r>
          </a:p>
          <a:p>
            <a:pPr eaLnBrk="1" hangingPunct="1">
              <a:lnSpc>
                <a:spcPct val="90000"/>
              </a:lnSpc>
            </a:pPr>
            <a:r>
              <a:rPr lang="en-US" dirty="0"/>
              <a:t>The base inputs needed are:</a:t>
            </a:r>
          </a:p>
          <a:p>
            <a:pPr lvl="1" eaLnBrk="1" hangingPunct="1">
              <a:lnSpc>
                <a:spcPct val="90000"/>
              </a:lnSpc>
            </a:pPr>
            <a:r>
              <a:rPr lang="en-US" dirty="0" smtClean="0"/>
              <a:t>“</a:t>
            </a:r>
            <a:r>
              <a:rPr lang="en-US" dirty="0" err="1" smtClean="0"/>
              <a:t>obs_file</a:t>
            </a:r>
            <a:r>
              <a:rPr lang="en-US" dirty="0" smtClean="0"/>
              <a:t>” </a:t>
            </a:r>
            <a:r>
              <a:rPr lang="en-US" dirty="0"/>
              <a:t>specifies names of </a:t>
            </a:r>
            <a:r>
              <a:rPr lang="en-US" dirty="0" smtClean="0"/>
              <a:t>RINEX </a:t>
            </a:r>
            <a:r>
              <a:rPr lang="en-US" dirty="0"/>
              <a:t>data files.  Sites can be K kinematic or F fixed</a:t>
            </a:r>
          </a:p>
          <a:p>
            <a:pPr lvl="1" eaLnBrk="1" hangingPunct="1">
              <a:lnSpc>
                <a:spcPct val="90000"/>
              </a:lnSpc>
            </a:pPr>
            <a:r>
              <a:rPr lang="en-US" dirty="0" smtClean="0"/>
              <a:t>“</a:t>
            </a:r>
            <a:r>
              <a:rPr lang="en-US" dirty="0" err="1" smtClean="0"/>
              <a:t>nav_file</a:t>
            </a:r>
            <a:r>
              <a:rPr lang="en-US" dirty="0" smtClean="0"/>
              <a:t>” specifies orbit file, </a:t>
            </a:r>
            <a:r>
              <a:rPr lang="en-US" dirty="0"/>
              <a:t>either broadcast ephemeris file or </a:t>
            </a:r>
            <a:r>
              <a:rPr lang="en-US" dirty="0" smtClean="0"/>
              <a:t>SP3 </a:t>
            </a:r>
            <a:r>
              <a:rPr lang="en-US" dirty="0"/>
              <a:t>file</a:t>
            </a:r>
          </a:p>
          <a:p>
            <a:pPr lvl="1" eaLnBrk="1" hangingPunct="1">
              <a:lnSpc>
                <a:spcPct val="90000"/>
              </a:lnSpc>
            </a:pPr>
            <a:r>
              <a:rPr lang="en-US" dirty="0" smtClean="0"/>
              <a:t>“mode air/short/long” </a:t>
            </a:r>
            <a:r>
              <a:rPr lang="mr-IN" dirty="0" smtClean="0"/>
              <a:t>–</a:t>
            </a:r>
            <a:r>
              <a:rPr lang="en-US" dirty="0" smtClean="0"/>
              <a:t> “mode” </a:t>
            </a:r>
            <a:r>
              <a:rPr lang="en-US" dirty="0"/>
              <a:t>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a:t>
            </a:r>
            <a:r>
              <a:rPr lang="en-US" dirty="0" smtClean="0">
                <a:latin typeface="Courier" charset="0"/>
                <a:ea typeface="Courier" charset="0"/>
                <a:cs typeface="Courier" charset="0"/>
              </a:rPr>
              <a:t>track</a:t>
            </a:r>
            <a:r>
              <a:rPr lang="en-US" dirty="0" smtClean="0"/>
              <a:t>. </a:t>
            </a:r>
            <a:endParaRPr lang="en-US"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algn="ctr" eaLnBrk="1" hangingPunct="1"/>
            <a:r>
              <a:rPr lang="en-US" dirty="0"/>
              <a:t>Basic use</a:t>
            </a:r>
          </a:p>
        </p:txBody>
      </p:sp>
      <p:sp>
        <p:nvSpPr>
          <p:cNvPr id="27654" name="Rectangle 5"/>
          <p:cNvSpPr>
            <a:spLocks noGrp="1" noChangeArrowheads="1"/>
          </p:cNvSpPr>
          <p:nvPr>
            <p:ph idx="1"/>
          </p:nvPr>
        </p:nvSpPr>
        <p:spPr>
          <a:xfrm>
            <a:off x="457200" y="1600200"/>
            <a:ext cx="8470900" cy="4525963"/>
          </a:xfrm>
        </p:spPr>
        <p:txBody>
          <a:bodyPr>
            <a:normAutofit fontScale="475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a:t>
            </a:r>
            <a:r>
              <a:rPr lang="en-US" dirty="0">
                <a:latin typeface="Courier" charset="0"/>
                <a:ea typeface="Courier" charset="0"/>
                <a:cs typeface="Courier" charset="0"/>
              </a:rPr>
              <a:t>track -f </a:t>
            </a:r>
            <a:r>
              <a:rPr lang="en-US" dirty="0" err="1">
                <a:latin typeface="Courier" charset="0"/>
                <a:ea typeface="Courier" charset="0"/>
                <a:cs typeface="Courier" charset="0"/>
              </a:rPr>
              <a:t>track.cmd</a:t>
            </a:r>
            <a:r>
              <a:rPr lang="en-US" dirty="0">
                <a:latin typeface="Courier" charset="0"/>
                <a:ea typeface="Courier" charset="0"/>
                <a:cs typeface="Courier" charset="0"/>
              </a:rPr>
              <a:t> &gt;&amp;! </a:t>
            </a:r>
            <a:r>
              <a:rPr lang="en-US" dirty="0" err="1">
                <a:latin typeface="Courier" charset="0"/>
                <a:ea typeface="Courier" charset="0"/>
                <a:cs typeface="Courier" charset="0"/>
              </a:rPr>
              <a:t>track.out</a:t>
            </a:r>
            <a:endParaRPr lang="en-US" dirty="0">
              <a:latin typeface="Courier" charset="0"/>
              <a:ea typeface="Courier" charset="0"/>
              <a:cs typeface="Courier" charset="0"/>
            </a:endParaRPr>
          </a:p>
          <a:p>
            <a:pPr eaLnBrk="1" hangingPunct="1">
              <a:lnSpc>
                <a:spcPct val="90000"/>
              </a:lnSpc>
            </a:pPr>
            <a:r>
              <a:rPr lang="en-US" dirty="0"/>
              <a:t>Basic quality checks: </a:t>
            </a:r>
          </a:p>
          <a:p>
            <a:pPr eaLnBrk="1" hangingPunct="1">
              <a:lnSpc>
                <a:spcPct val="90000"/>
              </a:lnSpc>
            </a:pPr>
            <a:r>
              <a:rPr lang="en-US" dirty="0" smtClean="0">
                <a:latin typeface="Courier" charset="0"/>
                <a:ea typeface="Courier" charset="0"/>
                <a:cs typeface="Courier" charset="0"/>
              </a:rPr>
              <a:t>grep </a:t>
            </a:r>
            <a:r>
              <a:rPr lang="mr-IN" dirty="0" smtClean="0">
                <a:latin typeface="Courier" charset="0"/>
                <a:ea typeface="Courier" charset="0"/>
                <a:cs typeface="Courier" charset="0"/>
              </a:rPr>
              <a:t>–</a:t>
            </a:r>
            <a:r>
              <a:rPr lang="en-US" dirty="0" smtClean="0">
                <a:latin typeface="Courier" charset="0"/>
                <a:ea typeface="Courier" charset="0"/>
                <a:cs typeface="Courier" charset="0"/>
              </a:rPr>
              <a:t>E ‘^PRMS|TYPE’</a:t>
            </a:r>
            <a:r>
              <a:rPr lang="en-US" dirty="0" smtClean="0"/>
              <a:t> on summary file or </a:t>
            </a:r>
            <a:r>
              <a:rPr lang="en-US" dirty="0" smtClean="0">
                <a:latin typeface="Courier" charset="0"/>
                <a:ea typeface="Courier" charset="0"/>
                <a:cs typeface="Courier" charset="0"/>
              </a:rPr>
              <a:t>track</a:t>
            </a:r>
            <a:r>
              <a:rPr lang="en-US" dirty="0" smtClean="0"/>
              <a:t>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smtClean="0">
                <a:latin typeface="Courier" charset="0"/>
                <a:ea typeface="Courier" charset="0"/>
                <a:cs typeface="Courier" charset="0"/>
              </a:rPr>
              <a:t>grep ‘Kinematic’ </a:t>
            </a:r>
            <a:r>
              <a:rPr lang="en-US" dirty="0" err="1" smtClean="0">
                <a:latin typeface="Courier" charset="0"/>
                <a:ea typeface="Courier" charset="0"/>
                <a:cs typeface="Courier" charset="0"/>
              </a:rPr>
              <a:t>track.out</a:t>
            </a:r>
            <a:r>
              <a:rPr lang="en-US" dirty="0" smtClean="0">
                <a:latin typeface="Courier" charset="0"/>
                <a:ea typeface="Courier" charset="0"/>
                <a:cs typeface="Courier" charset="0"/>
              </a:rPr>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a:t>
            </a:r>
            <a:r>
              <a:rPr lang="en-US" dirty="0" err="1" smtClean="0"/>
              <a:t>pseudorange</a:t>
            </a:r>
            <a:r>
              <a:rPr lang="en-US" dirty="0" smtClean="0"/>
              <a:t> solution so RMS will be high.  Make sure site behave the way you think they should.</a:t>
            </a:r>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command line</a:t>
            </a:r>
          </a:p>
        </p:txBody>
      </p:sp>
      <p:sp>
        <p:nvSpPr>
          <p:cNvPr id="29702" name="Rectangle 3"/>
          <p:cNvSpPr>
            <a:spLocks noGrp="1" noChangeArrowheads="1"/>
          </p:cNvSpPr>
          <p:nvPr>
            <p:ph idx="1"/>
          </p:nvPr>
        </p:nvSpPr>
        <p:spPr>
          <a:xfrm>
            <a:off x="381000" y="1371600"/>
            <a:ext cx="8077200" cy="4724400"/>
          </a:xfrm>
        </p:spPr>
        <p:txBody>
          <a:bodyPr>
            <a:normAutofit fontScale="92500" lnSpcReduction="20000"/>
          </a:bodyPr>
          <a:lstStyle/>
          <a:p>
            <a:pPr eaLnBrk="1" hangingPunct="1">
              <a:lnSpc>
                <a:spcPct val="90000"/>
              </a:lnSpc>
              <a:buFontTx/>
              <a:buNone/>
            </a:pPr>
            <a:r>
              <a:rPr lang="en-US" sz="1900" dirty="0">
                <a:latin typeface="Courier" charset="0"/>
                <a:ea typeface="Courier" charset="0"/>
                <a:cs typeface="Courier" charset="0"/>
              </a:rPr>
              <a:t>% track -</a:t>
            </a:r>
            <a:r>
              <a:rPr lang="en-US" sz="1900" dirty="0" err="1">
                <a:latin typeface="Courier" charset="0"/>
                <a:ea typeface="Courier" charset="0"/>
                <a:cs typeface="Courier" charset="0"/>
              </a:rPr>
              <a:t>f</a:t>
            </a:r>
            <a:r>
              <a:rPr lang="en-US" sz="1900" dirty="0">
                <a:latin typeface="Courier" charset="0"/>
                <a:ea typeface="Courier" charset="0"/>
                <a:cs typeface="Courier" charset="0"/>
              </a:rPr>
              <a:t> &lt;command file&gt; -a &lt;ambiguity file&gt; -</a:t>
            </a:r>
            <a:r>
              <a:rPr lang="en-US" sz="1900" dirty="0" err="1">
                <a:latin typeface="Courier" charset="0"/>
                <a:ea typeface="Courier" charset="0"/>
                <a:cs typeface="Courier" charset="0"/>
              </a:rPr>
              <a:t>d</a:t>
            </a:r>
            <a:r>
              <a:rPr lang="en-US" sz="1900" dirty="0">
                <a:latin typeface="Courier" charset="0"/>
                <a:ea typeface="Courier" charset="0"/>
                <a:cs typeface="Courier" charset="0"/>
              </a:rPr>
              <a:t> &lt;day&gt; -</a:t>
            </a:r>
            <a:r>
              <a:rPr lang="en-US" sz="1900" dirty="0" err="1">
                <a:latin typeface="Courier" charset="0"/>
                <a:ea typeface="Courier" charset="0"/>
                <a:cs typeface="Courier" charset="0"/>
              </a:rPr>
              <a:t>w</a:t>
            </a:r>
            <a:r>
              <a:rPr lang="en-US" sz="1900" dirty="0">
                <a:latin typeface="Courier" charset="0"/>
                <a:ea typeface="Courier" charset="0"/>
                <a:cs typeface="Courier" charset="0"/>
              </a:rPr>
              <a:t> &lt;week&gt; -</a:t>
            </a:r>
            <a:r>
              <a:rPr lang="en-US" sz="1900" dirty="0" err="1">
                <a:latin typeface="Courier" charset="0"/>
                <a:ea typeface="Courier" charset="0"/>
                <a:cs typeface="Courier" charset="0"/>
              </a:rPr>
              <a:t>s</a:t>
            </a:r>
            <a:r>
              <a:rPr lang="en-US" sz="1900" dirty="0">
                <a:latin typeface="Courier" charset="0"/>
                <a:ea typeface="Courier" charset="0"/>
                <a:cs typeface="Courier" charset="0"/>
              </a:rPr>
              <a:t> &lt;S01&gt; &lt;S02&gt; .. &lt;S10&gt;</a:t>
            </a:r>
            <a:endParaRPr lang="en-US" sz="1300" dirty="0">
              <a:latin typeface="Courier" charset="0"/>
              <a:ea typeface="Courier" charset="0"/>
              <a:cs typeface="Courier" charset="0"/>
            </a:endParaRP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the </a:t>
            </a:r>
            <a:r>
              <a:rPr lang="en-US" sz="2000" dirty="0"/>
              <a:t>-d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algn="ctr" eaLnBrk="1" hangingPunct="1"/>
            <a:r>
              <a:rPr lang="en-US" dirty="0"/>
              <a:t>Basic use</a:t>
            </a:r>
            <a:r>
              <a:rPr lang="en-US" dirty="0" smtClean="0"/>
              <a:t>: Things to check</a:t>
            </a:r>
            <a:endParaRPr lang="en-US" dirty="0"/>
          </a:p>
        </p:txBody>
      </p:sp>
      <p:sp>
        <p:nvSpPr>
          <p:cNvPr id="30726" name="Rectangle 5"/>
          <p:cNvSpPr>
            <a:spLocks noGrp="1" noChangeArrowheads="1"/>
          </p:cNvSpPr>
          <p:nvPr>
            <p:ph idx="1"/>
          </p:nvPr>
        </p:nvSpPr>
        <p:spPr>
          <a:xfrm>
            <a:off x="685800" y="1676400"/>
            <a:ext cx="7772400" cy="4419600"/>
          </a:xfrm>
        </p:spPr>
        <p:txBody>
          <a:bodyPr/>
          <a:lstStyle/>
          <a:p>
            <a:pPr eaLnBrk="1" hangingPunct="1">
              <a:lnSpc>
                <a:spcPct val="90000"/>
              </a:lnSpc>
            </a:pPr>
            <a:r>
              <a:rPr lang="en-US" sz="2400" dirty="0"/>
              <a:t>Check on number of ambiguities (biases) fixed</a:t>
            </a:r>
          </a:p>
          <a:p>
            <a:pPr marL="342900" lvl="1" indent="0" eaLnBrk="1" hangingPunct="1">
              <a:lnSpc>
                <a:spcPct val="70000"/>
              </a:lnSpc>
              <a:buNone/>
            </a:pPr>
            <a:r>
              <a:rPr lang="en-US" sz="2000" dirty="0" err="1">
                <a:latin typeface="Courier" charset="0"/>
                <a:ea typeface="Courier" charset="0"/>
                <a:cs typeface="Courier" charset="0"/>
              </a:rPr>
              <a:t>grep</a:t>
            </a:r>
            <a:r>
              <a:rPr lang="en-US" sz="2000" dirty="0">
                <a:latin typeface="Courier" charset="0"/>
                <a:ea typeface="Courier" charset="0"/>
                <a:cs typeface="Courier" charset="0"/>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smtClean="0"/>
              <a:t>(“</a:t>
            </a:r>
            <a:r>
              <a:rPr lang="en-US" sz="2400" dirty="0" err="1" smtClean="0"/>
              <a:t>back_type</a:t>
            </a:r>
            <a:r>
              <a:rPr lang="en-US" sz="2400" dirty="0" smtClean="0"/>
              <a:t> smooth”)</a:t>
            </a:r>
            <a:endParaRPr lang="en-US" sz="2400" dirty="0"/>
          </a:p>
          <a:p>
            <a:pPr eaLnBrk="1" hangingPunct="1">
              <a:lnSpc>
                <a:spcPct val="90000"/>
              </a:lnSpc>
            </a:pPr>
            <a:r>
              <a:rPr lang="en-US" sz="2400" dirty="0"/>
              <a:t>output in </a:t>
            </a:r>
            <a:r>
              <a:rPr lang="en-US" sz="2400" dirty="0" smtClean="0"/>
              <a:t>NEU, geodetic, DHU, XYZ coordinates. </a:t>
            </a:r>
            <a:r>
              <a:rPr lang="en-US" sz="2400" dirty="0"/>
              <a:t>NEU are simple </a:t>
            </a:r>
            <a:r>
              <a:rPr lang="en-US" sz="2400" dirty="0" smtClean="0"/>
              <a:t>north and east </a:t>
            </a:r>
            <a:r>
              <a:rPr lang="en-US" sz="2400" dirty="0"/>
              <a:t>distances and height differences from fixed site. (Convenient for plotting and small position changes)</a:t>
            </a:r>
            <a:r>
              <a:rPr lang="en-US" sz="2400" dirty="0" smtClean="0"/>
              <a:t>.  DHU is similar but difference are from the a priori coordinates of the site.</a:t>
            </a:r>
            <a:endParaRPr lang="en-US" sz="2400"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algn="ctr" eaLnBrk="1" hangingPunct="1"/>
            <a:r>
              <a:rPr lang="en-US" dirty="0"/>
              <a:t>More advanced features</a:t>
            </a:r>
          </a:p>
        </p:txBody>
      </p:sp>
      <p:sp>
        <p:nvSpPr>
          <p:cNvPr id="32774" name="Rectangle 5"/>
          <p:cNvSpPr>
            <a:spLocks noGrp="1" noChangeArrowheads="1"/>
          </p:cNvSpPr>
          <p:nvPr>
            <p:ph idx="1"/>
          </p:nvPr>
        </p:nvSpPr>
        <p:spPr/>
        <p:txBody>
          <a:bodyPr/>
          <a:lstStyle/>
          <a:p>
            <a:pPr eaLnBrk="1" hangingPunct="1"/>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has a large help file which explains strategies for using the program, commands available and an explanation of the output and how to interpret it.</a:t>
            </a:r>
          </a:p>
          <a:p>
            <a:pPr eaLnBrk="1" hangingPunct="1"/>
            <a:r>
              <a:rPr lang="en-US" dirty="0"/>
              <a:t>It is possible to read a set of ambiguities in. </a:t>
            </a:r>
          </a:p>
          <a:p>
            <a:pPr lvl="1" eaLnBrk="1" hangingPunct="1"/>
            <a:r>
              <a:rPr lang="en-US" dirty="0">
                <a:ea typeface="ＭＳ Ｐゴシック" charset="-128"/>
              </a:rPr>
              <a:t>Works by running </a:t>
            </a:r>
            <a:r>
              <a:rPr lang="en-US" dirty="0">
                <a:latin typeface="Courier" charset="0"/>
                <a:ea typeface="Courier" charset="0"/>
                <a:cs typeface="Courier" charset="0"/>
              </a:rPr>
              <a:t>track</a:t>
            </a:r>
            <a:r>
              <a:rPr lang="en-US" dirty="0">
                <a:ea typeface="ＭＳ Ｐゴシック" charset="-128"/>
              </a:rPr>
              <a:t> and extracting FINAL lines into an ambiguity file.  Setting 7 for the </a:t>
            </a:r>
            <a:r>
              <a:rPr lang="en-US" dirty="0" err="1">
                <a:ea typeface="ＭＳ Ｐゴシック" charset="-128"/>
              </a:rPr>
              <a:t>Fixd</a:t>
            </a:r>
            <a:r>
              <a:rPr lang="en-US" dirty="0">
                <a:ea typeface="ＭＳ Ｐゴシック" charset="-128"/>
              </a:rPr>
              <a:t> column will force fix the ambiguity. ambiguity file is then read into track (-a option or </a:t>
            </a:r>
            <a:r>
              <a:rPr lang="en-US" dirty="0" err="1">
                <a:ea typeface="ＭＳ Ｐゴシック" charset="-128"/>
              </a:rPr>
              <a:t>ambin_file</a:t>
            </a:r>
            <a:r>
              <a:rPr lang="en-US" dirty="0">
                <a:ea typeface="ＭＳ Ｐゴシック" charset="-128"/>
              </a:rPr>
              <a:t>)</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algn="ctr" eaLnBrk="1" hangingPunct="1"/>
            <a:r>
              <a:rPr lang="en-US" dirty="0"/>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a:t>
            </a:r>
            <a:r>
              <a:rPr lang="en-US" dirty="0" smtClean="0"/>
              <a:t>MW-WL </a:t>
            </a:r>
            <a:r>
              <a:rPr lang="en-US" dirty="0"/>
              <a:t>used for editing.</a:t>
            </a:r>
          </a:p>
          <a:p>
            <a:pPr eaLnBrk="1" hangingPunct="1"/>
            <a:r>
              <a:rPr lang="en-US" dirty="0"/>
              <a:t>Explicit </a:t>
            </a:r>
            <a:r>
              <a:rPr lang="en-US" dirty="0" smtClean="0"/>
              <a:t>“</a:t>
            </a:r>
            <a:r>
              <a:rPr lang="en-US" dirty="0" err="1" smtClean="0"/>
              <a:t>edit_svs</a:t>
            </a:r>
            <a:r>
              <a:rPr lang="en-US" dirty="0" smtClean="0"/>
              <a:t>” </a:t>
            </a:r>
            <a:r>
              <a:rPr lang="en-US" dirty="0"/>
              <a:t>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algn="ctr" eaLnBrk="1" hangingPunct="1"/>
            <a:r>
              <a:rPr lang="en-US" dirty="0"/>
              <a:t>Kinematic GPS</a:t>
            </a:r>
          </a:p>
        </p:txBody>
      </p:sp>
      <p:sp>
        <p:nvSpPr>
          <p:cNvPr id="16390" name="Rectangle 5"/>
          <p:cNvSpPr>
            <a:spLocks noGrp="1" noChangeArrowheads="1"/>
          </p:cNvSpPr>
          <p:nvPr>
            <p:ph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a:t>
            </a:r>
            <a:r>
              <a:rPr lang="en-US" sz="2400" dirty="0">
                <a:latin typeface="Courier" charset="0"/>
                <a:ea typeface="Courier" charset="0"/>
                <a:cs typeface="Courier" charset="0"/>
              </a:rPr>
              <a:t>track</a:t>
            </a:r>
            <a:r>
              <a:rPr lang="en-US" sz="2400" dirty="0"/>
              <a:t> this is </a:t>
            </a:r>
            <a:r>
              <a:rPr lang="en-US" sz="2400" dirty="0" smtClean="0"/>
              <a:t>not </a:t>
            </a:r>
            <a:r>
              <a:rPr lang="en-US" sz="2400" dirty="0"/>
              <a:t>so critical.</a:t>
            </a:r>
          </a:p>
          <a:p>
            <a:pPr eaLnBrk="1" hangingPunct="1">
              <a:lnSpc>
                <a:spcPct val="90000"/>
              </a:lnSpc>
            </a:pPr>
            <a:r>
              <a:rPr lang="en-US" sz="2400" dirty="0"/>
              <a:t>Program </a:t>
            </a:r>
            <a:r>
              <a:rPr lang="en-US" sz="2400" dirty="0" smtClean="0">
                <a:latin typeface="Courier" charset="0"/>
                <a:ea typeface="Courier" charset="0"/>
                <a:cs typeface="Courier" charset="0"/>
              </a:rPr>
              <a:t>track</a:t>
            </a:r>
            <a:r>
              <a:rPr lang="en-US" sz="2400" dirty="0" smtClean="0">
                <a:solidFill>
                  <a:srgbClr val="C0504D"/>
                </a:solidFill>
              </a:rPr>
              <a:t> </a:t>
            </a:r>
            <a:r>
              <a:rPr lang="en-US" sz="2400" dirty="0"/>
              <a:t>is the MIT implementation of this style of processing</a:t>
            </a:r>
            <a:r>
              <a:rPr lang="en-US" sz="2400" dirty="0" smtClean="0"/>
              <a:t>.  The real time version is </a:t>
            </a:r>
            <a:r>
              <a:rPr lang="en-US" sz="2400" dirty="0" err="1" smtClean="0">
                <a:latin typeface="Courier" charset="0"/>
                <a:ea typeface="Courier" charset="0"/>
                <a:cs typeface="Courier" charset="0"/>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latin typeface="Courier" charset="0"/>
                <a:ea typeface="Courier" charset="0"/>
                <a:cs typeface="Courier" charset="0"/>
              </a:rPr>
              <a:t>trackRTB</a:t>
            </a:r>
            <a:endParaRPr lang="en-US" sz="2400" dirty="0" smtClean="0">
              <a:latin typeface="Courier" charset="0"/>
              <a:ea typeface="Courier" charset="0"/>
              <a:cs typeface="Courier" charset="0"/>
            </a:endParaRPr>
          </a:p>
          <a:p>
            <a:pPr eaLnBrk="1" hangingPunct="1">
              <a:lnSpc>
                <a:spcPct val="90000"/>
              </a:lnSpc>
            </a:pPr>
            <a:r>
              <a:rPr lang="en-US" sz="2400" dirty="0"/>
              <a:t>Unlike many programs of this type, </a:t>
            </a:r>
            <a:r>
              <a:rPr lang="en-US" sz="2400" dirty="0">
                <a:latin typeface="Courier" charset="0"/>
                <a:ea typeface="Courier" charset="0"/>
                <a:cs typeface="Courier" charset="0"/>
              </a:rPr>
              <a:t>track</a:t>
            </a:r>
            <a:r>
              <a:rPr lang="en-US" sz="2400" dirty="0"/>
              <a:t> pre-reads all data before processing.  (This approach has its pros and cons)</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algn="ctr" eaLnBrk="1" hangingPunct="1"/>
            <a:r>
              <a:rPr lang="en-US" dirty="0"/>
              <a:t>Main </a:t>
            </a:r>
            <a:r>
              <a:rPr lang="en-US" dirty="0" smtClean="0"/>
              <a:t>tunable </a:t>
            </a:r>
            <a:r>
              <a:rPr lang="en-US" dirty="0"/>
              <a:t>commands</a:t>
            </a:r>
          </a:p>
        </p:txBody>
      </p:sp>
      <p:sp>
        <p:nvSpPr>
          <p:cNvPr id="36870" name="Rectangle 3"/>
          <p:cNvSpPr>
            <a:spLocks noGrp="1" noChangeArrowheads="1"/>
          </p:cNvSpPr>
          <p:nvPr>
            <p:ph idx="1"/>
          </p:nvPr>
        </p:nvSpPr>
        <p:spPr/>
        <p:txBody>
          <a:bodyPr>
            <a:normAutofit lnSpcReduction="10000"/>
          </a:bodyPr>
          <a:lstStyle/>
          <a:p>
            <a:pPr eaLnBrk="1" hangingPunct="1">
              <a:lnSpc>
                <a:spcPct val="90000"/>
              </a:lnSpc>
            </a:pPr>
            <a:r>
              <a:rPr lang="en-US" sz="2400" dirty="0"/>
              <a:t> BF_SET  &lt;Max gap&gt;  &lt;Min good&gt;</a:t>
            </a:r>
          </a:p>
          <a:p>
            <a:pPr lvl="1" eaLnBrk="1" hangingPunct="1">
              <a:lnSpc>
                <a:spcPct val="70000"/>
              </a:lnSpc>
            </a:pPr>
            <a:r>
              <a:rPr lang="en-US" sz="2000" dirty="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dirty="0"/>
              <a:t> ION_STATS &lt;Jump&gt;</a:t>
            </a:r>
          </a:p>
          <a:p>
            <a:pPr lvl="1" eaLnBrk="1" hangingPunct="1">
              <a:lnSpc>
                <a:spcPct val="70000"/>
              </a:lnSpc>
            </a:pPr>
            <a:r>
              <a:rPr lang="en-US" sz="2000" dirty="0">
                <a:ea typeface="ＭＳ Ｐゴシック" charset="-128"/>
              </a:rPr>
              <a:t>Size of jump in ionospheric delay that will be flagged as cycle slip. Can be increased for noisy data</a:t>
            </a:r>
          </a:p>
          <a:p>
            <a:pPr eaLnBrk="1" hangingPunct="1">
              <a:lnSpc>
                <a:spcPct val="90000"/>
              </a:lnSpc>
            </a:pPr>
            <a:r>
              <a:rPr lang="en-US" sz="2400" dirty="0"/>
              <a:t> FLOAT_TYPE &lt;Start&gt; &lt;Decimation&gt; &lt;Type&gt; &lt;Float sigma Limits(2)&gt; &lt;</a:t>
            </a:r>
            <a:r>
              <a:rPr lang="en-US" sz="2400" dirty="0" err="1"/>
              <a:t>WL_Fact</a:t>
            </a:r>
            <a:r>
              <a:rPr lang="en-US" sz="2400" dirty="0"/>
              <a:t>&gt; &lt;</a:t>
            </a:r>
            <a:r>
              <a:rPr lang="en-US" sz="2400" dirty="0" err="1"/>
              <a:t>Ion_fact</a:t>
            </a:r>
            <a:r>
              <a:rPr lang="en-US" sz="2400" dirty="0"/>
              <a:t>&gt; &lt;</a:t>
            </a:r>
            <a:r>
              <a:rPr lang="en-US" sz="2400" dirty="0" err="1"/>
              <a:t>MAX_Fit</a:t>
            </a:r>
            <a:r>
              <a:rPr lang="en-US" sz="2400" dirty="0"/>
              <a:t>&gt; &lt;RR&gt;</a:t>
            </a:r>
          </a:p>
          <a:p>
            <a:pPr lvl="1" eaLnBrk="1" hangingPunct="1">
              <a:lnSpc>
                <a:spcPct val="70000"/>
              </a:lnSpc>
            </a:pPr>
            <a:r>
              <a:rPr lang="en-US" sz="2000" dirty="0">
                <a:ea typeface="ＭＳ Ｐゴシック" charset="-128"/>
              </a:rPr>
              <a:t>Main control on resolving ambiguities.  Float sigma limits (for LC and WL) often need resetting based on data quality.</a:t>
            </a:r>
          </a:p>
          <a:p>
            <a:pPr lvl="1" eaLnBrk="1" hangingPunct="1">
              <a:lnSpc>
                <a:spcPct val="70000"/>
              </a:lnSpc>
            </a:pPr>
            <a:r>
              <a:rPr lang="en-US" sz="2000" dirty="0">
                <a:ea typeface="ＭＳ Ｐゴシック" charset="-128"/>
              </a:rPr>
              <a:t>&lt;</a:t>
            </a:r>
            <a:r>
              <a:rPr lang="en-US" sz="2000" dirty="0" err="1">
                <a:ea typeface="ＭＳ Ｐゴシック" charset="-128"/>
              </a:rPr>
              <a:t>WL_Fact</a:t>
            </a:r>
            <a:r>
              <a:rPr lang="en-US" sz="2000" dirty="0">
                <a:ea typeface="ＭＳ Ｐゴシック" charset="-128"/>
              </a:rPr>
              <a:t>&gt; &lt;</a:t>
            </a:r>
            <a:r>
              <a:rPr lang="en-US" sz="2000" dirty="0" err="1">
                <a:ea typeface="ＭＳ Ｐゴシック" charset="-128"/>
              </a:rPr>
              <a:t>Ion_fact</a:t>
            </a:r>
            <a:r>
              <a:rPr lang="en-US" sz="2000" dirty="0">
                <a:ea typeface="ＭＳ Ｐゴシック" charset="-128"/>
              </a:rPr>
              <a:t>&gt; control relative weights of WL and LG chi-squared contributions.</a:t>
            </a:r>
          </a:p>
          <a:p>
            <a:pPr lvl="1" eaLnBrk="1" hangingPunct="1">
              <a:lnSpc>
                <a:spcPct val="70000"/>
              </a:lnSpc>
            </a:pPr>
            <a:r>
              <a:rPr lang="en-US" sz="2000" dirty="0">
                <a:ea typeface="ＭＳ Ｐゴシック" charset="-128"/>
              </a:rPr>
              <a:t>RR is relative rank tolerance</a:t>
            </a:r>
          </a:p>
          <a:p>
            <a:pPr eaLnBrk="1" hangingPunct="1">
              <a:lnSpc>
                <a:spcPct val="90000"/>
              </a:lnSpc>
            </a:pPr>
            <a:r>
              <a:rPr lang="en-US" sz="2400" dirty="0" err="1"/>
              <a:t>Fcode</a:t>
            </a:r>
            <a:r>
              <a:rPr lang="en-US" sz="2400" dirty="0"/>
              <a:t> in output is diagnostic of why biases are not resolved.</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eaLnBrk="1" hangingPunct="1"/>
            <a:r>
              <a:rPr lang="en-US" dirty="0"/>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output </a:t>
            </a:r>
            <a:r>
              <a:rPr lang="en-US" dirty="0"/>
              <a:t>f</a:t>
            </a:r>
            <a:r>
              <a:rPr lang="en-US" dirty="0" smtClean="0"/>
              <a:t>iles</a:t>
            </a:r>
            <a:endParaRPr lang="en-US" dirty="0"/>
          </a:p>
        </p:txBody>
      </p:sp>
      <p:sp>
        <p:nvSpPr>
          <p:cNvPr id="346115" name="Rectangle 3"/>
          <p:cNvSpPr>
            <a:spLocks noGrp="1" noChangeArrowheads="1"/>
          </p:cNvSpPr>
          <p:nvPr>
            <p:ph idx="1"/>
          </p:nvPr>
        </p:nvSpPr>
        <p:spPr/>
        <p:txBody>
          <a:bodyPr/>
          <a:lstStyle/>
          <a:p>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r>
              <a:rPr lang="en-US" dirty="0"/>
              <a:t>Summary file</a:t>
            </a:r>
          </a:p>
        </p:txBody>
      </p:sp>
      <p:sp>
        <p:nvSpPr>
          <p:cNvPr id="347139" name="Rectangle 3"/>
          <p:cNvSpPr>
            <a:spLocks noGrp="1" noChangeArrowheads="1"/>
          </p:cNvSpPr>
          <p:nvPr>
            <p:ph idx="1"/>
          </p:nvPr>
        </p:nvSpPr>
        <p:spPr/>
        <p:txBody>
          <a:bodyPr>
            <a:normAutofit/>
          </a:bodyPr>
          <a:lstStyle/>
          <a:p>
            <a:r>
              <a:rPr lang="en-US" dirty="0"/>
              <a:t>This file is a short summary of the run.  It lists</a:t>
            </a:r>
          </a:p>
          <a:p>
            <a:pPr lvl="1"/>
            <a:r>
              <a:rPr lang="en-US" dirty="0"/>
              <a:t>F</a:t>
            </a:r>
            <a:r>
              <a:rPr lang="en-US" dirty="0" smtClean="0"/>
              <a:t>iles </a:t>
            </a:r>
            <a:r>
              <a:rPr lang="en-US" dirty="0"/>
              <a:t>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lgn="ctr"/>
            <a:r>
              <a:rPr lang="en-US" dirty="0"/>
              <a:t>Output file from </a:t>
            </a:r>
            <a:r>
              <a:rPr lang="en-US" dirty="0">
                <a:latin typeface="Courier New" charset="0"/>
                <a:ea typeface="Courier New" charset="0"/>
                <a:cs typeface="Courier New" charset="0"/>
              </a:rPr>
              <a:t>track</a:t>
            </a:r>
          </a:p>
        </p:txBody>
      </p:sp>
      <p:sp>
        <p:nvSpPr>
          <p:cNvPr id="348163" name="Rectangle 3"/>
          <p:cNvSpPr>
            <a:spLocks noGrp="1" noChangeArrowheads="1"/>
          </p:cNvSpPr>
          <p:nvPr>
            <p:ph idx="1"/>
          </p:nvPr>
        </p:nvSpPr>
        <p:spPr/>
        <p:txBody>
          <a:bodyPr>
            <a:normAutofit/>
          </a:bodyPr>
          <a:lstStyle/>
          <a:p>
            <a:pPr>
              <a:lnSpc>
                <a:spcPct val="90000"/>
              </a:lnSpc>
            </a:pPr>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a:t>
            </a:r>
            <a:r>
              <a:rPr lang="en-US" dirty="0"/>
              <a:t>outputs extensive information during its run.</a:t>
            </a:r>
          </a:p>
          <a:p>
            <a:pPr lvl="1">
              <a:lnSpc>
                <a:spcPct val="70000"/>
              </a:lnSpc>
            </a:pPr>
            <a:r>
              <a:rPr lang="en-US" dirty="0"/>
              <a:t>The initial output is status during reading of the </a:t>
            </a:r>
            <a:r>
              <a:rPr lang="en-US" dirty="0" smtClean="0"/>
              <a:t>RINEX files</a:t>
            </a:r>
            <a:r>
              <a:rPr lang="en-US" dirty="0"/>
              <a:t>.  Errors in the files are reported here and a summary of satellites seen.</a:t>
            </a:r>
          </a:p>
          <a:p>
            <a:pPr lvl="2">
              <a:lnSpc>
                <a:spcPct val="70000"/>
              </a:lnSpc>
            </a:pPr>
            <a:r>
              <a:rPr lang="en-US" dirty="0"/>
              <a:t>Most common problem here is no sampling rate given in </a:t>
            </a:r>
            <a:r>
              <a:rPr lang="en-US" dirty="0" smtClean="0"/>
              <a:t>RINEX file</a:t>
            </a:r>
            <a:r>
              <a:rPr lang="en-US" dirty="0"/>
              <a:t>.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a:r>
              <a:rPr lang="en-US" dirty="0"/>
              <a:t>Output continued</a:t>
            </a:r>
          </a:p>
        </p:txBody>
      </p:sp>
      <p:sp>
        <p:nvSpPr>
          <p:cNvPr id="349187" name="Rectangle 3"/>
          <p:cNvSpPr>
            <a:spLocks noGrp="1" noChangeArrowheads="1"/>
          </p:cNvSpPr>
          <p:nvPr>
            <p:ph idx="1"/>
          </p:nvPr>
        </p:nvSpPr>
        <p:spPr/>
        <p:txBody>
          <a:bodyPr/>
          <a:lstStyle/>
          <a:p>
            <a:pPr>
              <a:lnSpc>
                <a:spcPct val="90000"/>
              </a:lnSpc>
            </a:pPr>
            <a:r>
              <a:rPr lang="en-US" sz="2400" dirty="0"/>
              <a:t>Summary of </a:t>
            </a:r>
            <a:r>
              <a:rPr lang="en-US" sz="2400" dirty="0" smtClean="0"/>
              <a:t>bias </a:t>
            </a:r>
            <a:r>
              <a:rPr lang="en-US" sz="2400" dirty="0"/>
              <a:t>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a:t>
            </a:r>
            <a:r>
              <a:rPr lang="en-US" sz="2400" dirty="0" smtClean="0"/>
              <a:t>mean </a:t>
            </a:r>
            <a:r>
              <a:rPr lang="en-US" sz="2400" dirty="0"/>
              <a:t>i</a:t>
            </a:r>
            <a:r>
              <a:rPr lang="en-US" sz="2400" dirty="0" smtClean="0"/>
              <a:t>onospheric </a:t>
            </a:r>
            <a:r>
              <a:rPr lang="en-US" sz="2400" dirty="0"/>
              <a:t>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a:t>
            </a:r>
            <a:r>
              <a:rPr lang="en-US" sz="2400" dirty="0" smtClean="0"/>
              <a:t>“DD </a:t>
            </a:r>
            <a:r>
              <a:rPr lang="en-US" sz="2400" dirty="0"/>
              <a:t>bias </a:t>
            </a:r>
            <a:r>
              <a:rPr lang="en-US" sz="2400" dirty="0" smtClean="0"/>
              <a:t>refs” </a:t>
            </a:r>
            <a:r>
              <a:rPr lang="en-US" sz="2400" dirty="0"/>
              <a:t>entries.  Although listed as one ways, values are double differences.</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a:r>
              <a:rPr lang="en-US" dirty="0"/>
              <a:t>Output continued</a:t>
            </a:r>
          </a:p>
        </p:txBody>
      </p:sp>
      <p:sp>
        <p:nvSpPr>
          <p:cNvPr id="350211" name="Rectangle 3"/>
          <p:cNvSpPr>
            <a:spLocks noGrp="1" noChangeArrowheads="1"/>
          </p:cNvSpPr>
          <p:nvPr>
            <p:ph idx="1"/>
          </p:nvPr>
        </p:nvSpPr>
        <p:spPr/>
        <p:txBody>
          <a:bodyPr/>
          <a:lstStyle/>
          <a:p>
            <a:pPr>
              <a:lnSpc>
                <a:spcPct val="90000"/>
              </a:lnSpc>
            </a:pPr>
            <a:r>
              <a:rPr lang="en-US" sz="2400" dirty="0"/>
              <a:t>Iteratively, </a:t>
            </a:r>
            <a:r>
              <a:rPr lang="en-US" sz="2400" dirty="0">
                <a:latin typeface="Courier" charset="0"/>
                <a:ea typeface="Courier" charset="0"/>
                <a:cs typeface="Courier" charset="0"/>
              </a:rPr>
              <a:t>track</a:t>
            </a:r>
            <a:r>
              <a:rPr lang="en-US" sz="2400" dirty="0"/>
              <a:t> tries to resolve the ambiguities to integer values.</a:t>
            </a:r>
          </a:p>
          <a:p>
            <a:pPr lvl="1">
              <a:lnSpc>
                <a:spcPct val="70000"/>
              </a:lnSpc>
            </a:pPr>
            <a:r>
              <a:rPr lang="en-US" sz="2000" dirty="0"/>
              <a:t>Floating point estimates of the biases as they are estimated.</a:t>
            </a:r>
          </a:p>
          <a:p>
            <a:pPr lvl="1">
              <a:lnSpc>
                <a:spcPct val="70000"/>
              </a:lnSpc>
            </a:pPr>
            <a:r>
              <a:rPr lang="en-US" sz="2000" dirty="0"/>
              <a:t>RMS fit of the double difference residuals </a:t>
            </a:r>
          </a:p>
          <a:p>
            <a:pPr lvl="1">
              <a:lnSpc>
                <a:spcPct val="70000"/>
              </a:lnSpc>
            </a:pPr>
            <a:r>
              <a:rPr lang="en-US" sz="2000" dirty="0"/>
              <a:t>Any bad double differences are reported and removed (repeating values can be indication of missed cycle slip).</a:t>
            </a:r>
          </a:p>
          <a:p>
            <a:pPr lvl="1">
              <a:lnSpc>
                <a:spcPct val="70000"/>
              </a:lnSpc>
            </a:pPr>
            <a:r>
              <a:rPr lang="en-US" sz="2000" dirty="0"/>
              <a:t>Bias flag fixing report: Fix column (T or F) indicates if bias was successfully fixed.  The </a:t>
            </a:r>
            <a:r>
              <a:rPr lang="en-US" sz="2000" dirty="0" err="1"/>
              <a:t>Fcode</a:t>
            </a:r>
            <a:r>
              <a:rPr lang="en-US" sz="2000" dirty="0"/>
              <a:t> column indicates why it was not fixed.</a:t>
            </a:r>
          </a:p>
          <a:p>
            <a:pPr>
              <a:lnSpc>
                <a:spcPct val="90000"/>
              </a:lnSpc>
            </a:pPr>
            <a:r>
              <a:rPr lang="en-US" sz="2400" dirty="0"/>
              <a:t>This sequence is repeated until an iteration when no new biases are fixed.  </a:t>
            </a:r>
          </a:p>
          <a:p>
            <a:pPr>
              <a:lnSpc>
                <a:spcPct val="90000"/>
              </a:lnSpc>
            </a:pPr>
            <a:r>
              <a:rPr lang="en-US" sz="2400" dirty="0"/>
              <a:t>The final position estimates are then computed and output in the requested formats. </a:t>
            </a:r>
          </a:p>
          <a:p>
            <a:pPr>
              <a:lnSpc>
                <a:spcPct val="90000"/>
              </a:lnSpc>
            </a:pPr>
            <a:endParaRPr lang="en-US" sz="2400"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
        <p:nvSpPr>
          <p:cNvPr id="351238" name="Text Box 6"/>
          <p:cNvSpPr txBox="1">
            <a:spLocks noChangeArrowheads="1"/>
          </p:cNvSpPr>
          <p:nvPr/>
        </p:nvSpPr>
        <p:spPr bwMode="auto">
          <a:xfrm>
            <a:off x="228600" y="4838700"/>
            <a:ext cx="8686800" cy="1215717"/>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Courier" charset="0"/>
                <a:ea typeface="Courier" charset="0"/>
                <a:cs typeface="Courier" charset="0"/>
              </a:rPr>
              <a:t>* BF  S   PRN    Epoch Range   F     Estimate </a:t>
            </a:r>
            <a:r>
              <a:rPr lang="en-US" sz="1000" dirty="0" err="1">
                <a:latin typeface="Courier" charset="0"/>
                <a:ea typeface="Courier" charset="0"/>
                <a:cs typeface="Courier" charset="0"/>
              </a:rPr>
              <a:t>dLC</a:t>
            </a:r>
            <a:r>
              <a:rPr lang="en-US" sz="1000" dirty="0">
                <a:latin typeface="Courier" charset="0"/>
                <a:ea typeface="Courier" charset="0"/>
                <a:cs typeface="Courier" charset="0"/>
              </a:rPr>
              <a:t>    Sig Limit Relative Rank  Fix </a:t>
            </a:r>
            <a:r>
              <a:rPr lang="en-US" sz="1000" dirty="0" err="1">
                <a:latin typeface="Courier" charset="0"/>
                <a:ea typeface="Courier" charset="0"/>
                <a:cs typeface="Courier" charset="0"/>
              </a:rPr>
              <a:t>Fcode</a:t>
            </a:r>
            <a:r>
              <a:rPr lang="en-US" sz="10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0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000" dirty="0">
                <a:latin typeface="Courier" charset="0"/>
                <a:ea typeface="Courier" charset="0"/>
                <a:cs typeface="Courier" charset="0"/>
              </a:rPr>
              <a:t>  48  2  PRN 07     1   429    1    -0.16 +-    0.74 SL   0.25 RR    9660.51  F F S---O dL1,2     0    0 dL12     -0.28    -0.02 Fits    0.4   0.1   0.1   2.1</a:t>
            </a:r>
          </a:p>
          <a:p>
            <a:pPr>
              <a:spcBef>
                <a:spcPct val="50000"/>
              </a:spcBef>
            </a:pPr>
            <a:endParaRPr lang="en-US" sz="1000" dirty="0">
              <a:latin typeface="Courier" charset="0"/>
              <a:ea typeface="Courier" charset="0"/>
              <a:cs typeface="Courier" charset="0"/>
            </a:endParaRPr>
          </a:p>
        </p:txBody>
      </p:sp>
    </p:spTree>
    <p:extLst>
      <p:ext uri="{BB962C8B-B14F-4D97-AF65-F5344CB8AC3E}">
        <p14:creationId xmlns:p14="http://schemas.microsoft.com/office/powerpoint/2010/main" val="3527706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a:r>
              <a:rPr lang="en-US" dirty="0"/>
              <a:t>Improving ambiguity resolution</a:t>
            </a:r>
          </a:p>
        </p:txBody>
      </p:sp>
      <p:sp>
        <p:nvSpPr>
          <p:cNvPr id="352259" name="Rectangle 3"/>
          <p:cNvSpPr>
            <a:spLocks noGrp="1" noChangeArrowheads="1"/>
          </p:cNvSpPr>
          <p:nvPr>
            <p:ph idx="1"/>
          </p:nvPr>
        </p:nvSpPr>
        <p:spPr/>
        <p:txBody>
          <a:bodyPr/>
          <a:lstStyle/>
          <a:p>
            <a:r>
              <a:rPr lang="en-US" sz="2400" dirty="0"/>
              <a:t>The </a:t>
            </a:r>
            <a:r>
              <a:rPr lang="en-US" sz="2400" dirty="0" err="1"/>
              <a:t>Fcodes</a:t>
            </a:r>
            <a:r>
              <a:rPr lang="en-US" sz="2400" dirty="0"/>
              <a:t> can indicate how to fix ambiguities that </a:t>
            </a:r>
            <a:r>
              <a:rPr lang="en-US" sz="2400" dirty="0">
                <a:latin typeface="Courier" charset="0"/>
                <a:ea typeface="Courier" charset="0"/>
                <a:cs typeface="Courier" charset="0"/>
              </a:rPr>
              <a:t>track</a:t>
            </a:r>
            <a:r>
              <a:rPr lang="en-US" sz="2400" dirty="0"/>
              <a:t>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smtClean="0"/>
              <a:t>“</a:t>
            </a:r>
            <a:r>
              <a:rPr lang="en-US" sz="2000" dirty="0" err="1" smtClean="0"/>
              <a:t>float_type</a:t>
            </a:r>
            <a:r>
              <a:rPr lang="en-US" sz="2000" dirty="0" smtClean="0"/>
              <a:t>” </a:t>
            </a:r>
            <a:r>
              <a:rPr lang="en-US" sz="2000" dirty="0"/>
              <a:t>command,</a:t>
            </a:r>
          </a:p>
          <a:p>
            <a:pPr lvl="1"/>
            <a:r>
              <a:rPr lang="en-US" sz="2000" dirty="0"/>
              <a:t>If ambiguities seem to have the same value then </a:t>
            </a:r>
            <a:r>
              <a:rPr lang="en-US" sz="2000" dirty="0" smtClean="0"/>
              <a:t>“</a:t>
            </a:r>
            <a:r>
              <a:rPr lang="en-US" sz="2000" dirty="0" err="1" smtClean="0"/>
              <a:t>usr_delbf</a:t>
            </a:r>
            <a:r>
              <a:rPr lang="en-US" sz="2000" dirty="0" smtClean="0"/>
              <a:t>” </a:t>
            </a:r>
            <a:r>
              <a:rPr lang="en-US" sz="2000" dirty="0"/>
              <a:t>can be used to remove an extra one but care should be taken because some receivers can have 1/1 L1 L2 cycle slips.</a:t>
            </a:r>
          </a:p>
          <a:p>
            <a:pPr lvl="1"/>
            <a:r>
              <a:rPr lang="en-US" sz="2000" dirty="0"/>
              <a:t>Chi-squared increments may be too large (especially LG (ionosphere) and </a:t>
            </a:r>
            <a:r>
              <a:rPr lang="en-US" sz="2000" dirty="0" smtClean="0"/>
              <a:t>sometimes WL so, </a:t>
            </a:r>
            <a:r>
              <a:rPr lang="en-US" sz="2000" dirty="0"/>
              <a:t>by </a:t>
            </a:r>
            <a:r>
              <a:rPr lang="en-US" sz="2000" dirty="0" smtClean="0"/>
              <a:t>down-weighting </a:t>
            </a:r>
            <a:r>
              <a:rPr lang="en-US" sz="2000" dirty="0"/>
              <a:t>in the </a:t>
            </a:r>
            <a:r>
              <a:rPr lang="en-US" sz="2000" dirty="0" smtClean="0"/>
              <a:t>“</a:t>
            </a:r>
            <a:r>
              <a:rPr lang="en-US" sz="2000" dirty="0" err="1" smtClean="0"/>
              <a:t>float_type</a:t>
            </a:r>
            <a:r>
              <a:rPr lang="en-US" sz="2000" dirty="0" smtClean="0"/>
              <a:t>” </a:t>
            </a:r>
            <a:r>
              <a:rPr lang="en-US" sz="2000" dirty="0"/>
              <a:t>command, relative rank can be improved.</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Input ionospheric delay model</a:t>
            </a:r>
            <a:endParaRPr lang="en-US" dirty="0"/>
          </a:p>
        </p:txBody>
      </p:sp>
      <p:sp>
        <p:nvSpPr>
          <p:cNvPr id="3" name="Content Placeholder 2"/>
          <p:cNvSpPr>
            <a:spLocks noGrp="1"/>
          </p:cNvSpPr>
          <p:nvPr>
            <p:ph idx="1"/>
          </p:nvPr>
        </p:nvSpPr>
        <p:spPr/>
        <p:txBody>
          <a:bodyPr>
            <a:normAutofit/>
          </a:bodyPr>
          <a:lstStyle/>
          <a:p>
            <a:r>
              <a:rPr lang="en-US" dirty="0" smtClean="0"/>
              <a:t>Version 1.26 and greater of </a:t>
            </a:r>
            <a:r>
              <a:rPr lang="en-US" dirty="0" smtClean="0">
                <a:latin typeface="Courier" charset="0"/>
                <a:ea typeface="Courier" charset="0"/>
                <a:cs typeface="Courier" charset="0"/>
              </a:rPr>
              <a:t>track</a:t>
            </a:r>
            <a:r>
              <a:rPr lang="en-US" dirty="0" smtClean="0"/>
              <a:t> have the ability to read a gridded ionospheric delay model.  The format of this model is expected to match the current IGS global ionospheric models available from </a:t>
            </a:r>
            <a:r>
              <a:rPr lang="en-US" dirty="0" err="1" smtClean="0"/>
              <a:t>ftp.cddis.eosdis.nasa.gov</a:t>
            </a:r>
            <a:r>
              <a:rPr lang="en-US" dirty="0" smtClean="0"/>
              <a:t> in the </a:t>
            </a:r>
            <a:r>
              <a:rPr lang="en-US" dirty="0" err="1" smtClean="0"/>
              <a:t>gps</a:t>
            </a:r>
            <a:r>
              <a:rPr lang="en-US" smtClean="0"/>
              <a:t>/products/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algn="ctr" eaLnBrk="1" hangingPunct="1"/>
            <a:r>
              <a:rPr lang="en-US" dirty="0"/>
              <a:t>General aspects</a:t>
            </a:r>
          </a:p>
        </p:txBody>
      </p:sp>
      <p:sp>
        <p:nvSpPr>
          <p:cNvPr id="18438" name="Rectangle 5"/>
          <p:cNvSpPr>
            <a:spLocks noGrp="1" noChangeArrowheads="1"/>
          </p:cNvSpPr>
          <p:nvPr>
            <p:ph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smtClean="0"/>
              <a:t>10–100 </a:t>
            </a:r>
            <a:r>
              <a:rPr lang="en-US" sz="2400" dirty="0"/>
              <a:t>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latin typeface="Courier" charset="0"/>
                <a:ea typeface="Courier" charset="0"/>
                <a:cs typeface="Courier" charset="0"/>
              </a:rPr>
              <a:t>grep</a:t>
            </a:r>
            <a:r>
              <a:rPr lang="en-US" dirty="0" err="1" smtClean="0"/>
              <a:t>’ing</a:t>
            </a:r>
            <a:r>
              <a:rPr lang="en-US" dirty="0" smtClean="0"/>
              <a:t> FINAL in the </a:t>
            </a:r>
            <a:r>
              <a:rPr lang="en-US" dirty="0" smtClean="0">
                <a:latin typeface="Courier" charset="0"/>
                <a:ea typeface="Courier" charset="0"/>
                <a:cs typeface="Courier" charset="0"/>
              </a:rPr>
              <a:t>track</a:t>
            </a:r>
            <a:r>
              <a:rPr lang="en-US" dirty="0" smtClean="0"/>
              <a:t> summary or output file and re-directing into a file</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a:r>
              <a:rPr lang="en-US" dirty="0"/>
              <a:t>Other tunable parameters</a:t>
            </a:r>
          </a:p>
        </p:txBody>
      </p:sp>
      <p:sp>
        <p:nvSpPr>
          <p:cNvPr id="354307" name="Rectangle 3"/>
          <p:cNvSpPr>
            <a:spLocks noGrp="1" noChangeArrowheads="1"/>
          </p:cNvSpPr>
          <p:nvPr>
            <p:ph idx="1"/>
          </p:nvPr>
        </p:nvSpPr>
        <p:spPr/>
        <p:txBody>
          <a:bodyPr>
            <a:normAutofit/>
          </a:bodyPr>
          <a:lstStyle/>
          <a:p>
            <a:r>
              <a:rPr lang="en-US" dirty="0"/>
              <a:t>Process noise to be used </a:t>
            </a:r>
            <a:r>
              <a:rPr lang="en-US" dirty="0" smtClean="0"/>
              <a:t>if </a:t>
            </a:r>
            <a:r>
              <a:rPr lang="en-US" dirty="0"/>
              <a:t>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charset="0"/>
                <a:ea typeface="Courier" charset="0"/>
                <a:cs typeface="Courier" charset="0"/>
              </a:rPr>
              <a:t>track</a:t>
            </a:r>
            <a:r>
              <a:rPr lang="en-US" dirty="0"/>
              <a:t>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Track commands: “Rules”</a:t>
            </a:r>
            <a:endParaRPr lang="en-US" dirty="0"/>
          </a:p>
        </p:txBody>
      </p:sp>
      <p:sp>
        <p:nvSpPr>
          <p:cNvPr id="3" name="Content Placeholder 2"/>
          <p:cNvSpPr>
            <a:spLocks noGrp="1"/>
          </p:cNvSpPr>
          <p:nvPr>
            <p:ph idx="1"/>
          </p:nvPr>
        </p:nvSpPr>
        <p:spPr/>
        <p:txBody>
          <a:bodyPr>
            <a:normAutofit/>
          </a:bodyPr>
          <a:lstStyle/>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command files share the properties as </a:t>
            </a:r>
            <a:r>
              <a:rPr lang="en-US" dirty="0" err="1" smtClean="0">
                <a:latin typeface="Courier" charset="0"/>
                <a:ea typeface="Courier" charset="0"/>
                <a:cs typeface="Courier" charset="0"/>
              </a:rPr>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a:t>
            </a:r>
            <a:r>
              <a:rPr lang="en-US" dirty="0" smtClean="0">
                <a:latin typeface="Courier" charset="0"/>
                <a:ea typeface="Courier" charset="0"/>
                <a:cs typeface="Courier" charset="0"/>
              </a:rPr>
              <a:t>track</a:t>
            </a:r>
            <a:r>
              <a:rPr lang="en-US" dirty="0" smtClean="0"/>
              <a:t>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Plotting </a:t>
            </a:r>
            <a:r>
              <a:rPr lang="en-US" dirty="0" smtClean="0">
                <a:latin typeface="Courier New" charset="0"/>
                <a:ea typeface="Courier New" charset="0"/>
                <a:cs typeface="Courier New" charset="0"/>
              </a:rPr>
              <a:t>track</a:t>
            </a:r>
            <a:r>
              <a:rPr lang="en-US" dirty="0" smtClean="0"/>
              <a:t> results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sh_plot_track</a:t>
            </a:r>
            <a:r>
              <a:rPr lang="en-US" dirty="0" smtClean="0"/>
              <a:t> is a script (using GMT) that can plot track results.  Features are still being added to this script.</a:t>
            </a:r>
          </a:p>
          <a:p>
            <a:r>
              <a:rPr lang="en-US" dirty="0" smtClean="0"/>
              <a:t>For quick plots we use the GAMIT/GLOBK X-windows program</a:t>
            </a:r>
            <a:r>
              <a:rPr lang="en-US" dirty="0" smtClean="0">
                <a:solidFill>
                  <a:srgbClr val="632523"/>
                </a:solidFill>
              </a:rPr>
              <a:t> </a:t>
            </a:r>
            <a:r>
              <a:rPr lang="en-US" dirty="0" err="1" smtClean="0">
                <a:latin typeface="Courier" charset="0"/>
                <a:ea typeface="Courier" charset="0"/>
                <a:cs typeface="Courier" charset="0"/>
              </a:rPr>
              <a:t>cplotx</a:t>
            </a:r>
            <a:r>
              <a:rPr lang="en-US" dirty="0" smtClean="0"/>
              <a:t>.</a:t>
            </a:r>
          </a:p>
          <a:p>
            <a:r>
              <a:rPr lang="en-US" dirty="0" smtClean="0"/>
              <a:t>We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normAutofit/>
          </a:bodyPr>
          <a:lstStyle/>
          <a:p>
            <a:r>
              <a:rPr lang="en-US" dirty="0" smtClean="0"/>
              <a:t>The most common parameters that need to be changed in </a:t>
            </a:r>
            <a:r>
              <a:rPr lang="en-US" dirty="0" smtClean="0">
                <a:latin typeface="Courier" charset="0"/>
                <a:ea typeface="Courier" charset="0"/>
                <a:cs typeface="Courier" charset="0"/>
              </a:rPr>
              <a:t>track</a:t>
            </a:r>
            <a:r>
              <a:rPr lang="en-US" dirty="0" smtClean="0"/>
              <a:t> are:</a:t>
            </a:r>
          </a:p>
          <a:p>
            <a:pPr lvl="1"/>
            <a:r>
              <a:rPr lang="en-US" dirty="0" smtClean="0"/>
              <a:t>The data gap that will automatically be treated as a cycle slip (default is 1) but most high rate data (&gt;= 1 Hz) has gaps due to recording problems.</a:t>
            </a:r>
          </a:p>
          <a:p>
            <a:pPr lvl="1"/>
            <a:r>
              <a:rPr lang="en-US" dirty="0" smtClean="0"/>
              <a:t>The sigma limits for the LC estimate and MW-WL estimates often need to be increased.  </a:t>
            </a:r>
            <a:r>
              <a:rPr lang="en-US" dirty="0" smtClean="0">
                <a:latin typeface="Courier" charset="0"/>
                <a:ea typeface="Courier" charset="0"/>
                <a:cs typeface="Courier" charset="0"/>
              </a:rPr>
              <a:t>track</a:t>
            </a:r>
            <a:r>
              <a:rPr lang="en-US" dirty="0" smtClean="0"/>
              <a:t>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may help.</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a:xfrm>
            <a:off x="685800" y="1600200"/>
            <a:ext cx="7772400" cy="4495800"/>
          </a:xfrm>
        </p:spPr>
        <p:txBody>
          <a:bodyPr>
            <a:normAutofit fontScale="92500" lnSpcReduction="1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a:bodyPr>
          <a:lstStyle/>
          <a:p>
            <a:r>
              <a:rPr lang="en-US" dirty="0" smtClean="0"/>
              <a:t>For slow moving sites (glaciers, early landslides), GAMIT solution can be more easily automated than </a:t>
            </a:r>
            <a:r>
              <a:rPr lang="en-US" dirty="0" smtClean="0">
                <a:latin typeface="Courier" charset="0"/>
                <a:ea typeface="Courier" charset="0"/>
                <a:cs typeface="Courier" charset="0"/>
              </a:rPr>
              <a:t>track</a:t>
            </a:r>
            <a:r>
              <a:rPr lang="en-US" dirty="0" smtClean="0"/>
              <a:t> solutions and can generate high quality results especially if motion is nearly linear (with high rates 100 m/</a:t>
            </a:r>
            <a:r>
              <a:rPr lang="en-US" dirty="0" err="1" smtClean="0"/>
              <a:t>yr</a:t>
            </a:r>
            <a:r>
              <a:rPr lang="en-US" dirty="0" smtClean="0"/>
              <a:t> for example).</a:t>
            </a:r>
          </a:p>
          <a:p>
            <a:r>
              <a:rPr lang="en-US" dirty="0" smtClean="0"/>
              <a:t>With GAMIT solutions:</a:t>
            </a:r>
          </a:p>
          <a:p>
            <a:pPr lvl="1"/>
            <a:r>
              <a:rPr lang="en-US" dirty="0" smtClean="0"/>
              <a:t>Put best estimate of velocity in the a priori coordinate file used in GAMIT (position estimate will be the mean offset from this linear model).</a:t>
            </a:r>
          </a:p>
          <a:p>
            <a:pPr lvl="1"/>
            <a:r>
              <a:rPr lang="en-US" dirty="0" smtClean="0"/>
              <a:t>Use </a:t>
            </a:r>
            <a:r>
              <a:rPr lang="en-US" dirty="0" err="1" smtClean="0">
                <a:latin typeface="Courier" charset="0"/>
                <a:ea typeface="Courier" charset="0"/>
                <a:cs typeface="Courier" charset="0"/>
              </a:rPr>
              <a:t>sh_gamit</a:t>
            </a:r>
            <a:r>
              <a:rPr lang="en-US" dirty="0" smtClean="0"/>
              <a:t> with “</a:t>
            </a:r>
            <a:r>
              <a:rPr lang="mr-IN" dirty="0" smtClean="0"/>
              <a:t>–</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a:latin typeface="Courier" charset="0"/>
                <a:ea typeface="Courier" charset="0"/>
                <a:cs typeface="Courier" charset="0"/>
              </a:rPr>
              <a:t>t</a:t>
            </a:r>
            <a:r>
              <a:rPr lang="en-US" dirty="0" smtClean="0">
                <a:latin typeface="Courier" charset="0"/>
                <a:ea typeface="Courier" charset="0"/>
                <a:cs typeface="Courier" charset="0"/>
              </a:rPr>
              <a:t>rack</a:t>
            </a:r>
            <a:r>
              <a:rPr lang="en-US" dirty="0" smtClean="0"/>
              <a:t> can also be used for these types of analyses</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a:xfrm>
            <a:off x="457200" y="1297978"/>
            <a:ext cx="8229600" cy="4828185"/>
          </a:xfrm>
        </p:spPr>
        <p:txBody>
          <a:bodyPr>
            <a:normAutofit fontScale="925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c</a:t>
            </a:r>
            <a:r>
              <a:rPr lang="en-US" dirty="0" smtClean="0"/>
              <a:t>ommands</a:t>
            </a:r>
            <a:endParaRPr lang="en-US" dirty="0"/>
          </a:p>
        </p:txBody>
      </p:sp>
      <p:sp>
        <p:nvSpPr>
          <p:cNvPr id="3" name="Content Placeholder 2"/>
          <p:cNvSpPr>
            <a:spLocks noGrp="1"/>
          </p:cNvSpPr>
          <p:nvPr>
            <p:ph idx="1"/>
          </p:nvPr>
        </p:nvSpPr>
        <p:spPr/>
        <p:txBody>
          <a:bodyPr>
            <a:normAutofit/>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a:t>
            </a:r>
            <a:r>
              <a:rPr lang="en-US" smtClean="0"/>
              <a:t>list of commands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 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algn="ctr" eaLnBrk="1" hangingPunct="1"/>
            <a:r>
              <a:rPr lang="en-US" dirty="0"/>
              <a:t>Issues with length</a:t>
            </a:r>
          </a:p>
        </p:txBody>
      </p:sp>
      <p:sp>
        <p:nvSpPr>
          <p:cNvPr id="20486" name="Rectangle 5"/>
          <p:cNvSpPr>
            <a:spLocks noGrp="1" noChangeArrowheads="1"/>
          </p:cNvSpPr>
          <p:nvPr>
            <p:ph idx="1"/>
          </p:nvPr>
        </p:nvSpPr>
        <p:spPr/>
        <p:txBody>
          <a:bodyPr>
            <a:normAutofit/>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a:t>
            </a:r>
            <a:r>
              <a:rPr lang="en-US" dirty="0" smtClean="0"/>
              <a:t>2–3 </a:t>
            </a:r>
            <a:r>
              <a:rPr lang="en-US" dirty="0"/>
              <a:t>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a:t>
            </a:r>
            <a:r>
              <a:rPr lang="en-US" dirty="0" smtClean="0"/>
              <a:t>(L1 − 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algn="ctr" eaLnBrk="1" hangingPunct="1"/>
            <a:r>
              <a:rPr lang="en-US" dirty="0">
                <a:latin typeface="Courier New" charset="0"/>
                <a:ea typeface="Courier New" charset="0"/>
                <a:cs typeface="Courier New" charset="0"/>
              </a:rPr>
              <a:t>t</a:t>
            </a:r>
            <a:r>
              <a:rPr lang="en-US" dirty="0" smtClean="0">
                <a:latin typeface="Courier New" charset="0"/>
                <a:ea typeface="Courier New" charset="0"/>
                <a:cs typeface="Courier New" charset="0"/>
              </a:rPr>
              <a:t>rack</a:t>
            </a:r>
            <a:r>
              <a:rPr lang="en-US" dirty="0" smtClean="0"/>
              <a:t> </a:t>
            </a:r>
            <a:r>
              <a:rPr lang="en-US" dirty="0"/>
              <a:t>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the </a:t>
            </a:r>
            <a:r>
              <a:rPr lang="en-US" sz="2400" dirty="0" smtClean="0"/>
              <a:t>Melbourne-</a:t>
            </a:r>
            <a:r>
              <a:rPr lang="en-US" sz="2400" dirty="0" err="1" smtClean="0"/>
              <a:t>Wubbena</a:t>
            </a:r>
            <a:r>
              <a:rPr lang="en-US" sz="2400" dirty="0" smtClean="0"/>
              <a:t> </a:t>
            </a:r>
            <a:r>
              <a:rPr lang="en-US" sz="2400" dirty="0"/>
              <a:t>Wide </a:t>
            </a:r>
            <a:r>
              <a:rPr lang="en-US" sz="2400" dirty="0" smtClean="0"/>
              <a:t>Lane (MW-WL) </a:t>
            </a:r>
            <a:r>
              <a:rPr lang="en-US" sz="2400" dirty="0"/>
              <a:t>to resolve </a:t>
            </a:r>
            <a:r>
              <a:rPr lang="en-US" sz="2400" dirty="0" smtClean="0"/>
              <a:t>(L1 − L2) </a:t>
            </a:r>
            <a:r>
              <a:rPr lang="en-US" sz="2400" dirty="0"/>
              <a:t>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latin typeface="Courier" charset="0"/>
                <a:ea typeface="Courier" charset="0"/>
                <a:cs typeface="Courier" charset="0"/>
              </a:rPr>
              <a:t>t</a:t>
            </a:r>
            <a:r>
              <a:rPr lang="en-US" sz="2400" dirty="0" smtClean="0">
                <a:latin typeface="Courier" charset="0"/>
                <a:ea typeface="Courier" charset="0"/>
                <a:cs typeface="Courier" charset="0"/>
              </a:rPr>
              <a:t>rack</a:t>
            </a:r>
            <a:r>
              <a:rPr lang="en-US" sz="2400" dirty="0" smtClean="0"/>
              <a:t> </a:t>
            </a:r>
            <a:r>
              <a:rPr lang="en-US" sz="2400" dirty="0"/>
              <a:t>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a:t>Ambiguity resolution</a:t>
            </a:r>
          </a:p>
        </p:txBody>
      </p:sp>
      <p:sp>
        <p:nvSpPr>
          <p:cNvPr id="24582" name="Rectangle 3"/>
          <p:cNvSpPr>
            <a:spLocks noGrp="1" noChangeArrowheads="1"/>
          </p:cNvSpPr>
          <p:nvPr>
            <p:ph idx="1"/>
          </p:nvPr>
        </p:nvSpPr>
        <p:spPr/>
        <p:txBody>
          <a:bodyPr>
            <a:normAutofit fontScale="925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smtClean="0"/>
              <a:t>2017/07/20</a:t>
            </a:r>
            <a:endParaRPr lang="en-US"/>
          </a:p>
        </p:txBody>
      </p:sp>
      <p:sp>
        <p:nvSpPr>
          <p:cNvPr id="5" name="Footer Placeholder 4"/>
          <p:cNvSpPr>
            <a:spLocks noGrp="1"/>
          </p:cNvSpPr>
          <p:nvPr>
            <p:ph type="ftr" sz="quarter" idx="11"/>
          </p:nvPr>
        </p:nvSpPr>
        <p:spPr/>
        <p:txBody>
          <a:bodyPr/>
          <a:lstStyle/>
          <a:p>
            <a:r>
              <a:rPr lang="en-US" smtClean="0"/>
              <a:t>Introduction to and basics of track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733370" y="2717894"/>
          <a:ext cx="4246344" cy="3086006"/>
        </p:xfrm>
        <a:graphic>
          <a:graphicData uri="http://schemas.openxmlformats.org/presentationml/2006/ole">
            <mc:AlternateContent xmlns:mc="http://schemas.openxmlformats.org/markup-compatibility/2006">
              <mc:Choice xmlns:v="urn:schemas-microsoft-com:vml" Requires="v">
                <p:oleObj spid="_x0000_s1124"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33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125"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wide-lane</a:t>
            </a:r>
            <a:endParaRPr lang="en-GB" dirty="0"/>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a:t>
            </a:r>
            <a:r>
              <a:rPr lang="en-GB" sz="2400" dirty="0" smtClean="0"/>
              <a:t>wide-lane </a:t>
            </a:r>
            <a:r>
              <a:rPr lang="en-GB" sz="2400" dirty="0"/>
              <a:t>and used to detect cycle slips.  However it is </a:t>
            </a:r>
            <a:r>
              <a:rPr lang="en-GB" sz="2400" dirty="0" smtClean="0"/>
              <a:t>effected by </a:t>
            </a:r>
            <a:r>
              <a:rPr lang="en-GB" sz="2400" dirty="0"/>
              <a:t>fluctuations in the ionospheric </a:t>
            </a:r>
            <a:r>
              <a:rPr lang="en-GB" sz="2400" dirty="0" smtClean="0"/>
              <a:t>delay, </a:t>
            </a:r>
            <a:r>
              <a:rPr lang="en-GB" sz="2400" dirty="0"/>
              <a:t>which </a:t>
            </a:r>
            <a:r>
              <a:rPr lang="en-GB" sz="2400" dirty="0" smtClean="0"/>
              <a:t>is </a:t>
            </a:r>
            <a:r>
              <a:rPr lang="en-GB" sz="2400" dirty="0"/>
              <a:t>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smtClean="0"/>
              <a:t>2017/07/20</a:t>
            </a:r>
            <a:endParaRPr lang="en-US"/>
          </a:p>
        </p:txBody>
      </p:sp>
      <p:sp>
        <p:nvSpPr>
          <p:cNvPr id="3" name="Footer Placeholder 2"/>
          <p:cNvSpPr>
            <a:spLocks noGrp="1"/>
          </p:cNvSpPr>
          <p:nvPr>
            <p:ph type="ftr" sz="quarter" idx="11"/>
          </p:nvPr>
        </p:nvSpPr>
        <p:spPr/>
        <p:txBody>
          <a:bodyPr/>
          <a:lstStyle/>
          <a:p>
            <a:r>
              <a:rPr lang="en-US" smtClean="0"/>
              <a:t>Introduction to and basics of track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5901</Words>
  <Application>Microsoft Macintosh PowerPoint</Application>
  <PresentationFormat>On-screen Show (4:3)</PresentationFormat>
  <Paragraphs>548</Paragraphs>
  <Slides>48</Slides>
  <Notes>17</Notes>
  <HiddenSlides>15</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Arial</vt:lpstr>
      <vt:lpstr>Calibri</vt:lpstr>
      <vt:lpstr>Calibri Light</vt:lpstr>
      <vt:lpstr>Courier</vt:lpstr>
      <vt:lpstr>Courier New</vt:lpstr>
      <vt:lpstr>Mangal</vt:lpstr>
      <vt:lpstr>ＭＳ Ｐゴシック</vt:lpstr>
      <vt:lpstr>Symbol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Melbourne-Wubena wide-lane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of commands</vt:lpstr>
      <vt:lpstr>Complete list of commands</vt:lpstr>
      <vt:lpstr>Complete list of commands</vt:lpstr>
      <vt:lpstr>Complete list of commands</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Michael Floyd</cp:lastModifiedBy>
  <cp:revision>53</cp:revision>
  <dcterms:created xsi:type="dcterms:W3CDTF">2014-11-13T20:18:27Z</dcterms:created>
  <dcterms:modified xsi:type="dcterms:W3CDTF">2017-07-20T05:49:23Z</dcterms:modified>
  <cp:category/>
</cp:coreProperties>
</file>