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63" r:id="rId4"/>
    <p:sldId id="260" r:id="rId5"/>
    <p:sldId id="259" r:id="rId6"/>
    <p:sldId id="258" r:id="rId7"/>
    <p:sldId id="267" r:id="rId8"/>
    <p:sldId id="261" r:id="rId9"/>
    <p:sldId id="269" r:id="rId10"/>
    <p:sldId id="264" r:id="rId11"/>
    <p:sldId id="262" r:id="rId12"/>
    <p:sldId id="268" r:id="rId13"/>
    <p:sldId id="265" r:id="rId14"/>
    <p:sldId id="270" r:id="rId15"/>
    <p:sldId id="272" r:id="rId16"/>
    <p:sldId id="271" r:id="rId17"/>
    <p:sldId id="274" r:id="rId18"/>
    <p:sldId id="266" r:id="rId19"/>
    <p:sldId id="275" r:id="rId20"/>
    <p:sldId id="276" r:id="rId21"/>
    <p:sldId id="277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8"/>
  </p:normalViewPr>
  <p:slideViewPr>
    <p:cSldViewPr snapToGrid="0" snapToObjects="1">
      <p:cViewPr varScale="1">
        <p:scale>
          <a:sx n="102" d="100"/>
          <a:sy n="102" d="100"/>
        </p:scale>
        <p:origin x="176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F2FF1-9AE4-594A-B49F-3D95C765A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34115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C6BBA-E784-B143-B134-2AFE3DF76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623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6BBA-E784-B143-B134-2AFE3DF76968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6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4CD7E-A40B-C848-B1B9-579537961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0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GAMIT/GLOBK example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43675" y="862878"/>
            <a:ext cx="2304288" cy="866407"/>
          </a:xfrm>
          <a:prstGeom prst="rect">
            <a:avLst/>
          </a:prstGeom>
        </p:spPr>
      </p:pic>
      <p:pic>
        <p:nvPicPr>
          <p:cNvPr id="5" name="Picture 4" descr="MIT-logo-with-spelling-web-red-gray-design1-larg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3003" y="1114868"/>
            <a:ext cx="1599993" cy="362429"/>
          </a:xfrm>
          <a:prstGeom prst="rect">
            <a:avLst/>
          </a:prstGeom>
        </p:spPr>
      </p:pic>
      <p:pic>
        <p:nvPicPr>
          <p:cNvPr id="6" name="Picture 5" descr="unavco-logo-red-black-shadow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33145" y="1073036"/>
            <a:ext cx="2085328" cy="521332"/>
          </a:xfrm>
          <a:prstGeom prst="rect">
            <a:avLst/>
          </a:prstGeom>
        </p:spPr>
      </p:pic>
      <p:pic>
        <p:nvPicPr>
          <p:cNvPr id="7" name="Picture 2" descr="ttps://upload.wikimedia.org/wikipedia/en/d/dc/Addis_Ababa_University_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42816" y="162836"/>
            <a:ext cx="658368" cy="749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ttp://geoprisms.org/wpdemo/wp-content/uploads/2014/06/cropped-GeoPRISMS_favicon_transp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24070" y="882082"/>
            <a:ext cx="828000" cy="8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ttp://www.rcuk.ac.uk/RCUK-prod/assets/image/GCRFfullcolour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59517" y="1080024"/>
            <a:ext cx="763864" cy="439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ubtitle 15"/>
          <p:cNvSpPr txBox="1">
            <a:spLocks/>
          </p:cNvSpPr>
          <p:nvPr/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M. A. Floyd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/>
            </a:r>
            <a:b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</a:b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Massachusetts Institute of Technology, Cambridge, MA, USA</a:t>
            </a:r>
            <a:endParaRPr kumimoji="0" lang="en-US" sz="2000" b="0" i="1" u="none" strike="noStrike" kern="1200" cap="none" spc="0" normalizeH="0" baseline="0" noProof="0" dirty="0" smtClean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Calibri" panose="020F0502020204030204"/>
              <a:ea typeface=""/>
              <a:cs typeface=""/>
            </a:endParaRPr>
          </a:p>
          <a:p>
            <a:pPr lvl="0" defTabSz="914400">
              <a:spcBef>
                <a:spcPts val="1000"/>
              </a:spcBef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GPS Data Processing and Analysis with GAMIT/GLOBK and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ourier" charset="0"/>
                <a:ea typeface="Courier" charset="0"/>
                <a:cs typeface="Courier" charset="0"/>
              </a:rPr>
              <a:t>track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/>
            </a:r>
            <a:b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</a:b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Addis Ababa University, Ethiopia</a:t>
            </a:r>
            <a:r>
              <a:rPr lang="en-US" dirty="0">
                <a:solidFill>
                  <a:srgbClr val="A5A5A5"/>
                </a:solidFill>
              </a:rPr>
              <a:t/>
            </a:r>
            <a:br>
              <a:rPr lang="en-US" dirty="0">
                <a:solidFill>
                  <a:srgbClr val="A5A5A5"/>
                </a:solidFill>
              </a:rPr>
            </a:br>
            <a:r>
              <a:rPr lang="en-US" dirty="0">
                <a:solidFill>
                  <a:srgbClr val="A5A5A5"/>
                </a:solidFill>
              </a:rPr>
              <a:t>24–25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&amp; 27–29 November 2017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http://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geoweb.mit.edu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/~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floyd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/courses/gg/201711_AAU/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Material from R. W. King, T. A. Herring, M. A. Floyd (MIT) and S. C.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McClusky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rPr>
              <a:t> (now at ANU)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Calibri" panose="020F0502020204030204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46919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GAMIT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6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h_gamit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Run </a:t>
            </a:r>
            <a:r>
              <a:rPr lang="en-US" dirty="0" err="1" smtClean="0"/>
              <a:t>sh_gamit</a:t>
            </a:r>
            <a:r>
              <a:rPr lang="en-US" dirty="0" smtClean="0"/>
              <a:t> from top-level experiment directory with options: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expt</a:t>
            </a:r>
            <a:r>
              <a:rPr lang="en-US" dirty="0" smtClean="0"/>
              <a:t> </a:t>
            </a:r>
            <a:r>
              <a:rPr lang="en-US" dirty="0" err="1" smtClean="0"/>
              <a:t>scal</a:t>
            </a:r>
            <a:endParaRPr lang="en-US" dirty="0" smtClean="0"/>
          </a:p>
          <a:p>
            <a:pPr lvl="1"/>
            <a:r>
              <a:rPr lang="en-US" dirty="0" smtClean="0"/>
              <a:t>Experiment name (“</a:t>
            </a:r>
            <a:r>
              <a:rPr lang="en-US" dirty="0" err="1" smtClean="0"/>
              <a:t>scal</a:t>
            </a:r>
            <a:r>
              <a:rPr lang="en-US" dirty="0" smtClean="0"/>
              <a:t>” matches the site listings in </a:t>
            </a:r>
            <a:r>
              <a:rPr lang="en-US" dirty="0" err="1" smtClean="0"/>
              <a:t>sites.defaults</a:t>
            </a:r>
            <a:r>
              <a:rPr lang="en-US" dirty="0" smtClean="0"/>
              <a:t>, which enables you to have one </a:t>
            </a:r>
            <a:r>
              <a:rPr lang="en-US" dirty="0" err="1" smtClean="0"/>
              <a:t>sites.defaults</a:t>
            </a:r>
            <a:r>
              <a:rPr lang="en-US" dirty="0" smtClean="0"/>
              <a:t> file for multiple experiments but only process one of them</a:t>
            </a:r>
          </a:p>
          <a:p>
            <a:r>
              <a:rPr lang="en-US" dirty="0" smtClean="0"/>
              <a:t>-d </a:t>
            </a:r>
            <a:r>
              <a:rPr lang="en-US" dirty="0"/>
              <a:t>2000 034 035 </a:t>
            </a:r>
            <a:r>
              <a:rPr lang="en-US" dirty="0" smtClean="0"/>
              <a:t>036</a:t>
            </a:r>
          </a:p>
          <a:p>
            <a:pPr lvl="1"/>
            <a:r>
              <a:rPr lang="en-US" dirty="0" smtClean="0"/>
              <a:t>Days to process (necessary)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pres</a:t>
            </a:r>
            <a:r>
              <a:rPr lang="en-US" dirty="0" smtClean="0"/>
              <a:t> ELEV</a:t>
            </a:r>
          </a:p>
          <a:p>
            <a:pPr lvl="1"/>
            <a:r>
              <a:rPr lang="en-US" dirty="0" smtClean="0"/>
              <a:t>Plot elevation-dependent plots of phase residuals</a:t>
            </a:r>
          </a:p>
          <a:p>
            <a:pPr lvl="1"/>
            <a:r>
              <a:rPr lang="en-US" dirty="0" smtClean="0"/>
              <a:t>Not necessary but helpful for visualizing raw data and GAMIT processing quality</a:t>
            </a:r>
          </a:p>
          <a:p>
            <a:r>
              <a:rPr lang="en-US" dirty="0" smtClean="0"/>
              <a:t>-orbit IGSF</a:t>
            </a:r>
          </a:p>
          <a:p>
            <a:pPr lvl="1"/>
            <a:r>
              <a:rPr lang="en-US" dirty="0" smtClean="0"/>
              <a:t>Define which orbit to use (IGSF is IGS Final orbits)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copt</a:t>
            </a:r>
            <a:r>
              <a:rPr lang="en-US" dirty="0" smtClean="0"/>
              <a:t> </a:t>
            </a:r>
            <a:r>
              <a:rPr lang="en-US" dirty="0"/>
              <a:t>x k </a:t>
            </a:r>
            <a:r>
              <a:rPr lang="en-US" dirty="0" smtClean="0"/>
              <a:t>p</a:t>
            </a:r>
          </a:p>
          <a:p>
            <a:pPr lvl="1"/>
            <a:r>
              <a:rPr lang="en-US" dirty="0" smtClean="0"/>
              <a:t>Not necessary because also may be defined in </a:t>
            </a:r>
            <a:r>
              <a:rPr lang="en-US" dirty="0" err="1" smtClean="0"/>
              <a:t>process.defaults</a:t>
            </a:r>
            <a:r>
              <a:rPr lang="en-US" dirty="0" smtClean="0"/>
              <a:t> (</a:t>
            </a:r>
            <a:r>
              <a:rPr lang="en-US" dirty="0" err="1" smtClean="0"/>
              <a:t>sh_gamit</a:t>
            </a:r>
            <a:r>
              <a:rPr lang="en-US" dirty="0" smtClean="0"/>
              <a:t> command line takes </a:t>
            </a:r>
            <a:r>
              <a:rPr lang="en-US" dirty="0" err="1" smtClean="0"/>
              <a:t>precendence</a:t>
            </a:r>
            <a:r>
              <a:rPr lang="en-US" dirty="0" smtClean="0"/>
              <a:t>)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dopts</a:t>
            </a:r>
            <a:r>
              <a:rPr lang="en-US" dirty="0" smtClean="0"/>
              <a:t> </a:t>
            </a:r>
            <a:r>
              <a:rPr lang="en-US" dirty="0"/>
              <a:t>c </a:t>
            </a:r>
            <a:r>
              <a:rPr lang="en-US" dirty="0" err="1" smtClean="0"/>
              <a:t>ao</a:t>
            </a:r>
            <a:endParaRPr lang="en-US" dirty="0" smtClean="0"/>
          </a:p>
          <a:p>
            <a:pPr lvl="1"/>
            <a:r>
              <a:rPr lang="en-US" dirty="0"/>
              <a:t>Not necessary because also may be defined in </a:t>
            </a:r>
            <a:r>
              <a:rPr lang="en-US" dirty="0" err="1"/>
              <a:t>process.defaults</a:t>
            </a:r>
            <a:r>
              <a:rPr lang="en-US" dirty="0"/>
              <a:t> (</a:t>
            </a:r>
            <a:r>
              <a:rPr lang="en-US" dirty="0" err="1"/>
              <a:t>sh_gamit</a:t>
            </a:r>
            <a:r>
              <a:rPr lang="en-US" dirty="0"/>
              <a:t> command line takes </a:t>
            </a:r>
            <a:r>
              <a:rPr lang="en-US" dirty="0" err="1"/>
              <a:t>precendence</a:t>
            </a:r>
            <a:r>
              <a:rPr lang="en-US" dirty="0" smtClean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69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did 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sh_gamit</a:t>
            </a:r>
            <a:r>
              <a:rPr lang="en-US" dirty="0" smtClean="0"/>
              <a:t>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See each day’s screen output (or log file if redirected)</a:t>
            </a:r>
          </a:p>
          <a:p>
            <a:r>
              <a:rPr lang="en-US" dirty="0" smtClean="0"/>
              <a:t>Series of checks to confirm that the necessary tables, EOPs (Earth orientation parameters) and orbits, are available</a:t>
            </a:r>
          </a:p>
          <a:p>
            <a:pPr lvl="1"/>
            <a:r>
              <a:rPr lang="en-US" dirty="0" smtClean="0"/>
              <a:t>This includes updating the .</a:t>
            </a:r>
            <a:r>
              <a:rPr lang="en-US" dirty="0" err="1" smtClean="0"/>
              <a:t>apr</a:t>
            </a:r>
            <a:r>
              <a:rPr lang="en-US" dirty="0" smtClean="0"/>
              <a:t>-file for any sites that are missing, in this case site 7001</a:t>
            </a:r>
          </a:p>
          <a:p>
            <a:r>
              <a:rPr lang="en-US" dirty="0" smtClean="0"/>
              <a:t>Downloads RINEX files for sites given with “</a:t>
            </a:r>
            <a:r>
              <a:rPr lang="en-US" dirty="0" err="1" smtClean="0"/>
              <a:t>ftprnx</a:t>
            </a:r>
            <a:r>
              <a:rPr lang="en-US" dirty="0" smtClean="0"/>
              <a:t>” flag in </a:t>
            </a:r>
            <a:r>
              <a:rPr lang="en-US" dirty="0" err="1" smtClean="0"/>
              <a:t>sites.defaults</a:t>
            </a:r>
            <a:endParaRPr lang="en-US" dirty="0" smtClean="0"/>
          </a:p>
          <a:p>
            <a:pPr lvl="1"/>
            <a:r>
              <a:rPr lang="en-US" dirty="0" smtClean="0"/>
              <a:t>Servers to try defined by “</a:t>
            </a:r>
            <a:r>
              <a:rPr lang="en-US" dirty="0" err="1" smtClean="0"/>
              <a:t>rinex_ftpsites</a:t>
            </a:r>
            <a:r>
              <a:rPr lang="en-US" dirty="0" smtClean="0"/>
              <a:t>” variable in </a:t>
            </a:r>
            <a:r>
              <a:rPr lang="en-US" dirty="0" err="1" smtClean="0"/>
              <a:t>process.defaults</a:t>
            </a:r>
            <a:endParaRPr lang="en-US" dirty="0"/>
          </a:p>
          <a:p>
            <a:r>
              <a:rPr lang="en-US" dirty="0" smtClean="0"/>
              <a:t>Creates a day directory in which to process and links necessary tables to day directory</a:t>
            </a:r>
          </a:p>
          <a:p>
            <a:r>
              <a:rPr lang="en-US" dirty="0" smtClean="0"/>
              <a:t>Creates X-files, which are GAMIT versions of RINEX files</a:t>
            </a:r>
          </a:p>
          <a:p>
            <a:r>
              <a:rPr lang="en-US" dirty="0" smtClean="0"/>
              <a:t>Runs 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model</a:t>
            </a:r>
            <a:r>
              <a:rPr lang="en-US" dirty="0" smtClean="0"/>
              <a:t>,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autcln</a:t>
            </a:r>
            <a:r>
              <a:rPr lang="en-US" dirty="0" smtClean="0"/>
              <a:t> and 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solve</a:t>
            </a:r>
            <a:r>
              <a:rPr lang="en-US" dirty="0" smtClean="0"/>
              <a:t>, and iterates once or twice</a:t>
            </a:r>
          </a:p>
          <a:p>
            <a:r>
              <a:rPr lang="en-US" dirty="0" smtClean="0"/>
              <a:t>Plots figures of phase residuals, if specified as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sh_gamit</a:t>
            </a:r>
            <a:r>
              <a:rPr lang="en-US" dirty="0" smtClean="0"/>
              <a:t> option</a:t>
            </a:r>
          </a:p>
          <a:p>
            <a:r>
              <a:rPr lang="en-US" dirty="0" smtClean="0"/>
              <a:t>Repeats this sequence for each day in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sh_gamit</a:t>
            </a:r>
            <a:r>
              <a:rPr lang="en-US" dirty="0" smtClean="0"/>
              <a:t> command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GLOBK (short-term)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98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</a:t>
            </a:r>
            <a:r>
              <a:rPr lang="en-US" dirty="0" err="1" smtClean="0"/>
              <a:t>h_glred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Run twice in the example from your top-level experiment directory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sh_glred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mr-IN" dirty="0" smtClean="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cmd</a:t>
            </a:r>
            <a:endParaRPr lang="en-US" dirty="0" smtClean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US" dirty="0" smtClean="0"/>
              <a:t>Copies templates of </a:t>
            </a:r>
            <a:r>
              <a:rPr lang="en-US" dirty="0" err="1" smtClean="0"/>
              <a:t>globk</a:t>
            </a:r>
            <a:r>
              <a:rPr lang="en-US" dirty="0" smtClean="0"/>
              <a:t> and </a:t>
            </a:r>
            <a:r>
              <a:rPr lang="en-US" dirty="0" err="1" smtClean="0"/>
              <a:t>glorg</a:t>
            </a:r>
            <a:r>
              <a:rPr lang="en-US" dirty="0" smtClean="0"/>
              <a:t> command files from ~/gg/tables/ to local experiment </a:t>
            </a:r>
            <a:r>
              <a:rPr lang="en-US" dirty="0" err="1" smtClean="0"/>
              <a:t>gsoln</a:t>
            </a:r>
            <a:r>
              <a:rPr lang="en-US" dirty="0" smtClean="0"/>
              <a:t>/ directory</a:t>
            </a:r>
          </a:p>
          <a:p>
            <a:r>
              <a:rPr lang="en-US" dirty="0" smtClean="0"/>
              <a:t>You are then directed to edit the </a:t>
            </a:r>
            <a:r>
              <a:rPr lang="en-US" dirty="0" err="1" smtClean="0"/>
              <a:t>gsoln</a:t>
            </a:r>
            <a:r>
              <a:rPr lang="en-US" dirty="0" smtClean="0"/>
              <a:t>/</a:t>
            </a:r>
            <a:r>
              <a:rPr lang="en-US" dirty="0" err="1" smtClean="0"/>
              <a:t>globk_comb.cmd</a:t>
            </a:r>
            <a:r>
              <a:rPr lang="en-US" dirty="0" smtClean="0"/>
              <a:t> file</a:t>
            </a:r>
          </a:p>
          <a:p>
            <a:pPr lvl="1"/>
            <a:r>
              <a:rPr lang="en-US" dirty="0" smtClean="0"/>
              <a:t>Comment loose EOP constraints</a:t>
            </a:r>
          </a:p>
          <a:p>
            <a:pPr lvl="1"/>
            <a:r>
              <a:rPr lang="en-US" dirty="0" smtClean="0"/>
              <a:t>Uncomment tight EOP constraints</a:t>
            </a:r>
          </a:p>
          <a:p>
            <a:pPr lvl="1"/>
            <a:r>
              <a:rPr lang="en-US" dirty="0" smtClean="0"/>
              <a:t>We do this because the aperture (size) of the network processed using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sh_gamit</a:t>
            </a:r>
            <a:r>
              <a:rPr lang="en-US" dirty="0" smtClean="0"/>
              <a:t> is very small, so there is only a not much control on the orientation of the network</a:t>
            </a:r>
            <a:endParaRPr lang="en-US" dirty="0"/>
          </a:p>
          <a:p>
            <a:r>
              <a:rPr lang="en-US" dirty="0" smtClean="0"/>
              <a:t>You are also directed to edit the </a:t>
            </a:r>
            <a:r>
              <a:rPr lang="en-US" dirty="0" err="1" smtClean="0"/>
              <a:t>gsoln</a:t>
            </a:r>
            <a:r>
              <a:rPr lang="en-US" dirty="0" smtClean="0"/>
              <a:t>/</a:t>
            </a:r>
            <a:r>
              <a:rPr lang="en-US" dirty="0" err="1" smtClean="0"/>
              <a:t>glorg_comb.cmd</a:t>
            </a:r>
            <a:r>
              <a:rPr lang="en-US" dirty="0" smtClean="0"/>
              <a:t> file</a:t>
            </a:r>
          </a:p>
          <a:p>
            <a:pPr lvl="1"/>
            <a:r>
              <a:rPr lang="en-US" dirty="0" smtClean="0"/>
              <a:t>We only estimate translation because we constrained the orientation of the network with tight constraints on the EOPs</a:t>
            </a:r>
          </a:p>
          <a:p>
            <a:pPr lvl="1"/>
            <a:r>
              <a:rPr lang="en-US" dirty="0" smtClean="0"/>
              <a:t>We provide a list of stabilizing sites specifically for use in the example in ../../tables/</a:t>
            </a:r>
            <a:r>
              <a:rPr lang="en-US" dirty="0" err="1" smtClean="0"/>
              <a:t>regional_stab_site</a:t>
            </a: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7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</a:t>
            </a:r>
            <a:r>
              <a:rPr lang="en-US" dirty="0" err="1" smtClean="0"/>
              <a:t>h_glred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With options:</a:t>
            </a:r>
          </a:p>
          <a:p>
            <a:pPr lvl="1"/>
            <a:r>
              <a:rPr lang="fr-FR" dirty="0"/>
              <a:t>-s 2000 034 2000 </a:t>
            </a:r>
            <a:r>
              <a:rPr lang="fr-FR" dirty="0" smtClean="0"/>
              <a:t>036</a:t>
            </a:r>
          </a:p>
          <a:p>
            <a:pPr lvl="2"/>
            <a:r>
              <a:rPr lang="en-US" dirty="0"/>
              <a:t>Days to process </a:t>
            </a:r>
            <a:r>
              <a:rPr lang="en-US" dirty="0" smtClean="0"/>
              <a:t>(note different syntax from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sh_gamit</a:t>
            </a:r>
            <a:r>
              <a:rPr lang="en-US" dirty="0" smtClean="0"/>
              <a:t>)</a:t>
            </a:r>
            <a:endParaRPr lang="fr-FR" dirty="0" smtClean="0"/>
          </a:p>
          <a:p>
            <a:pPr lvl="1"/>
            <a:r>
              <a:rPr lang="fr-FR" dirty="0" smtClean="0"/>
              <a:t>-</a:t>
            </a:r>
            <a:r>
              <a:rPr lang="fr-FR" dirty="0" err="1" smtClean="0"/>
              <a:t>expt</a:t>
            </a:r>
            <a:r>
              <a:rPr lang="fr-FR" dirty="0" smtClean="0"/>
              <a:t> </a:t>
            </a:r>
            <a:r>
              <a:rPr lang="fr-FR" dirty="0" err="1" smtClean="0"/>
              <a:t>scal</a:t>
            </a:r>
            <a:endParaRPr lang="fr-FR" dirty="0" smtClean="0"/>
          </a:p>
          <a:p>
            <a:pPr lvl="2"/>
            <a:r>
              <a:rPr lang="en-US" dirty="0"/>
              <a:t>Experiment name (“</a:t>
            </a:r>
            <a:r>
              <a:rPr lang="en-US" dirty="0" err="1"/>
              <a:t>scal</a:t>
            </a:r>
            <a:r>
              <a:rPr lang="en-US" dirty="0"/>
              <a:t>” matches the site listings in </a:t>
            </a:r>
            <a:r>
              <a:rPr lang="en-US" dirty="0" err="1"/>
              <a:t>sites.defaults</a:t>
            </a:r>
            <a:r>
              <a:rPr lang="en-US" dirty="0"/>
              <a:t>, which enables you to have one </a:t>
            </a:r>
            <a:r>
              <a:rPr lang="en-US" dirty="0" err="1"/>
              <a:t>sites.defaults</a:t>
            </a:r>
            <a:r>
              <a:rPr lang="en-US" dirty="0"/>
              <a:t> file for multiple experiments but only process one of </a:t>
            </a:r>
            <a:r>
              <a:rPr lang="en-US" dirty="0" smtClean="0"/>
              <a:t>them</a:t>
            </a:r>
            <a:endParaRPr lang="fr-FR" dirty="0" smtClean="0"/>
          </a:p>
          <a:p>
            <a:pPr lvl="1"/>
            <a:r>
              <a:rPr lang="fr-FR" dirty="0" smtClean="0"/>
              <a:t>-</a:t>
            </a:r>
            <a:r>
              <a:rPr lang="fr-FR" dirty="0" err="1" smtClean="0"/>
              <a:t>opt</a:t>
            </a:r>
            <a:r>
              <a:rPr lang="fr-FR" dirty="0" smtClean="0"/>
              <a:t> </a:t>
            </a:r>
            <a:r>
              <a:rPr lang="fr-FR" dirty="0"/>
              <a:t>H G </a:t>
            </a:r>
            <a:r>
              <a:rPr lang="fr-FR" dirty="0" err="1" smtClean="0"/>
              <a:t>T</a:t>
            </a:r>
            <a:endParaRPr lang="fr-FR" dirty="0" smtClean="0"/>
          </a:p>
          <a:p>
            <a:pPr lvl="2"/>
            <a:r>
              <a:rPr lang="fr-FR" dirty="0" smtClean="0"/>
              <a:t>H: </a:t>
            </a:r>
            <a:r>
              <a:rPr lang="fr-FR" dirty="0" err="1" smtClean="0"/>
              <a:t>Convert</a:t>
            </a:r>
            <a:r>
              <a:rPr lang="fr-FR" dirty="0" smtClean="0"/>
              <a:t> ASCII h-files output </a:t>
            </a:r>
            <a:r>
              <a:rPr lang="fr-FR" dirty="0" err="1" smtClean="0"/>
              <a:t>from</a:t>
            </a:r>
            <a:r>
              <a:rPr lang="fr-FR" dirty="0" smtClean="0"/>
              <a:t> GAMIT to </a:t>
            </a:r>
            <a:r>
              <a:rPr lang="fr-FR" dirty="0" err="1" smtClean="0"/>
              <a:t>binary</a:t>
            </a:r>
            <a:r>
              <a:rPr lang="fr-FR" dirty="0" smtClean="0"/>
              <a:t> H-files for input to GLOBK </a:t>
            </a:r>
            <a:r>
              <a:rPr lang="fr-FR" dirty="0" err="1" smtClean="0"/>
              <a:t>using</a:t>
            </a:r>
            <a:r>
              <a:rPr lang="fr-FR" dirty="0" smtClean="0"/>
              <a:t> </a:t>
            </a:r>
            <a:r>
              <a:rPr lang="fr-FR" dirty="0" err="1" smtClean="0">
                <a:latin typeface="Courier" charset="0"/>
                <a:ea typeface="Courier" charset="0"/>
                <a:cs typeface="Courier" charset="0"/>
              </a:rPr>
              <a:t>htoglb</a:t>
            </a:r>
            <a:endParaRPr lang="fr-FR" dirty="0" smtClean="0">
              <a:latin typeface="Courier" charset="0"/>
              <a:ea typeface="Courier" charset="0"/>
              <a:cs typeface="Courier" charset="0"/>
            </a:endParaRPr>
          </a:p>
          <a:p>
            <a:pPr lvl="2"/>
            <a:r>
              <a:rPr lang="fr-FR" dirty="0" smtClean="0"/>
              <a:t>G: </a:t>
            </a:r>
            <a:r>
              <a:rPr lang="fr-FR" dirty="0" err="1" smtClean="0"/>
              <a:t>Run</a:t>
            </a:r>
            <a:r>
              <a:rPr lang="fr-FR" dirty="0" smtClean="0"/>
              <a:t> </a:t>
            </a:r>
            <a:r>
              <a:rPr lang="fr-FR" dirty="0" err="1" smtClean="0"/>
              <a:t>globk</a:t>
            </a:r>
            <a:r>
              <a:rPr lang="fr-FR" dirty="0" smtClean="0"/>
              <a:t> </a:t>
            </a:r>
          </a:p>
          <a:p>
            <a:pPr lvl="2"/>
            <a:r>
              <a:rPr lang="fr-FR" dirty="0" err="1" smtClean="0"/>
              <a:t>T</a:t>
            </a:r>
            <a:r>
              <a:rPr lang="fr-FR" dirty="0" smtClean="0"/>
              <a:t>: Read solution files output </a:t>
            </a:r>
            <a:r>
              <a:rPr lang="fr-FR" dirty="0" err="1" smtClean="0"/>
              <a:t>from</a:t>
            </a:r>
            <a:r>
              <a:rPr lang="fr-FR" dirty="0" smtClean="0"/>
              <a:t> GLOBK, and </a:t>
            </a:r>
            <a:r>
              <a:rPr lang="fr-FR" dirty="0" err="1" smtClean="0"/>
              <a:t>write</a:t>
            </a:r>
            <a:r>
              <a:rPr lang="fr-FR" dirty="0" smtClean="0"/>
              <a:t> and plot time </a:t>
            </a:r>
            <a:r>
              <a:rPr lang="fr-FR" dirty="0" err="1" smtClean="0"/>
              <a:t>series</a:t>
            </a:r>
            <a:r>
              <a:rPr lang="fr-FR" dirty="0" smtClean="0"/>
              <a:t> </a:t>
            </a:r>
            <a:endParaRPr lang="fr-FR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03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did 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sh_glred</a:t>
            </a:r>
            <a:r>
              <a:rPr lang="en-US" dirty="0" smtClean="0"/>
              <a:t>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Makes the required directories, </a:t>
            </a:r>
            <a:r>
              <a:rPr lang="en-US" dirty="0"/>
              <a:t>e.g. </a:t>
            </a:r>
            <a:r>
              <a:rPr lang="en-US" dirty="0" err="1" smtClean="0"/>
              <a:t>glbf</a:t>
            </a:r>
            <a:r>
              <a:rPr lang="en-US" dirty="0" smtClean="0"/>
              <a:t>/ and </a:t>
            </a:r>
            <a:r>
              <a:rPr lang="en-US" dirty="0" err="1" smtClean="0"/>
              <a:t>gsoln</a:t>
            </a:r>
            <a:r>
              <a:rPr lang="en-US" dirty="0" smtClean="0"/>
              <a:t>/, in your top-level experiment directory</a:t>
            </a:r>
          </a:p>
          <a:p>
            <a:r>
              <a:rPr lang="en-US" dirty="0" smtClean="0"/>
              <a:t>Translates ASCII H-files output from GAMIT to binary H-files for input to GLOBK using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htoglb</a:t>
            </a:r>
            <a:endParaRPr lang="en-US" dirty="0" smtClean="0">
              <a:ea typeface="Courier" charset="0"/>
              <a:cs typeface="Courier" charset="0"/>
            </a:endParaRPr>
          </a:p>
          <a:p>
            <a:r>
              <a:rPr lang="en-US" dirty="0" smtClean="0">
                <a:ea typeface="Courier" charset="0"/>
                <a:cs typeface="Courier" charset="0"/>
              </a:rPr>
              <a:t>Using the </a:t>
            </a:r>
            <a:r>
              <a:rPr lang="en-US" dirty="0" err="1" smtClean="0">
                <a:ea typeface="Courier" charset="0"/>
                <a:cs typeface="Courier" charset="0"/>
              </a:rPr>
              <a:t>globk_comb.cmd</a:t>
            </a:r>
            <a:r>
              <a:rPr lang="en-US" dirty="0" smtClean="0">
                <a:ea typeface="Courier" charset="0"/>
                <a:cs typeface="Courier" charset="0"/>
              </a:rPr>
              <a:t> and </a:t>
            </a:r>
            <a:r>
              <a:rPr lang="en-US" dirty="0" err="1" smtClean="0">
                <a:ea typeface="Courier" charset="0"/>
                <a:cs typeface="Courier" charset="0"/>
              </a:rPr>
              <a:t>glorg_comb.cmd</a:t>
            </a:r>
            <a:r>
              <a:rPr lang="en-US" dirty="0" smtClean="0">
                <a:ea typeface="Courier" charset="0"/>
                <a:cs typeface="Courier" charset="0"/>
              </a:rPr>
              <a:t> files you copied and edited in </a:t>
            </a:r>
            <a:r>
              <a:rPr lang="en-US" dirty="0" err="1" smtClean="0">
                <a:ea typeface="Courier" charset="0"/>
                <a:cs typeface="Courier" charset="0"/>
              </a:rPr>
              <a:t>gsoln</a:t>
            </a:r>
            <a:r>
              <a:rPr lang="en-US" dirty="0" smtClean="0">
                <a:ea typeface="Courier" charset="0"/>
                <a:cs typeface="Courier" charset="0"/>
              </a:rPr>
              <a:t>/, </a:t>
            </a:r>
            <a:r>
              <a:rPr lang="en-US" dirty="0" err="1" smtClean="0">
                <a:ea typeface="Courier" charset="0"/>
                <a:cs typeface="Courier" charset="0"/>
              </a:rPr>
              <a:t>glred</a:t>
            </a:r>
            <a:r>
              <a:rPr lang="en-US" dirty="0" smtClean="0">
                <a:ea typeface="Courier" charset="0"/>
                <a:cs typeface="Courier" charset="0"/>
              </a:rPr>
              <a:t> is run on each day to create the stabilized solution</a:t>
            </a:r>
          </a:p>
          <a:p>
            <a:pPr lvl="1"/>
            <a:r>
              <a:rPr lang="en-US" dirty="0" smtClean="0">
                <a:ea typeface="Courier" charset="0"/>
                <a:cs typeface="Courier" charset="0"/>
              </a:rPr>
              <a:t>Output files are </a:t>
            </a:r>
            <a:r>
              <a:rPr lang="en-US" dirty="0" err="1" smtClean="0">
                <a:ea typeface="Courier" charset="0"/>
                <a:cs typeface="Courier" charset="0"/>
              </a:rPr>
              <a:t>globk_scal</a:t>
            </a:r>
            <a:r>
              <a:rPr lang="en-US" dirty="0" smtClean="0">
                <a:ea typeface="Courier" charset="0"/>
                <a:cs typeface="Courier" charset="0"/>
              </a:rPr>
              <a:t>_&lt;YY&gt;&lt;DDD&gt;.org</a:t>
            </a:r>
          </a:p>
          <a:p>
            <a:r>
              <a:rPr lang="en-US" dirty="0" smtClean="0">
                <a:ea typeface="Courier" charset="0"/>
                <a:cs typeface="Courier" charset="0"/>
              </a:rPr>
              <a:t>Run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sh_plot_pos</a:t>
            </a:r>
            <a:r>
              <a:rPr lang="en-US" dirty="0" smtClean="0">
                <a:ea typeface="Courier" charset="0"/>
                <a:cs typeface="Courier" charset="0"/>
              </a:rPr>
              <a:t> on output “.org”-files to:</a:t>
            </a:r>
          </a:p>
          <a:p>
            <a:pPr lvl="1"/>
            <a:r>
              <a:rPr lang="en-US" dirty="0">
                <a:ea typeface="Courier" charset="0"/>
                <a:cs typeface="Courier" charset="0"/>
              </a:rPr>
              <a:t>O</a:t>
            </a:r>
            <a:r>
              <a:rPr lang="en-US" dirty="0" smtClean="0">
                <a:ea typeface="Courier" charset="0"/>
                <a:cs typeface="Courier" charset="0"/>
              </a:rPr>
              <a:t>utput time series (“.</a:t>
            </a:r>
            <a:r>
              <a:rPr lang="en-US" dirty="0" err="1" smtClean="0">
                <a:ea typeface="Courier" charset="0"/>
                <a:cs typeface="Courier" charset="0"/>
              </a:rPr>
              <a:t>pos</a:t>
            </a:r>
            <a:r>
              <a:rPr lang="en-US" dirty="0" smtClean="0">
                <a:ea typeface="Courier" charset="0"/>
                <a:cs typeface="Courier" charset="0"/>
              </a:rPr>
              <a:t>”) files</a:t>
            </a:r>
          </a:p>
          <a:p>
            <a:pPr lvl="1"/>
            <a:r>
              <a:rPr lang="en-US" dirty="0">
                <a:ea typeface="Courier" charset="0"/>
                <a:cs typeface="Courier" charset="0"/>
              </a:rPr>
              <a:t>F</a:t>
            </a:r>
            <a:r>
              <a:rPr lang="en-US" dirty="0" smtClean="0">
                <a:ea typeface="Courier" charset="0"/>
                <a:cs typeface="Courier" charset="0"/>
              </a:rPr>
              <a:t>it rate (or mean for time series less than one month long)</a:t>
            </a:r>
          </a:p>
          <a:p>
            <a:pPr lvl="1"/>
            <a:r>
              <a:rPr lang="en-US" dirty="0" smtClean="0">
                <a:ea typeface="Courier" charset="0"/>
                <a:cs typeface="Courier" charset="0"/>
              </a:rPr>
              <a:t>Plot residual time series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08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Repeat </a:t>
            </a:r>
            <a:r>
              <a:rPr lang="en-US" sz="4000" dirty="0" err="1" smtClean="0">
                <a:latin typeface="Courier New" charset="0"/>
                <a:ea typeface="Courier New" charset="0"/>
                <a:cs typeface="Courier New" charset="0"/>
              </a:rPr>
              <a:t>sh_gamit</a:t>
            </a:r>
            <a:r>
              <a:rPr lang="en-US" sz="4000" dirty="0" smtClean="0"/>
              <a:t> and </a:t>
            </a:r>
            <a:r>
              <a:rPr lang="en-US" sz="4000" dirty="0" err="1" smtClean="0">
                <a:latin typeface="Courier New" charset="0"/>
                <a:ea typeface="Courier New" charset="0"/>
                <a:cs typeface="Courier New" charset="0"/>
              </a:rPr>
              <a:t>sh_glred</a:t>
            </a:r>
            <a:endParaRPr lang="en-US" sz="40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that you have processed a few days in 2000, you are directed to repeat the same data processing and experiment setup steps and run GAMIT and GLOBK for a few days in 2002 and 2004</a:t>
            </a:r>
          </a:p>
          <a:p>
            <a:r>
              <a:rPr lang="en-US" dirty="0" smtClean="0"/>
              <a:t>You </a:t>
            </a:r>
            <a:r>
              <a:rPr lang="en-US" dirty="0" smtClean="0"/>
              <a:t>then have </a:t>
            </a:r>
            <a:r>
              <a:rPr lang="en-US" dirty="0" smtClean="0"/>
              <a:t>a a few days of processed data from three years over a total period of five years</a:t>
            </a:r>
          </a:p>
          <a:p>
            <a:r>
              <a:rPr lang="en-US" dirty="0" smtClean="0"/>
              <a:t>We can now proceed to long-term time series and velocity solutions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GLOBK (long-term)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8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Re-run </a:t>
            </a:r>
            <a:r>
              <a:rPr lang="en-US" sz="3600" dirty="0" err="1" smtClean="0">
                <a:latin typeface="Courier New" charset="0"/>
                <a:ea typeface="Courier New" charset="0"/>
                <a:cs typeface="Courier New" charset="0"/>
              </a:rPr>
              <a:t>glred</a:t>
            </a:r>
            <a:r>
              <a:rPr lang="en-US" sz="3600" dirty="0" smtClean="0"/>
              <a:t> for long-term time series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a long-term solution directory, </a:t>
            </a:r>
            <a:r>
              <a:rPr lang="en-US" dirty="0" err="1" smtClean="0"/>
              <a:t>vsoln</a:t>
            </a:r>
            <a:r>
              <a:rPr lang="en-US" dirty="0" smtClean="0"/>
              <a:t>/, at the top-level experiment directory, e.g.</a:t>
            </a:r>
            <a:br>
              <a:rPr lang="en-US" dirty="0" smtClean="0"/>
            </a:b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mkdir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vsoln</a:t>
            </a:r>
            <a:endParaRPr lang="en-US" dirty="0" smtClean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 smtClean="0"/>
              <a:t>List the h-files from all years using 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ls</a:t>
            </a:r>
            <a:r>
              <a:rPr lang="en-US" dirty="0" smtClean="0"/>
              <a:t>, e.g.</a:t>
            </a:r>
            <a:br>
              <a:rPr lang="en-US" dirty="0" smtClean="0"/>
            </a:b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ls ../????/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glbf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/h*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glx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&gt;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scal.gdl</a:t>
            </a:r>
            <a:endParaRPr lang="en-US" dirty="0" smtClean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 smtClean="0"/>
              <a:t>Run </a:t>
            </a:r>
            <a:r>
              <a:rPr lang="en-US" dirty="0" err="1" smtClean="0"/>
              <a:t>glred</a:t>
            </a:r>
            <a:r>
              <a:rPr lang="en-US" dirty="0" smtClean="0"/>
              <a:t> on all the h-files over the years</a:t>
            </a:r>
            <a:br>
              <a:rPr lang="en-US" dirty="0" smtClean="0"/>
            </a:b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 6 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globk_rep.prt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globk_rep.log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scal.gdl</a:t>
            </a:r>
            <a:r>
              <a:rPr lang="en-US" sz="16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600" dirty="0" err="1" smtClean="0">
                <a:latin typeface="Courier" charset="0"/>
                <a:ea typeface="Courier" charset="0"/>
                <a:cs typeface="Courier" charset="0"/>
              </a:rPr>
              <a:t>globk_long.cmd</a:t>
            </a:r>
            <a:endParaRPr lang="en-US" sz="1600" dirty="0" smtClean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US" dirty="0" smtClean="0"/>
              <a:t>This step is not actually necessary because you already have .org-files for each day from running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sh_glred</a:t>
            </a:r>
            <a:r>
              <a:rPr lang="en-US" dirty="0" smtClean="0"/>
              <a:t> in 2000, 2002 and 2004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did you do in the example?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Data preparation and experiment setup</a:t>
            </a:r>
          </a:p>
          <a:p>
            <a:pPr lvl="1"/>
            <a:r>
              <a:rPr lang="en-US" dirty="0" smtClean="0"/>
              <a:t>Mostly done for you in the example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GAMIT (for surveys in 2000, 2002 and 2004)</a:t>
            </a:r>
          </a:p>
          <a:p>
            <a:pPr lvl="1"/>
            <a:r>
              <a:rPr lang="en-US" dirty="0" smtClean="0"/>
              <a:t>Phase data processing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GLOBK (short-term for each survey)</a:t>
            </a:r>
          </a:p>
          <a:p>
            <a:pPr lvl="1"/>
            <a:r>
              <a:rPr lang="en-US" dirty="0" smtClean="0"/>
              <a:t>Time series for several days of single survey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ombination of several days into one result for survey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GLOBK (long-term for entire experiment period)</a:t>
            </a:r>
          </a:p>
          <a:p>
            <a:pPr lvl="1"/>
            <a:r>
              <a:rPr lang="en-US" dirty="0" smtClean="0"/>
              <a:t>Time series for many days or surveys over years</a:t>
            </a:r>
          </a:p>
          <a:p>
            <a:pPr lvl="1"/>
            <a:r>
              <a:rPr lang="en-US" dirty="0"/>
              <a:t>Combination of multiple days or </a:t>
            </a:r>
            <a:r>
              <a:rPr lang="en-US" dirty="0" smtClean="0"/>
              <a:t>surveys into velocities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Check and visualize the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Check the stabilization of the time series, e.g.</a:t>
            </a:r>
            <a:br>
              <a:rPr lang="en-US" dirty="0" smtClean="0"/>
            </a:br>
            <a:r>
              <a:rPr lang="en-US" sz="2600" dirty="0" smtClean="0">
                <a:latin typeface="Courier" charset="0"/>
                <a:ea typeface="Courier" charset="0"/>
                <a:cs typeface="Courier" charset="0"/>
              </a:rPr>
              <a:t>grep </a:t>
            </a:r>
            <a:r>
              <a:rPr lang="en-US" sz="2600" dirty="0">
                <a:latin typeface="Courier" charset="0"/>
                <a:ea typeface="Courier" charset="0"/>
                <a:cs typeface="Courier" charset="0"/>
              </a:rPr>
              <a:t>'POS STAT' </a:t>
            </a:r>
            <a:r>
              <a:rPr lang="en-US" sz="2600" dirty="0" err="1" smtClean="0">
                <a:latin typeface="Courier" charset="0"/>
                <a:ea typeface="Courier" charset="0"/>
                <a:cs typeface="Courier" charset="0"/>
              </a:rPr>
              <a:t>globk_rep.org</a:t>
            </a:r>
            <a:r>
              <a:rPr lang="en-US" sz="2600" dirty="0" smtClean="0">
                <a:latin typeface="Courier" charset="0"/>
                <a:ea typeface="Courier" charset="0"/>
                <a:cs typeface="Courier" charset="0"/>
              </a:rPr>
              <a:t/>
            </a:r>
            <a:br>
              <a:rPr lang="en-US" sz="2600" dirty="0" smtClean="0">
                <a:latin typeface="Courier" charset="0"/>
                <a:ea typeface="Courier" charset="0"/>
                <a:cs typeface="Courier" charset="0"/>
              </a:rPr>
            </a:br>
            <a:r>
              <a:rPr lang="en-US" dirty="0" smtClean="0">
                <a:ea typeface="Courier" charset="0"/>
                <a:cs typeface="Courier" charset="0"/>
              </a:rPr>
              <a:t>or, if you did not re-run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US" dirty="0" smtClean="0">
                <a:ea typeface="Courier" charset="0"/>
                <a:cs typeface="Courier" charset="0"/>
              </a:rPr>
              <a:t>, because it is not necessary,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/>
            </a:r>
            <a:br>
              <a:rPr lang="en-US" dirty="0" smtClean="0">
                <a:latin typeface="Courier" charset="0"/>
                <a:ea typeface="Courier" charset="0"/>
                <a:cs typeface="Courier" charset="0"/>
              </a:rPr>
            </a:br>
            <a:r>
              <a:rPr lang="en-US" sz="2600" dirty="0" smtClean="0">
                <a:latin typeface="Courier" charset="0"/>
                <a:ea typeface="Courier" charset="0"/>
                <a:cs typeface="Courier" charset="0"/>
              </a:rPr>
              <a:t>grep </a:t>
            </a:r>
            <a:r>
              <a:rPr lang="en-US" sz="2600" dirty="0">
                <a:latin typeface="Courier" charset="0"/>
                <a:ea typeface="Courier" charset="0"/>
                <a:cs typeface="Courier" charset="0"/>
              </a:rPr>
              <a:t>'POS STAT' </a:t>
            </a:r>
            <a:r>
              <a:rPr lang="en-US" sz="2600" dirty="0" smtClean="0">
                <a:latin typeface="Courier" charset="0"/>
                <a:ea typeface="Courier" charset="0"/>
                <a:cs typeface="Courier" charset="0"/>
              </a:rPr>
              <a:t>../????/</a:t>
            </a:r>
            <a:r>
              <a:rPr lang="en-US" sz="2600" dirty="0" err="1" smtClean="0">
                <a:latin typeface="Courier" charset="0"/>
                <a:ea typeface="Courier" charset="0"/>
                <a:cs typeface="Courier" charset="0"/>
              </a:rPr>
              <a:t>gsoln</a:t>
            </a:r>
            <a:r>
              <a:rPr lang="en-US" sz="2600" dirty="0" smtClean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en-US" sz="2600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sz="2600" dirty="0" smtClean="0">
                <a:latin typeface="Courier" charset="0"/>
                <a:ea typeface="Courier" charset="0"/>
                <a:cs typeface="Courier" charset="0"/>
              </a:rPr>
              <a:t>_*.org</a:t>
            </a:r>
            <a:endParaRPr lang="en-US" sz="2600" dirty="0">
              <a:latin typeface="Courier" charset="0"/>
              <a:ea typeface="Courier" charset="0"/>
              <a:cs typeface="Courier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/>
              <a:t>Plot the long-term time series between the start of 2000 and the end of 2004, with the rate estimated and removed expect in the up component, e.g.</a:t>
            </a:r>
            <a:br>
              <a:rPr lang="en-US" dirty="0" smtClean="0"/>
            </a:br>
            <a:r>
              <a:rPr lang="en-US" sz="1400" dirty="0" err="1" smtClean="0">
                <a:latin typeface="Courier" charset="0"/>
                <a:ea typeface="Courier" charset="0"/>
                <a:cs typeface="Courier" charset="0"/>
              </a:rPr>
              <a:t>sh_plot_pos</a:t>
            </a:r>
            <a:r>
              <a:rPr lang="en-US" sz="14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sz="1400" dirty="0" smtClean="0">
                <a:latin typeface="Courier" charset="0"/>
                <a:ea typeface="Courier" charset="0"/>
                <a:cs typeface="Courier" charset="0"/>
              </a:rPr>
              <a:t>-f </a:t>
            </a:r>
            <a:r>
              <a:rPr lang="en-GB" sz="1400" dirty="0" err="1" smtClean="0">
                <a:latin typeface="Courier" charset="0"/>
                <a:ea typeface="Courier" charset="0"/>
                <a:cs typeface="Courier" charset="0"/>
              </a:rPr>
              <a:t>globk_rep.org</a:t>
            </a:r>
            <a:r>
              <a:rPr lang="en-GB" sz="14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sz="1400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GB" sz="1400" dirty="0" smtClean="0">
                <a:latin typeface="Courier" charset="0"/>
                <a:ea typeface="Courier" charset="0"/>
                <a:cs typeface="Courier" charset="0"/>
              </a:rPr>
              <a:t>r </a:t>
            </a:r>
            <a:r>
              <a:rPr lang="en-GB" sz="1400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GB" sz="1400" dirty="0" smtClean="0">
                <a:latin typeface="Courier" charset="0"/>
                <a:ea typeface="Courier" charset="0"/>
                <a:cs typeface="Courier" charset="0"/>
              </a:rPr>
              <a:t>t RATE </a:t>
            </a:r>
            <a:r>
              <a:rPr lang="en-GB" sz="1400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GB" sz="1400" dirty="0" smtClean="0">
                <a:latin typeface="Courier" charset="0"/>
                <a:ea typeface="Courier" charset="0"/>
                <a:cs typeface="Courier" charset="0"/>
              </a:rPr>
              <a:t>t1 2000-001 </a:t>
            </a:r>
            <a:r>
              <a:rPr lang="en-GB" sz="1400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GB" sz="1400" dirty="0" smtClean="0">
                <a:latin typeface="Courier" charset="0"/>
                <a:ea typeface="Courier" charset="0"/>
                <a:cs typeface="Courier" charset="0"/>
              </a:rPr>
              <a:t>t2 2005-001 </a:t>
            </a:r>
            <a:r>
              <a:rPr lang="en-GB" sz="1400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GB" sz="1400" dirty="0" smtClean="0">
                <a:latin typeface="Courier" charset="0"/>
                <a:ea typeface="Courier" charset="0"/>
                <a:cs typeface="Courier" charset="0"/>
              </a:rPr>
              <a:t>u</a:t>
            </a:r>
            <a:br>
              <a:rPr lang="en-GB" sz="1400" dirty="0" smtClean="0">
                <a:latin typeface="Courier" charset="0"/>
                <a:ea typeface="Courier" charset="0"/>
                <a:cs typeface="Courier" charset="0"/>
              </a:rPr>
            </a:br>
            <a:r>
              <a:rPr lang="en-US" dirty="0" smtClean="0">
                <a:ea typeface="Courier" charset="0"/>
                <a:cs typeface="Courier" charset="0"/>
              </a:rPr>
              <a:t>or</a:t>
            </a:r>
            <a:r>
              <a:rPr lang="en-US" dirty="0">
                <a:ea typeface="Courier" charset="0"/>
                <a:cs typeface="Courier" charset="0"/>
              </a:rPr>
              <a:t>, if you did not re-run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US" dirty="0">
                <a:ea typeface="Courier" charset="0"/>
                <a:cs typeface="Courier" charset="0"/>
              </a:rPr>
              <a:t>, because it is not necessary</a:t>
            </a:r>
            <a:r>
              <a:rPr lang="en-US" dirty="0" smtClean="0">
                <a:ea typeface="Courier" charset="0"/>
                <a:cs typeface="Courier" charset="0"/>
              </a:rPr>
              <a:t>,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US" sz="1400" dirty="0" err="1" smtClean="0">
                <a:latin typeface="Courier" charset="0"/>
                <a:ea typeface="Courier" charset="0"/>
                <a:cs typeface="Courier" charset="0"/>
              </a:rPr>
              <a:t>sh_plot_pos</a:t>
            </a:r>
            <a:r>
              <a:rPr lang="en-US" sz="14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sz="1400" dirty="0">
                <a:latin typeface="Courier" charset="0"/>
                <a:ea typeface="Courier" charset="0"/>
                <a:cs typeface="Courier" charset="0"/>
              </a:rPr>
              <a:t>-f </a:t>
            </a:r>
            <a:r>
              <a:rPr lang="en-GB" sz="1400" dirty="0" smtClean="0">
                <a:latin typeface="Courier" charset="0"/>
                <a:ea typeface="Courier" charset="0"/>
                <a:cs typeface="Courier" charset="0"/>
              </a:rPr>
              <a:t>../????/</a:t>
            </a:r>
            <a:r>
              <a:rPr lang="en-GB" sz="1400" dirty="0" err="1" smtClean="0">
                <a:latin typeface="Courier" charset="0"/>
                <a:ea typeface="Courier" charset="0"/>
                <a:cs typeface="Courier" charset="0"/>
              </a:rPr>
              <a:t>gsoln</a:t>
            </a:r>
            <a:r>
              <a:rPr lang="en-GB" sz="1400" dirty="0" smtClean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en-GB" sz="1400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sz="1400" dirty="0" smtClean="0">
                <a:latin typeface="Courier" charset="0"/>
                <a:ea typeface="Courier" charset="0"/>
                <a:cs typeface="Courier" charset="0"/>
              </a:rPr>
              <a:t>_*.org </a:t>
            </a:r>
            <a:r>
              <a:rPr lang="en-GB" sz="1400" dirty="0">
                <a:latin typeface="Courier" charset="0"/>
                <a:ea typeface="Courier" charset="0"/>
                <a:cs typeface="Courier" charset="0"/>
              </a:rPr>
              <a:t>-r -t RATE -t1 2000-001 -t2 2005-001 </a:t>
            </a:r>
            <a:r>
              <a:rPr lang="mr-IN" sz="1400" dirty="0" smtClean="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GB" sz="1400" dirty="0" smtClean="0">
                <a:latin typeface="Courier" charset="0"/>
                <a:ea typeface="Courier" charset="0"/>
                <a:cs typeface="Courier" charset="0"/>
              </a:rPr>
              <a:t>u</a:t>
            </a:r>
            <a:endParaRPr lang="en-GB" dirty="0">
              <a:latin typeface="Courier" charset="0"/>
              <a:ea typeface="Courier" charset="0"/>
              <a:cs typeface="Courier" charset="0"/>
            </a:endParaRPr>
          </a:p>
          <a:p>
            <a:pPr lvl="1"/>
            <a:r>
              <a:rPr lang="en-GB" dirty="0" smtClean="0">
                <a:ea typeface="Courier" charset="0"/>
                <a:cs typeface="Courier" charset="0"/>
              </a:rPr>
              <a:t>This step will produce time series (“.</a:t>
            </a:r>
            <a:r>
              <a:rPr lang="en-GB" dirty="0" err="1" smtClean="0">
                <a:ea typeface="Courier" charset="0"/>
                <a:cs typeface="Courier" charset="0"/>
              </a:rPr>
              <a:t>pos</a:t>
            </a:r>
            <a:r>
              <a:rPr lang="en-GB" dirty="0" smtClean="0">
                <a:ea typeface="Courier" charset="0"/>
                <a:cs typeface="Courier" charset="0"/>
              </a:rPr>
              <a:t>”-files), residual time series (“.res”-files) and plots of the residual time series (“*.</a:t>
            </a:r>
            <a:r>
              <a:rPr lang="en-GB" dirty="0" err="1" smtClean="0">
                <a:ea typeface="Courier" charset="0"/>
                <a:cs typeface="Courier" charset="0"/>
              </a:rPr>
              <a:t>ps</a:t>
            </a:r>
            <a:r>
              <a:rPr lang="en-GB" dirty="0" smtClean="0">
                <a:ea typeface="Courier" charset="0"/>
                <a:cs typeface="Courier" charset="0"/>
              </a:rPr>
              <a:t>”-files)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80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Run 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globk</a:t>
            </a:r>
            <a:r>
              <a:rPr lang="en-US" dirty="0" smtClean="0"/>
              <a:t> for velocities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 smtClean="0"/>
              <a:t> from the </a:t>
            </a:r>
            <a:r>
              <a:rPr lang="en-US" dirty="0" err="1" smtClean="0"/>
              <a:t>vsoln</a:t>
            </a:r>
            <a:r>
              <a:rPr lang="en-US" dirty="0" smtClean="0"/>
              <a:t>/ directory, appending the “VEL” option to read lines in the command files that start with “VEL”, e.g.</a:t>
            </a:r>
            <a:br>
              <a:rPr lang="en-US" dirty="0" smtClean="0"/>
            </a:br>
            <a:r>
              <a:rPr lang="en-US" sz="1400" dirty="0" err="1" smtClean="0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sz="1400" dirty="0" smtClean="0">
                <a:latin typeface="Courier" charset="0"/>
                <a:ea typeface="Courier" charset="0"/>
                <a:cs typeface="Courier" charset="0"/>
              </a:rPr>
              <a:t> 6 </a:t>
            </a:r>
            <a:r>
              <a:rPr lang="en-US" sz="1400" dirty="0" err="1" smtClean="0">
                <a:latin typeface="Courier" charset="0"/>
                <a:ea typeface="Courier" charset="0"/>
                <a:cs typeface="Courier" charset="0"/>
              </a:rPr>
              <a:t>globk_vel.prt</a:t>
            </a:r>
            <a:r>
              <a:rPr lang="en-US" sz="14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400" dirty="0" err="1" smtClean="0">
                <a:latin typeface="Courier" charset="0"/>
                <a:ea typeface="Courier" charset="0"/>
                <a:cs typeface="Courier" charset="0"/>
              </a:rPr>
              <a:t>globk_vel.log</a:t>
            </a:r>
            <a:r>
              <a:rPr lang="en-US" sz="14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400" dirty="0" err="1" smtClean="0">
                <a:latin typeface="Courier" charset="0"/>
                <a:ea typeface="Courier" charset="0"/>
                <a:cs typeface="Courier" charset="0"/>
              </a:rPr>
              <a:t>scal.gdl</a:t>
            </a:r>
            <a:r>
              <a:rPr lang="en-US" sz="14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400" dirty="0" err="1" smtClean="0">
                <a:latin typeface="Courier" charset="0"/>
                <a:ea typeface="Courier" charset="0"/>
                <a:cs typeface="Courier" charset="0"/>
              </a:rPr>
              <a:t>globk_long.cmd</a:t>
            </a:r>
            <a:r>
              <a:rPr lang="en-US" sz="1400" dirty="0" smtClean="0">
                <a:latin typeface="Courier" charset="0"/>
                <a:ea typeface="Courier" charset="0"/>
                <a:cs typeface="Courier" charset="0"/>
              </a:rPr>
              <a:t> VEL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6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Check and visualize the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Check the stabilization of the positions and velocities, e.g.</a:t>
            </a:r>
            <a:br>
              <a:rPr lang="en-US" dirty="0" smtClean="0"/>
            </a:b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grep ’POS </a:t>
            </a:r>
            <a:r>
              <a:rPr lang="en-US" sz="2400" dirty="0">
                <a:latin typeface="Courier" charset="0"/>
                <a:ea typeface="Courier" charset="0"/>
                <a:cs typeface="Courier" charset="0"/>
              </a:rPr>
              <a:t>STAT' 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globk_vel.org</a:t>
            </a:r>
            <a:r>
              <a:rPr lang="en-US" sz="2600" dirty="0" smtClean="0">
                <a:ea typeface="Courier" charset="0"/>
                <a:cs typeface="Courier" charset="0"/>
              </a:rPr>
              <a:t> (for positions)</a:t>
            </a:r>
            <a:r>
              <a:rPr lang="en-US" sz="2600" dirty="0" smtClean="0">
                <a:latin typeface="Courier" charset="0"/>
                <a:ea typeface="Courier" charset="0"/>
                <a:cs typeface="Courier" charset="0"/>
              </a:rPr>
              <a:t/>
            </a:r>
            <a:br>
              <a:rPr lang="en-US" sz="2600" dirty="0" smtClean="0">
                <a:latin typeface="Courier" charset="0"/>
                <a:ea typeface="Courier" charset="0"/>
                <a:cs typeface="Courier" charset="0"/>
              </a:rPr>
            </a:br>
            <a:r>
              <a:rPr lang="en-US" sz="2400" dirty="0" smtClean="0">
                <a:latin typeface="Courier" charset="0"/>
                <a:ea typeface="Courier" charset="0"/>
                <a:cs typeface="Courier" charset="0"/>
              </a:rPr>
              <a:t>grep ’VEL </a:t>
            </a:r>
            <a:r>
              <a:rPr lang="en-US" sz="2400" dirty="0">
                <a:latin typeface="Courier" charset="0"/>
                <a:ea typeface="Courier" charset="0"/>
                <a:cs typeface="Courier" charset="0"/>
              </a:rPr>
              <a:t>STAT' </a:t>
            </a:r>
            <a:r>
              <a:rPr lang="en-US" sz="2400" dirty="0" err="1" smtClean="0">
                <a:latin typeface="Courier" charset="0"/>
                <a:ea typeface="Courier" charset="0"/>
                <a:cs typeface="Courier" charset="0"/>
              </a:rPr>
              <a:t>globk_vel.org</a:t>
            </a:r>
            <a:r>
              <a:rPr lang="en-US" sz="2600" dirty="0" smtClean="0">
                <a:ea typeface="Courier" charset="0"/>
                <a:cs typeface="Courier" charset="0"/>
              </a:rPr>
              <a:t> (for velocities)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Plot the velocities in the area of southern California, e.g.</a:t>
            </a:r>
            <a:br>
              <a:rPr lang="en-US" dirty="0" smtClean="0"/>
            </a:br>
            <a:r>
              <a:rPr lang="en-US" sz="1100" dirty="0" err="1" smtClean="0">
                <a:latin typeface="Courier" charset="0"/>
                <a:ea typeface="Courier" charset="0"/>
                <a:cs typeface="Courier" charset="0"/>
              </a:rPr>
              <a:t>sh_plotvel</a:t>
            </a:r>
            <a:r>
              <a:rPr lang="en-US" sz="11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sz="1100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US" sz="1100" dirty="0" err="1" smtClean="0">
                <a:latin typeface="Courier" charset="0"/>
                <a:ea typeface="Courier" charset="0"/>
                <a:cs typeface="Courier" charset="0"/>
              </a:rPr>
              <a:t>ps</a:t>
            </a:r>
            <a:r>
              <a:rPr lang="en-US" sz="11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100" dirty="0" err="1" smtClean="0">
                <a:latin typeface="Courier" charset="0"/>
                <a:ea typeface="Courier" charset="0"/>
                <a:cs typeface="Courier" charset="0"/>
              </a:rPr>
              <a:t>scal</a:t>
            </a:r>
            <a:r>
              <a:rPr lang="en-US" sz="11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sz="1100" dirty="0" smtClean="0">
                <a:latin typeface="Courier" charset="0"/>
                <a:ea typeface="Courier" charset="0"/>
                <a:cs typeface="Courier" charset="0"/>
              </a:rPr>
              <a:t>-f </a:t>
            </a:r>
            <a:r>
              <a:rPr lang="en-GB" sz="1100" dirty="0" err="1" smtClean="0">
                <a:latin typeface="Courier" charset="0"/>
                <a:ea typeface="Courier" charset="0"/>
                <a:cs typeface="Courier" charset="0"/>
              </a:rPr>
              <a:t>globk_vel.org</a:t>
            </a:r>
            <a:r>
              <a:rPr lang="en-GB" sz="1100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sz="1100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GB" sz="1100" dirty="0" smtClean="0">
                <a:latin typeface="Courier" charset="0"/>
                <a:ea typeface="Courier" charset="0"/>
                <a:cs typeface="Courier" charset="0"/>
              </a:rPr>
              <a:t>R240/246/32/35 </a:t>
            </a:r>
            <a:r>
              <a:rPr lang="en-GB" sz="1100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GB" sz="1100" dirty="0" smtClean="0">
                <a:latin typeface="Courier" charset="0"/>
                <a:ea typeface="Courier" charset="0"/>
                <a:cs typeface="Courier" charset="0"/>
              </a:rPr>
              <a:t>factor 0.5 </a:t>
            </a:r>
            <a:r>
              <a:rPr lang="en-GB" sz="1100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GB" sz="1100" dirty="0" err="1" smtClean="0">
                <a:latin typeface="Courier" charset="0"/>
                <a:ea typeface="Courier" charset="0"/>
                <a:cs typeface="Courier" charset="0"/>
              </a:rPr>
              <a:t>arrow_value</a:t>
            </a:r>
            <a:r>
              <a:rPr lang="en-GB" sz="1100" dirty="0" smtClean="0">
                <a:latin typeface="Courier" charset="0"/>
                <a:ea typeface="Courier" charset="0"/>
                <a:cs typeface="Courier" charset="0"/>
              </a:rPr>
              <a:t> 10 </a:t>
            </a:r>
            <a:r>
              <a:rPr lang="en-GB" sz="1100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GB" sz="1100" dirty="0" smtClean="0">
                <a:latin typeface="Courier" charset="0"/>
                <a:ea typeface="Courier" charset="0"/>
                <a:cs typeface="Courier" charset="0"/>
              </a:rPr>
              <a:t>page L</a:t>
            </a:r>
            <a:endParaRPr lang="en-GB" dirty="0" smtClean="0">
              <a:latin typeface="Courier" charset="0"/>
              <a:ea typeface="Courier" charset="0"/>
              <a:cs typeface="Courier" charset="0"/>
            </a:endParaRPr>
          </a:p>
          <a:p>
            <a:pPr lvl="1">
              <a:lnSpc>
                <a:spcPct val="100000"/>
              </a:lnSpc>
            </a:pPr>
            <a:r>
              <a:rPr lang="en-GB" dirty="0" smtClean="0">
                <a:ea typeface="Courier" charset="0"/>
                <a:cs typeface="Courier" charset="0"/>
              </a:rPr>
              <a:t>This step will produce velocity files (“.</a:t>
            </a:r>
            <a:r>
              <a:rPr lang="en-GB" dirty="0" err="1" smtClean="0">
                <a:ea typeface="Courier" charset="0"/>
                <a:cs typeface="Courier" charset="0"/>
              </a:rPr>
              <a:t>vel</a:t>
            </a:r>
            <a:r>
              <a:rPr lang="en-GB" dirty="0" smtClean="0">
                <a:ea typeface="Courier" charset="0"/>
                <a:cs typeface="Courier" charset="0"/>
              </a:rPr>
              <a:t>”-files) and plots of the velocities (“*.</a:t>
            </a:r>
            <a:r>
              <a:rPr lang="en-GB" dirty="0" err="1" smtClean="0">
                <a:ea typeface="Courier" charset="0"/>
                <a:cs typeface="Courier" charset="0"/>
              </a:rPr>
              <a:t>ps</a:t>
            </a:r>
            <a:r>
              <a:rPr lang="en-GB" dirty="0" smtClean="0">
                <a:ea typeface="Courier" charset="0"/>
                <a:cs typeface="Courier" charset="0"/>
              </a:rPr>
              <a:t>”-files)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50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Data preparation and experiment setup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</a:t>
            </a:r>
            <a:r>
              <a:rPr lang="en-US" dirty="0" err="1" smtClean="0"/>
              <a:t>ites.defaults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example, the </a:t>
            </a:r>
            <a:r>
              <a:rPr lang="en-US" dirty="0" err="1" smtClean="0"/>
              <a:t>sites.defaults</a:t>
            </a:r>
            <a:r>
              <a:rPr lang="en-US" dirty="0" smtClean="0"/>
              <a:t> file has been created for you</a:t>
            </a:r>
          </a:p>
          <a:p>
            <a:r>
              <a:rPr lang="en-US" dirty="0" smtClean="0"/>
              <a:t>Normally you would create the </a:t>
            </a:r>
            <a:r>
              <a:rPr lang="en-US" dirty="0" err="1" smtClean="0"/>
              <a:t>sites.defaults</a:t>
            </a:r>
            <a:r>
              <a:rPr lang="en-US" dirty="0" smtClean="0"/>
              <a:t> file yourself</a:t>
            </a:r>
          </a:p>
          <a:p>
            <a:pPr lvl="1"/>
            <a:r>
              <a:rPr lang="en-US" dirty="0" smtClean="0"/>
              <a:t>List any sites that you wish to use ultimately to stabilize your processed network, e.g. IGS sites with “</a:t>
            </a:r>
            <a:r>
              <a:rPr lang="en-US" dirty="0" err="1" smtClean="0"/>
              <a:t>ftprnx</a:t>
            </a:r>
            <a:r>
              <a:rPr lang="en-US" dirty="0" smtClean="0"/>
              <a:t>” flag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hink ahead to the last step!</a:t>
            </a:r>
          </a:p>
          <a:p>
            <a:pPr lvl="2"/>
            <a:r>
              <a:rPr lang="en-US" dirty="0" smtClean="0"/>
              <a:t>More discussion in “Reference Frames” presentation tomorrow</a:t>
            </a:r>
          </a:p>
          <a:p>
            <a:pPr lvl="1"/>
            <a:r>
              <a:rPr lang="en-US" dirty="0" smtClean="0"/>
              <a:t>Generally list “</a:t>
            </a:r>
            <a:r>
              <a:rPr lang="en-US" dirty="0" err="1" smtClean="0"/>
              <a:t>all_sites</a:t>
            </a:r>
            <a:r>
              <a:rPr lang="en-US" dirty="0" smtClean="0"/>
              <a:t> </a:t>
            </a:r>
            <a:r>
              <a:rPr lang="en-US" dirty="0" err="1" smtClean="0"/>
              <a:t>xstinfo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This is important to avoid accidental overwriting of </a:t>
            </a:r>
            <a:r>
              <a:rPr lang="en-US" dirty="0" err="1" smtClean="0"/>
              <a:t>station.info</a:t>
            </a:r>
            <a:r>
              <a:rPr lang="en-US" dirty="0" smtClean="0"/>
              <a:t> by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sh_gamit</a:t>
            </a:r>
            <a:r>
              <a:rPr lang="en-US" dirty="0" smtClean="0"/>
              <a:t> during processing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5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RINEX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the example, RINEX files for “your” local site (only one, “7001”) have also been provided for you</a:t>
            </a:r>
          </a:p>
          <a:p>
            <a:r>
              <a:rPr lang="en-US" dirty="0" smtClean="0"/>
              <a:t>Normally you would create the RINEX files you wish to process yourself</a:t>
            </a:r>
          </a:p>
          <a:p>
            <a:pPr lvl="1"/>
            <a:r>
              <a:rPr lang="en-US" dirty="0" smtClean="0"/>
              <a:t>If you are processing RINEX files available from public archives, you may not need to create your own RINEX files but you may need to download them</a:t>
            </a:r>
          </a:p>
          <a:p>
            <a:r>
              <a:rPr lang="en-US" dirty="0" smtClean="0"/>
              <a:t>Any RINEX files you wish to process must be placed in the </a:t>
            </a:r>
            <a:r>
              <a:rPr lang="en-US" dirty="0" err="1" smtClean="0"/>
              <a:t>rinex</a:t>
            </a:r>
            <a:r>
              <a:rPr lang="en-US" dirty="0" smtClean="0"/>
              <a:t>/ directory, which you may also have to create, e.g.</a:t>
            </a:r>
            <a:br>
              <a:rPr lang="en-US" dirty="0" smtClean="0"/>
            </a:b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mkdir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rinex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7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h_setup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from your top-level experiment directory, e.g.</a:t>
            </a:r>
          </a:p>
          <a:p>
            <a:pPr lvl="1"/>
            <a:r>
              <a:rPr lang="en-US" dirty="0" smtClean="0"/>
              <a:t>Survey name for survey processing (201709_NSFBay/, etc.)</a:t>
            </a:r>
          </a:p>
          <a:p>
            <a:pPr lvl="1"/>
            <a:r>
              <a:rPr lang="en-US" dirty="0" smtClean="0"/>
              <a:t>Year for continuous processing (2016/, 2017/, etc.)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xample/ for GAMIT/GLOBK example</a:t>
            </a:r>
          </a:p>
          <a:p>
            <a:r>
              <a:rPr lang="en-US" dirty="0" smtClean="0"/>
              <a:t>Creates a tables/ directory if necessary</a:t>
            </a:r>
          </a:p>
          <a:p>
            <a:r>
              <a:rPr lang="en-US" dirty="0" smtClean="0"/>
              <a:t>Links tables necessary for processing given year from ~/gg/tables/ to tables/ directory just created</a:t>
            </a:r>
          </a:p>
          <a:p>
            <a:r>
              <a:rPr lang="en-US" dirty="0" smtClean="0"/>
              <a:t>Check what is in tables/ directory just created, e.g.</a:t>
            </a:r>
            <a:br>
              <a:rPr lang="en-US" dirty="0" smtClean="0"/>
            </a:b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ls </a:t>
            </a:r>
            <a:r>
              <a:rPr lang="mr-IN" dirty="0" smtClean="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l tables/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7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</a:t>
            </a:r>
            <a:r>
              <a:rPr lang="en-US" dirty="0" err="1" smtClean="0"/>
              <a:t>rocess.defaults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Adding your email address to </a:t>
            </a:r>
            <a:r>
              <a:rPr lang="en-US" dirty="0" err="1" smtClean="0"/>
              <a:t>process.defaults</a:t>
            </a:r>
            <a:r>
              <a:rPr lang="en-US" dirty="0" smtClean="0"/>
              <a:t> is not a necessary step but will define the email address to which you wish a summary to be sent at the end of processing</a:t>
            </a:r>
          </a:p>
          <a:p>
            <a:r>
              <a:rPr lang="en-US" dirty="0" smtClean="0"/>
              <a:t>You may not get an email sent unless your computer has a mail daemon running</a:t>
            </a:r>
          </a:p>
          <a:p>
            <a:pPr lvl="1"/>
            <a:r>
              <a:rPr lang="en-US" dirty="0" smtClean="0"/>
              <a:t>This is usually not the case on personal laptops</a:t>
            </a:r>
          </a:p>
          <a:p>
            <a:pPr lvl="1"/>
            <a:r>
              <a:rPr lang="en-US" dirty="0" smtClean="0"/>
              <a:t>However, the email contains the same content as the </a:t>
            </a:r>
            <a:r>
              <a:rPr lang="en-US" dirty="0" err="1" smtClean="0"/>
              <a:t>sh_gamit</a:t>
            </a:r>
            <a:r>
              <a:rPr lang="en-US" dirty="0" smtClean="0"/>
              <a:t>_&lt;DDD&gt;.summary file in the day directory/</a:t>
            </a:r>
            <a:r>
              <a:rPr lang="en-US" dirty="0" err="1" smtClean="0"/>
              <a:t>ies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7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h_upd_stinfo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Run twice in the example from tables/ directory: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sh_upd_stinfo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GB" dirty="0" smtClean="0">
                <a:latin typeface="Courier" charset="0"/>
                <a:ea typeface="Courier" charset="0"/>
                <a:cs typeface="Courier" charset="0"/>
              </a:rPr>
              <a:t>l </a:t>
            </a:r>
            <a:r>
              <a:rPr lang="en-GB" dirty="0" err="1" smtClean="0">
                <a:latin typeface="Courier" charset="0"/>
                <a:ea typeface="Courier" charset="0"/>
                <a:cs typeface="Courier" charset="0"/>
              </a:rPr>
              <a:t>sd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Create </a:t>
            </a:r>
            <a:r>
              <a:rPr lang="en-US" dirty="0" err="1" smtClean="0"/>
              <a:t>station.info</a:t>
            </a:r>
            <a:r>
              <a:rPr lang="en-US" dirty="0" smtClean="0"/>
              <a:t> file with entries from primary ~/gg/tables/</a:t>
            </a:r>
            <a:r>
              <a:rPr lang="en-US" dirty="0" err="1" smtClean="0"/>
              <a:t>station.info</a:t>
            </a:r>
            <a:r>
              <a:rPr lang="en-US" dirty="0" smtClean="0"/>
              <a:t> file for sites with “</a:t>
            </a:r>
            <a:r>
              <a:rPr lang="en-US" dirty="0" err="1" smtClean="0"/>
              <a:t>ftprnx</a:t>
            </a:r>
            <a:r>
              <a:rPr lang="en-US" dirty="0" smtClean="0"/>
              <a:t>” flag in </a:t>
            </a:r>
            <a:r>
              <a:rPr lang="en-US" dirty="0" err="1" smtClean="0"/>
              <a:t>sites.defaults</a:t>
            </a:r>
            <a:r>
              <a:rPr lang="en-US" dirty="0" smtClean="0"/>
              <a:t> (e.g. IGS sites)</a:t>
            </a:r>
          </a:p>
          <a:p>
            <a:pPr lvl="1"/>
            <a:r>
              <a:rPr lang="en-US" dirty="0" smtClean="0"/>
              <a:t>This is usually a safe step although, as stated in the example, it is always important to check the resulting </a:t>
            </a:r>
            <a:r>
              <a:rPr lang="en-US" dirty="0" err="1" smtClean="0"/>
              <a:t>station.info</a:t>
            </a:r>
            <a:r>
              <a:rPr lang="en-US" dirty="0" smtClean="0"/>
              <a:t> file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sh_upd_stinfo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GB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GB" dirty="0" smtClean="0">
                <a:latin typeface="Courier" charset="0"/>
                <a:ea typeface="Courier" charset="0"/>
                <a:cs typeface="Courier" charset="0"/>
              </a:rPr>
              <a:t>f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iles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 ../</a:t>
            </a:r>
            <a:r>
              <a:rPr lang="en-US" dirty="0" err="1" smtClean="0">
                <a:latin typeface="Courier" charset="0"/>
                <a:ea typeface="Courier" charset="0"/>
                <a:cs typeface="Courier" charset="0"/>
              </a:rPr>
              <a:t>rinex</a:t>
            </a:r>
            <a:r>
              <a:rPr lang="en-US" dirty="0" smtClean="0">
                <a:latin typeface="Courier" charset="0"/>
                <a:ea typeface="Courier" charset="0"/>
                <a:cs typeface="Courier" charset="0"/>
              </a:rPr>
              <a:t>/*.00o</a:t>
            </a:r>
            <a:r>
              <a:rPr lang="en-US" dirty="0" smtClean="0">
                <a:ea typeface="Courier" charset="0"/>
                <a:cs typeface="Courier" charset="0"/>
              </a:rPr>
              <a:t/>
            </a:r>
            <a:br>
              <a:rPr lang="en-US" dirty="0" smtClean="0">
                <a:ea typeface="Courier" charset="0"/>
                <a:cs typeface="Courier" charset="0"/>
              </a:rPr>
            </a:br>
            <a:r>
              <a:rPr lang="en-US" dirty="0" smtClean="0"/>
              <a:t>Add metadata from RINEX headers to </a:t>
            </a:r>
            <a:r>
              <a:rPr lang="en-US" dirty="0" err="1" smtClean="0"/>
              <a:t>station.info</a:t>
            </a:r>
            <a:r>
              <a:rPr lang="en-US" dirty="0" smtClean="0"/>
              <a:t> file</a:t>
            </a:r>
          </a:p>
          <a:p>
            <a:pPr lvl="1"/>
            <a:r>
              <a:rPr lang="en-US" dirty="0" smtClean="0"/>
              <a:t>This is </a:t>
            </a:r>
            <a:r>
              <a:rPr lang="en-US" i="1" dirty="0" smtClean="0"/>
              <a:t>not</a:t>
            </a:r>
            <a:r>
              <a:rPr lang="en-US" dirty="0" smtClean="0"/>
              <a:t> recommended unless you are absolutely sure that the metadata in the RINEX headers is correct</a:t>
            </a:r>
          </a:p>
          <a:p>
            <a:pPr lvl="1"/>
            <a:r>
              <a:rPr lang="en-US" dirty="0" smtClean="0"/>
              <a:t>It is still important to check the resulting </a:t>
            </a:r>
            <a:r>
              <a:rPr lang="en-US" dirty="0" err="1" smtClean="0"/>
              <a:t>station.info</a:t>
            </a:r>
            <a:r>
              <a:rPr lang="en-US" dirty="0" smtClean="0"/>
              <a:t> file</a:t>
            </a:r>
          </a:p>
          <a:p>
            <a:pPr lvl="1"/>
            <a:r>
              <a:rPr lang="en-US" dirty="0" smtClean="0"/>
              <a:t>Usually this step is done manually by editing the </a:t>
            </a:r>
            <a:r>
              <a:rPr lang="en-US" dirty="0" err="1" smtClean="0"/>
              <a:t>station.info</a:t>
            </a:r>
            <a:r>
              <a:rPr lang="en-US" dirty="0" smtClean="0"/>
              <a:t> file for your sites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5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Are we ready to process?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ü"/>
            </a:pPr>
            <a:r>
              <a:rPr lang="en-US" dirty="0" smtClean="0"/>
              <a:t>Required tables from ~/gg/tables/ linked to local experiment tables/ directory</a:t>
            </a:r>
          </a:p>
          <a:p>
            <a:pPr>
              <a:buFont typeface="Wingdings" charset="2"/>
              <a:buChar char="ü"/>
            </a:pPr>
            <a:r>
              <a:rPr lang="en-US" dirty="0" err="1" smtClean="0"/>
              <a:t>process.defaults</a:t>
            </a:r>
            <a:r>
              <a:rPr lang="en-US" dirty="0" smtClean="0"/>
              <a:t> edited as necessary</a:t>
            </a:r>
          </a:p>
          <a:p>
            <a:pPr>
              <a:buFont typeface="Wingdings" charset="2"/>
              <a:buChar char="ü"/>
            </a:pPr>
            <a:r>
              <a:rPr lang="en-US" dirty="0" err="1" smtClean="0"/>
              <a:t>sites.defaults</a:t>
            </a:r>
            <a:r>
              <a:rPr lang="en-US" dirty="0" smtClean="0"/>
              <a:t> created and verified</a:t>
            </a:r>
          </a:p>
          <a:p>
            <a:pPr>
              <a:buFont typeface="Wingdings" charset="2"/>
              <a:buChar char="ü"/>
            </a:pPr>
            <a:r>
              <a:rPr lang="en-US" dirty="0" err="1"/>
              <a:t>s</a:t>
            </a:r>
            <a:r>
              <a:rPr lang="en-US" dirty="0" err="1" smtClean="0"/>
              <a:t>tation.info</a:t>
            </a:r>
            <a:r>
              <a:rPr lang="en-US" dirty="0" smtClean="0"/>
              <a:t> created and verified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We usually create and verify an “.</a:t>
            </a:r>
            <a:r>
              <a:rPr lang="en-US" dirty="0" err="1" smtClean="0"/>
              <a:t>apr</a:t>
            </a:r>
            <a:r>
              <a:rPr lang="en-US" dirty="0" smtClean="0"/>
              <a:t>”-file, which contains coordinates for all sites to be processed (necessary) and may be defined in </a:t>
            </a:r>
            <a:r>
              <a:rPr lang="en-US" dirty="0" err="1" smtClean="0"/>
              <a:t>process.defaults</a:t>
            </a: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2017/11/24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GAMIT/GLOBK example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4CD7E-A40B-C848-B1B9-57953796100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42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3341</TotalTime>
  <Words>1340</Words>
  <Application>Microsoft Macintosh PowerPoint</Application>
  <PresentationFormat>On-screen Show (4:3)</PresentationFormat>
  <Paragraphs>202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Calibri</vt:lpstr>
      <vt:lpstr>Calibri Light</vt:lpstr>
      <vt:lpstr>Courier</vt:lpstr>
      <vt:lpstr>Courier New</vt:lpstr>
      <vt:lpstr>Wingdings</vt:lpstr>
      <vt:lpstr>Arial</vt:lpstr>
      <vt:lpstr>Office Theme</vt:lpstr>
      <vt:lpstr>GAMIT/GLOBK example</vt:lpstr>
      <vt:lpstr>What did you do in the example?</vt:lpstr>
      <vt:lpstr>Data preparation and experiment setup</vt:lpstr>
      <vt:lpstr>sites.defaults</vt:lpstr>
      <vt:lpstr>RINEX files</vt:lpstr>
      <vt:lpstr>sh_setup</vt:lpstr>
      <vt:lpstr>process.defaults</vt:lpstr>
      <vt:lpstr>sh_upd_stinfo</vt:lpstr>
      <vt:lpstr>Are we ready to process?</vt:lpstr>
      <vt:lpstr>GAMIT</vt:lpstr>
      <vt:lpstr>sh_gamit</vt:lpstr>
      <vt:lpstr>What did sh_gamit do?</vt:lpstr>
      <vt:lpstr>GLOBK (short-term)</vt:lpstr>
      <vt:lpstr>sh_glred</vt:lpstr>
      <vt:lpstr>sh_glred</vt:lpstr>
      <vt:lpstr>What did sh_glred do?</vt:lpstr>
      <vt:lpstr>Repeat sh_gamit and sh_glred</vt:lpstr>
      <vt:lpstr>GLOBK (long-term)</vt:lpstr>
      <vt:lpstr>Re-run glred for long-term time series</vt:lpstr>
      <vt:lpstr>Check and visualize the solution</vt:lpstr>
      <vt:lpstr>Run globk for velocities</vt:lpstr>
      <vt:lpstr>Check and visualize the solution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GAMIT/GLOBK example</dc:title>
  <dc:creator>Michael Floyd</dc:creator>
  <cp:lastModifiedBy>Michael Floyd</cp:lastModifiedBy>
  <cp:revision>47</cp:revision>
  <dcterms:created xsi:type="dcterms:W3CDTF">2017-11-11T20:26:24Z</dcterms:created>
  <dcterms:modified xsi:type="dcterms:W3CDTF">2017-11-15T02:34:08Z</dcterms:modified>
</cp:coreProperties>
</file>