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9"/>
    <p:restoredTop sz="93972"/>
  </p:normalViewPr>
  <p:slideViewPr>
    <p:cSldViewPr snapToGrid="0" snapToObjects="1">
      <p:cViewPr varScale="1">
        <p:scale>
          <a:sx n="105" d="100"/>
          <a:sy n="105" d="100"/>
        </p:scale>
        <p:origin x="1560" y="184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GNSS data from receiver</a:t>
            </a:r>
            <a:br>
              <a:rPr lang="en-US" dirty="0" smtClean="0"/>
            </a:br>
            <a:r>
              <a:rPr lang="en-US" dirty="0" smtClean="0"/>
              <a:t>to processing input</a:t>
            </a:r>
            <a:endParaRPr lang="en-US" dirty="0"/>
          </a:p>
        </p:txBody>
      </p:sp>
      <p:sp>
        <p:nvSpPr>
          <p:cNvPr id="10" name="Subtitle 15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 smtClean="0">
                <a:solidFill>
                  <a:srgbClr val="A5A5A5"/>
                </a:solidFill>
              </a:rPr>
              <a:t>M. A. Floyd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</a:t>
            </a:r>
            <a:r>
              <a:rPr lang="en-US" dirty="0" smtClean="0">
                <a:solidFill>
                  <a:srgbClr val="A5A5A5"/>
                </a:solidFill>
              </a:rPr>
              <a:t>GAMIT/GLOBK and </a:t>
            </a:r>
            <a:r>
              <a:rPr lang="en-US" dirty="0" smtClean="0">
                <a:solidFill>
                  <a:srgbClr val="A5A5A5"/>
                </a:solidFill>
                <a:latin typeface="Courier" charset="0"/>
                <a:ea typeface="Courier" charset="0"/>
                <a:cs typeface="Courier" charset="0"/>
              </a:rPr>
              <a:t>track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Addis Ababa University, Ethiopia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24–25 </a:t>
            </a:r>
            <a:r>
              <a:rPr lang="en-US" dirty="0" smtClean="0">
                <a:solidFill>
                  <a:srgbClr val="A5A5A5"/>
                </a:solidFill>
              </a:rPr>
              <a:t>&amp; 27–29 November 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</a:t>
            </a:r>
            <a:r>
              <a:rPr lang="en-US" dirty="0" smtClean="0">
                <a:solidFill>
                  <a:srgbClr val="A5A5A5"/>
                </a:solidFill>
              </a:rPr>
              <a:t>://</a:t>
            </a:r>
            <a:r>
              <a:rPr lang="en-US" dirty="0" err="1" smtClean="0">
                <a:solidFill>
                  <a:srgbClr val="A5A5A5"/>
                </a:solidFill>
              </a:rPr>
              <a:t>geoweb.mit.edu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>
                <a:solidFill>
                  <a:srgbClr val="A5A5A5"/>
                </a:solidFill>
              </a:rPr>
              <a:t>~</a:t>
            </a:r>
            <a:r>
              <a:rPr lang="en-US" dirty="0" err="1" smtClean="0">
                <a:solidFill>
                  <a:srgbClr val="A5A5A5"/>
                </a:solidFill>
              </a:rPr>
              <a:t>floyd</a:t>
            </a:r>
            <a:r>
              <a:rPr lang="en-US" dirty="0" smtClean="0">
                <a:solidFill>
                  <a:srgbClr val="A5A5A5"/>
                </a:solidFill>
              </a:rPr>
              <a:t>/courses/gg/201711_AAU/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675" y="862878"/>
            <a:ext cx="2304288" cy="866407"/>
          </a:xfrm>
          <a:prstGeom prst="rect">
            <a:avLst/>
          </a:prstGeom>
        </p:spPr>
      </p:pic>
      <p:pic>
        <p:nvPicPr>
          <p:cNvPr id="12" name="Picture 11" descr="MIT-logo-with-spelling-web-red-gray-design1-lar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03" y="1114868"/>
            <a:ext cx="1599993" cy="362429"/>
          </a:xfrm>
          <a:prstGeom prst="rect">
            <a:avLst/>
          </a:prstGeom>
        </p:spPr>
      </p:pic>
      <p:pic>
        <p:nvPicPr>
          <p:cNvPr id="13" name="Picture 12" descr="unavco-logo-red-black-shad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145" y="1073036"/>
            <a:ext cx="2085328" cy="521332"/>
          </a:xfrm>
          <a:prstGeom prst="rect">
            <a:avLst/>
          </a:prstGeom>
        </p:spPr>
      </p:pic>
      <p:pic>
        <p:nvPicPr>
          <p:cNvPr id="14" name="Picture 2" descr="ttps://upload.wikimedia.org/wikipedia/en/d/dc/Addis_Ababa_University_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2816" y="162836"/>
            <a:ext cx="658368" cy="74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ttp://geoprisms.org/wpdemo/wp-content/uploads/2014/06/cropped-GeoPRISMS_favicon_trans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4070" y="882082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ttp://www.rcuk.ac.uk/RCUK-prod/assets/image/GCRFfullcolou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9517" y="1080024"/>
            <a:ext cx="763864" cy="4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unpkr00</a:t>
            </a:r>
            <a:r>
              <a:rPr lang="en-US" dirty="0" smtClean="0"/>
              <a:t>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/>
              <a:t>http://facility.unavco.org/kb/questions/744/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”-file, e.g.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urier"/>
                <a:cs typeface="Courier"/>
              </a:rPr>
              <a:t>runpkr00 </a:t>
            </a:r>
            <a:r>
              <a:rPr lang="en-US" dirty="0">
                <a:latin typeface="Courier"/>
                <a:cs typeface="Courier"/>
              </a:rPr>
              <a:t>-g -</a:t>
            </a:r>
            <a:r>
              <a:rPr lang="en-US" dirty="0" err="1">
                <a:latin typeface="Courier"/>
                <a:cs typeface="Courier"/>
              </a:rPr>
              <a:t>adeimv</a:t>
            </a:r>
            <a:r>
              <a:rPr lang="en-US" dirty="0">
                <a:latin typeface="Courier"/>
                <a:cs typeface="Courier"/>
              </a:rPr>
              <a:t> &lt;raw file&gt; [</a:t>
            </a:r>
            <a:r>
              <a:rPr lang="en-US" dirty="0" err="1">
                <a:latin typeface="Courier"/>
                <a:cs typeface="Courier"/>
              </a:rPr>
              <a:t>dat</a:t>
            </a:r>
            <a:r>
              <a:rPr lang="en-US" dirty="0">
                <a:latin typeface="Courier"/>
                <a:cs typeface="Courier"/>
              </a:rPr>
              <a:t>-file root]</a:t>
            </a:r>
            <a:endParaRPr lang="en-US" dirty="0"/>
          </a:p>
          <a:p>
            <a:r>
              <a:rPr lang="en-US" dirty="0" smtClean="0"/>
              <a:t>Always use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-g</a:t>
            </a:r>
            <a:r>
              <a:rPr lang="en-US" dirty="0" smtClean="0"/>
              <a:t>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“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” mode (no navigation file) or “full”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free from http://www.unavco.org/facility/software/teqc/teqc.html#executables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sure to use correct raw format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  <a:br>
              <a:rPr lang="en-US" sz="1500" dirty="0" smtClean="0">
                <a:latin typeface="Courier"/>
                <a:cs typeface="Courier"/>
              </a:rPr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-ash d &lt;</a:t>
            </a:r>
            <a:r>
              <a:rPr lang="en-US" sz="1500" dirty="0" err="1" smtClean="0">
                <a:latin typeface="Courier"/>
                <a:cs typeface="Courier"/>
              </a:rPr>
              <a:t>Ashtech</a:t>
            </a:r>
            <a:r>
              <a:rPr lang="en-US" sz="15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O.obs</a:t>
            </a:r>
            <a:r>
              <a:rPr lang="en-US" dirty="0" smtClean="0"/>
              <a:t>” option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O.xxx</a:t>
            </a:r>
            <a:r>
              <a:rPr lang="en-US" dirty="0" smtClean="0"/>
              <a:t>” options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</a:t>
            </a:r>
            <a:r>
              <a:rPr lang="en-US" sz="1500" dirty="0" smtClean="0">
                <a:latin typeface="Courier"/>
                <a:cs typeface="Courier"/>
              </a:rPr>
              <a:t> “M. Floyd”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May create and use a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configuration file for consistent information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config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teqc.cfg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  <a:endParaRPr lang="en-US" sz="15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Using </a:t>
            </a:r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GB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</a:t>
            </a:r>
            <a:r>
              <a:rPr lang="en-GB" altLang="en-US" dirty="0" err="1" smtClean="0"/>
              <a:t>lite</a:t>
            </a:r>
            <a:r>
              <a:rPr lang="en-GB" altLang="en-US" dirty="0" smtClean="0"/>
              <a:t>” mode,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/>
              <a:t> doesn’t know anything about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7 files generated; use the 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-plots</a:t>
            </a:r>
            <a:r>
              <a:rPr lang="en-GB" altLang="en-US" dirty="0" smtClean="0"/>
              <a:t> option to prevent all but the summary (‘S’) file being generated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“full” mode, additional information is available based on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–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site1891.02n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sz="1400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9 files generated (elevation and azimuth of satellites)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Full solution if navigation file matches observation file, e.g. site1891.02o and site1891.02n</a:t>
            </a:r>
            <a:r>
              <a:rPr lang="en-GB" alt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alt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Accurate a priori coordinates necessary for good GNSS processing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to create RINEX observation and (broadcast) navigation files,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obs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abcd3650.14o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d 12343650.dat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teqc</a:t>
            </a:r>
            <a:r>
              <a:rPr lang="en-US" dirty="0" smtClean="0"/>
              <a:t> in qc-mode on observation file with navigation file to get </a:t>
            </a:r>
            <a:r>
              <a:rPr lang="en-US" dirty="0" err="1" smtClean="0"/>
              <a:t>pseudorange</a:t>
            </a:r>
            <a:r>
              <a:rPr lang="en-US" dirty="0" smtClean="0"/>
              <a:t>-derived estimate of approximate coordinate,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+qc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abcd3650.14o</a:t>
            </a:r>
          </a:p>
          <a:p>
            <a:pPr marL="0" indent="0">
              <a:buNone/>
            </a:pPr>
            <a:r>
              <a:rPr lang="en-US" dirty="0" smtClean="0"/>
              <a:t>May also be done using GAMIT/GLOBK’s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Links to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kb.unavco.org</a:t>
            </a:r>
            <a:r>
              <a:rPr lang="en-US" sz="1700" dirty="0"/>
              <a:t>/kb/article/trimble-runpkr00-v5-40-latest-version-mac-osx-10-7-windows-xp-7-linux-solaris-744.html</a:t>
            </a:r>
          </a:p>
          <a:p>
            <a:r>
              <a:rPr lang="en-US" dirty="0" smtClean="0"/>
              <a:t>RINEX Converter</a:t>
            </a:r>
            <a:br>
              <a:rPr lang="en-US" dirty="0" smtClean="0"/>
            </a:br>
            <a:r>
              <a:rPr lang="en-US" sz="1700" dirty="0" smtClean="0"/>
              <a:t>ftp://</a:t>
            </a:r>
            <a:r>
              <a:rPr lang="en-US" sz="1700" dirty="0" err="1" smtClean="0"/>
              <a:t>ftp.ashtech.com</a:t>
            </a:r>
            <a:r>
              <a:rPr lang="en-US" sz="1700" dirty="0" smtClean="0"/>
              <a:t>/Spectra-precision/Utility%20Software/RINEX%20Converter/</a:t>
            </a:r>
          </a:p>
          <a:p>
            <a:r>
              <a:rPr lang="en-US" dirty="0" smtClean="0"/>
              <a:t>TEQC</a:t>
            </a:r>
            <a:br>
              <a:rPr lang="en-US" dirty="0" smtClean="0"/>
            </a:br>
            <a:r>
              <a:rPr lang="en-US" sz="1700" dirty="0" smtClean="0"/>
              <a:t>https://</a:t>
            </a:r>
            <a:r>
              <a:rPr lang="en-US" sz="1700" dirty="0" err="1" smtClean="0"/>
              <a:t>www.unavco.org</a:t>
            </a:r>
            <a:r>
              <a:rPr lang="en-US" sz="1700" dirty="0" smtClean="0"/>
              <a:t>/software/data-processing/</a:t>
            </a:r>
            <a:r>
              <a:rPr lang="en-US" sz="1700" dirty="0" err="1" smtClean="0"/>
              <a:t>teqc</a:t>
            </a:r>
            <a:r>
              <a:rPr lang="en-US" sz="1700" dirty="0" smtClean="0"/>
              <a:t>/</a:t>
            </a:r>
            <a:r>
              <a:rPr lang="en-US" sz="1700" dirty="0" err="1" smtClean="0"/>
              <a:t>teqc.html</a:t>
            </a:r>
            <a:endParaRPr lang="en-US" sz="1700" dirty="0" smtClean="0"/>
          </a:p>
          <a:p>
            <a:r>
              <a:rPr lang="en-US" dirty="0" err="1" smtClean="0"/>
              <a:t>ConvertToRINEX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 smtClean="0"/>
              <a:t>http://</a:t>
            </a:r>
            <a:r>
              <a:rPr lang="en-US" sz="1700" dirty="0" err="1" smtClean="0"/>
              <a:t>www.trimble.com</a:t>
            </a:r>
            <a:r>
              <a:rPr lang="en-US" sz="1700" dirty="0" smtClean="0"/>
              <a:t>/</a:t>
            </a:r>
            <a:r>
              <a:rPr lang="en-US" sz="1700" dirty="0" err="1" smtClean="0"/>
              <a:t>support_trl.aspx?Nav</a:t>
            </a:r>
            <a:r>
              <a:rPr lang="en-US" sz="1700" dirty="0" smtClean="0"/>
              <a:t>=Collection-40773&amp;pt=Trimble </a:t>
            </a:r>
            <a:r>
              <a:rPr lang="en-US" sz="1700" dirty="0"/>
              <a:t>RINEX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41603" y="1159837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3383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7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5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116550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780111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525891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02293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8115" y="1757232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4054" y="2263171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8479" y="2767596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901587" y="2657171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  <a:endParaRPr lang="en-US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3893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7344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7329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5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RINEX Converter*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ConvertToRINEX*</a:t>
            </a:r>
            <a:endParaRPr lang="en-US" dirty="0"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Windows only</a:t>
            </a:r>
            <a:endParaRPr lang="en-US" dirty="0"/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</a:t>
            </a:r>
            <a:endParaRPr lang="en-US" dirty="0"/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RINEX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2</a:t>
            </a:r>
          </a:p>
          <a:p>
            <a:pPr lvl="1"/>
            <a:r>
              <a:rPr lang="en-US" dirty="0" smtClean="0"/>
              <a:t>Short file names (explained in following slides)</a:t>
            </a:r>
          </a:p>
          <a:p>
            <a:r>
              <a:rPr lang="en-US" dirty="0" smtClean="0"/>
              <a:t>RINEX 3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file names (explained </a:t>
            </a:r>
            <a:r>
              <a:rPr lang="en-US"/>
              <a:t>in </a:t>
            </a:r>
            <a:r>
              <a:rPr lang="en-US" smtClean="0"/>
              <a:t>following </a:t>
            </a:r>
            <a:r>
              <a:rPr lang="en-US" dirty="0"/>
              <a:t>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GAMIT formerly worked with the RINEX 2 format and GPS observations only</a:t>
            </a:r>
          </a:p>
          <a:p>
            <a:r>
              <a:rPr lang="en-US" dirty="0" smtClean="0"/>
              <a:t>Support for RINEX 3 and GNSS (e.g. Galileo, </a:t>
            </a:r>
            <a:r>
              <a:rPr lang="en-US" dirty="0" err="1" smtClean="0"/>
              <a:t>BeiDou</a:t>
            </a:r>
            <a:r>
              <a:rPr lang="en-US" dirty="0" smtClean="0"/>
              <a:t>, etc.) observations are now available as of GAMIT/GLOBK 10.61</a:t>
            </a:r>
          </a:p>
          <a:p>
            <a:pPr lvl="1"/>
            <a:r>
              <a:rPr lang="en-US" dirty="0" smtClean="0"/>
              <a:t>But RINEX 3 files need to be renamed, copied or linked with a RINEX 2 file name convention to be used (e.g.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sh_rename_rinex3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 smtClean="0"/>
              <a:t>Includes text file formats for:</a:t>
            </a:r>
          </a:p>
          <a:p>
            <a:pPr lvl="1"/>
            <a:r>
              <a:rPr lang="en-GB" altLang="en-US" dirty="0" smtClean="0"/>
              <a:t>observation (“o”)</a:t>
            </a:r>
          </a:p>
          <a:p>
            <a:pPr lvl="1"/>
            <a:r>
              <a:rPr lang="en-GB" altLang="en-US" dirty="0" smtClean="0"/>
              <a:t>navigation (“n”)</a:t>
            </a:r>
          </a:p>
          <a:p>
            <a:pPr lvl="1"/>
            <a:r>
              <a:rPr lang="en-GB" altLang="en-US" dirty="0" smtClean="0"/>
              <a:t>meteorological (“m”)</a:t>
            </a:r>
          </a:p>
          <a:p>
            <a:pPr lvl="1"/>
            <a:r>
              <a:rPr lang="en-GB" altLang="en-US" dirty="0" err="1" smtClean="0"/>
              <a:t>ionospheric</a:t>
            </a:r>
            <a:r>
              <a:rPr lang="en-GB" altLang="en-US" dirty="0" smtClean="0"/>
              <a:t> data (“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Latest definition </a:t>
            </a:r>
            <a:r>
              <a:rPr lang="en-GB" altLang="en-US" dirty="0"/>
              <a:t>at ftp</a:t>
            </a:r>
            <a:r>
              <a:rPr lang="en-GB" altLang="en-US" dirty="0" smtClean="0"/>
              <a:t>://igs.org/pub/data/format/rinex211.txt</a:t>
            </a:r>
          </a:p>
          <a:p>
            <a:r>
              <a:rPr lang="en-GB" altLang="en-US" dirty="0" smtClean="0"/>
              <a:t>Each file type consists of a header section and a data section</a:t>
            </a:r>
          </a:p>
          <a:p>
            <a:r>
              <a:rPr lang="en-GB" altLang="en-US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dirty="0" smtClean="0"/>
              <a:t>These labels are mandatory and must appear exactly as per format description </a:t>
            </a:r>
          </a:p>
          <a:p>
            <a:r>
              <a:rPr lang="en-GB" altLang="en-US" dirty="0" smtClean="0"/>
              <a:t>RINEX 2 filename convention:</a:t>
            </a:r>
          </a:p>
          <a:p>
            <a:pPr lvl="1"/>
            <a:r>
              <a:rPr lang="en-GB" altLang="en-US" dirty="0" smtClean="0"/>
              <a:t>For site “</a:t>
            </a:r>
            <a:r>
              <a:rPr lang="en-GB" altLang="en-US" dirty="0" err="1" smtClean="0"/>
              <a:t>ssss</a:t>
            </a:r>
            <a:r>
              <a:rPr lang="en-GB" altLang="en-US" dirty="0" smtClean="0"/>
              <a:t>”, on ordinal date (day-of-year) “</a:t>
            </a:r>
            <a:r>
              <a:rPr lang="en-GB" altLang="en-US" dirty="0" err="1" smtClean="0"/>
              <a:t>ddd</a:t>
            </a:r>
            <a:r>
              <a:rPr lang="en-GB" altLang="en-US" dirty="0" smtClean="0"/>
              <a:t>”, session “t” and year “</a:t>
            </a:r>
            <a:r>
              <a:rPr lang="en-GB" altLang="en-US" dirty="0" err="1" smtClean="0"/>
              <a:t>yy</a:t>
            </a:r>
            <a:r>
              <a:rPr lang="en-GB" altLang="en-US" dirty="0" smtClean="0"/>
              <a:t>”:</a:t>
            </a:r>
          </a:p>
          <a:p>
            <a:pPr lvl="2"/>
            <a:r>
              <a:rPr lang="en-GB" altLang="en-US" dirty="0" err="1" smtClean="0"/>
              <a:t>ssssdddt.yyo</a:t>
            </a:r>
            <a:r>
              <a:rPr lang="en-GB" altLang="en-US" dirty="0" smtClean="0"/>
              <a:t> (RINEX observation file, i.e. the site’s phase and code</a:t>
            </a:r>
            <a:r>
              <a:rPr lang="en-GB" altLang="en-US" dirty="0"/>
              <a:t> </a:t>
            </a:r>
            <a:r>
              <a:rPr lang="en-GB" altLang="en-US" dirty="0" smtClean="0"/>
              <a:t>records)</a:t>
            </a:r>
          </a:p>
          <a:p>
            <a:pPr lvl="2"/>
            <a:r>
              <a:rPr lang="en-GB" altLang="en-US" dirty="0" err="1"/>
              <a:t>s</a:t>
            </a:r>
            <a:r>
              <a:rPr lang="en-GB" altLang="en-US" dirty="0" err="1" smtClean="0"/>
              <a:t>sssdddt.yyn</a:t>
            </a:r>
            <a:r>
              <a:rPr lang="en-GB" altLang="en-US" dirty="0" smtClean="0"/>
              <a:t> (RINEX navigation file, i.e. the broadcast ephemeris)</a:t>
            </a:r>
          </a:p>
          <a:p>
            <a:pPr lvl="1"/>
            <a:r>
              <a:rPr lang="en-GB" altLang="en-US" dirty="0"/>
              <a:t>e</a:t>
            </a:r>
            <a:r>
              <a:rPr lang="en-GB" altLang="en-US" dirty="0" smtClean="0"/>
              <a:t>.g., hers1270.03o is observation data for </a:t>
            </a:r>
            <a:r>
              <a:rPr lang="en-GB" altLang="en-US" dirty="0" err="1" smtClean="0"/>
              <a:t>Herstmonceux</a:t>
            </a:r>
            <a:r>
              <a:rPr lang="en-GB" altLang="en-US" dirty="0" smtClean="0"/>
              <a:t>, day 127, session 0, year 2003</a:t>
            </a:r>
          </a:p>
          <a:p>
            <a:r>
              <a:rPr lang="en-GB" altLang="en-US" dirty="0" smtClean="0"/>
              <a:t>All dates and times in GPST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63029" y="2040488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         :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700385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545133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/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3565" y="4420052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63940" y="3742719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</a:t>
            </a:r>
            <a:r>
              <a:rPr lang="en-GB" dirty="0"/>
              <a:t>3</a:t>
            </a:r>
            <a:r>
              <a:rPr lang="en-GB" dirty="0" smtClean="0"/>
              <a:t>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 smtClean="0"/>
              <a:t>Must be able to accommodate increased number and complexity of observations from multi-GNSS observations (GPS, GLONASS, Galileo, </a:t>
            </a:r>
            <a:r>
              <a:rPr lang="en-GB" altLang="en-US" sz="1800" dirty="0" err="1" smtClean="0"/>
              <a:t>BeiDou</a:t>
            </a:r>
            <a:r>
              <a:rPr lang="en-GB" altLang="en-US" sz="1800" dirty="0" smtClean="0"/>
              <a:t>, etc.)</a:t>
            </a:r>
          </a:p>
          <a:p>
            <a:r>
              <a:rPr lang="en-GB" altLang="en-US" sz="1800" dirty="0" smtClean="0"/>
              <a:t>Latest definition </a:t>
            </a:r>
            <a:r>
              <a:rPr lang="en-GB" altLang="en-US" sz="1800" dirty="0"/>
              <a:t>at ftp</a:t>
            </a:r>
            <a:r>
              <a:rPr lang="en-GB" altLang="en-US" sz="1800" dirty="0" smtClean="0"/>
              <a:t>://igs.org/pub/data/format/rinex303.pdf</a:t>
            </a:r>
          </a:p>
          <a:p>
            <a:r>
              <a:rPr lang="en-GB" altLang="en-US" sz="1800" dirty="0" smtClean="0"/>
              <a:t>Each file type consists of a header section and a data section</a:t>
            </a:r>
          </a:p>
          <a:p>
            <a:r>
              <a:rPr lang="en-GB" altLang="en-US" sz="1800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sz="1600" dirty="0" smtClean="0"/>
              <a:t>These labels are mandatory and must appear exactly as per format description </a:t>
            </a:r>
          </a:p>
          <a:p>
            <a:r>
              <a:rPr lang="en-GB" altLang="en-US" sz="1800" dirty="0" smtClean="0"/>
              <a:t>RINEX 3 filename convention is longer and more complicated than for RINEX 2, e.g.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en-US" sz="1800" dirty="0" smtClean="0"/>
              <a:t>TG0100USA_R_20153650000_01D_30S_GO.crx.gz</a:t>
            </a:r>
            <a:endParaRPr lang="en-GB" alt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85632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4-character site ID</a:t>
            </a:r>
            <a:br>
              <a:rPr lang="en-US" dirty="0" smtClean="0"/>
            </a:br>
            <a:r>
              <a:rPr lang="en-US" dirty="0" smtClean="0"/>
              <a:t>(same as RINEX 2)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563895" y="5008773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165" y="5270710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Monument and</a:t>
            </a:r>
            <a:br>
              <a:rPr lang="en-US" dirty="0" smtClean="0"/>
            </a:br>
            <a:r>
              <a:rPr lang="en-US" dirty="0" smtClean="0"/>
              <a:t>receiver indices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2132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 country code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517901" y="5010150"/>
            <a:ext cx="72758" cy="3169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66908" y="5279520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source</a:t>
            </a:r>
            <a:br>
              <a:rPr lang="en-US" dirty="0" smtClean="0"/>
            </a:br>
            <a:r>
              <a:rPr lang="en-US" dirty="0" smtClean="0"/>
              <a:t>(R = receiver)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347456" y="5010150"/>
            <a:ext cx="710872" cy="9088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62331" y="5851544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epoch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YYYYDDDhhmm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031882" y="5856069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length</a:t>
            </a:r>
            <a:br>
              <a:rPr lang="en-US" dirty="0" smtClean="0"/>
            </a:br>
            <a:r>
              <a:rPr lang="en-US" dirty="0" smtClean="0"/>
              <a:t>(01D = 1 day)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289550" y="5010151"/>
            <a:ext cx="946150" cy="92074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92538" y="5270710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interval and type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762625" y="5048749"/>
            <a:ext cx="946150" cy="4569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187485" y="5008775"/>
            <a:ext cx="541184" cy="4969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563895" y="5008773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23837870.934 5 </a:t>
            </a:r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    125268876.649 7  97612114.300 4  97612120.067 7  93544938.844 5        42.000          24.500          41.600 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31.200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641292" y="3029825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61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975829" y="3029825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310366" y="3033663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063941" y="3072159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45158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System now listed along </a:t>
            </a:r>
            <a:r>
              <a:rPr lang="en-US" sz="1600" smtClean="0">
                <a:solidFill>
                  <a:schemeClr val="accent1"/>
                </a:solidFill>
              </a:rPr>
              <a:t>with observation types</a:t>
            </a:r>
            <a:endParaRPr lang="en-US" sz="1600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572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353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326719" y="3036896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04048" y="5071872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24539" y="6047581"/>
            <a:ext cx="7686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Observation codes more complicated than RINEX 2 (see Tables 4–10 of current RINEX 3(.03) document)</a:t>
            </a:r>
            <a:endParaRPr lang="en-US" sz="14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63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88192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17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08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smtClean="0"/>
              <a:t>Unzip using “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unzip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http://www.pkware.com</a:t>
            </a:r>
            <a:r>
              <a:rPr lang="en-GB" altLang="en-US" dirty="0" smtClean="0"/>
              <a:t>/ </a:t>
            </a:r>
            <a:r>
              <a:rPr lang="en-GB" altLang="en-US" dirty="0"/>
              <a:t>or http://www.winzip.com</a:t>
            </a:r>
            <a:r>
              <a:rPr lang="en-GB" altLang="en-US" dirty="0" smtClean="0"/>
              <a:t>/, </a:t>
            </a:r>
            <a:r>
              <a:rPr lang="en-GB" altLang="en-US" dirty="0"/>
              <a:t>or </a:t>
            </a:r>
            <a:r>
              <a:rPr lang="en-US" dirty="0"/>
              <a:t>http://www.7-zip.org</a:t>
            </a:r>
            <a:r>
              <a:rPr lang="en-US" dirty="0" smtClean="0"/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rnx.gz</a:t>
            </a:r>
            <a:r>
              <a:rPr lang="en-GB" altLang="en-US" dirty="0" smtClean="0"/>
              <a:t>” (RINEX 3) files </a:t>
            </a:r>
            <a:r>
              <a:rPr lang="en-GB" altLang="en-US" dirty="0"/>
              <a:t>(UNIX </a:t>
            </a:r>
            <a:r>
              <a:rPr lang="en-GB" altLang="en-US" dirty="0" smtClean="0">
                <a:latin typeface="Courier"/>
                <a:cs typeface="Courier"/>
              </a:rPr>
              <a:t>compress</a:t>
            </a:r>
            <a:r>
              <a:rPr lang="en-GB" altLang="en-US" dirty="0" smtClean="0"/>
              <a:t> or </a:t>
            </a:r>
            <a:r>
              <a:rPr lang="en-GB" altLang="en-US" dirty="0" err="1" smtClean="0">
                <a:latin typeface="Courier"/>
                <a:cs typeface="Courier"/>
              </a:rPr>
              <a:t>gzip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hers1270.03o.Z, </a:t>
            </a:r>
            <a:r>
              <a:rPr lang="en-US" altLang="en-US" dirty="0" smtClean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>
                <a:latin typeface="Courier"/>
                <a:cs typeface="Courier"/>
              </a:rPr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/>
                <a:cs typeface="Courier"/>
              </a:rPr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crx.g</a:t>
            </a:r>
            <a:r>
              <a:rPr lang="en-GB" altLang="en-US" dirty="0" err="1"/>
              <a:t>z</a:t>
            </a:r>
            <a:r>
              <a:rPr lang="en-GB" altLang="en-US" dirty="0" smtClean="0"/>
              <a:t>” (RINEX 3) </a:t>
            </a:r>
            <a:r>
              <a:rPr lang="en-GB" altLang="en-US" dirty="0"/>
              <a:t>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hers1270.03d.Z, </a:t>
            </a:r>
            <a:r>
              <a:rPr lang="en-US" altLang="en-US" dirty="0" smtClean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</a:t>
            </a:r>
            <a:r>
              <a:rPr lang="en-GB" altLang="en-US" dirty="0" smtClean="0"/>
              <a:t>and *.</a:t>
            </a:r>
            <a:r>
              <a:rPr lang="en-GB" altLang="en-US" dirty="0" err="1" smtClean="0"/>
              <a:t>crx</a:t>
            </a:r>
            <a:r>
              <a:rPr lang="en-GB" altLang="en-US" dirty="0" smtClean="0"/>
              <a:t> files</a:t>
            </a:r>
            <a:endParaRPr lang="en-GB" altLang="en-US" dirty="0"/>
          </a:p>
          <a:p>
            <a:pPr lvl="2"/>
            <a:r>
              <a:rPr lang="en-GB" altLang="en-US" dirty="0"/>
              <a:t>Then need to </a:t>
            </a:r>
            <a:r>
              <a:rPr lang="en-GB" altLang="en-US" dirty="0" smtClean="0"/>
              <a:t>“</a:t>
            </a:r>
            <a:r>
              <a:rPr lang="en-GB" altLang="en-US" dirty="0" err="1" smtClean="0"/>
              <a:t>unHatanaka</a:t>
            </a:r>
            <a:r>
              <a:rPr lang="en-GB" altLang="en-US" dirty="0" smtClean="0"/>
              <a:t>” </a:t>
            </a:r>
            <a:r>
              <a:rPr lang="en-GB" altLang="en-US" dirty="0"/>
              <a:t>using </a:t>
            </a:r>
            <a:r>
              <a:rPr lang="en-GB" altLang="en-US" dirty="0" smtClean="0">
                <a:latin typeface="Courier"/>
                <a:cs typeface="Courier"/>
              </a:rPr>
              <a:t>CRX2RNX</a:t>
            </a:r>
            <a:r>
              <a:rPr lang="en-GB" altLang="en-US" dirty="0" smtClean="0"/>
              <a:t> from </a:t>
            </a:r>
            <a:r>
              <a:rPr lang="en-GB" altLang="en-US" dirty="0"/>
              <a:t>http://</a:t>
            </a:r>
            <a:r>
              <a:rPr lang="en-GB" altLang="en-US" dirty="0" smtClean="0"/>
              <a:t>terras.gsi.go.jp/ja/crx2rnx.html</a:t>
            </a:r>
          </a:p>
          <a:p>
            <a:pPr lvl="1"/>
            <a:r>
              <a:rPr lang="en-GB" altLang="en-US" dirty="0" smtClean="0"/>
              <a:t>Leica Geo Office </a:t>
            </a:r>
            <a:r>
              <a:rPr lang="en-GB" altLang="en-US" dirty="0" err="1" smtClean="0"/>
              <a:t>uncompresses</a:t>
            </a:r>
            <a:r>
              <a:rPr lang="en-GB" altLang="en-US" dirty="0" smtClean="0"/>
              <a:t> files automatically when using “Internet Download” tool</a:t>
            </a:r>
          </a:p>
          <a:p>
            <a:pPr lvl="2"/>
            <a:r>
              <a:rPr lang="en-GB" altLang="en-US" dirty="0" smtClean="0"/>
              <a:t>For manual import you need to </a:t>
            </a:r>
            <a:r>
              <a:rPr lang="en-GB" altLang="en-US" dirty="0" err="1" smtClean="0"/>
              <a:t>uncompress</a:t>
            </a:r>
            <a:r>
              <a:rPr lang="en-GB" altLang="en-US" dirty="0" smtClean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1292</Words>
  <Application>Microsoft Macintosh PowerPoint</Application>
  <PresentationFormat>On-screen Show (4:3)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Courier</vt:lpstr>
      <vt:lpstr>Courier New</vt:lpstr>
      <vt:lpstr>Arial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Michael Floyd</cp:lastModifiedBy>
  <cp:revision>133</cp:revision>
  <cp:lastPrinted>2017-11-11T19:30:38Z</cp:lastPrinted>
  <dcterms:created xsi:type="dcterms:W3CDTF">2014-11-13T20:18:27Z</dcterms:created>
  <dcterms:modified xsi:type="dcterms:W3CDTF">2017-11-11T19:30:43Z</dcterms:modified>
  <cp:category/>
</cp:coreProperties>
</file>