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1" r:id="rId3"/>
    <p:sldId id="286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9"/>
    <p:restoredTop sz="93972"/>
  </p:normalViewPr>
  <p:slideViewPr>
    <p:cSldViewPr snapToGrid="0" snapToObjects="1">
      <p:cViewPr varScale="1">
        <p:scale>
          <a:sx n="105" d="100"/>
          <a:sy n="105" d="100"/>
        </p:scale>
        <p:origin x="15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collection and archiving (field)</a:t>
          </a:r>
          <a:endParaRPr lang="en-US" dirty="0">
            <a:solidFill>
              <a:schemeClr val="tx1"/>
            </a:solidFill>
          </a:endParaRP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Raw (RINEX) data processing (GAMIT)</a:t>
          </a:r>
          <a:endParaRPr lang="en-US" dirty="0">
            <a:solidFill>
              <a:schemeClr val="tx1"/>
            </a:solidFill>
          </a:endParaRP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 series and velocity generation (GLOBK)</a:t>
          </a:r>
          <a:endParaRPr lang="en-US" dirty="0">
            <a:solidFill>
              <a:schemeClr val="tx1"/>
            </a:solidFill>
          </a:endParaRP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  <dgm:t>
        <a:bodyPr/>
        <a:lstStyle/>
        <a:p>
          <a:endParaRPr lang="en-US"/>
        </a:p>
      </dgm:t>
    </dgm:pt>
    <dgm:pt modelId="{53CF22C7-5E55-854F-9224-A9889E49471C}" type="pres">
      <dgm:prSet presAssocID="{5A81DA8A-1273-6341-902D-EA306092AEC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  <dgm:t>
        <a:bodyPr/>
        <a:lstStyle/>
        <a:p>
          <a:endParaRPr lang="en-US"/>
        </a:p>
      </dgm:t>
    </dgm:pt>
    <dgm:pt modelId="{B8BA3351-22BB-7E47-8E4D-4B811D0338C9}" type="pres">
      <dgm:prSet presAssocID="{3A6F7AE7-16DC-CB48-993D-447EF8C5C9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6931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Data collection and archiving (field)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3340" y="1590538"/>
        <a:ext cx="1998981" cy="1170261"/>
      </dsp:txXfrm>
    </dsp:sp>
    <dsp:sp modelId="{2440D105-4DA8-E549-BF49-4510E82F3BB4}">
      <dsp:nvSpPr>
        <dsp:cNvPr id="0" name=""/>
        <dsp:cNvSpPr/>
      </dsp:nvSpPr>
      <dsp:spPr>
        <a:xfrm>
          <a:off x="2119292" y="1673259"/>
          <a:ext cx="772458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19292" y="1874223"/>
        <a:ext cx="540721" cy="602891"/>
      </dsp:txXfrm>
    </dsp:sp>
    <dsp:sp modelId="{B061858D-9368-3642-80F8-211D932A058F}">
      <dsp:nvSpPr>
        <dsp:cNvPr id="0" name=""/>
        <dsp:cNvSpPr/>
      </dsp:nvSpPr>
      <dsp:spPr>
        <a:xfrm>
          <a:off x="2907450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Raw (RINEX) data processing (GAMIT)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943859" y="1590538"/>
        <a:ext cx="1998981" cy="1170261"/>
      </dsp:txXfrm>
    </dsp:sp>
    <dsp:sp modelId="{9E3B02EC-C0F1-AB4D-A8C3-40486638FBF9}">
      <dsp:nvSpPr>
        <dsp:cNvPr id="0" name=""/>
        <dsp:cNvSpPr/>
      </dsp:nvSpPr>
      <dsp:spPr>
        <a:xfrm>
          <a:off x="5018638" y="1673259"/>
          <a:ext cx="774804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018638" y="1874223"/>
        <a:ext cx="542363" cy="602891"/>
      </dsp:txXfrm>
    </dsp:sp>
    <dsp:sp modelId="{8859691C-7FB9-B248-94DC-758782F30C55}">
      <dsp:nvSpPr>
        <dsp:cNvPr id="0" name=""/>
        <dsp:cNvSpPr/>
      </dsp:nvSpPr>
      <dsp:spPr>
        <a:xfrm>
          <a:off x="5807969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Time series and velocity generation (GLOBK)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844378" y="1590538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processing </a:t>
            </a:r>
            <a:r>
              <a:rPr lang="en-US" smtClean="0"/>
              <a:t>workflow for </a:t>
            </a:r>
            <a:r>
              <a:rPr lang="en-US" dirty="0" smtClean="0"/>
              <a:t>GAMIT/GLOBK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675" y="862878"/>
            <a:ext cx="2304288" cy="866407"/>
          </a:xfrm>
          <a:prstGeom prst="rect">
            <a:avLst/>
          </a:prstGeom>
        </p:spPr>
      </p:pic>
      <p:pic>
        <p:nvPicPr>
          <p:cNvPr id="7" name="Picture 6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003" y="1114868"/>
            <a:ext cx="1599993" cy="362429"/>
          </a:xfrm>
          <a:prstGeom prst="rect">
            <a:avLst/>
          </a:prstGeom>
        </p:spPr>
      </p:pic>
      <p:pic>
        <p:nvPicPr>
          <p:cNvPr id="8" name="Picture 7" descr="unavco-logo-red-black-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3145" y="1073036"/>
            <a:ext cx="2085328" cy="521332"/>
          </a:xfrm>
          <a:prstGeom prst="rect">
            <a:avLst/>
          </a:prstGeom>
        </p:spPr>
      </p:pic>
      <p:pic>
        <p:nvPicPr>
          <p:cNvPr id="9" name="Picture 2" descr="ttps://upload.wikimedia.org/wikipedia/en/d/dc/Addis_Ababa_University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2816" y="162836"/>
            <a:ext cx="658368" cy="74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ttp://geoprisms.org/wpdemo/wp-content/uploads/2014/06/cropped-GeoPRISMS_favicon_trans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4070" y="882082"/>
            <a:ext cx="8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ttp://www.rcuk.ac.uk/RCUK-prod/assets/image/GCRFfullcolou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9517" y="1080024"/>
            <a:ext cx="763864" cy="4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15"/>
          <p:cNvSpPr txBox="1">
            <a:spLocks/>
          </p:cNvSpPr>
          <p:nvPr/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M.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A. Floyd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Massachusetts Institute of Technology, Cambridge, MA, USA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GPS Data Processing and Analysis with GAMIT/GLOBK and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ourier" charset="0"/>
                <a:ea typeface="Courier" charset="0"/>
                <a:cs typeface="Courier" charset="0"/>
              </a:rPr>
              <a:t>track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Addis Ababa University, Ethiopia</a:t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24–25 &amp; 27–29 November 2017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http://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geoweb.mit.edu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/~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floyd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/courses/gg/201711_AAU/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Material from R. W. King, T. A. Herring, M. A. Floyd (MIT) and S. C.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McClusky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 (now at ANU)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GLOBK long-term velocities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Combine daily (continuous) or short-term combined h-files (e.g. surveys; see last slide)</a:t>
            </a:r>
          </a:p>
          <a:p>
            <a:r>
              <a:rPr lang="en-US" dirty="0" smtClean="0"/>
              <a:t>Plot long-term time series from short-term combination “.org”-file(s)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to form </a:t>
            </a:r>
            <a:r>
              <a:rPr lang="en-US" dirty="0" smtClean="0"/>
              <a:t>final solution </a:t>
            </a:r>
            <a:r>
              <a:rPr lang="en-US" dirty="0"/>
              <a:t>file for </a:t>
            </a:r>
            <a:r>
              <a:rPr lang="en-US" dirty="0" smtClean="0"/>
              <a:t>all data (another “.</a:t>
            </a:r>
            <a:r>
              <a:rPr lang="en-US" dirty="0"/>
              <a:t>org”-file) </a:t>
            </a:r>
            <a:r>
              <a:rPr lang="en-US" i="1" dirty="0" smtClean="0"/>
              <a:t>with </a:t>
            </a:r>
            <a:r>
              <a:rPr lang="en-US" i="1" dirty="0"/>
              <a:t>estimating </a:t>
            </a:r>
            <a:r>
              <a:rPr lang="en-US" i="1" dirty="0" smtClean="0"/>
              <a:t>velocities</a:t>
            </a:r>
            <a:r>
              <a:rPr lang="en-US" dirty="0" smtClean="0"/>
              <a:t>, e.g.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b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/>
              <a:t> capable of running all these individual commands </a:t>
            </a:r>
            <a:r>
              <a:rPr lang="en-US" smtClean="0"/>
              <a:t>to produce time </a:t>
            </a:r>
            <a:r>
              <a:rPr lang="en-US" dirty="0" smtClean="0"/>
              <a:t>series, short-term combinations and long-term velocity solutions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scripts that control GAMIT and GLOBK all have a built-in help page which can be evoked by entering command name only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/com contains all of the scripts used</a:t>
            </a:r>
          </a:p>
          <a:p>
            <a:pPr lvl="1"/>
            <a:r>
              <a:rPr lang="en-US" dirty="0" smtClean="0"/>
              <a:t>~/gg/</a:t>
            </a:r>
            <a:r>
              <a:rPr lang="en-US" dirty="0" err="1" smtClean="0"/>
              <a:t>gamit</a:t>
            </a:r>
            <a:r>
              <a:rPr lang="en-US" dirty="0" smtClean="0"/>
              <a:t>/bin and ~/gg/</a:t>
            </a:r>
            <a:r>
              <a:rPr lang="en-US" dirty="0" err="1" smtClean="0"/>
              <a:t>kf</a:t>
            </a:r>
            <a:r>
              <a:rPr lang="en-US" dirty="0" smtClean="0"/>
              <a:t>/bin contain the program executables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gg is a link in your home directory that points to the directory with the GAMIT/GLOBK software installed and should </a:t>
            </a:r>
            <a:r>
              <a:rPr lang="en-US" i="1" dirty="0" smtClean="0"/>
              <a:t>not</a:t>
            </a:r>
            <a:r>
              <a:rPr lang="en-US" dirty="0" smtClean="0"/>
              <a:t> be removed)</a:t>
            </a:r>
          </a:p>
          <a:p>
            <a:r>
              <a:rPr lang="en-US" dirty="0" smtClean="0"/>
              <a:t>Once the software is installed, user selects data to be processed over some interval of time and uses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 for the processing</a:t>
            </a:r>
          </a:p>
          <a:p>
            <a:r>
              <a:rPr lang="en-US" dirty="0" smtClean="0"/>
              <a:t>GLOBK is used after the daily processing to combine results and set the reference frame</a:t>
            </a:r>
          </a:p>
          <a:p>
            <a:r>
              <a:rPr lang="en-US" dirty="0" smtClean="0"/>
              <a:t>Everyone should have completed the installation of the software at this point</a:t>
            </a:r>
          </a:p>
          <a:p>
            <a:r>
              <a:rPr lang="en-US" dirty="0" smtClean="0"/>
              <a:t>Running the example case is a good idea to make sure installation was successful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stages of GAMIT/GLOBK for geoscience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5170" y="3684997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RINEX</a:t>
            </a:r>
            <a:br>
              <a:rPr lang="en-US" dirty="0" smtClean="0"/>
            </a:b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80469" y="3678362"/>
            <a:ext cx="75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ASCII</a:t>
            </a:r>
            <a:br>
              <a:rPr lang="en-US" dirty="0" smtClean="0"/>
            </a:br>
            <a:r>
              <a:rPr lang="en-US" dirty="0" smtClean="0"/>
              <a:t>h-files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40189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 smtClean="0"/>
              <a:t> (model observations)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 smtClean="0"/>
              <a:t> (cleans data)</a:t>
            </a: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 smtClean="0"/>
              <a:t> (solve for parameters)</a:t>
            </a:r>
            <a:endParaRPr lang="en-US" dirty="0"/>
          </a:p>
        </p:txBody>
      </p:sp>
      <p:sp>
        <p:nvSpPr>
          <p:cNvPr id="5" name="Circular Arrow 4"/>
          <p:cNvSpPr>
            <a:spLocks noChangeAspect="1"/>
          </p:cNvSpPr>
          <p:nvPr/>
        </p:nvSpPr>
        <p:spPr>
          <a:xfrm rot="16200000">
            <a:off x="3200531" y="1662774"/>
            <a:ext cx="1008000" cy="1008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66" y="1611993"/>
            <a:ext cx="2245054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unpkr00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35168" y="5124054"/>
            <a:ext cx="3364992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 (time series)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(velocities)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 rot="5400000">
            <a:off x="1385324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4418317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7414702" y="4479333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data must be prepared for input to GAMIT</a:t>
            </a:r>
          </a:p>
          <a:p>
            <a:r>
              <a:rPr lang="en-US" dirty="0" smtClean="0"/>
              <a:t>Output from GAMIT are ASCII (text) “h”-files</a:t>
            </a:r>
          </a:p>
          <a:p>
            <a:pPr lvl="1"/>
            <a:r>
              <a:rPr lang="en-US" dirty="0" smtClean="0"/>
              <a:t>Loosely constrained solutions with a priori parameter information, parameters adjustments and full covariance matrices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nput </a:t>
            </a:r>
            <a:r>
              <a:rPr lang="en-US" dirty="0"/>
              <a:t>to </a:t>
            </a:r>
            <a:r>
              <a:rPr lang="en-US" dirty="0" smtClean="0"/>
              <a:t>GLOBK are binary version of h-files</a:t>
            </a:r>
          </a:p>
          <a:p>
            <a:pPr lvl="1"/>
            <a:r>
              <a:rPr lang="en-US" dirty="0" smtClean="0"/>
              <a:t>Convert from ASCII to binary h-files using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>
                <a:ea typeface="Courier" charset="0"/>
                <a:cs typeface="Courier" charset="0"/>
              </a:rPr>
              <a:t> (or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-opt H</a:t>
            </a:r>
            <a:r>
              <a:rPr lang="en-US" dirty="0" smtClean="0">
                <a:ea typeface="Courier" charset="0"/>
                <a:cs typeface="Courier" charset="0"/>
              </a:rPr>
              <a:t>” option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Final output of GLOBK is “.org”-file, which contains all information for</a:t>
            </a:r>
          </a:p>
          <a:p>
            <a:pPr lvl="1"/>
            <a:r>
              <a:rPr lang="en-US" dirty="0" smtClean="0"/>
              <a:t>Time series (“.</a:t>
            </a:r>
            <a:r>
              <a:rPr lang="en-US" dirty="0" err="1" smtClean="0"/>
              <a:t>pos</a:t>
            </a:r>
            <a:r>
              <a:rPr lang="en-US" dirty="0" smtClean="0"/>
              <a:t>”-files)</a:t>
            </a:r>
          </a:p>
          <a:p>
            <a:pPr marL="342900" lvl="1" indent="0">
              <a:buNone/>
            </a:pPr>
            <a:r>
              <a:rPr lang="en-US" dirty="0" smtClean="0"/>
              <a:t>and/or</a:t>
            </a:r>
          </a:p>
          <a:p>
            <a:pPr lvl="1"/>
            <a:r>
              <a:rPr lang="en-US" dirty="0" smtClean="0"/>
              <a:t>Velocities (“.</a:t>
            </a:r>
            <a:r>
              <a:rPr lang="en-US" dirty="0" err="1" smtClean="0"/>
              <a:t>vel</a:t>
            </a:r>
            <a:r>
              <a:rPr lang="en-US" dirty="0" smtClean="0"/>
              <a:t>”-files)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sh_setup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914400" lvl="1" indent="-514350"/>
            <a:r>
              <a:rPr lang="en-US" dirty="0" smtClean="0"/>
              <a:t>Check all links, especially to grid files (</a:t>
            </a:r>
            <a:r>
              <a:rPr lang="en-US" dirty="0" err="1" smtClean="0"/>
              <a:t>otl.grid</a:t>
            </a:r>
            <a:r>
              <a:rPr lang="en-US" dirty="0" smtClean="0"/>
              <a:t>, </a:t>
            </a:r>
            <a:r>
              <a:rPr lang="en-US" dirty="0" err="1" smtClean="0"/>
              <a:t>atl.grid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map.grid</a:t>
            </a:r>
            <a:r>
              <a:rPr lang="en-US" dirty="0" smtClean="0"/>
              <a:t>, </a:t>
            </a:r>
            <a:r>
              <a:rPr lang="en-US" dirty="0" err="1"/>
              <a:t>m</a:t>
            </a:r>
            <a:r>
              <a:rPr lang="en-US" dirty="0" err="1" smtClean="0"/>
              <a:t>et.grid</a:t>
            </a:r>
            <a:r>
              <a:rPr lang="en-US" dirty="0" smtClean="0"/>
              <a:t>; see </a:t>
            </a:r>
            <a:r>
              <a:rPr lang="en-US" dirty="0" err="1" smtClean="0"/>
              <a:t>sestbl</a:t>
            </a:r>
            <a:r>
              <a:rPr lang="en-US" dirty="0" smtClean="0"/>
              <a:t>. for what is “switched 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RINEX data to be processed in </a:t>
            </a:r>
            <a:r>
              <a:rPr lang="en-US" dirty="0" err="1" smtClean="0"/>
              <a:t>rinex</a:t>
            </a:r>
            <a:r>
              <a:rPr lang="en-US" dirty="0" smtClean="0"/>
              <a:t>/ directory</a:t>
            </a:r>
          </a:p>
          <a:p>
            <a:pPr marL="914400" lvl="1" indent="-514350"/>
            <a:r>
              <a:rPr lang="en-US" dirty="0" smtClean="0"/>
              <a:t>Except any publicly-available RINEX files one has set to be </a:t>
            </a:r>
            <a:r>
              <a:rPr lang="en-US" dirty="0" err="1" smtClean="0"/>
              <a:t>FTP’d</a:t>
            </a:r>
            <a:r>
              <a:rPr lang="en-US" dirty="0" smtClean="0"/>
              <a:t> in </a:t>
            </a:r>
            <a:r>
              <a:rPr lang="en-US" dirty="0" err="1" smtClean="0"/>
              <a:t>sites.defaults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station.info</a:t>
            </a:r>
            <a:r>
              <a:rPr lang="en-US" dirty="0" smtClean="0"/>
              <a:t>, e.g.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sh_upd_stnfo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apr</a:t>
            </a:r>
            <a:r>
              <a:rPr lang="en-US" dirty="0" smtClean="0"/>
              <a:t>-file, e.g.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sh_rx2apr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h_gamit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r>
              <a:rPr lang="en-US" dirty="0" smtClean="0"/>
              <a:t> is the master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/>
                <a:cs typeface="Courier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sites.defaults</a:t>
            </a:r>
            <a:r>
              <a:rPr lang="en-US" dirty="0" smtClean="0"/>
              <a:t> (list of sites to process in experiment)</a:t>
            </a:r>
            <a:endParaRPr lang="en-US" dirty="0"/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</a:t>
            </a:r>
            <a:r>
              <a:rPr lang="en-US" dirty="0" smtClean="0"/>
              <a:t>get right)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</a:t>
            </a:r>
            <a:r>
              <a:rPr lang="en-US" dirty="0" smtClean="0"/>
              <a:t>get right)</a:t>
            </a:r>
          </a:p>
          <a:p>
            <a:r>
              <a:rPr lang="en-US" dirty="0" smtClean="0"/>
              <a:t>More detail in following </a:t>
            </a:r>
            <a:r>
              <a:rPr lang="en-US" smtClean="0"/>
              <a:t>lecture (last </a:t>
            </a:r>
            <a:r>
              <a:rPr lang="en-US" dirty="0" smtClean="0"/>
              <a:t>lecture this afternoon)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Phase data processing: GAMIT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/>
              <a:t>) and prepare 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/>
              <a:t>) </a:t>
            </a:r>
            <a:r>
              <a:rPr lang="en-US" dirty="0" smtClean="0"/>
              <a:t>orbits</a:t>
            </a:r>
          </a:p>
          <a:p>
            <a:pPr lvl="1"/>
            <a:r>
              <a:rPr lang="en-US" dirty="0" smtClean="0"/>
              <a:t>Make clock 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makej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Download publicly available sites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 smtClean="0"/>
              <a:t>) and convert </a:t>
            </a:r>
            <a:r>
              <a:rPr lang="en-US" dirty="0"/>
              <a:t>RINEX files to GAMIT </a:t>
            </a:r>
            <a:r>
              <a:rPr lang="en-US" dirty="0" smtClean="0"/>
              <a:t>internal format for phase-and-</a:t>
            </a:r>
            <a:r>
              <a:rPr lang="en-US" dirty="0" err="1" smtClean="0"/>
              <a:t>pseudorange</a:t>
            </a:r>
            <a:r>
              <a:rPr lang="en-US" dirty="0" smtClean="0"/>
              <a:t> observations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makex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batch (“b”) files</a:t>
            </a:r>
          </a:p>
          <a:p>
            <a:r>
              <a:rPr lang="en-US" dirty="0" smtClean="0"/>
              <a:t>Iterative solution (run b-files)</a:t>
            </a:r>
          </a:p>
          <a:p>
            <a:pPr lvl="1"/>
            <a:r>
              <a:rPr lang="en-US" dirty="0" smtClean="0"/>
              <a:t>Calculate synthetic observations from a priori parameters and models (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Create observables (LC, L1+L2, etc.), clean data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Fit calculated to observed by solving for parameter estimates (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Update a priori information if large adjustments</a:t>
            </a:r>
          </a:p>
          <a:p>
            <a:r>
              <a:rPr lang="en-US" dirty="0" smtClean="0"/>
              <a:t>All the above command steps are run for the user by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 smtClean="0"/>
          </a:p>
          <a:p>
            <a:pPr lvl="1"/>
            <a:r>
              <a:rPr lang="en-US" dirty="0" smtClean="0"/>
              <a:t>Although preparation of orbits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 smtClean="0"/>
              <a:t>/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 smtClean="0"/>
              <a:t>) and RINEX 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 smtClean="0"/>
              <a:t>) often done manually, depending on resources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sp>
        <p:nvSpPr>
          <p:cNvPr id="6" name="Circular Arrow 5"/>
          <p:cNvSpPr>
            <a:spLocks noChangeAspect="1"/>
          </p:cNvSpPr>
          <p:nvPr/>
        </p:nvSpPr>
        <p:spPr>
          <a:xfrm rot="16200000">
            <a:off x="299671" y="3767541"/>
            <a:ext cx="1332000" cy="1332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Post-processing: GLOBK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ASCII h-files to binary h-files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in </a:t>
            </a:r>
            <a:r>
              <a:rPr lang="en-US" dirty="0" err="1" smtClean="0"/>
              <a:t>glbf</a:t>
            </a:r>
            <a:r>
              <a:rPr lang="en-US" dirty="0" smtClean="0"/>
              <a:t>/)</a:t>
            </a:r>
          </a:p>
          <a:p>
            <a:r>
              <a:rPr lang="en-US" dirty="0" smtClean="0"/>
              <a:t>Generate and chronological list of binary h-files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US" dirty="0" smtClean="0"/>
              <a:t> in </a:t>
            </a:r>
            <a:r>
              <a:rPr lang="en-US" dirty="0" err="1" smtClean="0"/>
              <a:t>gsoln</a:t>
            </a:r>
            <a:r>
              <a:rPr lang="en-US" dirty="0" smtClean="0"/>
              <a:t>/)</a:t>
            </a:r>
          </a:p>
          <a:p>
            <a:r>
              <a:rPr lang="en-US" dirty="0" smtClean="0"/>
              <a:t>At this point, diverge in approach depending on solution sought</a:t>
            </a:r>
          </a:p>
          <a:p>
            <a:pPr lvl="1"/>
            <a:r>
              <a:rPr lang="en-US" dirty="0" smtClean="0"/>
              <a:t>More details about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,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in lectures tomorrow</a:t>
            </a:r>
          </a:p>
          <a:p>
            <a:r>
              <a:rPr lang="en-US" dirty="0" smtClean="0"/>
              <a:t>Similarly to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, the batch script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/>
              <a:t> will run all of the above command steps (and more, introduced in next slides)</a:t>
            </a:r>
          </a:p>
          <a:p>
            <a:pPr lvl="1"/>
            <a:r>
              <a:rPr lang="en-US" dirty="0" smtClean="0"/>
              <a:t>User may just need to edit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and/or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command files to achieve most desired types of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GLOBK short-term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days from a period over which velocities are negligible, e.g. a 10-day survey, bi-weekly or monthly combinations for continuous GNSS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 to generate time 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Inspect time series to identify (and remove) outliers</a:t>
            </a:r>
          </a:p>
          <a:p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to form one solution file for survey (“.org”-file) </a:t>
            </a:r>
            <a:r>
              <a:rPr lang="en-US" i="1" dirty="0" smtClean="0"/>
              <a:t>without estimating velocities</a:t>
            </a:r>
            <a:r>
              <a:rPr lang="en-US" dirty="0" smtClean="0"/>
              <a:t>, e.g.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  <a:b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/>
              <a:t>o</a:t>
            </a:r>
            <a:r>
              <a:rPr lang="en-US" dirty="0" smtClean="0"/>
              <a:t>r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953</Words>
  <Application>Microsoft Macintosh PowerPoint</Application>
  <PresentationFormat>On-screen Show (4:3)</PresentationFormat>
  <Paragraphs>125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Courier</vt:lpstr>
      <vt:lpstr>Courier New</vt:lpstr>
      <vt:lpstr>Arial</vt:lpstr>
      <vt:lpstr>Office Theme</vt:lpstr>
      <vt:lpstr>Basics of processing workflow for GAMIT/GLOBK</vt:lpstr>
      <vt:lpstr>Structure</vt:lpstr>
      <vt:lpstr>Basic stages of GAMIT/GLOBK for geoscience</vt:lpstr>
      <vt:lpstr>Basic inputs and outputs</vt:lpstr>
      <vt:lpstr>GAMIT</vt:lpstr>
      <vt:lpstr>sh_gamit</vt:lpstr>
      <vt:lpstr>Phase data processing: GAMIT</vt:lpstr>
      <vt:lpstr>Post-processing: GLOBK</vt:lpstr>
      <vt:lpstr>GLOBK short-term combinations</vt:lpstr>
      <vt:lpstr>GLOBK long-term velocities</vt:lpstr>
    </vt:vector>
  </TitlesOfParts>
  <Manager/>
  <Company>MIT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processing workflow for GAMIT/GLOBK</dc:title>
  <dc:subject/>
  <dc:creator>M. Floyd</dc:creator>
  <cp:keywords/>
  <dc:description/>
  <cp:lastModifiedBy>Michael Floyd</cp:lastModifiedBy>
  <cp:revision>59</cp:revision>
  <cp:lastPrinted>2017-06-14T13:35:41Z</cp:lastPrinted>
  <dcterms:created xsi:type="dcterms:W3CDTF">2014-11-13T20:18:27Z</dcterms:created>
  <dcterms:modified xsi:type="dcterms:W3CDTF">2017-11-11T19:35:11Z</dcterms:modified>
  <cp:category/>
</cp:coreProperties>
</file>