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1"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29"/>
    <p:restoredTop sz="84080"/>
  </p:normalViewPr>
  <p:slideViewPr>
    <p:cSldViewPr snapToGrid="0" snapToObjects="1">
      <p:cViewPr>
        <p:scale>
          <a:sx n="85" d="100"/>
          <a:sy n="85" d="100"/>
        </p:scale>
        <p:origin x="1352" y="3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2017/11/25</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smtClean="0"/>
              <a:t>2017/11/25</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To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en-GB" smtClean="0"/>
              <a:t>2017/11/25</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p>
          <a:p>
            <a:pPr eaLnBrk="1" hangingPunct="1"/>
            <a:r>
              <a:rPr lang="en-US" baseline="0" dirty="0" smtClean="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r>
              <a:rPr lang="en-US" sz="1400" i="1" dirty="0" smtClean="0"/>
              <a:t>.  See the doc file </a:t>
            </a:r>
            <a:r>
              <a:rPr lang="en-US" sz="1400" i="1" dirty="0" err="1" smtClean="0"/>
              <a:t>Using_global_h</a:t>
            </a:r>
            <a:r>
              <a:rPr lang="en-US" sz="1400" i="1" dirty="0" smtClean="0"/>
              <a:t>-files</a:t>
            </a:r>
            <a:r>
              <a:rPr lang="en-US" sz="1400" i="1" baseline="0" dirty="0" smtClean="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need to understand</a:t>
            </a:r>
            <a:r>
              <a:rPr lang="en-US" baseline="0" dirty="0" smtClean="0"/>
              <a:t> all of the entries in this file. </a:t>
            </a:r>
            <a:endParaRPr lang="en-US" dirty="0"/>
          </a:p>
        </p:txBody>
      </p:sp>
      <p:sp>
        <p:nvSpPr>
          <p:cNvPr id="4" name="Date Placeholder 3"/>
          <p:cNvSpPr>
            <a:spLocks noGrp="1"/>
          </p:cNvSpPr>
          <p:nvPr>
            <p:ph type="dt"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expt</a:t>
            </a:r>
            <a:r>
              <a:rPr lang="en-US" dirty="0" smtClean="0"/>
              <a:t>]</a:t>
            </a:r>
            <a:r>
              <a:rPr lang="en-US" baseline="0" dirty="0" smtClean="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Modest</a:t>
            </a:r>
            <a:r>
              <a:rPr lang="en-US" baseline="0" dirty="0" smtClean="0"/>
              <a:t> </a:t>
            </a:r>
            <a:r>
              <a:rPr lang="en-US" baseline="0" dirty="0" err="1" smtClean="0"/>
              <a:t>contraints</a:t>
            </a:r>
            <a:r>
              <a:rPr lang="en-US" baseline="0" dirty="0" smtClean="0"/>
              <a:t> (5-10 cm) on one or two sites are sufficient to effect good ambiguity resolution.  In many cases you can simply use the template in </a:t>
            </a:r>
            <a:r>
              <a:rPr lang="en-US" baseline="0" dirty="0" err="1" smtClean="0"/>
              <a:t>gg</a:t>
            </a:r>
            <a:r>
              <a:rPr lang="en-US" baseline="0" dirty="0" smtClean="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2017/11/25</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2017/11/25</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2017/11/25</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2017/11/25</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2017/11/25</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2017/11/25</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46847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New" charset="0"/>
                <a:ea typeface="Courier New" charset="0"/>
                <a:cs typeface="Courier New" charset="0"/>
              </a:rPr>
              <a:t>sh_gamit</a:t>
            </a:r>
            <a:endParaRPr lang="en-US" sz="4000" dirty="0">
              <a:latin typeface="Courier New" charset="0"/>
              <a:ea typeface="Courier New" charset="0"/>
              <a:cs typeface="Courier New"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643675" y="862878"/>
            <a:ext cx="2304288" cy="866407"/>
          </a:xfrm>
          <a:prstGeom prst="rect">
            <a:avLst/>
          </a:prstGeom>
        </p:spPr>
      </p:pic>
      <p:pic>
        <p:nvPicPr>
          <p:cNvPr id="7" name="Picture 6" descr="MIT-logo-with-spelling-web-red-gray-design1-large.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43003" y="1114868"/>
            <a:ext cx="1599993" cy="362429"/>
          </a:xfrm>
          <a:prstGeom prst="rect">
            <a:avLst/>
          </a:prstGeom>
        </p:spPr>
      </p:pic>
      <p:pic>
        <p:nvPicPr>
          <p:cNvPr id="8" name="Picture 7" descr="unavco-logo-red-black-shadow.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533145" y="1073036"/>
            <a:ext cx="2085328" cy="521332"/>
          </a:xfrm>
          <a:prstGeom prst="rect">
            <a:avLst/>
          </a:prstGeom>
        </p:spPr>
      </p:pic>
      <p:pic>
        <p:nvPicPr>
          <p:cNvPr id="9" name="Picture 2" descr="ttps://upload.wikimedia.org/wikipedia/en/d/dc/Addis_Ababa_University_logo.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4242816" y="162836"/>
            <a:ext cx="658368" cy="74956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ttp://geoprisms.org/wpdemo/wp-content/uploads/2014/06/cropped-GeoPRISMS_favicon_transp.pn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2324070" y="882082"/>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ttp://www.rcuk.ac.uk/RCUK-prod/assets/image/GCRFfullcolour.jpg"/>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8059517" y="1080024"/>
            <a:ext cx="763864" cy="439985"/>
          </a:xfrm>
          <a:prstGeom prst="rect">
            <a:avLst/>
          </a:prstGeom>
          <a:noFill/>
          <a:extLst>
            <a:ext uri="{909E8E84-426E-40DD-AFC4-6F175D3DCCD1}">
              <a14:hiddenFill xmlns:a14="http://schemas.microsoft.com/office/drawing/2010/main">
                <a:solidFill>
                  <a:srgbClr val="FFFFFF"/>
                </a:solidFill>
              </a14:hiddenFill>
            </a:ext>
          </a:extLst>
        </p:spPr>
      </p:pic>
      <p:sp>
        <p:nvSpPr>
          <p:cNvPr id="12"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2800" b="0" i="0" u="none" strike="noStrike" kern="1200" cap="none" spc="0" normalizeH="0" baseline="0" noProof="0" smtClean="0">
                <a:ln>
                  <a:noFill/>
                </a:ln>
                <a:solidFill>
                  <a:srgbClr val="A5A5A5"/>
                </a:solidFill>
                <a:effectLst/>
                <a:uLnTx/>
                <a:uFillTx/>
                <a:latin typeface="Calibri" panose="020F0502020204030204"/>
                <a:ea typeface=""/>
                <a:cs typeface=""/>
              </a:rPr>
              <a:t>M. </a:t>
            </a: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A. Floyd</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GPS Data Processing and Analysis with GAMIT/GLOBK and </a:t>
            </a:r>
            <a:r>
              <a:rPr kumimoji="0" lang="en-US" sz="1800" b="0" i="0" u="none" strike="noStrike" kern="1200" cap="none" spc="0" normalizeH="0" baseline="0" noProof="0" dirty="0" smtClean="0">
                <a:ln>
                  <a:noFill/>
                </a:ln>
                <a:solidFill>
                  <a:srgbClr val="A5A5A5"/>
                </a:solidFill>
                <a:effectLst/>
                <a:uLnTx/>
                <a:uFillTx/>
                <a:latin typeface="Courier" charset="0"/>
                <a:ea typeface="Courier" charset="0"/>
                <a:cs typeface="Courier" charset="0"/>
              </a:rPr>
              <a:t>track</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Addis Ababa University, Ethiopia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24–25 &amp; 27–29 November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geoweb.mit.edu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/courses/gg/201711_AAU/</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dirty="0" smtClean="0">
                <a:solidFill>
                  <a:srgbClr val="000000"/>
                </a:solidFill>
              </a:rPr>
              <a:t>Controls all parts of the phase cleaning algorithm</a:t>
            </a:r>
          </a:p>
          <a:p>
            <a:r>
              <a:rPr lang="en-US" dirty="0" smtClean="0">
                <a:solidFill>
                  <a:srgbClr val="000000"/>
                </a:solidFill>
              </a:rPr>
              <a:t>Defaults generally work well for all experiments</a:t>
            </a:r>
          </a:p>
          <a:p>
            <a:pPr lvl="1"/>
            <a:r>
              <a:rPr lang="en-US" dirty="0" smtClean="0">
                <a:solidFill>
                  <a:srgbClr val="000000"/>
                </a:solidFill>
              </a:rPr>
              <a:t>May occasionally wish to change:</a:t>
            </a:r>
          </a:p>
          <a:p>
            <a:pPr lvl="2"/>
            <a:r>
              <a:rPr lang="en-US" dirty="0" smtClean="0">
                <a:solidFill>
                  <a:srgbClr val="000000"/>
                </a:solidFill>
              </a:rPr>
              <a:t>elevation mask</a:t>
            </a:r>
          </a:p>
          <a:p>
            <a:pPr lvl="2"/>
            <a:r>
              <a:rPr lang="en-US" dirty="0"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a:t>
            </a:r>
            <a:r>
              <a:rPr lang="en-US" dirty="0" err="1" smtClean="0">
                <a:solidFill>
                  <a:srgbClr val="000000"/>
                </a:solidFill>
              </a:rPr>
              <a:t>apr</a:t>
            </a:r>
            <a:r>
              <a:rPr lang="en-US" dirty="0" smtClean="0">
                <a:solidFill>
                  <a:srgbClr val="000000"/>
                </a:solidFill>
              </a:rPr>
              <a:t>-file</a:t>
            </a:r>
            <a:endParaRPr lang="en-US" dirty="0">
              <a:solidFill>
                <a:srgbClr val="000000"/>
              </a:solidFill>
            </a:endParaRPr>
          </a:p>
        </p:txBody>
      </p:sp>
      <p:sp>
        <p:nvSpPr>
          <p:cNvPr id="66" name="Shape 66"/>
          <p:cNvSpPr>
            <a:spLocks noGrp="1"/>
          </p:cNvSpPr>
          <p:nvPr>
            <p:ph idx="1"/>
          </p:nvPr>
        </p:nvSpPr>
        <p:spPr/>
        <p:txBody>
          <a:bodyPr>
            <a:normAutofit/>
          </a:bodyPr>
          <a:lstStyle/>
          <a:p>
            <a:r>
              <a:rPr lang="en-US" dirty="0" smtClean="0">
                <a:solidFill>
                  <a:srgbClr val="000000"/>
                </a:solidFill>
              </a:rPr>
              <a:t>Controls a priori (input) coordinates of sites</a:t>
            </a:r>
          </a:p>
          <a:p>
            <a:r>
              <a:rPr lang="en-US" dirty="0" smtClean="0">
                <a:solidFill>
                  <a:srgbClr val="000000"/>
                </a:solidFill>
              </a:rPr>
              <a:t>Convergence of (non-linear) processing is about 1:1000, i.e. 10 m accuracy for a priori co-ordinate will result in final coordinate accurate to about 10 mm</a:t>
            </a:r>
          </a:p>
          <a:p>
            <a:pPr lvl="1"/>
            <a:r>
              <a:rPr lang="en-US" dirty="0" smtClean="0">
                <a:solidFill>
                  <a:srgbClr val="000000"/>
                </a:solidFill>
              </a:rPr>
              <a:t>Important to have good a priori coordinates</a:t>
            </a:r>
          </a:p>
          <a:p>
            <a:r>
              <a:rPr lang="en-US" dirty="0" smtClean="0">
                <a:solidFill>
                  <a:srgbClr val="000000"/>
                </a:solidFill>
              </a:rPr>
              <a:t>Utilities include: </a:t>
            </a:r>
            <a:r>
              <a:rPr lang="en-US" dirty="0" smtClean="0">
                <a:solidFill>
                  <a:srgbClr val="000000"/>
                </a:solidFill>
                <a:latin typeface="Courier" charset="0"/>
                <a:ea typeface="Courier" charset="0"/>
                <a:cs typeface="Courier" charset="0"/>
              </a:rPr>
              <a:t>sh_rx2apr</a:t>
            </a:r>
          </a:p>
          <a:p>
            <a:r>
              <a:rPr lang="en-US" dirty="0" smtClean="0">
                <a:solidFill>
                  <a:srgbClr val="000000"/>
                </a:solidFill>
              </a:rPr>
              <a:t>.The experiment L-file is initialized each day with the </a:t>
            </a:r>
            <a:r>
              <a:rPr lang="en-US" dirty="0" err="1" smtClean="0">
                <a:solidFill>
                  <a:srgbClr val="000000"/>
                </a:solidFill>
              </a:rPr>
              <a:t>coordiantes</a:t>
            </a:r>
            <a:r>
              <a:rPr lang="en-US" dirty="0" smtClean="0">
                <a:solidFill>
                  <a:srgbClr val="000000"/>
                </a:solidFill>
              </a:rPr>
              <a:t> in the </a:t>
            </a:r>
            <a:r>
              <a:rPr lang="en-US" dirty="0" err="1" smtClean="0">
                <a:solidFill>
                  <a:srgbClr val="000000"/>
                </a:solidFill>
              </a:rPr>
              <a:t>apr</a:t>
            </a:r>
            <a:r>
              <a:rPr lang="en-US" dirty="0" smtClean="0">
                <a:solidFill>
                  <a:srgbClr val="000000"/>
                </a:solidFill>
              </a:rPr>
              <a:t>-file specified in </a:t>
            </a:r>
            <a:r>
              <a:rPr lang="en-US" dirty="0" err="1" smtClean="0">
                <a:solidFill>
                  <a:srgbClr val="000000"/>
                </a:solidFill>
              </a:rPr>
              <a:t>process.defaults</a:t>
            </a:r>
            <a:r>
              <a:rPr lang="en-US" dirty="0" smtClean="0">
                <a:solidFill>
                  <a:srgbClr val="000000"/>
                </a:solidFill>
              </a:rPr>
              <a:t> (while retaining any entries added during prior processing for sites not in the </a:t>
            </a:r>
            <a:r>
              <a:rPr lang="en-US" dirty="0" err="1" smtClean="0">
                <a:solidFill>
                  <a:srgbClr val="000000"/>
                </a:solidFill>
              </a:rPr>
              <a:t>apr_file</a:t>
            </a:r>
            <a:endParaRPr lang="en-US" dirty="0" smtClean="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station.info</a:t>
            </a:r>
            <a:endParaRPr lang="en-US" dirty="0">
              <a:solidFill>
                <a:srgbClr val="000000"/>
              </a:solidFill>
            </a:endParaRPr>
          </a:p>
        </p:txBody>
      </p:sp>
      <p:sp>
        <p:nvSpPr>
          <p:cNvPr id="70" name="Shape 70"/>
          <p:cNvSpPr>
            <a:spLocks noGrp="1"/>
          </p:cNvSpPr>
          <p:nvPr>
            <p:ph idx="1"/>
          </p:nvPr>
        </p:nvSpPr>
        <p:spPr/>
        <p:txBody>
          <a:bodyPr>
            <a:normAutofit fontScale="92500" lnSpcReduction="10000"/>
          </a:bodyPr>
          <a:lstStyle/>
          <a:p>
            <a:r>
              <a:rPr lang="en-US" dirty="0" smtClean="0">
                <a:solidFill>
                  <a:srgbClr val="000000"/>
                </a:solidFill>
              </a:rPr>
              <a:t>Controls site occupation metadata</a:t>
            </a:r>
          </a:p>
          <a:p>
            <a:pPr lvl="1"/>
            <a:r>
              <a:rPr lang="en-US" dirty="0" smtClean="0">
                <a:solidFill>
                  <a:srgbClr val="000000"/>
                </a:solidFill>
              </a:rPr>
              <a:t>Site name</a:t>
            </a:r>
          </a:p>
          <a:p>
            <a:pPr lvl="1"/>
            <a:r>
              <a:rPr lang="en-US" dirty="0" smtClean="0">
                <a:solidFill>
                  <a:srgbClr val="000000"/>
                </a:solidFill>
              </a:rPr>
              <a:t>Start and stop times of occupation</a:t>
            </a:r>
          </a:p>
          <a:p>
            <a:pPr lvl="1"/>
            <a:r>
              <a:rPr lang="en-US" dirty="0" smtClean="0">
                <a:solidFill>
                  <a:srgbClr val="000000"/>
                </a:solidFill>
              </a:rPr>
              <a:t>Receiver and antenna information (types, serial numbers, firmware, heights)</a:t>
            </a:r>
          </a:p>
          <a:p>
            <a:r>
              <a:rPr lang="en-US" dirty="0">
                <a:solidFill>
                  <a:srgbClr val="000000"/>
                </a:solidFill>
              </a:rPr>
              <a:t>Utilities </a:t>
            </a:r>
            <a:r>
              <a:rPr lang="en-US" dirty="0" smtClean="0">
                <a:solidFill>
                  <a:srgbClr val="000000"/>
                </a:solidFill>
              </a:rPr>
              <a:t>include </a:t>
            </a:r>
            <a:r>
              <a:rPr lang="en-US" dirty="0" err="1">
                <a:solidFill>
                  <a:srgbClr val="000000"/>
                </a:solidFill>
                <a:latin typeface="Courier" charset="0"/>
                <a:ea typeface="Courier" charset="0"/>
                <a:cs typeface="Courier" charset="0"/>
              </a:rPr>
              <a:t>sh_upd_stnfo</a:t>
            </a:r>
            <a:r>
              <a:rPr lang="en-US" dirty="0">
                <a:solidFill>
                  <a:srgbClr val="000000"/>
                </a:solidFill>
              </a:rPr>
              <a:t> </a:t>
            </a:r>
            <a:r>
              <a:rPr lang="en-US" dirty="0" smtClean="0">
                <a:solidFill>
                  <a:srgbClr val="000000"/>
                </a:solidFill>
              </a:rPr>
              <a:t>which invokes program </a:t>
            </a:r>
            <a:r>
              <a:rPr lang="en-US" dirty="0" err="1" smtClean="0">
                <a:solidFill>
                  <a:srgbClr val="000000"/>
                </a:solidFill>
                <a:latin typeface="Courier" charset="0"/>
                <a:ea typeface="Courier" charset="0"/>
                <a:cs typeface="Courier" charset="0"/>
              </a:rPr>
              <a:t>mstinf</a:t>
            </a:r>
            <a:endParaRPr lang="en-US" dirty="0" smtClean="0"/>
          </a:p>
          <a:p>
            <a:r>
              <a:rPr lang="en-US" dirty="0" smtClean="0"/>
              <a:t>Options for metadata include</a:t>
            </a:r>
          </a:p>
          <a:p>
            <a:pPr lvl="1"/>
            <a:r>
              <a:rPr lang="en-US" dirty="0" smtClean="0"/>
              <a:t>Pre-prepared </a:t>
            </a:r>
            <a:r>
              <a:rPr lang="en-US" dirty="0" err="1"/>
              <a:t>station.info</a:t>
            </a:r>
            <a:r>
              <a:rPr lang="en-US" dirty="0"/>
              <a:t> </a:t>
            </a:r>
            <a:r>
              <a:rPr lang="en-US" dirty="0" smtClean="0"/>
              <a:t>(</a:t>
            </a:r>
            <a:r>
              <a:rPr lang="en-US" dirty="0" err="1" smtClean="0">
                <a:latin typeface="Courier" charset="0"/>
                <a:ea typeface="Courier" charset="0"/>
                <a:cs typeface="Courier" charset="0"/>
              </a:rPr>
              <a:t>sh_upd_stnfo</a:t>
            </a:r>
            <a:r>
              <a:rPr lang="en-US" dirty="0" smtClean="0"/>
              <a:t>, </a:t>
            </a:r>
            <a:r>
              <a:rPr lang="en-US" dirty="0" err="1" smtClean="0">
                <a:latin typeface="Courier" charset="0"/>
                <a:ea typeface="Courier" charset="0"/>
                <a:cs typeface="Courier" charset="0"/>
              </a:rPr>
              <a:t>make_stnfo</a:t>
            </a:r>
            <a:r>
              <a:rPr lang="en-US" dirty="0" smtClean="0"/>
              <a:t>)</a:t>
            </a:r>
          </a:p>
          <a:p>
            <a:pPr lvl="2"/>
            <a:r>
              <a:rPr lang="en-US" dirty="0" smtClean="0"/>
              <a:t>Must set “</a:t>
            </a:r>
            <a:r>
              <a:rPr lang="en-US" dirty="0" err="1" smtClean="0"/>
              <a:t>xstinfo</a:t>
            </a:r>
            <a:r>
              <a:rPr lang="en-US" dirty="0" smtClean="0"/>
              <a:t>” </a:t>
            </a:r>
            <a:r>
              <a:rPr lang="en-US" dirty="0"/>
              <a:t>in </a:t>
            </a:r>
            <a:r>
              <a:rPr lang="en-US" dirty="0" err="1"/>
              <a:t>sites.defaults</a:t>
            </a:r>
            <a:r>
              <a:rPr lang="en-US" dirty="0"/>
              <a:t> </a:t>
            </a:r>
          </a:p>
          <a:p>
            <a:pPr lvl="1"/>
            <a:r>
              <a:rPr lang="en-US" dirty="0"/>
              <a:t>RINEX headers (</a:t>
            </a:r>
            <a:r>
              <a:rPr lang="en-US" dirty="0" err="1">
                <a:latin typeface="Courier" charset="0"/>
                <a:ea typeface="Courier" charset="0"/>
                <a:cs typeface="Courier" charset="0"/>
              </a:rPr>
              <a:t>sh_gamit</a:t>
            </a:r>
            <a:r>
              <a:rPr lang="en-US" dirty="0"/>
              <a:t> </a:t>
            </a:r>
            <a:r>
              <a:rPr lang="en-US" dirty="0" smtClean="0"/>
              <a:t>default</a:t>
            </a:r>
            <a:r>
              <a:rPr lang="en-US" dirty="0"/>
              <a:t> </a:t>
            </a:r>
            <a:r>
              <a:rPr lang="en-US" dirty="0" smtClean="0"/>
              <a:t>but </a:t>
            </a:r>
            <a:r>
              <a:rPr lang="en-US" dirty="0"/>
              <a:t>may change soon) </a:t>
            </a:r>
          </a:p>
          <a:p>
            <a:pPr lvl="2"/>
            <a:r>
              <a:rPr lang="en-US" dirty="0"/>
              <a:t>Update </a:t>
            </a:r>
            <a:r>
              <a:rPr lang="en-US" dirty="0" err="1"/>
              <a:t>station.info</a:t>
            </a:r>
            <a:r>
              <a:rPr lang="en-US" dirty="0"/>
              <a:t> unless an entry already exists for the day being processed or </a:t>
            </a:r>
            <a:r>
              <a:rPr lang="en-US" dirty="0" smtClean="0"/>
              <a:t>“</a:t>
            </a:r>
            <a:r>
              <a:rPr lang="en-US" dirty="0" err="1" smtClean="0"/>
              <a:t>stinf_unique</a:t>
            </a:r>
            <a:r>
              <a:rPr lang="en-US" dirty="0" smtClean="0"/>
              <a:t>” </a:t>
            </a:r>
            <a:r>
              <a:rPr lang="en-US" dirty="0"/>
              <a:t>is set to </a:t>
            </a:r>
            <a:r>
              <a:rPr lang="en-US" dirty="0" smtClean="0"/>
              <a:t>“-u” </a:t>
            </a:r>
            <a:r>
              <a:rPr lang="en-US" dirty="0"/>
              <a:t>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a:t>
            </a:r>
            <a:r>
              <a:rPr lang="en-US" dirty="0" smtClean="0"/>
              <a:t>RINEX </a:t>
            </a:r>
            <a:r>
              <a:rPr lang="en-US" dirty="0"/>
              <a:t>files have the IGS official receiver and antenna names.  It is critical that this information is </a:t>
            </a:r>
            <a:r>
              <a:rPr lang="en-US" dirty="0" smtClean="0"/>
              <a:t>correct</a:t>
            </a:r>
            <a:endParaRPr lang="en-US" dirty="0" smtClean="0">
              <a:solidFill>
                <a:srgbClr val="000000"/>
              </a:solidFill>
            </a:endParaRPr>
          </a:p>
          <a:p>
            <a:r>
              <a:rPr lang="en-US" dirty="0" smtClean="0">
                <a:solidFill>
                  <a:srgbClr val="000000"/>
                </a:solidFill>
              </a:rPr>
              <a:t>THIS IS A VERY IMPORTANT FILE!</a:t>
            </a:r>
          </a:p>
          <a:p>
            <a:pPr lvl="1"/>
            <a:r>
              <a:rPr lang="en-US" dirty="0" smtClean="0">
                <a:solidFill>
                  <a:srgbClr val="000000"/>
                </a:solidFill>
              </a:rPr>
              <a:t>If </a:t>
            </a:r>
            <a:r>
              <a:rPr lang="en-US" dirty="0">
                <a:solidFill>
                  <a:srgbClr val="000000"/>
                </a:solidFill>
              </a:rPr>
              <a:t>you do not get this file correct (and verified) before processing, you may lose a lot of time reprocessing phase data at the GAMIT (slowest) </a:t>
            </a:r>
            <a:r>
              <a:rPr lang="en-US" dirty="0" smtClean="0">
                <a:solidFill>
                  <a:srgbClr val="000000"/>
                </a:solidFill>
              </a:rPr>
              <a:t>stage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a:bodyPr>
          <a:lstStyle/>
          <a:p>
            <a:pPr lvl="0" algn="ctr"/>
            <a:r>
              <a:rPr lang="en-US" smtClean="0"/>
              <a:t>sestbl</a:t>
            </a:r>
            <a:r>
              <a:rPr lang="en-US" dirty="0" smtClean="0"/>
              <a:t>.</a:t>
            </a:r>
          </a:p>
          <a:p>
            <a:pPr lvl="0" algn="ctr"/>
            <a:r>
              <a:rPr lang="en-US" dirty="0" smtClean="0"/>
              <a:t>(“session table”)</a:t>
            </a:r>
            <a:endParaRPr lang="en-US" dirty="0"/>
          </a:p>
        </p:txBody>
      </p:sp>
      <p:sp>
        <p:nvSpPr>
          <p:cNvPr id="74" name="Shape 74"/>
          <p:cNvSpPr>
            <a:spLocks noGrp="1"/>
          </p:cNvSpPr>
          <p:nvPr>
            <p:ph idx="1"/>
          </p:nvPr>
        </p:nvSpPr>
        <p:spPr/>
        <p:txBody>
          <a:bodyPr/>
          <a:lstStyle/>
          <a:p>
            <a:pPr lvl="0"/>
            <a:r>
              <a:rPr lang="en-US" dirty="0" smtClean="0"/>
              <a:t>Controls processing setup</a:t>
            </a:r>
          </a:p>
          <a:p>
            <a:pPr lvl="1"/>
            <a:r>
              <a:rPr lang="en-US" dirty="0" smtClean="0"/>
              <a:t>Observables to use (e.g. LC, L1+L2, etc.)</a:t>
            </a:r>
          </a:p>
          <a:p>
            <a:pPr lvl="1"/>
            <a:r>
              <a:rPr lang="en-US" dirty="0" smtClean="0"/>
              <a:t>Experiment (orbits and EOPs) type</a:t>
            </a:r>
          </a:p>
          <a:p>
            <a:pPr lvl="2"/>
            <a:r>
              <a:rPr lang="en-US" dirty="0" smtClean="0"/>
              <a:t>“BASELINE” solves for site coordinates only using fixed orbital parameters [default]</a:t>
            </a:r>
          </a:p>
          <a:p>
            <a:pPr lvl="2"/>
            <a:r>
              <a:rPr lang="en-US" dirty="0" smtClean="0"/>
              <a:t>“ORBIT” solves for orbital parameters only using fixed site coordinates (from .</a:t>
            </a:r>
            <a:r>
              <a:rPr lang="en-US" dirty="0" err="1" smtClean="0"/>
              <a:t>apr</a:t>
            </a:r>
            <a:r>
              <a:rPr lang="en-US" dirty="0" smtClean="0"/>
              <a:t>-file)</a:t>
            </a:r>
          </a:p>
          <a:p>
            <a:pPr lvl="2"/>
            <a:r>
              <a:rPr lang="en-US" dirty="0" smtClean="0"/>
              <a:t>“RELAX.” solves for both site and orbital parameters</a:t>
            </a:r>
          </a:p>
          <a:p>
            <a:pPr lvl="1"/>
            <a:r>
              <a:rPr lang="en-US" dirty="0" smtClean="0"/>
              <a:t>Models used</a:t>
            </a: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a:bodyPr>
          <a:lstStyle/>
          <a:p>
            <a:pPr lvl="0" algn="ctr"/>
            <a:r>
              <a:rPr lang="en-US" dirty="0" err="1" smtClean="0">
                <a:solidFill>
                  <a:srgbClr val="000000"/>
                </a:solidFill>
              </a:rPr>
              <a:t>sittbl</a:t>
            </a:r>
            <a:r>
              <a:rPr lang="en-US" dirty="0" smtClean="0">
                <a:solidFill>
                  <a:srgbClr val="000000"/>
                </a:solidFill>
              </a:rPr>
              <a:t>.</a:t>
            </a:r>
          </a:p>
          <a:p>
            <a:pPr lvl="0" algn="ctr"/>
            <a:r>
              <a:rPr lang="en-US" dirty="0" smtClean="0">
                <a:solidFill>
                  <a:srgbClr val="000000"/>
                </a:solidFill>
              </a:rPr>
              <a:t>(“sites table”)</a:t>
            </a:r>
            <a:endParaRPr lang="en-US" dirty="0">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algn="ctr"/>
            <a:r>
              <a:rPr lang="en-US" dirty="0" err="1" smtClean="0">
                <a:latin typeface="Courier New" charset="0"/>
                <a:ea typeface="Courier New" charset="0"/>
                <a:cs typeface="Courier New" charset="0"/>
              </a:rPr>
              <a:t>sh_gamit</a:t>
            </a:r>
            <a:r>
              <a:rPr lang="en-US" dirty="0" smtClean="0"/>
              <a:t> internal operation</a:t>
            </a:r>
            <a:endParaRPr lang="en-US" dirty="0"/>
          </a:p>
        </p:txBody>
      </p:sp>
      <p:sp>
        <p:nvSpPr>
          <p:cNvPr id="211973" name="Rectangle 5"/>
          <p:cNvSpPr>
            <a:spLocks noGrp="1" noChangeArrowheads="1"/>
          </p:cNvSpPr>
          <p:nvPr>
            <p:ph idx="1"/>
          </p:nvPr>
        </p:nvSpPr>
        <p:spPr/>
        <p:txBody>
          <a:bodyPr>
            <a:normAutofit/>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pPr algn="ctr"/>
            <a:r>
              <a:rPr lang="en-US" smtClean="0"/>
              <a:t>Steps in the standard GAMIT batch sequence</a:t>
            </a:r>
            <a:endParaRPr lang="en-US" dirty="0"/>
          </a:p>
        </p:txBody>
      </p:sp>
      <p:sp>
        <p:nvSpPr>
          <p:cNvPr id="358403" name="Rectangle 1027"/>
          <p:cNvSpPr>
            <a:spLocks noGrp="1" noChangeArrowheads="1"/>
          </p:cNvSpPr>
          <p:nvPr>
            <p:ph idx="1"/>
          </p:nvPr>
        </p:nvSpPr>
        <p:spPr/>
        <p:txBody>
          <a:bodyPr>
            <a:normAutofit/>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pPr algn="ctr"/>
            <a:r>
              <a:rPr lang="en-US" dirty="0" smtClean="0"/>
              <a:t>What </a:t>
            </a:r>
            <a:r>
              <a:rPr lang="en-US" dirty="0" smtClean="0">
                <a:latin typeface="Courier New" charset="0"/>
                <a:ea typeface="Courier New" charset="0"/>
                <a:cs typeface="Courier New" charset="0"/>
              </a:rPr>
              <a:t>solve</a:t>
            </a:r>
            <a:r>
              <a:rPr lang="en-US" dirty="0" smtClean="0"/>
              <a:t> produces</a:t>
            </a:r>
            <a:endParaRPr lang="en-US" dirty="0"/>
          </a:p>
        </p:txBody>
      </p:sp>
      <p:sp>
        <p:nvSpPr>
          <p:cNvPr id="358403" name="Rectangle 1027"/>
          <p:cNvSpPr>
            <a:spLocks noGrp="1" noChangeArrowheads="1"/>
          </p:cNvSpPr>
          <p:nvPr>
            <p:ph idx="1"/>
          </p:nvPr>
        </p:nvSpPr>
        <p:spPr/>
        <p:txBody>
          <a:bodyPr>
            <a:normAutofit fontScale="92500"/>
          </a:bodyPr>
          <a:lstStyle/>
          <a:p>
            <a:r>
              <a:rPr lang="en-US" dirty="0" smtClean="0"/>
              <a:t>Print output is the q-file, which records </a:t>
            </a:r>
          </a:p>
          <a:p>
            <a:pPr marL="342900" lvl="1" indent="0">
              <a:buNone/>
            </a:pPr>
            <a:r>
              <a:rPr lang="en-US" i="1" dirty="0" smtClean="0"/>
              <a:t>in detail</a:t>
            </a:r>
          </a:p>
          <a:p>
            <a:pPr lvl="1"/>
            <a:r>
              <a:rPr lang="en-US" dirty="0"/>
              <a:t>A</a:t>
            </a:r>
            <a:r>
              <a:rPr lang="en-US" dirty="0" smtClean="0"/>
              <a:t> constrained solution without ambiguities resolved (GCR) </a:t>
            </a:r>
          </a:p>
          <a:p>
            <a:pPr lvl="1"/>
            <a:r>
              <a:rPr lang="en-US" dirty="0"/>
              <a:t>A</a:t>
            </a:r>
            <a:r>
              <a:rPr lang="en-US" dirty="0" smtClean="0"/>
              <a:t> constrained solution with ambiguities resolved (GCX)</a:t>
            </a:r>
          </a:p>
          <a:p>
            <a:pPr lvl="1"/>
            <a:r>
              <a:rPr lang="en-US" dirty="0" smtClean="0"/>
              <a:t>These are the solutions you should examine, along with the </a:t>
            </a:r>
            <a:r>
              <a:rPr lang="en-US" dirty="0" err="1" smtClean="0">
                <a:latin typeface="Courier" charset="0"/>
                <a:ea typeface="Courier" charset="0"/>
                <a:cs typeface="Courier" charset="0"/>
              </a:rPr>
              <a:t>autcln</a:t>
            </a:r>
            <a:r>
              <a:rPr lang="en-US" dirty="0" smtClean="0"/>
              <a:t> summary files, to assess the quality of the solution</a:t>
            </a:r>
          </a:p>
          <a:p>
            <a:pPr marL="342900" lvl="1" indent="0">
              <a:buNone/>
            </a:pPr>
            <a:r>
              <a:rPr lang="en-US" i="1" dirty="0" smtClean="0"/>
              <a:t>and in summary only</a:t>
            </a:r>
            <a:endParaRPr lang="en-US" dirty="0" smtClean="0"/>
          </a:p>
          <a:p>
            <a:pPr lvl="1"/>
            <a:r>
              <a:rPr lang="en-US" dirty="0"/>
              <a:t>A</a:t>
            </a:r>
            <a:r>
              <a:rPr lang="en-US" dirty="0" smtClean="0"/>
              <a:t> loose solution without ambiguities resolved (GLR) </a:t>
            </a:r>
          </a:p>
          <a:p>
            <a:pPr lvl="1"/>
            <a:r>
              <a:rPr lang="en-US" dirty="0" smtClean="0"/>
              <a:t>A loose solution with ambiguities resolved (GLX)</a:t>
            </a:r>
          </a:p>
          <a:p>
            <a:r>
              <a:rPr lang="en-US" dirty="0" smtClean="0"/>
              <a:t>Updated l-file for successive iterations or days </a:t>
            </a:r>
          </a:p>
          <a:p>
            <a:r>
              <a:rPr lang="en-US" dirty="0" smtClean="0"/>
              <a:t>Useful output for GLOBK is the h-file (analogous to the IGS-standard SINEX file), which contains the parameters estimates and full covariance matrix.  </a:t>
            </a:r>
          </a:p>
          <a:p>
            <a:r>
              <a:rPr lang="en-US"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pPr algn="ctr"/>
            <a:r>
              <a:rPr lang="en-US" dirty="0" smtClean="0"/>
              <a:t>A priori coordinates (</a:t>
            </a:r>
            <a:r>
              <a:rPr lang="en-US" dirty="0" err="1" smtClean="0">
                <a:latin typeface="Courier New" charset="0"/>
                <a:ea typeface="Courier New" charset="0"/>
                <a:cs typeface="Courier New" charset="0"/>
              </a:rPr>
              <a:t>sh_gamit</a:t>
            </a:r>
            <a:r>
              <a:rPr lang="en-US" dirty="0" smtClean="0"/>
              <a:t>)</a:t>
            </a:r>
            <a:endParaRPr lang="en-US" dirty="0"/>
          </a:p>
        </p:txBody>
      </p:sp>
      <p:sp>
        <p:nvSpPr>
          <p:cNvPr id="29702" name="Rectangle 3"/>
          <p:cNvSpPr>
            <a:spLocks noGrp="1" noChangeArrowheads="1"/>
          </p:cNvSpPr>
          <p:nvPr>
            <p:ph idx="1"/>
          </p:nvPr>
        </p:nvSpPr>
        <p:spPr/>
        <p:txBody>
          <a:bodyPr/>
          <a:lstStyle/>
          <a:p>
            <a:r>
              <a:rPr lang="en-US" dirty="0" smtClean="0"/>
              <a:t>Create l-file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a:t>
            </a:r>
          </a:p>
          <a:p>
            <a:r>
              <a:rPr lang="en-US" dirty="0" smtClean="0"/>
              <a:t>If site not found in l-file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marL="342900" lvl="1" indent="0">
              <a:buNone/>
            </a:pPr>
            <a:r>
              <a:rPr lang="en-US" dirty="0" smtClean="0"/>
              <a:t>or</a:t>
            </a:r>
          </a:p>
          <a:p>
            <a:pPr lvl="1"/>
            <a:r>
              <a:rPr lang="en-US" dirty="0" smtClean="0"/>
              <a:t>Use </a:t>
            </a:r>
            <a:r>
              <a:rPr lang="en-US" dirty="0" err="1" smtClean="0"/>
              <a:t>pseudorange</a:t>
            </a:r>
            <a:r>
              <a:rPr lang="en-US" dirty="0" smtClean="0"/>
              <a:t>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r>
              <a:rPr lang="en-US" dirty="0" smtClean="0"/>
              <a:t>During the </a:t>
            </a:r>
            <a:r>
              <a:rPr lang="en-US" dirty="0" err="1" smtClean="0">
                <a:latin typeface="Courier" charset="0"/>
                <a:ea typeface="Courier" charset="0"/>
                <a:cs typeface="Courier" charset="0"/>
              </a:rPr>
              <a:t>sh_gamit</a:t>
            </a:r>
            <a:r>
              <a:rPr lang="en-US" dirty="0" smtClean="0"/>
              <a:t> run, the coordinates are updated (and copied to ../tables/</a:t>
            </a:r>
            <a:r>
              <a:rPr lang="en-US" dirty="0" err="1" smtClean="0"/>
              <a:t>lfile</a:t>
            </a:r>
            <a:r>
              <a:rPr lang="en-US" dirty="0" smtClean="0"/>
              <a:t>.) if they are in error by &gt; 30 cm</a:t>
            </a:r>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algn="ctr"/>
            <a:r>
              <a:rPr lang="en-US" smtClean="0"/>
              <a:t>Ambiguity resolution</a:t>
            </a:r>
            <a:endParaRPr lang="en-US" dirty="0"/>
          </a:p>
        </p:txBody>
      </p:sp>
      <p:sp>
        <p:nvSpPr>
          <p:cNvPr id="31750" name="Rectangle 3"/>
          <p:cNvSpPr>
            <a:spLocks noGrp="1" noChangeArrowheads="1"/>
          </p:cNvSpPr>
          <p:nvPr>
            <p:ph idx="1"/>
          </p:nvPr>
        </p:nvSpPr>
        <p:spPr/>
        <p:txBody>
          <a:bodyPr>
            <a:normAutofit/>
          </a:bodyPr>
          <a:lstStyle/>
          <a:p>
            <a:r>
              <a:rPr lang="en-US" dirty="0" smtClean="0"/>
              <a:t>(L2 − L1) integers resolved by </a:t>
            </a:r>
            <a:r>
              <a:rPr lang="en-US" dirty="0" err="1" smtClean="0">
                <a:latin typeface="Courier" charset="0"/>
                <a:ea typeface="Courier" charset="0"/>
                <a:cs typeface="Courier" charset="0"/>
              </a:rPr>
              <a:t>autcln</a:t>
            </a:r>
            <a:r>
              <a:rPr lang="en-US" dirty="0" smtClean="0"/>
              <a:t> and passed to </a:t>
            </a:r>
            <a:r>
              <a:rPr lang="en-US" dirty="0" smtClean="0">
                <a:latin typeface="Courier" charset="0"/>
                <a:ea typeface="Courier" charset="0"/>
                <a:cs typeface="Courier" charset="0"/>
              </a:rPr>
              <a:t>solve</a:t>
            </a:r>
            <a:r>
              <a:rPr lang="en-US" dirty="0" smtClean="0"/>
              <a:t> in the n-file (“LC_AUTCLN” option in </a:t>
            </a:r>
            <a:r>
              <a:rPr lang="en-US" dirty="0" err="1" smtClean="0"/>
              <a:t>sestbl</a:t>
            </a:r>
            <a:r>
              <a:rPr lang="en-US" dirty="0" smtClean="0"/>
              <a:t>.)</a:t>
            </a:r>
          </a:p>
          <a:p>
            <a:pPr lvl="1"/>
            <a:r>
              <a:rPr lang="en-US" dirty="0"/>
              <a:t>W</a:t>
            </a:r>
            <a:r>
              <a:rPr lang="en-US" dirty="0" smtClean="0"/>
              <a:t>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 1995) or if problems (default max distance is 500 km)</a:t>
            </a:r>
          </a:p>
          <a:p>
            <a:r>
              <a:rPr lang="en-US" dirty="0" smtClean="0"/>
              <a:t>Narrow-lane (L1) resolved by </a:t>
            </a:r>
            <a:r>
              <a:rPr lang="en-US" dirty="0" smtClean="0">
                <a:latin typeface="Courier" charset="0"/>
                <a:ea typeface="Courier" charset="0"/>
                <a:cs typeface="Courier" charset="0"/>
              </a:rPr>
              <a:t>solve</a:t>
            </a:r>
            <a:r>
              <a:rPr lang="en-US" dirty="0" smtClean="0"/>
              <a:t>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smtClean="0"/>
              <a:t>2017/11/25</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algn="ctr"/>
            <a:r>
              <a:rPr lang="en-US" dirty="0" err="1" smtClean="0"/>
              <a:t>sh_gamit</a:t>
            </a:r>
            <a:r>
              <a:rPr lang="en-US" dirty="0" smtClean="0"/>
              <a:t>_&lt;DDD&gt;.summary (also email)  </a:t>
            </a:r>
            <a:endParaRPr lang="en-US" dirty="0"/>
          </a:p>
        </p:txBody>
      </p:sp>
      <p:sp>
        <p:nvSpPr>
          <p:cNvPr id="33798" name="Rectangle 3"/>
          <p:cNvSpPr>
            <a:spLocks noGrp="1" noChangeArrowheads="1"/>
          </p:cNvSpPr>
          <p:nvPr>
            <p:ph idx="1"/>
          </p:nvPr>
        </p:nvSpPr>
        <p:spPr/>
        <p:txBody>
          <a:bodyPr>
            <a:normAutofit fontScale="62500" lnSpcReduction="20000"/>
          </a:bodyPr>
          <a:lstStyle/>
          <a:p>
            <a:r>
              <a:rPr lang="en-US" sz="2900" dirty="0" smtClean="0"/>
              <a:t>Preamble</a:t>
            </a:r>
            <a:r>
              <a:rPr lang="en-US" dirty="0" smtClean="0"/>
              <a:t/>
            </a:r>
            <a:br>
              <a:rPr lang="en-US" dirty="0" smtClean="0"/>
            </a:br>
            <a:endParaRPr lang="en-US" dirty="0" smtClean="0"/>
          </a:p>
          <a:p>
            <a:pPr marL="0" indent="0">
              <a:buNone/>
            </a:pPr>
            <a:r>
              <a:rPr lang="en-US" dirty="0" smtClean="0">
                <a:latin typeface="Courier" charset="0"/>
                <a:ea typeface="Courier" charset="0"/>
                <a:cs typeface="Courier" charset="0"/>
              </a:rPr>
              <a:t>Input options -d 2002 30 31 32 33 -</a:t>
            </a:r>
            <a:r>
              <a:rPr lang="en-US" dirty="0" err="1" smtClean="0">
                <a:latin typeface="Courier" charset="0"/>
                <a:ea typeface="Courier" charset="0"/>
                <a:cs typeface="Courier" charset="0"/>
              </a:rPr>
              <a:t>expt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ncar</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pres</a:t>
            </a:r>
            <a:r>
              <a:rPr lang="en-US" dirty="0" smtClean="0">
                <a:latin typeface="Courier" charset="0"/>
                <a:ea typeface="Courier" charset="0"/>
                <a:cs typeface="Courier" charset="0"/>
              </a:rPr>
              <a:t> ELEV -</a:t>
            </a:r>
            <a:r>
              <a:rPr lang="en-US" dirty="0" err="1" smtClean="0">
                <a:latin typeface="Courier" charset="0"/>
                <a:ea typeface="Courier" charset="0"/>
                <a:cs typeface="Courier" charset="0"/>
              </a:rPr>
              <a:t>yrext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netext</a:t>
            </a:r>
            <a:r>
              <a:rPr lang="en-US" dirty="0" smtClean="0">
                <a:latin typeface="Courier" charset="0"/>
                <a:ea typeface="Courier" charset="0"/>
                <a:cs typeface="Courier" charset="0"/>
              </a:rPr>
              <a:t> a</a:t>
            </a:r>
          </a:p>
          <a:p>
            <a:pPr marL="0" indent="0">
              <a:buNone/>
            </a:pPr>
            <a:r>
              <a:rPr lang="en-US" dirty="0" smtClean="0">
                <a:latin typeface="Courier" charset="0"/>
                <a:ea typeface="Courier" charset="0"/>
                <a:cs typeface="Courier" charset="0"/>
              </a:rPr>
              <a:t>Processing 2002 031 GPS week 1151 4 Raw 2 </a:t>
            </a:r>
          </a:p>
          <a:p>
            <a:pPr marL="0" indent="0">
              <a:buNone/>
            </a:pPr>
            <a:r>
              <a:rPr lang="en-US" dirty="0" smtClean="0">
                <a:latin typeface="Courier" charset="0"/>
                <a:ea typeface="Courier" charset="0"/>
                <a:cs typeface="Courier" charset="0"/>
              </a:rPr>
              <a:t>/data51/</a:t>
            </a:r>
            <a:r>
              <a:rPr lang="en-US" dirty="0" err="1" smtClean="0">
                <a:latin typeface="Courier" charset="0"/>
                <a:ea typeface="Courier" charset="0"/>
                <a:cs typeface="Courier" charset="0"/>
              </a:rPr>
              <a:t>tah</a:t>
            </a:r>
            <a:r>
              <a:rPr lang="en-US" dirty="0" smtClean="0">
                <a:latin typeface="Courier" charset="0"/>
                <a:ea typeface="Courier" charset="0"/>
                <a:cs typeface="Courier" charset="0"/>
              </a:rPr>
              <a:t>/SENH02/glob02/</a:t>
            </a:r>
            <a:r>
              <a:rPr lang="en-US" dirty="0" err="1" smtClean="0">
                <a:latin typeface="Courier" charset="0"/>
                <a:ea typeface="Courier" charset="0"/>
                <a:cs typeface="Courier" charset="0"/>
              </a:rPr>
              <a:t>suomi</a:t>
            </a:r>
            <a:r>
              <a:rPr lang="en-US" dirty="0" smtClean="0">
                <a:latin typeface="Courier" charset="0"/>
                <a:ea typeface="Courier" charset="0"/>
                <a:cs typeface="Courier" charset="0"/>
              </a:rPr>
              <a:t>/2002_031a</a:t>
            </a:r>
          </a:p>
          <a:p>
            <a:pPr marL="0" indent="0">
              <a:buNone/>
            </a:pPr>
            <a:r>
              <a:rPr lang="en-US" dirty="0" smtClean="0">
                <a:latin typeface="Courier" charset="0"/>
                <a:ea typeface="Courier" charset="0"/>
                <a:cs typeface="Courier" charset="0"/>
              </a:rPr>
              <a:t>Disk Usage:  12678.4  Free  76447.4 Mbyte. Used 15%</a:t>
            </a:r>
          </a:p>
          <a:p>
            <a:endParaRPr lang="en-US" dirty="0" smtClean="0"/>
          </a:p>
          <a:p>
            <a:r>
              <a:rPr lang="en-US" sz="2900" dirty="0" smtClean="0"/>
              <a:t>Summary Statistics (from </a:t>
            </a:r>
            <a:r>
              <a:rPr lang="en-US" sz="2900" dirty="0" err="1" smtClean="0">
                <a:latin typeface="Courier" charset="0"/>
                <a:ea typeface="Courier" charset="0"/>
                <a:cs typeface="Courier" charset="0"/>
              </a:rPr>
              <a:t>autcln</a:t>
            </a:r>
            <a:r>
              <a:rPr lang="en-US" sz="2900" dirty="0" smtClean="0"/>
              <a:t>)</a:t>
            </a:r>
            <a:br>
              <a:rPr lang="en-US" sz="2900" dirty="0" smtClean="0"/>
            </a:br>
            <a:endParaRPr lang="en-US" sz="2900" dirty="0" smtClean="0"/>
          </a:p>
          <a:p>
            <a:pPr marL="0" indent="0">
              <a:buNone/>
            </a:pPr>
            <a:r>
              <a:rPr lang="en-US" dirty="0" smtClean="0">
                <a:latin typeface="Courier" charset="0"/>
                <a:ea typeface="Courier" charset="0"/>
                <a:cs typeface="Courier" charset="0"/>
              </a:rPr>
              <a:t>Number of stations used 4 Total </a:t>
            </a:r>
            <a:r>
              <a:rPr lang="en-US" dirty="0" err="1" smtClean="0">
                <a:latin typeface="Courier" charset="0"/>
                <a:ea typeface="Courier" charset="0"/>
                <a:cs typeface="Courier" charset="0"/>
              </a:rPr>
              <a:t>xfiles</a:t>
            </a:r>
            <a:r>
              <a:rPr lang="en-US" dirty="0" smtClean="0">
                <a:latin typeface="Courier" charset="0"/>
                <a:ea typeface="Courier" charset="0"/>
                <a:cs typeface="Courier" charset="0"/>
              </a:rPr>
              <a:t> 4</a:t>
            </a:r>
          </a:p>
          <a:p>
            <a:pPr marL="0" indent="0">
              <a:buNone/>
            </a:pPr>
            <a:r>
              <a:rPr lang="en-US" dirty="0" err="1" smtClean="0">
                <a:latin typeface="Courier" charset="0"/>
                <a:ea typeface="Courier" charset="0"/>
                <a:cs typeface="Courier" charset="0"/>
              </a:rPr>
              <a:t>Postfit</a:t>
            </a:r>
            <a:r>
              <a:rPr lang="en-US" dirty="0" smtClean="0">
                <a:latin typeface="Courier" charset="0"/>
                <a:ea typeface="Courier" charset="0"/>
                <a:cs typeface="Courier" charset="0"/>
              </a:rPr>
              <a:t> RMS </a:t>
            </a:r>
            <a:r>
              <a:rPr lang="en-US" dirty="0" err="1" smtClean="0">
                <a:latin typeface="Courier" charset="0"/>
                <a:ea typeface="Courier" charset="0"/>
                <a:cs typeface="Courier" charset="0"/>
              </a:rPr>
              <a:t>rms</a:t>
            </a:r>
            <a:r>
              <a:rPr lang="en-US" dirty="0" smtClean="0">
                <a:latin typeface="Courier" charset="0"/>
                <a:ea typeface="Courier" charset="0"/>
                <a:cs typeface="Courier" charset="0"/>
              </a:rPr>
              <a:t>, to and by satellite</a:t>
            </a:r>
          </a:p>
          <a:p>
            <a:pPr marL="0" indent="0">
              <a:buNone/>
            </a:pPr>
            <a:r>
              <a:rPr lang="en-US" dirty="0" smtClean="0">
                <a:latin typeface="Courier" charset="0"/>
                <a:ea typeface="Courier" charset="0"/>
                <a:cs typeface="Courier" charset="0"/>
              </a:rPr>
              <a:t>RMS  IT Site   All  01  02  03  04  05  06  07  08  09 ...</a:t>
            </a:r>
          </a:p>
          <a:p>
            <a:pPr marL="0" indent="0">
              <a:buNone/>
            </a:pPr>
            <a:r>
              <a:rPr lang="en-US" dirty="0" smtClean="0">
                <a:latin typeface="Courier" charset="0"/>
                <a:ea typeface="Courier" charset="0"/>
                <a:cs typeface="Courier" charset="0"/>
              </a:rPr>
              <a:t>RMS  20 ALL    4.8   4   5   6   5   5   4   5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Best and Worst two sites:</a:t>
            </a:r>
          </a:p>
          <a:p>
            <a:pPr marL="0" indent="0">
              <a:buNone/>
            </a:pPr>
            <a:r>
              <a:rPr lang="en-US" dirty="0" smtClean="0">
                <a:latin typeface="Courier" charset="0"/>
                <a:ea typeface="Courier" charset="0"/>
                <a:cs typeface="Courier" charset="0"/>
              </a:rPr>
              <a:t>RMS  20 TMGO   3.2   3   3   4   4   4   3   3   3   </a:t>
            </a:r>
            <a:r>
              <a:rPr lang="en-US" dirty="0">
                <a:latin typeface="Courier" charset="0"/>
                <a:ea typeface="Courier" charset="0"/>
                <a:cs typeface="Courier" charset="0"/>
              </a:rPr>
              <a:t>4 ...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SA09   4.6   4   4   5   4   5   4   4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PLTC   5.4   4   5   5   6   5   4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SA13   5.5   5   5   6   5   5   5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a:r>
              <a:rPr lang="en-US" dirty="0" err="1" smtClean="0"/>
              <a:t>sh_gamit</a:t>
            </a:r>
            <a:r>
              <a:rPr lang="en-US" dirty="0" smtClean="0"/>
              <a:t>_&lt;DDD&gt;.summary (also email) </a:t>
            </a:r>
          </a:p>
        </p:txBody>
      </p:sp>
      <p:sp>
        <p:nvSpPr>
          <p:cNvPr id="35846" name="Rectangle 3"/>
          <p:cNvSpPr>
            <a:spLocks noGrp="1" noChangeArrowheads="1"/>
          </p:cNvSpPr>
          <p:nvPr>
            <p:ph idx="1"/>
          </p:nvPr>
        </p:nvSpPr>
        <p:spPr/>
        <p:txBody>
          <a:bodyPr>
            <a:normAutofit fontScale="92500" lnSpcReduction="20000"/>
          </a:bodyPr>
          <a:lstStyle/>
          <a:p>
            <a:r>
              <a:rPr lang="en-US" dirty="0" smtClean="0"/>
              <a:t>Solution statistics from </a:t>
            </a:r>
            <a:r>
              <a:rPr lang="en-US" dirty="0" smtClean="0">
                <a:latin typeface="Courier" charset="0"/>
                <a:ea typeface="Courier" charset="0"/>
                <a:cs typeface="Courier" charset="0"/>
              </a:rPr>
              <a:t>solve</a:t>
            </a:r>
            <a:r>
              <a:rPr lang="en-US" dirty="0" smtClean="0"/>
              <a:t/>
            </a:r>
            <a:br>
              <a:rPr lang="en-US" dirty="0" smtClean="0"/>
            </a:br>
            <a:endParaRPr lang="en-US" dirty="0" smtClean="0"/>
          </a:p>
          <a:p>
            <a:pPr marL="0" indent="0">
              <a:buNone/>
            </a:pPr>
            <a:r>
              <a:rPr lang="en-US" sz="1500" dirty="0" smtClean="0">
                <a:latin typeface="Courier" charset="0"/>
                <a:ea typeface="Courier" charset="0"/>
                <a:cs typeface="Courier" charset="0"/>
              </a:rPr>
              <a:t>Double difference statistics</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0.31280E+03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0.21324E+00</a:t>
            </a:r>
            <a:r>
              <a:rPr lang="en-US" sz="1500" dirty="0" smtClean="0">
                <a:ea typeface="Courier" charset="0"/>
                <a:cs typeface="Courier" charset="0"/>
              </a:rPr>
              <a:t>            (Constrained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0.21818E+00</a:t>
            </a:r>
            <a:r>
              <a:rPr lang="en-US" sz="1500" dirty="0" smtClean="0">
                <a:ea typeface="Courier" charset="0"/>
                <a:cs typeface="Courier" charset="0"/>
              </a:rPr>
              <a:t>            (Constrained fixed)</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0.31272E+03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0.20470E+00</a:t>
            </a:r>
            <a:r>
              <a:rPr lang="en-US" sz="1500" dirty="0" smtClean="0">
                <a:ea typeface="Courier" charset="0"/>
                <a:cs typeface="Courier" charset="0"/>
              </a:rPr>
              <a:t>            (Loose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0.20756E+00</a:t>
            </a:r>
            <a:r>
              <a:rPr lang="en-US" sz="1500" dirty="0" smtClean="0">
                <a:ea typeface="Courier" charset="0"/>
                <a:cs typeface="Courier" charset="0"/>
              </a:rPr>
              <a:t>            (Loose fixed)</a:t>
            </a:r>
          </a:p>
          <a:p>
            <a:pPr marL="0" indent="0">
              <a:buNone/>
            </a:pPr>
            <a:r>
              <a:rPr lang="en-US" sz="1500" dirty="0" smtClean="0">
                <a:latin typeface="Courier" charset="0"/>
                <a:ea typeface="Courier" charset="0"/>
                <a:cs typeface="Courier" charset="0"/>
              </a:rPr>
              <a:t> Number of double differences:  12447</a:t>
            </a:r>
          </a:p>
          <a:p>
            <a:pPr marL="0" indent="0">
              <a:buNone/>
            </a:pPr>
            <a:r>
              <a:rPr lang="en-US" sz="1500" dirty="0" smtClean="0">
                <a:latin typeface="Courier" charset="0"/>
                <a:ea typeface="Courier" charset="0"/>
                <a:cs typeface="Courier" charset="0"/>
              </a:rPr>
              <a:t> Numbers of WL and NL biases 120   Percent fixed 95% WL  85% NL</a:t>
            </a:r>
          </a:p>
          <a:p>
            <a:pPr marL="0" indent="0">
              <a:buNone/>
            </a:pPr>
            <a:r>
              <a:rPr lang="en-US" sz="1800" dirty="0" smtClean="0">
                <a:ea typeface="Courier" charset="0"/>
                <a:cs typeface="Courier" charset="0"/>
              </a:rPr>
              <a:t>Any large adjustments to positions (&gt; 0.3 m) </a:t>
            </a:r>
            <a:r>
              <a:rPr lang="en-GB" sz="1800" dirty="0" smtClean="0">
                <a:ea typeface="Courier" charset="0"/>
                <a:cs typeface="Courier" charset="0"/>
              </a:rPr>
              <a:t>...</a:t>
            </a:r>
            <a:endParaRPr lang="en-US" sz="1800" dirty="0" smtClean="0">
              <a:ea typeface="Courier" charset="0"/>
              <a:cs typeface="Courier" charset="0"/>
            </a:endParaRPr>
          </a:p>
          <a:p>
            <a:endParaRPr lang="en-US" dirty="0" smtClean="0"/>
          </a:p>
          <a:p>
            <a:r>
              <a:rPr lang="en-US" dirty="0" smtClean="0"/>
              <a:t>Things to note:</a:t>
            </a:r>
          </a:p>
          <a:p>
            <a:pPr lvl="1"/>
            <a:r>
              <a:rPr lang="en-US" dirty="0" smtClean="0"/>
              <a:t>Number of stations matches expectation</a:t>
            </a:r>
          </a:p>
          <a:p>
            <a:pPr lvl="1"/>
            <a:r>
              <a:rPr lang="en-US" dirty="0" smtClean="0"/>
              <a:t>Site </a:t>
            </a:r>
            <a:r>
              <a:rPr lang="en-US" dirty="0" err="1" smtClean="0"/>
              <a:t>postfit</a:t>
            </a:r>
            <a:r>
              <a:rPr lang="en-US" dirty="0" smtClean="0"/>
              <a:t> RMS values 3–10 mm</a:t>
            </a:r>
          </a:p>
          <a:p>
            <a:pPr lvl="1"/>
            <a:r>
              <a:rPr lang="en-US" dirty="0" smtClean="0"/>
              <a:t>No stations with RMS = 0 ( implies no data retained by </a:t>
            </a:r>
            <a:r>
              <a:rPr lang="en-US" dirty="0" err="1" smtClean="0"/>
              <a:t>autcln</a:t>
            </a:r>
            <a:r>
              <a:rPr lang="en-US" dirty="0" smtClean="0"/>
              <a:t> ) </a:t>
            </a:r>
          </a:p>
          <a:p>
            <a:pPr lvl="1"/>
            <a:r>
              <a:rPr lang="en-US" dirty="0" err="1" smtClean="0"/>
              <a:t>Postfit</a:t>
            </a:r>
            <a:r>
              <a:rPr lang="en-US" dirty="0" smtClean="0"/>
              <a:t> </a:t>
            </a:r>
            <a:r>
              <a:rPr lang="en-US" dirty="0" err="1" smtClean="0"/>
              <a:t>nrms</a:t>
            </a:r>
            <a:r>
              <a:rPr lang="en-US" dirty="0" smtClean="0"/>
              <a:t> from </a:t>
            </a:r>
            <a:r>
              <a:rPr lang="en-US" dirty="0" smtClean="0">
                <a:latin typeface="Courier" charset="0"/>
                <a:ea typeface="Courier" charset="0"/>
                <a:cs typeface="Courier" charset="0"/>
              </a:rPr>
              <a:t>solve</a:t>
            </a:r>
            <a:r>
              <a:rPr lang="en-US" dirty="0" smtClean="0"/>
              <a:t> ~ 0.2 for constrained and loose solutions</a:t>
            </a:r>
          </a:p>
          <a:p>
            <a:pPr lvl="1"/>
            <a:r>
              <a:rPr lang="en-US" dirty="0" smtClean="0"/>
              <a:t>“Most” ambiguities resolved </a:t>
            </a:r>
            <a:r>
              <a:rPr lang="en-US" dirty="0"/>
              <a:t>(70–85</a:t>
            </a:r>
            <a:r>
              <a:rPr lang="en-US" dirty="0" smtClean="0"/>
              <a:t>% for noisy days, &gt; 90% for best)</a:t>
            </a:r>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a:r>
              <a:rPr lang="en-US" smtClean="0"/>
              <a:t>Phase residual plots</a:t>
            </a:r>
            <a:endParaRPr lang="en-US" dirty="0"/>
          </a:p>
        </p:txBody>
      </p:sp>
      <p:sp>
        <p:nvSpPr>
          <p:cNvPr id="37894" name="Rectangle 3"/>
          <p:cNvSpPr>
            <a:spLocks noGrp="1" noChangeArrowheads="1"/>
          </p:cNvSpPr>
          <p:nvPr>
            <p:ph idx="1"/>
          </p:nvPr>
        </p:nvSpPr>
        <p:spPr/>
        <p:txBody>
          <a:bodyPr>
            <a:normAutofit/>
          </a:bodyPr>
          <a:lstStyle/>
          <a:p>
            <a:r>
              <a:rPr lang="en-US" sz="2000" dirty="0" smtClean="0"/>
              <a:t>Set with “</a:t>
            </a:r>
            <a:r>
              <a:rPr lang="en-US" sz="2000" dirty="0" smtClean="0">
                <a:latin typeface="Courier" charset="0"/>
                <a:ea typeface="Courier" charset="0"/>
                <a:cs typeface="Courier" charset="0"/>
              </a:rPr>
              <a:t>-</a:t>
            </a:r>
            <a:r>
              <a:rPr lang="en-US" sz="2000" dirty="0" err="1" smtClean="0">
                <a:latin typeface="Courier" charset="0"/>
                <a:ea typeface="Courier" charset="0"/>
                <a:cs typeface="Courier" charset="0"/>
              </a:rPr>
              <a:t>pres</a:t>
            </a:r>
            <a:r>
              <a:rPr lang="en-US" sz="2000" dirty="0" smtClean="0">
                <a:latin typeface="Courier" charset="0"/>
                <a:ea typeface="Courier" charset="0"/>
                <a:cs typeface="Courier" charset="0"/>
              </a:rPr>
              <a:t> </a:t>
            </a:r>
            <a:r>
              <a:rPr lang="en-US" sz="2000" dirty="0" err="1" smtClean="0">
                <a:latin typeface="Courier" charset="0"/>
                <a:ea typeface="Courier" charset="0"/>
                <a:cs typeface="Courier" charset="0"/>
              </a:rPr>
              <a:t>elev</a:t>
            </a:r>
            <a:r>
              <a:rPr lang="en-US" sz="2000" dirty="0" smtClean="0"/>
              <a:t>” in </a:t>
            </a:r>
            <a:r>
              <a:rPr lang="en-US" sz="2000" dirty="0" err="1" smtClean="0">
                <a:latin typeface="Courier" charset="0"/>
                <a:ea typeface="Courier" charset="0"/>
                <a:cs typeface="Courier" charset="0"/>
              </a:rPr>
              <a:t>sh_gamit</a:t>
            </a:r>
            <a:r>
              <a:rPr lang="en-US" sz="2000" dirty="0" smtClean="0"/>
              <a:t> command (requires GMT)</a:t>
            </a:r>
          </a:p>
          <a:p>
            <a:r>
              <a:rPr lang="en-US" sz="2000" dirty="0" smtClean="0"/>
              <a:t>Postscript files in day directory, by default converted to PNG in figs/ directory and then erased (requires GMT’s </a:t>
            </a:r>
            <a:r>
              <a:rPr lang="en-US" sz="2000" dirty="0" err="1" smtClean="0">
                <a:latin typeface="Courier" charset="0"/>
                <a:ea typeface="Courier" charset="0"/>
                <a:cs typeface="Courier" charset="0"/>
              </a:rPr>
              <a:t>psconvert</a:t>
            </a:r>
            <a:r>
              <a:rPr lang="en-US" sz="2000" dirty="0" smtClean="0">
                <a:ea typeface="Courier" charset="0"/>
                <a:cs typeface="Courier" charset="0"/>
              </a:rPr>
              <a:t> or </a:t>
            </a:r>
            <a:r>
              <a:rPr lang="en-US" sz="2000" dirty="0" smtClean="0">
                <a:latin typeface="Courier" charset="0"/>
                <a:ea typeface="Courier" charset="0"/>
                <a:cs typeface="Courier" charset="0"/>
              </a:rPr>
              <a:t>ps2raster</a:t>
            </a:r>
            <a:r>
              <a:rPr lang="en-US" sz="2000" dirty="0" smtClean="0"/>
              <a:t>)</a:t>
            </a:r>
          </a:p>
          <a:p>
            <a:r>
              <a:rPr lang="en-US" sz="2000" dirty="0" smtClean="0"/>
              <a:t>Use to assess multipath, water vapor, and antenna phase center model</a:t>
            </a:r>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551273"/>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551273"/>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1623123"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a:t>
            </a:r>
            <a:r>
              <a:rPr lang="en-US" sz="2000" smtClean="0"/>
              <a:t>              </a:t>
            </a:r>
            <a:r>
              <a:rPr lang="en-US" sz="2000"/>
              <a:t>Phase vs elevation angle </a:t>
            </a:r>
          </a:p>
        </p:txBody>
      </p:sp>
    </p:spTree>
    <p:extLst>
      <p:ext uri="{BB962C8B-B14F-4D97-AF65-F5344CB8AC3E}">
        <p14:creationId xmlns:p14="http://schemas.microsoft.com/office/powerpoint/2010/main" val="2693002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pPr algn="ctr"/>
            <a:r>
              <a:rPr lang="en-US" smtClean="0"/>
              <a:t>Sky plots</a:t>
            </a:r>
            <a:endParaRPr lang="en-US" dirty="0"/>
          </a:p>
        </p:txBody>
      </p:sp>
      <p:sp>
        <p:nvSpPr>
          <p:cNvPr id="3" name="Date Placeholder 2"/>
          <p:cNvSpPr>
            <a:spLocks noGrp="1"/>
          </p:cNvSpPr>
          <p:nvPr>
            <p:ph type="dt" sz="half" idx="10"/>
          </p:nvPr>
        </p:nvSpPr>
        <p:spPr/>
        <p:txBody>
          <a:bodyPr/>
          <a:lstStyle/>
          <a:p>
            <a:r>
              <a:rPr lang="en-GB" smtClean="0"/>
              <a:t>2017/11/25</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algn="ctr"/>
            <a:r>
              <a:rPr lang="en-US" smtClean="0"/>
              <a:t>Phase vs elevation angle</a:t>
            </a:r>
            <a:endParaRPr lang="en-US"/>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4898136" y="1460500"/>
            <a:ext cx="4038600" cy="5105400"/>
          </a:xfrm>
        </p:spPr>
        <p:txBody>
          <a:bodyPr>
            <a:normAutofit lnSpcReduction="10000"/>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algn="ctr"/>
            <a:r>
              <a:rPr lang="en-US" smtClean="0"/>
              <a:t>What can go wrong?</a:t>
            </a:r>
            <a:endParaRPr lang="en-US" dirty="0"/>
          </a:p>
        </p:txBody>
      </p:sp>
      <p:sp>
        <p:nvSpPr>
          <p:cNvPr id="44038" name="Rectangle 3"/>
          <p:cNvSpPr>
            <a:spLocks noGrp="1" noChangeArrowheads="1"/>
          </p:cNvSpPr>
          <p:nvPr>
            <p:ph idx="1"/>
          </p:nvPr>
        </p:nvSpPr>
        <p:spPr/>
        <p:txBody>
          <a:bodyPr>
            <a:normAutofit/>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x-file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m off: check range </a:t>
            </a:r>
            <a:r>
              <a:rPr lang="en-US" dirty="0" err="1" smtClean="0"/>
              <a:t>rms</a:t>
            </a:r>
            <a:r>
              <a:rPr lang="en-US" dirty="0" smtClean="0"/>
              <a:t> in </a:t>
            </a:r>
            <a:r>
              <a:rPr lang="en-US" dirty="0" err="1" smtClean="0"/>
              <a:t>autcln.prefit.sum</a:t>
            </a:r>
            <a:r>
              <a:rPr lang="en-US" dirty="0" smtClean="0"/>
              <a:t>,</a:t>
            </a:r>
          </a:p>
          <a:p>
            <a:pPr lvl="2"/>
            <a:r>
              <a:rPr lang="en-US" dirty="0" smtClean="0"/>
              <a:t>run </a:t>
            </a:r>
            <a:r>
              <a:rPr lang="en-US" dirty="0" smtClean="0">
                <a:latin typeface="Courier" charset="0"/>
                <a:ea typeface="Courier" charset="0"/>
                <a:cs typeface="Courier" charset="0"/>
              </a:rPr>
              <a:t>sh_rx2apr</a:t>
            </a:r>
            <a:r>
              <a:rPr lang="en-US" dirty="0" smtClean="0"/>
              <a:t> differentially for several RINEX files</a:t>
            </a:r>
          </a:p>
          <a:p>
            <a:pPr lvl="1"/>
            <a:r>
              <a:rPr lang="en-US" dirty="0" smtClean="0"/>
              <a:t>bad receiver: examine RINEX files or initial c-files with </a:t>
            </a:r>
            <a:r>
              <a:rPr lang="en-US" dirty="0" err="1" smtClean="0">
                <a:latin typeface="Courier" charset="0"/>
                <a:ea typeface="Courier" charset="0"/>
                <a:cs typeface="Courier" charset="0"/>
              </a:rPr>
              <a:t>cview</a:t>
            </a:r>
            <a:r>
              <a:rPr lang="en-US" dirty="0" smtClean="0"/>
              <a:t>     </a:t>
            </a:r>
          </a:p>
          <a:p>
            <a:r>
              <a:rPr lang="en-US" dirty="0"/>
              <a:t>q</a:t>
            </a:r>
            <a:r>
              <a:rPr lang="en-US" dirty="0" smtClean="0"/>
              <a:t>-file </a:t>
            </a:r>
            <a:r>
              <a:rPr lang="en-US" dirty="0" err="1" smtClean="0"/>
              <a:t>nrms</a:t>
            </a:r>
            <a:r>
              <a:rPr lang="en-US" dirty="0" smtClean="0"/>
              <a:t> &gt; 0.2 </a:t>
            </a:r>
          </a:p>
          <a:p>
            <a:pPr lvl="1"/>
            <a:r>
              <a:rPr lang="en-US" dirty="0" smtClean="0"/>
              <a:t>solution over-constrained: check GCX vs GLX </a:t>
            </a:r>
            <a:r>
              <a:rPr lang="en-US" dirty="0" err="1" smtClean="0"/>
              <a:t>nrms</a:t>
            </a:r>
            <a:r>
              <a:rPr lang="en-US" dirty="0" smtClean="0"/>
              <a:t>, rerun with only one site constrained in the </a:t>
            </a:r>
            <a:r>
              <a:rPr lang="en-US" dirty="0" err="1" smtClean="0"/>
              <a:t>sittbl</a:t>
            </a:r>
            <a:r>
              <a:rPr lang="en-US" dirty="0" smtClean="0"/>
              <a:t>.</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251306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algn="ctr"/>
            <a:r>
              <a:rPr lang="en-US" smtClean="0"/>
              <a:t>Problems with a priori coordinates</a:t>
            </a:r>
            <a:endParaRPr lang="en-US" dirty="0"/>
          </a:p>
        </p:txBody>
      </p:sp>
      <p:sp>
        <p:nvSpPr>
          <p:cNvPr id="46086" name="Rectangle 3"/>
          <p:cNvSpPr>
            <a:spLocks noGrp="1" noChangeArrowheads="1"/>
          </p:cNvSpPr>
          <p:nvPr>
            <p:ph idx="1"/>
          </p:nvPr>
        </p:nvSpPr>
        <p:spPr/>
        <p:txBody>
          <a:bodyPr>
            <a:normAutofit/>
          </a:bodyPr>
          <a:lstStyle/>
          <a:p>
            <a:r>
              <a:rPr lang="en-US" dirty="0" smtClean="0"/>
              <a:t>Need to be good to &lt; 10 m to get through </a:t>
            </a:r>
            <a:r>
              <a:rPr lang="en-US" dirty="0" err="1" smtClean="0">
                <a:latin typeface="Courier" charset="0"/>
                <a:ea typeface="Courier" charset="0"/>
                <a:cs typeface="Courier" charset="0"/>
              </a:rPr>
              <a:t>autcln</a:t>
            </a:r>
            <a:endParaRPr lang="en-US" dirty="0" smtClean="0">
              <a:latin typeface="Courier" charset="0"/>
              <a:ea typeface="Courier" charset="0"/>
              <a:cs typeface="Courier" charset="0"/>
            </a:endParaRPr>
          </a:p>
          <a:p>
            <a:r>
              <a:rPr lang="en-US" dirty="0" smtClean="0"/>
              <a:t>Safest source is a previous solution or a </a:t>
            </a:r>
            <a:r>
              <a:rPr lang="en-US" dirty="0" err="1" smtClean="0"/>
              <a:t>pseudorange</a:t>
            </a:r>
            <a:r>
              <a:rPr lang="en-US" dirty="0" smtClean="0"/>
              <a:t> solution using </a:t>
            </a:r>
            <a:r>
              <a:rPr lang="en-US" dirty="0" err="1" smtClean="0">
                <a:latin typeface="Courier" charset="0"/>
                <a:ea typeface="Courier" charset="0"/>
                <a:cs typeface="Courier" charset="0"/>
              </a:rPr>
              <a:t>svpos</a:t>
            </a:r>
            <a:r>
              <a:rPr lang="en-US" dirty="0" smtClean="0"/>
              <a:t>/</a:t>
            </a:r>
            <a:r>
              <a:rPr lang="en-US" dirty="0" err="1" smtClean="0">
                <a:latin typeface="Courier" charset="0"/>
                <a:ea typeface="Courier" charset="0"/>
                <a:cs typeface="Courier" charset="0"/>
              </a:rPr>
              <a:t>svdiff</a:t>
            </a:r>
            <a:r>
              <a:rPr lang="en-US" dirty="0" smtClean="0"/>
              <a:t> (</a:t>
            </a:r>
            <a:r>
              <a:rPr lang="en-US" dirty="0" smtClean="0">
                <a:latin typeface="Courier" charset="0"/>
                <a:ea typeface="Courier" charset="0"/>
                <a:cs typeface="Courier" charset="0"/>
              </a:rPr>
              <a:t>sh_rx2apr</a:t>
            </a:r>
            <a:r>
              <a:rPr lang="en-US" dirty="0" smtClean="0"/>
              <a:t>)</a:t>
            </a:r>
          </a:p>
          <a:p>
            <a:r>
              <a:rPr lang="en-US" dirty="0" smtClean="0"/>
              <a:t>Range </a:t>
            </a:r>
            <a:r>
              <a:rPr lang="en-US" dirty="0" err="1" smtClean="0"/>
              <a:t>rms</a:t>
            </a:r>
            <a:r>
              <a:rPr lang="en-US" dirty="0" smtClean="0"/>
              <a:t> and bias flags added from </a:t>
            </a:r>
            <a:r>
              <a:rPr lang="en-US" dirty="0" err="1" smtClean="0">
                <a:latin typeface="Courier" charset="0"/>
                <a:ea typeface="Courier" charset="0"/>
                <a:cs typeface="Courier" charset="0"/>
              </a:rPr>
              <a:t>autcln</a:t>
            </a:r>
            <a:r>
              <a:rPr lang="en-US" dirty="0" smtClean="0"/>
              <a:t> summary file are a useful check</a:t>
            </a:r>
          </a:p>
          <a:p>
            <a:r>
              <a:rPr lang="en-US" dirty="0" smtClean="0"/>
              <a:t>Convergence is 1:100 to 1:1000 (1 m error in .</a:t>
            </a:r>
            <a:r>
              <a:rPr lang="en-US" dirty="0" err="1" smtClean="0"/>
              <a:t>apr</a:t>
            </a:r>
            <a:r>
              <a:rPr lang="en-US" dirty="0" smtClean="0"/>
              <a:t>-file can lead to 1–10 mm error in adjustment), hence automatic update of l-file for iteration of second GAMIT solution</a:t>
            </a:r>
          </a:p>
          <a:p>
            <a:r>
              <a:rPr lang="en-US" dirty="0"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80430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algn="ctr"/>
            <a:r>
              <a:rPr lang="en-US" smtClean="0"/>
              <a:t>Constraining the GAMIT solution</a:t>
            </a:r>
            <a:endParaRPr lang="en-US" dirty="0"/>
          </a:p>
        </p:txBody>
      </p:sp>
      <p:sp>
        <p:nvSpPr>
          <p:cNvPr id="48134" name="Rectangle 3"/>
          <p:cNvSpPr>
            <a:spLocks noGrp="1" noChangeArrowheads="1"/>
          </p:cNvSpPr>
          <p:nvPr>
            <p:ph idx="1"/>
          </p:nvPr>
        </p:nvSpPr>
        <p:spPr/>
        <p:txBody>
          <a:bodyPr>
            <a:normAutofit/>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ppm) for IGS orbits since at least 1996</a:t>
            </a:r>
          </a:p>
          <a:p>
            <a:pPr lvl="1"/>
            <a:r>
              <a:rPr lang="en-US" dirty="0" smtClean="0"/>
              <a:t>Use of “BASELINE” mode with IGSF orbits fixed now recommended for processing regions up to at least 6000 km</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938170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algn="ctr"/>
            <a:r>
              <a:rPr lang="en-US" smtClean="0"/>
              <a:t>More subtle </a:t>
            </a:r>
            <a:r>
              <a:rPr lang="en-US"/>
              <a:t>p</a:t>
            </a:r>
            <a:r>
              <a:rPr lang="en-US" smtClean="0"/>
              <a:t>roblems</a:t>
            </a:r>
            <a:endParaRPr lang="en-US" dirty="0"/>
          </a:p>
        </p:txBody>
      </p:sp>
      <p:sp>
        <p:nvSpPr>
          <p:cNvPr id="50182" name="Rectangle 3"/>
          <p:cNvSpPr>
            <a:spLocks noGrp="1" noChangeArrowheads="1"/>
          </p:cNvSpPr>
          <p:nvPr>
            <p:ph idx="1"/>
          </p:nvPr>
        </p:nvSpPr>
        <p:spPr/>
        <p:txBody>
          <a:bodyPr>
            <a:normAutofit/>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c-files with </a:t>
            </a:r>
            <a:r>
              <a:rPr lang="en-US" dirty="0" err="1" smtClean="0">
                <a:latin typeface="Courier" charset="0"/>
                <a:ea typeface="Courier" charset="0"/>
                <a:cs typeface="Courier" charset="0"/>
              </a:rPr>
              <a:t>cview</a:t>
            </a:r>
            <a:endParaRPr lang="en-US" dirty="0" smtClean="0"/>
          </a:p>
          <a:p>
            <a:r>
              <a:rPr lang="en-US" dirty="0" smtClean="0"/>
              <a:t>Phase vs elevation angle plot large and systematic</a:t>
            </a:r>
          </a:p>
          <a:p>
            <a:pPr lvl="1"/>
            <a:r>
              <a:rPr lang="en-US" dirty="0" smtClean="0"/>
              <a:t>misidentified antenna (wrong PCV model)</a:t>
            </a:r>
          </a:p>
          <a:p>
            <a:pPr lvl="1"/>
            <a:r>
              <a:rPr lang="en-US" dirty="0" smtClean="0"/>
              <a:t>coupling between antenna and mount</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a:t>
            </a:r>
          </a:p>
          <a:p>
            <a:pPr lvl="1"/>
            <a:r>
              <a:rPr lang="en-US" dirty="0" smtClean="0"/>
              <a:t>incorrect ambiguity resolution (east component except for high latitudes)</a:t>
            </a:r>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212147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tretch>
            <a:fillRect/>
          </a:stretch>
        </p:blipFill>
        <p:spPr>
          <a:xfrm>
            <a:off x="628650" y="1278236"/>
            <a:ext cx="3924000" cy="5078115"/>
          </a:xfrm>
        </p:spPr>
      </p:pic>
      <p:sp>
        <p:nvSpPr>
          <p:cNvPr id="4" name="Content Placeholder 3"/>
          <p:cNvSpPr>
            <a:spLocks noGrp="1"/>
          </p:cNvSpPr>
          <p:nvPr>
            <p:ph sz="half" idx="2"/>
          </p:nvPr>
        </p:nvSpPr>
        <p:spPr/>
        <p:txBody>
          <a:bodyPr/>
          <a:lstStyle/>
          <a:p>
            <a:pPr marL="0" indent="0">
              <a:buNone/>
            </a:pPr>
            <a:r>
              <a:rPr lang="en-US" dirty="0" err="1">
                <a:latin typeface="Courier" charset="0"/>
                <a:ea typeface="Courier" charset="0"/>
                <a:cs typeface="Courier" charset="0"/>
              </a:rPr>
              <a:t>a</a:t>
            </a:r>
            <a:r>
              <a:rPr lang="en-US" dirty="0" err="1" smtClean="0">
                <a:latin typeface="Courier" charset="0"/>
                <a:ea typeface="Courier" charset="0"/>
                <a:cs typeface="Courier" charset="0"/>
              </a:rPr>
              <a:t>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86577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pPr algn="ctr"/>
            <a:r>
              <a:rPr lang="en-US" sz="3600" dirty="0" smtClean="0"/>
              <a:t>Overview of </a:t>
            </a:r>
            <a:r>
              <a:rPr lang="en-US" sz="3600" dirty="0" err="1" smtClean="0">
                <a:latin typeface="Courier New" charset="0"/>
                <a:ea typeface="Courier New" charset="0"/>
                <a:cs typeface="Courier New" charset="0"/>
              </a:rPr>
              <a:t>sh_gamit</a:t>
            </a:r>
            <a:r>
              <a:rPr lang="en-US" sz="3600" dirty="0" smtClean="0"/>
              <a:t>: Getting started</a:t>
            </a:r>
            <a:endParaRPr lang="en-US" sz="3600" dirty="0"/>
          </a:p>
        </p:txBody>
      </p:sp>
      <p:sp>
        <p:nvSpPr>
          <p:cNvPr id="15366" name="Rectangle 3"/>
          <p:cNvSpPr>
            <a:spLocks noGrp="1" noChangeArrowheads="1"/>
          </p:cNvSpPr>
          <p:nvPr>
            <p:ph idx="1"/>
          </p:nvPr>
        </p:nvSpPr>
        <p:spPr/>
        <p:txBody>
          <a:bodyPr>
            <a:normAutofit/>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local RINEX 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-name] </a:t>
            </a:r>
            <a:r>
              <a:rPr lang="en-US" sz="2200" dirty="0">
                <a:latin typeface="Courier"/>
                <a:cs typeface="Courier"/>
              </a:rPr>
              <a:t>-</a:t>
            </a:r>
            <a:r>
              <a:rPr lang="en-US" sz="2200" dirty="0" smtClean="0">
                <a:latin typeface="Courier"/>
                <a:cs typeface="Courier"/>
              </a:rPr>
              <a:t>s [</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26623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pPr algn="ctr"/>
            <a:r>
              <a:rPr lang="en-US" dirty="0" smtClean="0"/>
              <a:t>Directory structure</a:t>
            </a:r>
            <a:endParaRPr lang="en-US" dirty="0"/>
          </a:p>
        </p:txBody>
      </p:sp>
      <p:sp>
        <p:nvSpPr>
          <p:cNvPr id="17414" name="Rectangle 1027"/>
          <p:cNvSpPr>
            <a:spLocks noGrp="1" noChangeArrowheads="1"/>
          </p:cNvSpPr>
          <p:nvPr>
            <p:ph idx="1"/>
          </p:nvPr>
        </p:nvSpPr>
        <p:spPr/>
        <p:txBody>
          <a:bodyPr>
            <a:normAutofit/>
          </a:bodyPr>
          <a:lstStyle/>
          <a:p>
            <a:r>
              <a:rPr lang="en-US" dirty="0" smtClean="0"/>
              <a:t>Top level: global tables and survey directories</a:t>
            </a:r>
          </a:p>
          <a:p>
            <a:r>
              <a:rPr lang="en-US" dirty="0" smtClean="0"/>
              <a:t>Within each top-level directory:</a:t>
            </a:r>
            <a:br>
              <a:rPr lang="en-US" dirty="0" smtClean="0"/>
            </a:br>
            <a:r>
              <a:rPr lang="en-US" dirty="0" smtClean="0"/>
              <a:t>	</a:t>
            </a:r>
            <a:r>
              <a:rPr lang="en-US" dirty="0" err="1" smtClean="0"/>
              <a:t>brdc</a:t>
            </a:r>
            <a:r>
              <a:rPr lang="en-US" dirty="0" smtClean="0"/>
              <a:t>/  </a:t>
            </a:r>
            <a:r>
              <a:rPr lang="en-US" dirty="0" err="1" smtClean="0"/>
              <a:t>gfiles</a:t>
            </a:r>
            <a:r>
              <a:rPr lang="en-US" dirty="0" smtClean="0"/>
              <a:t>/  </a:t>
            </a:r>
            <a:r>
              <a:rPr lang="en-US" dirty="0" err="1" smtClean="0"/>
              <a:t>glbf</a:t>
            </a:r>
            <a:r>
              <a:rPr lang="en-US" dirty="0" smtClean="0"/>
              <a:t>/  </a:t>
            </a:r>
            <a:r>
              <a:rPr lang="en-US" dirty="0" err="1" smtClean="0"/>
              <a:t>gsoln</a:t>
            </a:r>
            <a:r>
              <a:rPr lang="en-US" dirty="0" smtClean="0"/>
              <a:t>/  </a:t>
            </a:r>
            <a:r>
              <a:rPr lang="en-US" dirty="0" err="1" smtClean="0"/>
              <a:t>igs</a:t>
            </a:r>
            <a:r>
              <a:rPr lang="en-US" dirty="0" smtClean="0"/>
              <a:t>/  </a:t>
            </a:r>
            <a:r>
              <a:rPr lang="en-US" dirty="0" err="1" smtClean="0"/>
              <a:t>rinex</a:t>
            </a:r>
            <a:r>
              <a:rPr lang="en-US" dirty="0" smtClean="0"/>
              <a:t>/  tables/</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latin typeface="Courier" charset="0"/>
                <a:ea typeface="Courier" charset="0"/>
                <a:cs typeface="Courier" charset="0"/>
              </a:rPr>
              <a:t>netsel</a:t>
            </a:r>
            <a:r>
              <a:rPr lang="en-US" dirty="0" smtClean="0"/>
              <a:t>, </a:t>
            </a:r>
            <a:r>
              <a:rPr lang="en-US" dirty="0" err="1" smtClean="0">
                <a:latin typeface="Courier" charset="0"/>
                <a:ea typeface="Courier" charset="0"/>
                <a:cs typeface="Courier" charset="0"/>
              </a:rPr>
              <a:t>global_sel</a:t>
            </a:r>
            <a:r>
              <a:rPr lang="en-US" dirty="0" smtClean="0"/>
              <a:t> and </a:t>
            </a:r>
            <a:r>
              <a:rPr lang="en-US" dirty="0" err="1" smtClean="0">
                <a:latin typeface="Courier" charset="0"/>
                <a:ea typeface="Courier" charset="0"/>
                <a:cs typeface="Courier" charset="0"/>
              </a:rPr>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algn="ctr"/>
            <a:r>
              <a:rPr lang="en-US" dirty="0" smtClean="0"/>
              <a:t>Files provided or created automatically </a:t>
            </a:r>
            <a:endParaRPr lang="en-US" dirty="0"/>
          </a:p>
        </p:txBody>
      </p:sp>
      <p:sp>
        <p:nvSpPr>
          <p:cNvPr id="25606" name="Rectangle 3"/>
          <p:cNvSpPr>
            <a:spLocks noGrp="1" noChangeArrowheads="1"/>
          </p:cNvSpPr>
          <p:nvPr>
            <p:ph idx="1"/>
          </p:nvPr>
        </p:nvSpPr>
        <p:spPr/>
        <p:txBody>
          <a:bodyPr>
            <a:normAutofit fontScale="8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pPr algn="ctr"/>
            <a:r>
              <a:rPr lang="en-US" dirty="0" smtClean="0"/>
              <a:t>Files you need to worry about</a:t>
            </a:r>
            <a:endParaRPr lang="en-US" dirty="0"/>
          </a:p>
        </p:txBody>
      </p:sp>
      <p:sp>
        <p:nvSpPr>
          <p:cNvPr id="23558" name="Rectangle 1027"/>
          <p:cNvSpPr>
            <a:spLocks noGrp="1" noChangeArrowheads="1"/>
          </p:cNvSpPr>
          <p:nvPr>
            <p:ph idx="1"/>
          </p:nvPr>
        </p:nvSpPr>
        <p:spPr/>
        <p:txBody>
          <a:bodyPr>
            <a:normAutofit fontScale="92500"/>
          </a:bodyPr>
          <a:lstStyle/>
          <a:p>
            <a:r>
              <a:rPr lang="en-US" dirty="0" smtClean="0"/>
              <a:t>RINEX files – local plus list in </a:t>
            </a:r>
            <a:r>
              <a:rPr lang="en-US" dirty="0" err="1" smtClean="0"/>
              <a:t>sites.defaults</a:t>
            </a:r>
            <a:endParaRPr lang="en-US" dirty="0" smtClean="0"/>
          </a:p>
          <a:p>
            <a:r>
              <a:rPr lang="en-US" dirty="0" smtClean="0"/>
              <a:t>Control files</a:t>
            </a:r>
          </a:p>
          <a:p>
            <a:pPr lvl="1"/>
            <a:r>
              <a:rPr lang="en-US" dirty="0" err="1" smtClean="0"/>
              <a:t>process.defaults</a:t>
            </a:r>
            <a:r>
              <a:rPr lang="en-US" dirty="0" smtClean="0"/>
              <a:t> : minor edits for each survey</a:t>
            </a:r>
          </a:p>
          <a:p>
            <a:pPr lvl="1"/>
            <a:r>
              <a:rPr lang="en-US" dirty="0" err="1"/>
              <a:t>sestbl</a:t>
            </a:r>
            <a:r>
              <a:rPr lang="en-US" dirty="0"/>
              <a:t>. </a:t>
            </a:r>
            <a:r>
              <a:rPr lang="en-US" dirty="0" smtClean="0"/>
              <a:t>: experiment and models setup (unchanged </a:t>
            </a:r>
            <a:r>
              <a:rPr lang="en-US" dirty="0"/>
              <a:t>for most </a:t>
            </a:r>
            <a:r>
              <a:rPr lang="en-US" dirty="0" smtClean="0"/>
              <a:t>processing)</a:t>
            </a:r>
          </a:p>
          <a:p>
            <a:pPr lvl="1"/>
            <a:r>
              <a:rPr lang="en-US" dirty="0" err="1" smtClean="0"/>
              <a:t>sites.defaults</a:t>
            </a:r>
            <a:r>
              <a:rPr lang="en-US" dirty="0" smtClean="0"/>
              <a:t> : sites to include or omit and source of metadata</a:t>
            </a:r>
          </a:p>
          <a:p>
            <a:pPr lvl="1"/>
            <a:r>
              <a:rPr lang="en-US" dirty="0" err="1" smtClean="0"/>
              <a:t>sittbl</a:t>
            </a:r>
            <a:r>
              <a:rPr lang="en-US" dirty="0" smtClean="0"/>
              <a:t>. : sites constrained for ambiguity resolution</a:t>
            </a:r>
          </a:p>
          <a:p>
            <a:pPr lvl="1"/>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and </a:t>
            </a:r>
            <a:r>
              <a:rPr lang="en-US" dirty="0" err="1" smtClean="0"/>
              <a:t>mar_neu</a:t>
            </a:r>
            <a:r>
              <a:rPr lang="en-US" dirty="0" smtClean="0"/>
              <a:t> commands</a:t>
            </a:r>
          </a:p>
          <a:p>
            <a:pPr lvl="1"/>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commands</a:t>
            </a:r>
          </a:p>
          <a:p>
            <a:r>
              <a:rPr lang="en-US" dirty="0"/>
              <a:t>a</a:t>
            </a:r>
            <a:r>
              <a:rPr lang="en-US" dirty="0" smtClean="0"/>
              <a:t> priori coordinates (</a:t>
            </a:r>
            <a:r>
              <a:rPr lang="en-US" dirty="0" err="1" smtClean="0"/>
              <a:t>apr</a:t>
            </a:r>
            <a:r>
              <a:rPr lang="en-US" dirty="0" smtClean="0"/>
              <a:t>-file,  l-file)</a:t>
            </a:r>
          </a:p>
          <a:p>
            <a:r>
              <a:rPr lang="en-US" dirty="0" smtClean="0"/>
              <a:t>Metadata (</a:t>
            </a:r>
            <a:r>
              <a:rPr lang="en-US" dirty="0" err="1" smtClean="0"/>
              <a:t>station.info</a:t>
            </a:r>
            <a:r>
              <a:rPr lang="en-US" dirty="0" smtClean="0"/>
              <a:t>)</a:t>
            </a:r>
          </a:p>
          <a:p>
            <a:r>
              <a:rPr lang="en-US" dirty="0" smtClean="0"/>
              <a:t>Differential code biases (</a:t>
            </a:r>
            <a:r>
              <a:rPr lang="en-US" dirty="0" err="1" smtClean="0"/>
              <a:t>dcb.dat</a:t>
            </a:r>
            <a:r>
              <a:rPr lang="en-US" dirty="0" smtClean="0"/>
              <a:t>) –  download current values 1/month</a:t>
            </a:r>
          </a:p>
          <a:p>
            <a:r>
              <a:rPr lang="en-US" dirty="0" smtClean="0"/>
              <a:t>Satellite characteristics (</a:t>
            </a:r>
            <a:r>
              <a:rPr lang="en-US" dirty="0" err="1" smtClean="0"/>
              <a:t>svnav.dat</a:t>
            </a:r>
            <a:r>
              <a:rPr lang="en-US" dirty="0" smtClean="0"/>
              <a:t>) – download current w/ each new launch</a:t>
            </a:r>
          </a:p>
          <a:p>
            <a:endParaRPr lang="en-US" dirty="0"/>
          </a:p>
        </p:txBody>
      </p:sp>
      <p:sp>
        <p:nvSpPr>
          <p:cNvPr id="2" name="Date Placeholder 1"/>
          <p:cNvSpPr>
            <a:spLocks noGrp="1"/>
          </p:cNvSpPr>
          <p:nvPr>
            <p:ph type="dt" sz="half" idx="10"/>
          </p:nvPr>
        </p:nvSpPr>
        <p:spPr/>
        <p:txBody>
          <a:bodyPr/>
          <a:lstStyle/>
          <a:p>
            <a:r>
              <a:rPr lang="en-GB" smtClean="0"/>
              <a:t>2017/11/25</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dirty="0" err="1" smtClean="0"/>
              <a:t>autcln.cmd</a:t>
            </a:r>
            <a:endParaRPr lang="en-US" dirty="0" smtClean="0"/>
          </a:p>
          <a:p>
            <a:r>
              <a:rPr lang="en-US" dirty="0" err="1" smtClean="0"/>
              <a:t>process.defaults</a:t>
            </a:r>
            <a:endParaRPr lang="en-US" dirty="0" smtClean="0"/>
          </a:p>
          <a:p>
            <a:r>
              <a:rPr lang="en-US" dirty="0" err="1" smtClean="0"/>
              <a:t>sestbl</a:t>
            </a:r>
            <a:r>
              <a:rPr lang="en-US" dirty="0" smtClean="0"/>
              <a:t>.</a:t>
            </a:r>
          </a:p>
          <a:p>
            <a:r>
              <a:rPr lang="en-US" dirty="0" err="1" smtClean="0"/>
              <a:t>sites.defaults</a:t>
            </a:r>
            <a:endParaRPr lang="en-US" dirty="0" smtClean="0"/>
          </a:p>
          <a:p>
            <a:r>
              <a:rPr lang="en-US" dirty="0" err="1" smtClean="0"/>
              <a:t>sittbl</a:t>
            </a:r>
            <a:r>
              <a:rPr lang="en-US" dirty="0" smtClean="0"/>
              <a:t>.</a:t>
            </a:r>
          </a:p>
          <a:p>
            <a:r>
              <a:rPr lang="en-US" dirty="0" err="1" smtClean="0"/>
              <a:t>station.info</a:t>
            </a:r>
            <a:endParaRPr lang="en-US" dirty="0" smtClean="0"/>
          </a:p>
          <a:p>
            <a:r>
              <a:rPr lang="en-US" dirty="0" smtClean="0"/>
              <a:t>.</a:t>
            </a:r>
            <a:r>
              <a:rPr lang="en-US" dirty="0" err="1" smtClean="0"/>
              <a:t>apr</a:t>
            </a:r>
            <a:r>
              <a:rPr lang="en-US" dirty="0" smtClean="0"/>
              <a:t>-file</a:t>
            </a:r>
            <a:endParaRPr lang="en-US" dirty="0"/>
          </a:p>
        </p:txBody>
      </p:sp>
      <p:sp>
        <p:nvSpPr>
          <p:cNvPr id="11" name="Date Placeholder 10"/>
          <p:cNvSpPr>
            <a:spLocks noGrp="1"/>
          </p:cNvSpPr>
          <p:nvPr>
            <p:ph type="dt" sz="half" idx="10"/>
          </p:nvPr>
        </p:nvSpPr>
        <p:spPr/>
        <p:txBody>
          <a:bodyPr/>
          <a:lstStyle/>
          <a:p>
            <a:r>
              <a:rPr lang="en-GB" smtClean="0"/>
              <a:t>2017/11/25</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a:solidFill>
                  <a:srgbClr val="000000"/>
                </a:solidFill>
              </a:rPr>
              <a:t>D</a:t>
            </a:r>
            <a:r>
              <a:rPr lang="en-US" dirty="0" smtClean="0">
                <a:solidFill>
                  <a:srgbClr val="000000"/>
                </a:solidFill>
              </a:rPr>
              <a:t>ata and processing directory structure</a:t>
            </a:r>
          </a:p>
          <a:p>
            <a:pPr lvl="1"/>
            <a:r>
              <a:rPr lang="en-US" dirty="0">
                <a:solidFill>
                  <a:srgbClr val="000000"/>
                </a:solidFill>
              </a:rPr>
              <a:t>S</a:t>
            </a:r>
            <a:r>
              <a:rPr lang="en-US" dirty="0" smtClean="0">
                <a:solidFill>
                  <a:srgbClr val="000000"/>
                </a:solidFill>
              </a:rPr>
              <a:t>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a:solidFill>
                  <a:srgbClr val="000000"/>
                </a:solidFill>
              </a:rPr>
              <a:t>P</a:t>
            </a:r>
            <a:r>
              <a:rPr lang="en-US" dirty="0" smtClean="0">
                <a:solidFill>
                  <a:srgbClr val="000000"/>
                </a:solidFill>
              </a:rPr>
              <a:t>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sites.defaults</a:t>
            </a:r>
            <a:endParaRPr lang="en-US" dirty="0">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dirty="0" smtClean="0">
                <a:solidFill>
                  <a:srgbClr val="000000"/>
                </a:solidFill>
              </a:rPr>
              <a:t>Controls sites to be in included in experiment of given name</a:t>
            </a:r>
          </a:p>
          <a:p>
            <a:pPr lvl="1"/>
            <a:r>
              <a:rPr lang="en-US" dirty="0" smtClean="0">
                <a:solidFill>
                  <a:srgbClr val="000000"/>
                </a:solidFill>
              </a:rPr>
              <a:t>Whether or not these sites should be downloaded from a public FTP server (use “</a:t>
            </a:r>
            <a:r>
              <a:rPr lang="en-US" dirty="0" err="1" smtClean="0">
                <a:solidFill>
                  <a:srgbClr val="000000"/>
                </a:solidFill>
              </a:rPr>
              <a:t>ftprnx</a:t>
            </a:r>
            <a:r>
              <a:rPr lang="en-US" dirty="0" smtClean="0">
                <a:solidFill>
                  <a:srgbClr val="000000"/>
                </a:solidFill>
              </a:rPr>
              <a:t>” flag)</a:t>
            </a:r>
          </a:p>
          <a:p>
            <a:pPr lvl="1"/>
            <a:r>
              <a:rPr lang="en-US" dirty="0" smtClean="0">
                <a:solidFill>
                  <a:srgbClr val="000000"/>
                </a:solidFill>
              </a:rPr>
              <a:t>Whether or not these sites should have their metadata updated from the RINEX file header (not recommended, particularly for continuous sites; use “</a:t>
            </a:r>
            <a:r>
              <a:rPr lang="en-US" dirty="0" err="1" smtClean="0">
                <a:solidFill>
                  <a:srgbClr val="000000"/>
                </a:solidFill>
              </a:rPr>
              <a:t>xstinfo</a:t>
            </a:r>
            <a:r>
              <a:rPr lang="en-US" dirty="0" smtClean="0">
                <a:solidFill>
                  <a:srgbClr val="000000"/>
                </a:solidFill>
              </a:rPr>
              <a:t>” flag)</a:t>
            </a:r>
          </a:p>
          <a:p>
            <a:pPr lvl="0"/>
            <a:r>
              <a:rPr lang="en-US" dirty="0" smtClean="0">
                <a:solidFill>
                  <a:srgbClr val="000000"/>
                </a:solidFill>
              </a:rPr>
              <a:t>May use one </a:t>
            </a:r>
            <a:r>
              <a:rPr lang="en-US" dirty="0" err="1" smtClean="0">
                <a:solidFill>
                  <a:srgbClr val="000000"/>
                </a:solidFill>
              </a:rPr>
              <a:t>sites.defaults</a:t>
            </a:r>
            <a:r>
              <a:rPr lang="en-US" dirty="0" smtClean="0">
                <a:solidFill>
                  <a:srgbClr val="000000"/>
                </a:solidFill>
              </a:rPr>
              <a:t> file with multiple experiment names and use “</a:t>
            </a:r>
            <a:r>
              <a:rPr lang="en-US" dirty="0" smtClean="0">
                <a:solidFill>
                  <a:srgbClr val="000000"/>
                </a:solidFill>
                <a:latin typeface="Courier" charset="0"/>
                <a:ea typeface="Courier" charset="0"/>
                <a:cs typeface="Courier" charset="0"/>
              </a:rPr>
              <a:t>-</a:t>
            </a:r>
            <a:r>
              <a:rPr lang="en-US" dirty="0" err="1" smtClean="0">
                <a:solidFill>
                  <a:srgbClr val="000000"/>
                </a:solidFill>
                <a:latin typeface="Courier" charset="0"/>
                <a:ea typeface="Courier" charset="0"/>
                <a:cs typeface="Courier" charset="0"/>
              </a:rPr>
              <a:t>expt</a:t>
            </a:r>
            <a:r>
              <a:rPr lang="en-US" dirty="0" smtClean="0">
                <a:solidFill>
                  <a:srgbClr val="000000"/>
                </a:solidFill>
              </a:rPr>
              <a:t>” option in </a:t>
            </a:r>
            <a:r>
              <a:rPr lang="en-US" dirty="0" err="1" smtClean="0">
                <a:solidFill>
                  <a:srgbClr val="000000"/>
                </a:solidFill>
                <a:latin typeface="Courier" charset="0"/>
                <a:ea typeface="Courier" charset="0"/>
                <a:cs typeface="Courier" charset="0"/>
              </a:rPr>
              <a:t>sh_gamit</a:t>
            </a:r>
            <a:r>
              <a:rPr lang="en-US" dirty="0" smtClean="0">
                <a:solidFill>
                  <a:srgbClr val="000000"/>
                </a:solidFill>
              </a:rPr>
              <a:t> to process only certain sites</a:t>
            </a:r>
          </a:p>
          <a:p>
            <a:pPr lvl="0"/>
            <a:r>
              <a:rPr lang="en-US" dirty="0" smtClean="0">
                <a:solidFill>
                  <a:srgbClr val="000000"/>
                </a:solidFill>
              </a:rPr>
              <a:t>May use a different experiment setup for different days</a:t>
            </a:r>
          </a:p>
          <a:p>
            <a:pPr lvl="1"/>
            <a:r>
              <a:rPr lang="en-US" dirty="0" err="1" smtClean="0">
                <a:solidFill>
                  <a:srgbClr val="000000"/>
                </a:solidFill>
                <a:latin typeface="Courier" charset="0"/>
                <a:ea typeface="Courier" charset="0"/>
                <a:cs typeface="Courier" charset="0"/>
              </a:rPr>
              <a:t>sh_gamit</a:t>
            </a:r>
            <a:r>
              <a:rPr lang="en-US" dirty="0" smtClean="0">
                <a:solidFill>
                  <a:srgbClr val="000000"/>
                </a:solidFill>
              </a:rPr>
              <a:t> will look first for “</a:t>
            </a:r>
            <a:r>
              <a:rPr lang="en-US" dirty="0" err="1" smtClean="0">
                <a:solidFill>
                  <a:srgbClr val="000000"/>
                </a:solidFill>
              </a:rPr>
              <a:t>sites.defaults.YYYYDDD</a:t>
            </a:r>
            <a:r>
              <a:rPr lang="en-US" dirty="0" smtClean="0">
                <a:solidFill>
                  <a:srgbClr val="000000"/>
                </a:solidFill>
              </a:rPr>
              <a:t>”, then a generic “</a:t>
            </a:r>
            <a:r>
              <a:rPr lang="en-US" dirty="0" err="1" smtClean="0">
                <a:solidFill>
                  <a:srgbClr val="000000"/>
                </a:solidFill>
              </a:rPr>
              <a:t>sites.defaults</a:t>
            </a:r>
            <a:r>
              <a:rPr lang="en-US" dirty="0" smtClean="0">
                <a:solidFill>
                  <a:srgbClr val="000000"/>
                </a:solidFill>
              </a:rPr>
              <a:t>” 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2017/11/25</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975</TotalTime>
  <Words>3837</Words>
  <Application>Microsoft Macintosh PowerPoint</Application>
  <PresentationFormat>On-screen Show (4:3)</PresentationFormat>
  <Paragraphs>447</Paragraphs>
  <Slides>30</Slides>
  <Notes>25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Calibri</vt:lpstr>
      <vt:lpstr>Calibri Light</vt:lpstr>
      <vt:lpstr>Courier</vt:lpstr>
      <vt:lpstr>Courier New</vt:lpstr>
      <vt:lpstr>Helvetica</vt:lpstr>
      <vt:lpstr>Yu Gothic</vt:lpstr>
      <vt:lpstr>Arial</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42</cp:revision>
  <cp:lastPrinted>2017-11-23T17:06:19Z</cp:lastPrinted>
  <dcterms:created xsi:type="dcterms:W3CDTF">2014-11-13T20:18:27Z</dcterms:created>
  <dcterms:modified xsi:type="dcterms:W3CDTF">2017-11-23T17:06:36Z</dcterms:modified>
</cp:coreProperties>
</file>