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3972"/>
  </p:normalViewPr>
  <p:slideViewPr>
    <p:cSldViewPr snapToGrid="0" snapToObjects="1">
      <p:cViewPr varScale="1">
        <p:scale>
          <a:sx n="105" d="100"/>
          <a:sy n="105" d="100"/>
        </p:scale>
        <p:origin x="130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time series with glred</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2017/11/27</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time series with glred</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smtClean="0"/>
              <a:t>2017/11/27</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smtClean="0"/>
              <a:t>2017/11/27</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smtClean="0"/>
              <a:t>2017/11/27</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2017/11/27</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2017/11/27</a:t>
            </a:r>
            <a:endParaRPr lang="en-US"/>
          </a:p>
        </p:txBody>
      </p:sp>
      <p:sp>
        <p:nvSpPr>
          <p:cNvPr id="8" name="Footer Placeholder 7"/>
          <p:cNvSpPr>
            <a:spLocks noGrp="1"/>
          </p:cNvSpPr>
          <p:nvPr>
            <p:ph type="ftr" sz="quarter" idx="11"/>
          </p:nvPr>
        </p:nvSpPr>
        <p:spPr/>
        <p:txBody>
          <a:bodyPr/>
          <a:lstStyle/>
          <a:p>
            <a:r>
              <a:rPr lang="en-US" smtClean="0"/>
              <a:t>Generating time series with glred</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2017/11/27</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2017/11/27</a:t>
            </a:r>
            <a:endParaRPr lang="en-US"/>
          </a:p>
        </p:txBody>
      </p:sp>
      <p:sp>
        <p:nvSpPr>
          <p:cNvPr id="3" name="Footer Placeholder 2"/>
          <p:cNvSpPr>
            <a:spLocks noGrp="1"/>
          </p:cNvSpPr>
          <p:nvPr>
            <p:ph type="ftr" sz="quarter" idx="11"/>
          </p:nvPr>
        </p:nvSpPr>
        <p:spPr/>
        <p:txBody>
          <a:bodyPr/>
          <a:lstStyle/>
          <a:p>
            <a:r>
              <a:rPr lang="en-US" smtClean="0"/>
              <a:t>Generating time series with glred</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2017/11/27</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2017/11/27</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2017/11/27</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Generating time series with glred</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2149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Generating time series</a:t>
            </a:r>
            <a:br>
              <a:rPr lang="en-US" dirty="0" smtClean="0"/>
            </a:br>
            <a:r>
              <a:rPr lang="en-US" dirty="0" smtClean="0"/>
              <a:t>with </a:t>
            </a:r>
            <a:r>
              <a:rPr lang="en-US" dirty="0" err="1" smtClean="0">
                <a:latin typeface="Courier New" charset="0"/>
                <a:ea typeface="Courier New" charset="0"/>
                <a:cs typeface="Courier New" charset="0"/>
              </a:rPr>
              <a:t>glred</a:t>
            </a:r>
            <a:endParaRPr lang="en-US" dirty="0">
              <a:latin typeface="Courier New" charset="0"/>
              <a:ea typeface="Courier New" charset="0"/>
              <a:cs typeface="Courier New"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643675" y="862878"/>
            <a:ext cx="2304288" cy="866407"/>
          </a:xfrm>
          <a:prstGeom prst="rect">
            <a:avLst/>
          </a:prstGeom>
        </p:spPr>
      </p:pic>
      <p:pic>
        <p:nvPicPr>
          <p:cNvPr id="8" name="Picture 7" descr="MIT-logo-with-spelling-web-red-gray-design1-large.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43003" y="1114868"/>
            <a:ext cx="1599993" cy="362429"/>
          </a:xfrm>
          <a:prstGeom prst="rect">
            <a:avLst/>
          </a:prstGeom>
        </p:spPr>
      </p:pic>
      <p:pic>
        <p:nvPicPr>
          <p:cNvPr id="11" name="Picture 10" descr="unavco-logo-red-black-shadow.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533145" y="1073036"/>
            <a:ext cx="2085328" cy="521332"/>
          </a:xfrm>
          <a:prstGeom prst="rect">
            <a:avLst/>
          </a:prstGeom>
        </p:spPr>
      </p:pic>
      <p:pic>
        <p:nvPicPr>
          <p:cNvPr id="13" name="Picture 2" descr="ttps://upload.wikimedia.org/wikipedia/en/d/dc/Addis_Ababa_University_logo.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4242816" y="162836"/>
            <a:ext cx="658368" cy="74956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ttp://geoprisms.org/wpdemo/wp-content/uploads/2014/06/cropped-GeoPRISMS_favicon_transp.pn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2324070" y="882082"/>
            <a:ext cx="828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ttp://www.rcuk.ac.uk/RCUK-prod/assets/image/GCRFfullcolour.jpg"/>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8059517" y="1080024"/>
            <a:ext cx="763864" cy="439985"/>
          </a:xfrm>
          <a:prstGeom prst="rect">
            <a:avLst/>
          </a:prstGeom>
          <a:noFill/>
          <a:extLst>
            <a:ext uri="{909E8E84-426E-40DD-AFC4-6F175D3DCCD1}">
              <a14:hiddenFill xmlns:a14="http://schemas.microsoft.com/office/drawing/2010/main">
                <a:solidFill>
                  <a:srgbClr val="FFFFFF"/>
                </a:solidFill>
              </a14:hiddenFill>
            </a:ext>
          </a:extLst>
        </p:spPr>
      </p:pic>
      <p:sp>
        <p:nvSpPr>
          <p:cNvPr id="16" name="Subtitle 15"/>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 and </a:t>
            </a:r>
            <a:r>
              <a:rPr lang="en-US" dirty="0" smtClean="0">
                <a:solidFill>
                  <a:srgbClr val="A5A5A5"/>
                </a:solidFill>
                <a:latin typeface="Courier" charset="0"/>
                <a:ea typeface="Courier" charset="0"/>
                <a:cs typeface="Courier" charset="0"/>
              </a:rPr>
              <a:t>track</a:t>
            </a:r>
            <a:r>
              <a:rPr lang="en-US" dirty="0">
                <a:solidFill>
                  <a:srgbClr val="A5A5A5"/>
                </a:solidFill>
              </a:rPr>
              <a:t/>
            </a:r>
            <a:br>
              <a:rPr lang="en-US" dirty="0">
                <a:solidFill>
                  <a:srgbClr val="A5A5A5"/>
                </a:solidFill>
              </a:rPr>
            </a:br>
            <a:r>
              <a:rPr lang="en-US" dirty="0" smtClean="0">
                <a:solidFill>
                  <a:srgbClr val="A5A5A5"/>
                </a:solidFill>
              </a:rPr>
              <a:t>Addis Ababa University, Ethiopia</a:t>
            </a:r>
            <a:r>
              <a:rPr lang="en-US" dirty="0">
                <a:solidFill>
                  <a:srgbClr val="A5A5A5"/>
                </a:solidFill>
              </a:rPr>
              <a:t/>
            </a:r>
            <a:br>
              <a:rPr lang="en-US" dirty="0">
                <a:solidFill>
                  <a:srgbClr val="A5A5A5"/>
                </a:solidFill>
              </a:rPr>
            </a:br>
            <a:r>
              <a:rPr lang="en-US" dirty="0">
                <a:solidFill>
                  <a:srgbClr val="A5A5A5"/>
                </a:solidFill>
              </a:rPr>
              <a:t>24–25 </a:t>
            </a:r>
            <a:r>
              <a:rPr lang="en-US" dirty="0" smtClean="0">
                <a:solidFill>
                  <a:srgbClr val="A5A5A5"/>
                </a:solidFill>
              </a:rPr>
              <a:t>&amp; 27–29 November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dirty="0" err="1" smtClean="0">
                <a:solidFill>
                  <a:srgbClr val="A5A5A5"/>
                </a:solidFill>
              </a:rPr>
              <a:t>floyd</a:t>
            </a:r>
            <a:r>
              <a:rPr lang="en-US" dirty="0" smtClean="0">
                <a:solidFill>
                  <a:srgbClr val="A5A5A5"/>
                </a:solidFill>
              </a:rPr>
              <a:t>/courses/gg/201711_AAU/</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t>
            </a:r>
            <a:r>
              <a:rPr lang="en-US" dirty="0" err="1" smtClean="0"/>
              <a:t>pos</a:t>
            </a:r>
            <a:r>
              <a:rPr lang="en-US" dirty="0" smtClean="0"/>
              <a:t>”-files</a:t>
            </a:r>
            <a:endParaRPr lang="en-US" dirty="0"/>
          </a:p>
        </p:txBody>
      </p:sp>
      <p:sp>
        <p:nvSpPr>
          <p:cNvPr id="3" name="Content Placeholder 2"/>
          <p:cNvSpPr>
            <a:spLocks noGrp="1"/>
          </p:cNvSpPr>
          <p:nvPr>
            <p:ph idx="1"/>
          </p:nvPr>
        </p:nvSpPr>
        <p:spPr/>
        <p:txBody>
          <a:bodyPr>
            <a:normAutofit/>
          </a:bodyPr>
          <a:lstStyle/>
          <a:p>
            <a:r>
              <a:rPr lang="en-US" dirty="0" smtClean="0"/>
              <a:t>These contain your time series solution</a:t>
            </a:r>
          </a:p>
          <a:p>
            <a:r>
              <a:rPr lang="en-US" dirty="0" smtClean="0"/>
              <a:t>Long format in various coordinate systems</a:t>
            </a:r>
          </a:p>
          <a:p>
            <a:pPr lvl="1"/>
            <a:r>
              <a:rPr lang="en-US" dirty="0" smtClean="0"/>
              <a:t>Geocentric (X, Y, Z)</a:t>
            </a:r>
          </a:p>
          <a:p>
            <a:pPr lvl="1"/>
            <a:r>
              <a:rPr lang="en-US" dirty="0" smtClean="0"/>
              <a:t>Geodetic (</a:t>
            </a:r>
            <a:r>
              <a:rPr lang="en-US" dirty="0" err="1" smtClean="0"/>
              <a:t>lon</a:t>
            </a:r>
            <a:r>
              <a:rPr lang="en-US" dirty="0" smtClean="0"/>
              <a:t>., lat., height)</a:t>
            </a:r>
          </a:p>
          <a:p>
            <a:pPr lvl="1"/>
            <a:r>
              <a:rPr lang="en-US" dirty="0" smtClean="0"/>
              <a:t>Local (east, north, up)</a:t>
            </a:r>
          </a:p>
          <a:p>
            <a:r>
              <a:rPr lang="en-US" dirty="0" smtClean="0"/>
              <a:t>Can be input to </a:t>
            </a:r>
            <a:r>
              <a:rPr lang="en-US" dirty="0" err="1" smtClean="0"/>
              <a:t>tsfit</a:t>
            </a:r>
            <a:r>
              <a:rPr lang="en-US" dirty="0" smtClean="0"/>
              <a:t> (interactive version of </a:t>
            </a:r>
            <a:r>
              <a:rPr lang="en-US" dirty="0" err="1" smtClean="0"/>
              <a:t>GGMatlab</a:t>
            </a:r>
            <a:r>
              <a:rPr lang="en-US" dirty="0" smtClean="0"/>
              <a:t> tool “</a:t>
            </a:r>
            <a:r>
              <a:rPr lang="en-US" dirty="0" err="1" smtClean="0"/>
              <a:t>tsview</a:t>
            </a:r>
            <a:r>
              <a:rPr lang="en-US" dirty="0" smtClean="0"/>
              <a:t>”), </a:t>
            </a:r>
            <a:r>
              <a:rPr lang="en-US" dirty="0" err="1" smtClean="0">
                <a:latin typeface="Courier" charset="0"/>
                <a:ea typeface="Courier" charset="0"/>
                <a:cs typeface="Courier" charset="0"/>
              </a:rPr>
              <a:t>sh_cats</a:t>
            </a:r>
            <a:r>
              <a:rPr lang="en-US" dirty="0" smtClean="0"/>
              <a:t> (requires CATS) and </a:t>
            </a:r>
            <a:r>
              <a:rPr lang="en-US" dirty="0" err="1" smtClean="0">
                <a:latin typeface="Courier" charset="0"/>
                <a:ea typeface="Courier" charset="0"/>
                <a:cs typeface="Courier" charset="0"/>
              </a:rPr>
              <a:t>sh_hector</a:t>
            </a:r>
            <a:r>
              <a:rPr lang="en-US" dirty="0" smtClean="0"/>
              <a:t> (requires Hector)</a:t>
            </a:r>
          </a:p>
          <a:p>
            <a:r>
              <a:rPr lang="en-US" dirty="0" smtClean="0"/>
              <a:t>Both “.</a:t>
            </a:r>
            <a:r>
              <a:rPr lang="en-US" dirty="0" err="1" smtClean="0"/>
              <a:t>pos</a:t>
            </a:r>
            <a:r>
              <a:rPr lang="en-US" dirty="0" smtClean="0"/>
              <a:t>”-files and “.res”-files can be plotted with </a:t>
            </a:r>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sh_plot_pos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smtClean="0"/>
              <a:t>Uses GMT and has many features including options to:</a:t>
            </a:r>
          </a:p>
          <a:p>
            <a:pPr lvl="1"/>
            <a:r>
              <a:rPr lang="en-US" dirty="0" smtClean="0"/>
              <a:t>Read in “.org”-files, “.</a:t>
            </a:r>
            <a:r>
              <a:rPr lang="en-US" dirty="0" err="1" smtClean="0"/>
              <a:t>pos</a:t>
            </a:r>
            <a:r>
              <a:rPr lang="en-US" dirty="0" smtClean="0"/>
              <a:t>”-files (output of </a:t>
            </a:r>
            <a:r>
              <a:rPr lang="en-US" dirty="0" err="1" smtClean="0"/>
              <a:t>tssum</a:t>
            </a:r>
            <a:r>
              <a:rPr lang="en-US" dirty="0" smtClean="0"/>
              <a:t>) and “.res”-files (output of </a:t>
            </a:r>
            <a:r>
              <a:rPr lang="en-US" dirty="0" err="1" smtClean="0">
                <a:latin typeface="Courier" charset="0"/>
                <a:ea typeface="Courier" charset="0"/>
                <a:cs typeface="Courier" charset="0"/>
              </a:rPr>
              <a:t>tsfit</a:t>
            </a:r>
            <a:r>
              <a:rPr lang="en-US" dirty="0" smtClean="0"/>
              <a:t>) [</a:t>
            </a:r>
            <a:r>
              <a:rPr lang="en-US" dirty="0" smtClean="0">
                <a:latin typeface="Courier" charset="0"/>
                <a:ea typeface="Courier" charset="0"/>
                <a:cs typeface="Courier" charset="0"/>
              </a:rPr>
              <a:t>-f</a:t>
            </a:r>
            <a:r>
              <a:rPr lang="en-US" dirty="0" smtClean="0"/>
              <a:t> option]</a:t>
            </a:r>
          </a:p>
          <a:p>
            <a:pPr lvl="1"/>
            <a:r>
              <a:rPr lang="en-US" dirty="0" smtClean="0"/>
              <a:t>Run </a:t>
            </a:r>
            <a:r>
              <a:rPr lang="en-US" dirty="0" err="1" smtClean="0">
                <a:latin typeface="Courier" charset="0"/>
                <a:ea typeface="Courier" charset="0"/>
                <a:cs typeface="Courier" charset="0"/>
              </a:rPr>
              <a:t>tsfit</a:t>
            </a:r>
            <a:r>
              <a:rPr lang="en-US" dirty="0" smtClean="0"/>
              <a:t> (GLOBK’s curve-fitting module) on input “.</a:t>
            </a:r>
            <a:r>
              <a:rPr lang="en-US" dirty="0" err="1" smtClean="0"/>
              <a:t>pos</a:t>
            </a:r>
            <a:r>
              <a:rPr lang="en-US" dirty="0" smtClean="0"/>
              <a:t>”-files [</a:t>
            </a:r>
            <a:r>
              <a:rPr lang="en-US" dirty="0" smtClean="0">
                <a:latin typeface="Courier" charset="0"/>
                <a:ea typeface="Courier" charset="0"/>
                <a:cs typeface="Courier" charset="0"/>
              </a:rPr>
              <a:t>-t</a:t>
            </a:r>
            <a:r>
              <a:rPr lang="en-US" dirty="0" smtClean="0"/>
              <a:t> option]</a:t>
            </a:r>
          </a:p>
          <a:p>
            <a:pPr lvl="1"/>
            <a:r>
              <a:rPr lang="en-US" dirty="0" smtClean="0"/>
              <a:t>Calculate basic statistics (e.g. WRMS, NRMS)</a:t>
            </a:r>
          </a:p>
          <a:p>
            <a:pPr lvl="1"/>
            <a:r>
              <a:rPr lang="en-US" dirty="0" smtClean="0"/>
              <a:t>Add vertical lines at epochs specified by renames, earthquakes or user [</a:t>
            </a:r>
            <a:r>
              <a:rPr lang="en-US" dirty="0" smtClean="0">
                <a:latin typeface="Courier" charset="0"/>
                <a:ea typeface="Courier" charset="0"/>
                <a:cs typeface="Courier" charset="0"/>
              </a:rPr>
              <a:t>-b</a:t>
            </a:r>
            <a:r>
              <a:rPr lang="en-US" dirty="0" smtClean="0"/>
              <a:t>,  </a:t>
            </a:r>
            <a:r>
              <a:rPr lang="en-US" dirty="0" smtClean="0">
                <a:latin typeface="Courier" charset="0"/>
                <a:ea typeface="Courier" charset="0"/>
                <a:cs typeface="Courier" charset="0"/>
              </a:rPr>
              <a:t>-e</a:t>
            </a:r>
            <a:r>
              <a:rPr lang="en-US" dirty="0" smtClean="0"/>
              <a:t> and </a:t>
            </a:r>
            <a:r>
              <a:rPr lang="en-US" dirty="0" smtClean="0">
                <a:latin typeface="Courier" charset="0"/>
                <a:ea typeface="Courier" charset="0"/>
                <a:cs typeface="Courier" charset="0"/>
              </a:rPr>
              <a:t>-l</a:t>
            </a:r>
            <a:r>
              <a:rPr lang="en-US" dirty="0" smtClean="0"/>
              <a:t> options, respectively]</a:t>
            </a:r>
          </a:p>
          <a:p>
            <a:pPr lvl="1"/>
            <a:r>
              <a:rPr lang="en-US" dirty="0" smtClean="0"/>
              <a:t>Specify fixed start and end times of time series [</a:t>
            </a:r>
            <a:r>
              <a:rPr lang="en-US" dirty="0" smtClean="0">
                <a:latin typeface="Courier" charset="0"/>
                <a:ea typeface="Courier" charset="0"/>
                <a:cs typeface="Courier" charset="0"/>
              </a:rPr>
              <a:t>-t1</a:t>
            </a:r>
            <a:r>
              <a:rPr lang="en-US" dirty="0" smtClean="0"/>
              <a:t>, </a:t>
            </a:r>
            <a:r>
              <a:rPr lang="en-US" dirty="0" smtClean="0">
                <a:latin typeface="Courier" charset="0"/>
                <a:ea typeface="Courier" charset="0"/>
                <a:cs typeface="Courier" charset="0"/>
              </a:rPr>
              <a:t>-t2</a:t>
            </a:r>
            <a:r>
              <a:rPr lang="en-US" dirty="0" smtClean="0"/>
              <a:t> options]</a:t>
            </a:r>
          </a:p>
          <a:p>
            <a:pPr lvl="1"/>
            <a:r>
              <a:rPr lang="en-US" dirty="0" smtClean="0"/>
              <a:t>etc.</a:t>
            </a:r>
            <a:endParaRPr lang="en-US" dirty="0"/>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Inspect consistency of time series</a:t>
            </a:r>
            <a:endParaRPr lang="en-US" dirty="0"/>
          </a:p>
        </p:txBody>
      </p:sp>
      <p:sp>
        <p:nvSpPr>
          <p:cNvPr id="6" name="Text Placeholder 5"/>
          <p:cNvSpPr>
            <a:spLocks noGrp="1"/>
          </p:cNvSpPr>
          <p:nvPr>
            <p:ph type="body" idx="1"/>
          </p:nvPr>
        </p:nvSpPr>
        <p:spPr/>
        <p:txBody>
          <a:bodyPr/>
          <a:lstStyle/>
          <a:p>
            <a:r>
              <a:rPr lang="en-US"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180254" y="2505075"/>
            <a:ext cx="2768704" cy="3684588"/>
          </a:xfrm>
        </p:spPr>
      </p:pic>
      <p:sp>
        <p:nvSpPr>
          <p:cNvPr id="8" name="Text Placeholder 7"/>
          <p:cNvSpPr>
            <a:spLocks noGrp="1"/>
          </p:cNvSpPr>
          <p:nvPr>
            <p:ph type="body" sz="quarter" idx="3"/>
          </p:nvPr>
        </p:nvSpPr>
        <p:spPr/>
        <p:txBody>
          <a:bodyPr/>
          <a:lstStyle/>
          <a:p>
            <a:r>
              <a:rPr lang="en-US"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17734" y="2505075"/>
            <a:ext cx="2710619" cy="3684588"/>
          </a:xfrm>
        </p:spPr>
      </p:pic>
      <p:sp>
        <p:nvSpPr>
          <p:cNvPr id="3" name="Date Placeholder 2"/>
          <p:cNvSpPr>
            <a:spLocks noGrp="1"/>
          </p:cNvSpPr>
          <p:nvPr>
            <p:ph type="dt" sz="half" idx="10"/>
          </p:nvPr>
        </p:nvSpPr>
        <p:spPr/>
        <p:txBody>
          <a:bodyPr/>
          <a:lstStyle/>
          <a:p>
            <a:r>
              <a:rPr lang="en-GB" smtClean="0"/>
              <a:t>2017/11/27</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“outliers” may be stability issues</a:t>
            </a:r>
            <a:endParaRPr lang="en-US" dirty="0"/>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553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962559" y="1825625"/>
            <a:ext cx="3219381" cy="4351338"/>
          </a:xfrm>
        </p:spPr>
      </p:pic>
      <p:sp>
        <p:nvSpPr>
          <p:cNvPr id="3" name="Date Placeholder 2"/>
          <p:cNvSpPr>
            <a:spLocks noGrp="1"/>
          </p:cNvSpPr>
          <p:nvPr>
            <p:ph type="dt" sz="half" idx="10"/>
          </p:nvPr>
        </p:nvSpPr>
        <p:spPr/>
        <p:txBody>
          <a:bodyPr/>
          <a:lstStyle/>
          <a:p>
            <a:r>
              <a:rPr lang="en-GB" smtClean="0"/>
              <a:t>2017/11/27</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2717687" y="180306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749627" y="181288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Excluding outliers or segments of data</a:t>
            </a:r>
            <a:endParaRPr lang="en-US" dirty="0"/>
          </a:p>
        </p:txBody>
      </p:sp>
      <p:sp>
        <p:nvSpPr>
          <p:cNvPr id="5" name="Content Placeholder 4"/>
          <p:cNvSpPr>
            <a:spLocks noGrp="1"/>
          </p:cNvSpPr>
          <p:nvPr>
            <p:ph idx="1"/>
          </p:nvPr>
        </p:nvSpPr>
        <p:spPr/>
        <p:txBody>
          <a:bodyPr/>
          <a:lstStyle/>
          <a:p>
            <a:r>
              <a:rPr lang="en-US" dirty="0" smtClean="0"/>
              <a:t>Create “rename” file records and add to GLOBK command file’s “</a:t>
            </a:r>
            <a:r>
              <a:rPr lang="en-US" dirty="0" err="1" smtClean="0"/>
              <a:t>eq_file</a:t>
            </a:r>
            <a:r>
              <a:rPr lang="en-US" dirty="0" smtClean="0"/>
              <a:t>” option, e.g.</a:t>
            </a:r>
          </a:p>
          <a:p>
            <a:pPr marL="0" indent="0">
              <a:buNone/>
            </a:pPr>
            <a:r>
              <a:rPr lang="en-US" sz="1600" dirty="0" smtClean="0">
                <a:latin typeface="Courier" charset="0"/>
                <a:ea typeface="Courier" charset="0"/>
                <a:cs typeface="Courier" charset="0"/>
              </a:rPr>
              <a:t>rename PTRB     PTRB_XPS h1407080610_nb4a</a:t>
            </a:r>
            <a:br>
              <a:rPr lang="en-US" sz="1600" dirty="0" smtClean="0">
                <a:latin typeface="Courier" charset="0"/>
                <a:ea typeface="Courier" charset="0"/>
                <a:cs typeface="Courier" charset="0"/>
              </a:rPr>
            </a:br>
            <a:r>
              <a:rPr lang="en-US" sz="1600" dirty="0" smtClean="0">
                <a:latin typeface="Courier" charset="0"/>
                <a:ea typeface="Courier" charset="0"/>
                <a:cs typeface="Courier" charset="0"/>
              </a:rPr>
              <a:t>rename PTRB     PTRB_XPS 2014 07 07 18 00 2014 07 08 18 30</a:t>
            </a:r>
            <a:br>
              <a:rPr lang="en-US" sz="1600" dirty="0" smtClean="0">
                <a:latin typeface="Courier" charset="0"/>
                <a:ea typeface="Courier" charset="0"/>
                <a:cs typeface="Courier" charset="0"/>
              </a:rPr>
            </a:br>
            <a:r>
              <a:rPr lang="en-US" sz="1600" dirty="0" smtClean="0">
                <a:latin typeface="Courier" charset="0"/>
                <a:ea typeface="Courier" charset="0"/>
                <a:cs typeface="Courier" charset="0"/>
              </a:rPr>
              <a:t>rename ABCD     ABCD_XCL 2013 07 08 00 00</a:t>
            </a:r>
            <a:endParaRPr lang="en-US" dirty="0" smtClean="0">
              <a:latin typeface="Courier" charset="0"/>
              <a:ea typeface="Courier" charset="0"/>
              <a:cs typeface="Courier" charset="0"/>
            </a:endParaRPr>
          </a:p>
          <a:p>
            <a:r>
              <a:rPr lang="en-US" dirty="0" smtClean="0"/>
              <a:t>“XPS” will not exclude data from </a:t>
            </a:r>
            <a:r>
              <a:rPr lang="en-US" dirty="0" err="1" smtClean="0">
                <a:latin typeface="Courier" charset="0"/>
                <a:ea typeface="Courier" charset="0"/>
                <a:cs typeface="Courier" charset="0"/>
              </a:rPr>
              <a:t>glred</a:t>
            </a:r>
            <a:r>
              <a:rPr lang="en-US" dirty="0" smtClean="0"/>
              <a:t> (so still visible in time series) but will exclude data from </a:t>
            </a:r>
            <a:r>
              <a:rPr lang="en-US" dirty="0" err="1" smtClean="0">
                <a:latin typeface="Courier" charset="0"/>
                <a:ea typeface="Courier" charset="0"/>
                <a:cs typeface="Courier" charset="0"/>
              </a:rPr>
              <a:t>globk</a:t>
            </a:r>
            <a:r>
              <a:rPr lang="en-US" dirty="0" smtClean="0"/>
              <a:t> (combination or velocity solution)</a:t>
            </a:r>
          </a:p>
          <a:p>
            <a:r>
              <a:rPr lang="en-US" dirty="0" smtClean="0"/>
              <a:t>“XCL” will exclude data from all </a:t>
            </a:r>
            <a:r>
              <a:rPr lang="en-US" dirty="0" err="1" smtClean="0">
                <a:latin typeface="Courier" charset="0"/>
                <a:ea typeface="Courier" charset="0"/>
                <a:cs typeface="Courier" charset="0"/>
              </a:rPr>
              <a:t>glred</a:t>
            </a:r>
            <a:r>
              <a:rPr lang="en-US" dirty="0" smtClean="0"/>
              <a:t> and </a:t>
            </a:r>
            <a:r>
              <a:rPr lang="en-US" dirty="0" err="1" smtClean="0">
                <a:latin typeface="Courier" charset="0"/>
                <a:ea typeface="Courier" charset="0"/>
                <a:cs typeface="Courier" charset="0"/>
              </a:rPr>
              <a:t>globk</a:t>
            </a:r>
            <a:r>
              <a:rPr lang="en-US" dirty="0" smtClean="0"/>
              <a:t> runs</a:t>
            </a:r>
          </a:p>
        </p:txBody>
      </p:sp>
      <p:sp>
        <p:nvSpPr>
          <p:cNvPr id="3" name="Date Placeholder 2"/>
          <p:cNvSpPr>
            <a:spLocks noGrp="1"/>
          </p:cNvSpPr>
          <p:nvPr>
            <p:ph type="dt" sz="half" idx="10"/>
          </p:nvPr>
        </p:nvSpPr>
        <p:spPr/>
        <p:txBody>
          <a:bodyPr/>
          <a:lstStyle/>
          <a:p>
            <a:r>
              <a:rPr lang="en-GB" smtClean="0"/>
              <a:t>2017/11/27</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Iterating your solution</a:t>
            </a:r>
            <a:endParaRPr lang="en-US" dirty="0"/>
          </a:p>
        </p:txBody>
      </p:sp>
      <p:sp>
        <p:nvSpPr>
          <p:cNvPr id="3" name="Content Placeholder 2"/>
          <p:cNvSpPr>
            <a:spLocks noGrp="1"/>
          </p:cNvSpPr>
          <p:nvPr>
            <p:ph idx="1"/>
          </p:nvPr>
        </p:nvSpPr>
        <p:spPr/>
        <p:txBody>
          <a:bodyPr/>
          <a:lstStyle/>
          <a:p>
            <a:r>
              <a:rPr lang="en-US" dirty="0" smtClean="0"/>
              <a:t>First time series may only be stabilized by previously well-defined sites, e.g. ITRF sites</a:t>
            </a:r>
          </a:p>
          <a:p>
            <a:r>
              <a:rPr lang="en-US" dirty="0" smtClean="0"/>
              <a:t>Once a high-quality position (and velocity) estimate for a previously unknown or new site is available, we can use all sites to stabilize</a:t>
            </a:r>
          </a:p>
          <a:p>
            <a:r>
              <a:rPr lang="en-US" dirty="0" smtClean="0"/>
              <a:t>This approach may be used with both time series (e.g. </a:t>
            </a:r>
            <a:r>
              <a:rPr lang="en-US" dirty="0" err="1" smtClean="0">
                <a:latin typeface="Courier" charset="0"/>
                <a:ea typeface="Courier" charset="0"/>
                <a:cs typeface="Courier" charset="0"/>
              </a:rPr>
              <a:t>glred</a:t>
            </a:r>
            <a:r>
              <a:rPr lang="en-US" dirty="0" smtClean="0"/>
              <a:t>) and velocity (e.g. </a:t>
            </a:r>
            <a:r>
              <a:rPr lang="en-US" dirty="0" err="1" smtClean="0">
                <a:latin typeface="Courier" charset="0"/>
                <a:ea typeface="Courier" charset="0"/>
                <a:cs typeface="Courier" charset="0"/>
              </a:rPr>
              <a:t>globk</a:t>
            </a:r>
            <a:r>
              <a:rPr lang="en-US" dirty="0" smtClean="0"/>
              <a:t>) solutions</a:t>
            </a:r>
            <a:endParaRPr lang="en-US" dirty="0"/>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Short- v long-term time series</a:t>
            </a:r>
            <a:endParaRPr lang="en-US" dirty="0"/>
          </a:p>
        </p:txBody>
      </p:sp>
      <p:sp>
        <p:nvSpPr>
          <p:cNvPr id="3" name="Content Placeholder 2"/>
          <p:cNvSpPr>
            <a:spLocks noGrp="1"/>
          </p:cNvSpPr>
          <p:nvPr>
            <p:ph idx="1"/>
          </p:nvPr>
        </p:nvSpPr>
        <p:spPr/>
        <p:txBody>
          <a:bodyPr/>
          <a:lstStyle/>
          <a:p>
            <a:r>
              <a:rPr lang="en-US" dirty="0" smtClean="0"/>
              <a:t>Exactly the same procedure is used for short (e.g. survey) and long (e.g. years of continuous data) time series</a:t>
            </a:r>
          </a:p>
          <a:p>
            <a:r>
              <a:rPr lang="en-US" dirty="0" smtClean="0"/>
              <a:t>The only difference may be the number and type of input h-files, e.g.</a:t>
            </a:r>
          </a:p>
          <a:p>
            <a:pPr lvl="1"/>
            <a:r>
              <a:rPr lang="en-US" dirty="0" smtClean="0"/>
              <a:t>Daily survey h-files (short-term time series)</a:t>
            </a:r>
          </a:p>
          <a:p>
            <a:pPr lvl="1"/>
            <a:r>
              <a:rPr lang="en-US" dirty="0" smtClean="0"/>
              <a:t>Combine into one solution (short-term position combination)</a:t>
            </a:r>
          </a:p>
          <a:p>
            <a:pPr lvl="1"/>
            <a:r>
              <a:rPr lang="en-US" dirty="0" smtClean="0"/>
              <a:t>Several combined survey files over years (long-term time series)</a:t>
            </a:r>
          </a:p>
          <a:p>
            <a:pPr lvl="1"/>
            <a:r>
              <a:rPr lang="en-US" dirty="0" smtClean="0"/>
              <a:t>Several combined survey files over years (long-term velocity combination)</a:t>
            </a: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tsfit</a:t>
            </a:r>
            <a:r>
              <a:rPr lang="en-US" dirty="0" smtClean="0"/>
              <a:t> and </a:t>
            </a:r>
            <a:r>
              <a:rPr lang="en-US" dirty="0" err="1" smtClean="0"/>
              <a:t>tsview</a:t>
            </a:r>
            <a:endParaRPr lang="en-US" dirty="0"/>
          </a:p>
        </p:txBody>
      </p:sp>
      <p:sp>
        <p:nvSpPr>
          <p:cNvPr id="3" name="Content Placeholder 2"/>
          <p:cNvSpPr>
            <a:spLocks noGrp="1"/>
          </p:cNvSpPr>
          <p:nvPr>
            <p:ph idx="1"/>
          </p:nvPr>
        </p:nvSpPr>
        <p:spPr/>
        <p:txBody>
          <a:bodyPr/>
          <a:lstStyle/>
          <a:p>
            <a:r>
              <a:rPr lang="en-US" dirty="0" err="1" smtClean="0">
                <a:latin typeface="Courier" charset="0"/>
                <a:ea typeface="Courier" charset="0"/>
                <a:cs typeface="Courier" charset="0"/>
              </a:rPr>
              <a:t>tsfit</a:t>
            </a:r>
            <a:r>
              <a:rPr lang="en-US" dirty="0" smtClean="0"/>
              <a:t> is the command-line tool for fitting time series and generating statistics</a:t>
            </a:r>
          </a:p>
          <a:p>
            <a:pPr lvl="1"/>
            <a:r>
              <a:rPr lang="en-US" dirty="0" smtClean="0"/>
              <a:t>Input “.</a:t>
            </a:r>
            <a:r>
              <a:rPr lang="en-US" dirty="0" err="1" smtClean="0"/>
              <a:t>pos</a:t>
            </a:r>
            <a:r>
              <a:rPr lang="en-US" dirty="0" smtClean="0"/>
              <a:t>”-files, optionally </a:t>
            </a:r>
            <a:r>
              <a:rPr lang="en-US" dirty="0" err="1" smtClean="0"/>
              <a:t>eq</a:t>
            </a:r>
            <a:r>
              <a:rPr lang="en-US" dirty="0" smtClean="0"/>
              <a:t>-files</a:t>
            </a:r>
          </a:p>
          <a:p>
            <a:pPr lvl="1"/>
            <a:r>
              <a:rPr lang="en-US" dirty="0" smtClean="0"/>
              <a:t>Fits linear rate and choice of common parameters</a:t>
            </a:r>
          </a:p>
          <a:p>
            <a:pPr lvl="2"/>
            <a:r>
              <a:rPr lang="en-US" dirty="0" smtClean="0"/>
              <a:t>Periodic terms</a:t>
            </a:r>
          </a:p>
          <a:p>
            <a:pPr lvl="2"/>
            <a:r>
              <a:rPr lang="en-US" dirty="0" smtClean="0"/>
              <a:t>Discontinuities and earthquakes</a:t>
            </a:r>
          </a:p>
          <a:p>
            <a:pPr lvl="2"/>
            <a:r>
              <a:rPr lang="en-US" dirty="0" smtClean="0"/>
              <a:t>Post-seismic decays</a:t>
            </a:r>
          </a:p>
          <a:p>
            <a:pPr lvl="1"/>
            <a:r>
              <a:rPr lang="en-US" dirty="0" smtClean="0"/>
              <a:t>Outputs</a:t>
            </a:r>
          </a:p>
          <a:p>
            <a:pPr lvl="2"/>
            <a:r>
              <a:rPr lang="en-US" dirty="0" smtClean="0"/>
              <a:t>statistics of fit</a:t>
            </a:r>
          </a:p>
          <a:p>
            <a:pPr lvl="2"/>
            <a:r>
              <a:rPr lang="en-US" dirty="0" smtClean="0"/>
              <a:t>standard (position and velocity) </a:t>
            </a:r>
            <a:r>
              <a:rPr lang="en-US" dirty="0" err="1" smtClean="0"/>
              <a:t>apr</a:t>
            </a:r>
            <a:r>
              <a:rPr lang="en-US" dirty="0" smtClean="0"/>
              <a:t>-files</a:t>
            </a:r>
          </a:p>
          <a:p>
            <a:pPr lvl="2"/>
            <a:r>
              <a:rPr lang="en-US" dirty="0" smtClean="0"/>
              <a:t>extended (periodic, logarithmic decay, etc.) </a:t>
            </a:r>
            <a:r>
              <a:rPr lang="en-US" dirty="0" err="1" smtClean="0"/>
              <a:t>apr</a:t>
            </a:r>
            <a:r>
              <a:rPr lang="en-US" dirty="0" smtClean="0"/>
              <a:t>-files</a:t>
            </a:r>
          </a:p>
          <a:p>
            <a:pPr lvl="2"/>
            <a:r>
              <a:rPr lang="en-US" dirty="0" smtClean="0"/>
              <a:t>Residuals to fit (“.res”-files)</a:t>
            </a:r>
          </a:p>
          <a:p>
            <a:r>
              <a:rPr lang="en-US" dirty="0" err="1" smtClean="0"/>
              <a:t>tsview</a:t>
            </a:r>
            <a:r>
              <a:rPr lang="en-US" dirty="0" smtClean="0"/>
              <a:t> is an alternative that, via a MATLAB interface, allows interaction</a:t>
            </a:r>
            <a:endParaRPr lang="en-US" dirty="0"/>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Courier" charset="0"/>
                <a:ea typeface="Courier" charset="0"/>
                <a:cs typeface="Courier" charset="0"/>
              </a:rPr>
              <a:t>sh_glred</a:t>
            </a:r>
            <a:r>
              <a:rPr lang="en-US" dirty="0" smtClean="0"/>
              <a:t> is post-processing equivalent to </a:t>
            </a:r>
            <a:r>
              <a:rPr lang="en-US" dirty="0" err="1" smtClean="0">
                <a:latin typeface="Courier" charset="0"/>
                <a:ea typeface="Courier" charset="0"/>
                <a:cs typeface="Courier" charset="0"/>
              </a:rPr>
              <a:t>sh_gamit</a:t>
            </a:r>
            <a:endParaRPr lang="en-US" dirty="0" smtClean="0"/>
          </a:p>
          <a:p>
            <a:r>
              <a:rPr lang="en-US" dirty="0" smtClean="0"/>
              <a:t>.</a:t>
            </a:r>
            <a:r>
              <a:rPr lang="en-US" dirty="0" err="1" smtClean="0"/>
              <a:t>pos</a:t>
            </a:r>
            <a:r>
              <a:rPr lang="en-US" dirty="0" smtClean="0"/>
              <a:t>-file format now standard GLOBK output for time series</a:t>
            </a:r>
          </a:p>
          <a:p>
            <a:r>
              <a:rPr lang="en-US" dirty="0" smtClean="0"/>
              <a:t>Visual inspection of time series very important for identifying outliers, bad segments of data or other problems like incompatible site IDs</a:t>
            </a:r>
          </a:p>
          <a:p>
            <a:pPr lvl="1"/>
            <a:r>
              <a:rPr lang="en-US" dirty="0" err="1" smtClean="0">
                <a:latin typeface="Courier" charset="0"/>
                <a:ea typeface="Courier" charset="0"/>
                <a:cs typeface="Courier" charset="0"/>
              </a:rPr>
              <a:t>sh_plot_pos</a:t>
            </a:r>
            <a:r>
              <a:rPr lang="en-US" dirty="0" smtClean="0"/>
              <a:t> (GMT) and </a:t>
            </a:r>
            <a:r>
              <a:rPr lang="en-US" dirty="0" err="1" smtClean="0"/>
              <a:t>tsview</a:t>
            </a:r>
            <a:r>
              <a:rPr lang="en-US" dirty="0" smtClean="0"/>
              <a:t> (MATLAB)</a:t>
            </a:r>
          </a:p>
          <a:p>
            <a:pPr lvl="1"/>
            <a:r>
              <a:rPr lang="en-US" dirty="0" smtClean="0"/>
              <a:t>Populate </a:t>
            </a:r>
            <a:r>
              <a:rPr lang="en-US" dirty="0" err="1" smtClean="0"/>
              <a:t>eq</a:t>
            </a:r>
            <a:r>
              <a:rPr lang="en-US" dirty="0" smtClean="0"/>
              <a:t>-file(s) with “rename” commands or use “</a:t>
            </a:r>
            <a:r>
              <a:rPr lang="en-US" dirty="0" err="1" smtClean="0"/>
              <a:t>sig_neu</a:t>
            </a:r>
            <a:r>
              <a:rPr lang="en-US" dirty="0" smtClean="0"/>
              <a:t>” commands to mitigate impact of poor or incompatible data points during velocity</a:t>
            </a:r>
          </a:p>
          <a:p>
            <a:pPr lvl="1"/>
            <a:r>
              <a:rPr lang="en-US" dirty="0" smtClean="0"/>
              <a:t>Be aware that some “outliers” may be stabilization issues if they persist across a large part or all of a network at the same time, so check stabilization using “POS STATISTICS” lines in .org-file(s)</a:t>
            </a:r>
          </a:p>
          <a:p>
            <a:pPr lvl="2"/>
            <a:r>
              <a:rPr lang="en-US" dirty="0" smtClean="0"/>
              <a:t>Numbers of stabilizing sites should be consistent and at least as many as the number of parameters estimated in </a:t>
            </a:r>
            <a:r>
              <a:rPr lang="en-US" dirty="0" err="1" smtClean="0">
                <a:latin typeface="Courier" charset="0"/>
                <a:ea typeface="Courier" charset="0"/>
                <a:cs typeface="Courier" charset="0"/>
              </a:rPr>
              <a:t>glorg</a:t>
            </a:r>
            <a:r>
              <a:rPr lang="en-US" dirty="0" smtClean="0"/>
              <a:t> (e.g. three components of rotation and translation)</a:t>
            </a:r>
          </a:p>
          <a:p>
            <a:pPr lvl="2"/>
            <a:r>
              <a:rPr lang="en-US" dirty="0" smtClean="0"/>
              <a:t>Numbers for </a:t>
            </a:r>
            <a:r>
              <a:rPr lang="en-US" dirty="0" err="1" smtClean="0"/>
              <a:t>wrms</a:t>
            </a:r>
            <a:r>
              <a:rPr lang="en-US" dirty="0" smtClean="0"/>
              <a:t> should be consistent from day-to-day and small (&lt; 5 mm)</a:t>
            </a:r>
          </a:p>
          <a:p>
            <a:r>
              <a:rPr lang="en-US" dirty="0" smtClean="0"/>
              <a:t>Batch tools are available for longer, denser, continuous time series where point-by-point visual inspection is unreasonable</a:t>
            </a:r>
          </a:p>
          <a:p>
            <a:pPr lvl="1"/>
            <a:r>
              <a:rPr lang="en-US" dirty="0" err="1" smtClean="0">
                <a:latin typeface="Courier" charset="0"/>
                <a:ea typeface="Courier" charset="0"/>
                <a:cs typeface="Courier" charset="0"/>
              </a:rPr>
              <a:t>tsfit</a:t>
            </a:r>
            <a:r>
              <a:rPr lang="en-US" dirty="0" smtClean="0"/>
              <a:t> and </a:t>
            </a:r>
            <a:r>
              <a:rPr lang="en-US" dirty="0" err="1" smtClean="0"/>
              <a:t>tsview</a:t>
            </a:r>
            <a:endParaRPr lang="en-US" dirty="0" smtClean="0"/>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sh_glred</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err="1" smtClean="0">
                <a:latin typeface="Courier" charset="0"/>
                <a:ea typeface="Courier" charset="0"/>
                <a:cs typeface="Courier" charset="0"/>
              </a:rPr>
              <a:t>glred</a:t>
            </a:r>
            <a:r>
              <a:rPr lang="en-US" dirty="0" smtClean="0"/>
              <a:t> is just a way of invoking </a:t>
            </a:r>
            <a:r>
              <a:rPr lang="en-US" dirty="0" err="1" smtClean="0">
                <a:latin typeface="Courier" charset="0"/>
                <a:ea typeface="Courier" charset="0"/>
                <a:cs typeface="Courier" charset="0"/>
              </a:rPr>
              <a:t>globk</a:t>
            </a:r>
            <a:r>
              <a:rPr lang="en-US" dirty="0" smtClean="0"/>
              <a:t> to process one day at a time; </a:t>
            </a:r>
            <a:r>
              <a:rPr lang="en-US" dirty="0" err="1" smtClean="0">
                <a:latin typeface="Courier" charset="0"/>
                <a:ea typeface="Courier" charset="0"/>
                <a:cs typeface="Courier" charset="0"/>
              </a:rPr>
              <a:t>sh_glred</a:t>
            </a:r>
            <a:r>
              <a:rPr lang="en-US" dirty="0" smtClean="0"/>
              <a:t> is a script to invoke </a:t>
            </a:r>
            <a:r>
              <a:rPr lang="en-US" dirty="0" err="1" smtClean="0">
                <a:latin typeface="Courier" charset="0"/>
                <a:ea typeface="Courier" charset="0"/>
                <a:cs typeface="Courier" charset="0"/>
              </a:rPr>
              <a:t>glred</a:t>
            </a:r>
            <a:r>
              <a:rPr lang="en-US" dirty="0" smtClean="0"/>
              <a:t> easily for a sequence of days</a:t>
            </a:r>
          </a:p>
          <a:p>
            <a:r>
              <a:rPr lang="en-US" dirty="0" smtClean="0"/>
              <a:t>Once you’ve run </a:t>
            </a:r>
            <a:r>
              <a:rPr lang="en-US" dirty="0" err="1" smtClean="0">
                <a:latin typeface="Courier" charset="0"/>
                <a:ea typeface="Courier" charset="0"/>
                <a:cs typeface="Courier" charset="0"/>
              </a:rPr>
              <a:t>sh_gamit</a:t>
            </a:r>
            <a:r>
              <a:rPr lang="en-US" dirty="0" smtClean="0"/>
              <a:t> for a sequence of days, you will have on each day an h-file of loosely constrained parameter estimates and </a:t>
            </a:r>
            <a:r>
              <a:rPr lang="en-US" dirty="0" err="1" smtClean="0"/>
              <a:t>covariances</a:t>
            </a:r>
            <a:r>
              <a:rPr lang="en-US" dirty="0" smtClean="0"/>
              <a:t>. If you have appropriately constructed command files for </a:t>
            </a:r>
            <a:r>
              <a:rPr lang="en-US" dirty="0" err="1" smtClean="0">
                <a:latin typeface="Courier" charset="0"/>
                <a:ea typeface="Courier" charset="0"/>
                <a:cs typeface="Courier" charset="0"/>
              </a:rPr>
              <a:t>globk</a:t>
            </a:r>
            <a:r>
              <a:rPr lang="en-US" dirty="0" smtClean="0"/>
              <a:t> (</a:t>
            </a:r>
            <a:r>
              <a:rPr lang="en-US" dirty="0" err="1" smtClean="0"/>
              <a:t>globk_comb.cmd</a:t>
            </a:r>
            <a:r>
              <a:rPr lang="en-US" dirty="0" smtClean="0"/>
              <a:t>) and </a:t>
            </a:r>
            <a:r>
              <a:rPr lang="en-US" dirty="0" err="1" smtClean="0">
                <a:latin typeface="Courier" charset="0"/>
                <a:ea typeface="Courier" charset="0"/>
                <a:cs typeface="Courier" charset="0"/>
              </a:rPr>
              <a:t>glorg</a:t>
            </a:r>
            <a:r>
              <a:rPr lang="en-US" dirty="0" smtClean="0"/>
              <a:t> (</a:t>
            </a:r>
            <a:r>
              <a:rPr lang="en-US" dirty="0" err="1" smtClean="0"/>
              <a:t>glorg_comb.cmd</a:t>
            </a:r>
            <a:r>
              <a:rPr lang="en-US" dirty="0" smtClean="0"/>
              <a:t>) in [</a:t>
            </a:r>
            <a:r>
              <a:rPr lang="en-US" dirty="0" err="1" smtClean="0"/>
              <a:t>expt</a:t>
            </a:r>
            <a:r>
              <a:rPr lang="en-US" dirty="0" smtClean="0"/>
              <a:t>]/</a:t>
            </a:r>
            <a:r>
              <a:rPr lang="en-US" dirty="0" err="1" smtClean="0"/>
              <a:t>gsoln</a:t>
            </a:r>
            <a:r>
              <a:rPr lang="en-US" dirty="0" smtClean="0"/>
              <a:t>/, you can obtain time series using</a:t>
            </a:r>
            <a:br>
              <a:rPr lang="en-US" dirty="0" smtClean="0"/>
            </a:br>
            <a:r>
              <a:rPr lang="en-US" dirty="0" smtClean="0"/>
              <a:t/>
            </a:r>
            <a:br>
              <a:rPr lang="en-US" dirty="0" smtClean="0"/>
            </a:br>
            <a:r>
              <a:rPr lang="en-US" sz="1200" dirty="0" err="1" smtClean="0">
                <a:latin typeface="Courier" charset="0"/>
                <a:ea typeface="Courier" charset="0"/>
                <a:cs typeface="Courier" charset="0"/>
              </a:rPr>
              <a:t>sh_glred</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expt</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expt</a:t>
            </a:r>
            <a:r>
              <a:rPr lang="en-US" sz="1200" dirty="0" smtClean="0">
                <a:latin typeface="Courier" charset="0"/>
                <a:ea typeface="Courier" charset="0"/>
                <a:cs typeface="Courier" charset="0"/>
              </a:rPr>
              <a:t>] -s [start </a:t>
            </a:r>
            <a:r>
              <a:rPr lang="en-US" sz="1200" dirty="0" err="1" smtClean="0">
                <a:latin typeface="Courier" charset="0"/>
                <a:ea typeface="Courier" charset="0"/>
                <a:cs typeface="Courier" charset="0"/>
              </a:rPr>
              <a:t>yr</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start_doy</a:t>
            </a:r>
            <a:r>
              <a:rPr lang="en-US" sz="1200" dirty="0" smtClean="0">
                <a:latin typeface="Courier" charset="0"/>
                <a:ea typeface="Courier" charset="0"/>
                <a:cs typeface="Courier" charset="0"/>
              </a:rPr>
              <a:t>] [stop </a:t>
            </a:r>
            <a:r>
              <a:rPr lang="en-US" sz="1200" dirty="0" err="1" smtClean="0">
                <a:latin typeface="Courier" charset="0"/>
                <a:ea typeface="Courier" charset="0"/>
                <a:cs typeface="Courier" charset="0"/>
              </a:rPr>
              <a:t>yr</a:t>
            </a:r>
            <a:r>
              <a:rPr lang="en-US" sz="1200" dirty="0" smtClean="0">
                <a:latin typeface="Courier" charset="0"/>
                <a:ea typeface="Courier" charset="0"/>
                <a:cs typeface="Courier" charset="0"/>
              </a:rPr>
              <a:t>] [stop </a:t>
            </a:r>
            <a:r>
              <a:rPr lang="en-US" sz="1200" dirty="0" err="1" smtClean="0">
                <a:latin typeface="Courier" charset="0"/>
                <a:ea typeface="Courier" charset="0"/>
                <a:cs typeface="Courier" charset="0"/>
              </a:rPr>
              <a:t>doy</a:t>
            </a:r>
            <a:r>
              <a:rPr lang="en-US" sz="1200" dirty="0" smtClean="0">
                <a:latin typeface="Courier" charset="0"/>
                <a:ea typeface="Courier" charset="0"/>
                <a:cs typeface="Courier" charset="0"/>
              </a:rPr>
              <a:t>] -opt H G T</a:t>
            </a:r>
            <a:r>
              <a:rPr lang="en-US" dirty="0" smtClean="0"/>
              <a:t/>
            </a:r>
            <a:br>
              <a:rPr lang="en-US" dirty="0" smtClean="0"/>
            </a:br>
            <a:r>
              <a:rPr lang="en-US" dirty="0" smtClean="0"/>
              <a:t/>
            </a:r>
            <a:br>
              <a:rPr lang="en-US" dirty="0" smtClean="0"/>
            </a:br>
            <a:r>
              <a:rPr lang="en-US" dirty="0" smtClean="0"/>
              <a:t>which will translate the GAMIT plain text h-files into GLOBK binary h-files (H), run GLOBK (G) and run </a:t>
            </a:r>
            <a:r>
              <a:rPr lang="en-US" dirty="0" err="1" smtClean="0">
                <a:latin typeface="Courier" charset="0"/>
                <a:ea typeface="Courier" charset="0"/>
                <a:cs typeface="Courier" charset="0"/>
              </a:rPr>
              <a:t>sh_plot_pos</a:t>
            </a:r>
            <a:r>
              <a:rPr lang="en-US" dirty="0" smtClean="0"/>
              <a:t> (T)</a:t>
            </a:r>
          </a:p>
          <a:p>
            <a:r>
              <a:rPr lang="en-US" dirty="0" smtClean="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Manual sequence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Courier" charset="0"/>
                <a:ea typeface="Courier" charset="0"/>
                <a:cs typeface="Courier" charset="0"/>
              </a:rPr>
              <a:t>htoglb</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H</a:t>
            </a:r>
            <a:r>
              <a:rPr lang="en-US" dirty="0" smtClean="0"/>
              <a:t>)</a:t>
            </a:r>
          </a:p>
          <a:p>
            <a:pPr lvl="1"/>
            <a:r>
              <a:rPr lang="en-US" dirty="0" smtClean="0"/>
              <a:t>Converts plain text h-files output from GAMIT to binary h-files (in </a:t>
            </a:r>
            <a:r>
              <a:rPr lang="en-US" dirty="0" err="1" smtClean="0"/>
              <a:t>glbf</a:t>
            </a:r>
            <a:r>
              <a:rPr lang="en-US" dirty="0" smtClean="0"/>
              <a:t>/) for input to GLOBK</a:t>
            </a:r>
          </a:p>
          <a:p>
            <a:r>
              <a:rPr lang="en-US" dirty="0" smtClean="0">
                <a:latin typeface="Courier" charset="0"/>
                <a:ea typeface="Courier" charset="0"/>
                <a:cs typeface="Courier" charset="0"/>
              </a:rPr>
              <a:t>ls</a:t>
            </a:r>
          </a:p>
          <a:p>
            <a:pPr lvl="1"/>
            <a:r>
              <a:rPr lang="en-US" dirty="0" smtClean="0"/>
              <a:t>Create list of binary h-files to process (in </a:t>
            </a:r>
            <a:r>
              <a:rPr lang="en-US" dirty="0" err="1" smtClean="0"/>
              <a:t>gsoln</a:t>
            </a:r>
            <a:r>
              <a:rPr lang="en-US" dirty="0" smtClean="0"/>
              <a:t>/)</a:t>
            </a:r>
          </a:p>
          <a:p>
            <a:r>
              <a:rPr lang="en-US" dirty="0" err="1" smtClean="0">
                <a:latin typeface="Courier" charset="0"/>
                <a:ea typeface="Courier" charset="0"/>
                <a:cs typeface="Courier" charset="0"/>
              </a:rPr>
              <a:t>glist</a:t>
            </a:r>
            <a:endParaRPr lang="en-US" dirty="0" smtClean="0">
              <a:latin typeface="Courier" charset="0"/>
              <a:ea typeface="Courier" charset="0"/>
              <a:cs typeface="Courier" charset="0"/>
            </a:endParaRPr>
          </a:p>
          <a:p>
            <a:pPr lvl="1"/>
            <a:r>
              <a:rPr lang="en-US" dirty="0" smtClean="0"/>
              <a:t>Create chronological list of h-files to process and associated information</a:t>
            </a:r>
          </a:p>
          <a:p>
            <a:r>
              <a:rPr lang="en-US" dirty="0" err="1" smtClean="0">
                <a:latin typeface="Courier" charset="0"/>
                <a:ea typeface="Courier" charset="0"/>
                <a:cs typeface="Courier" charset="0"/>
              </a:rPr>
              <a:t>glred</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G</a:t>
            </a:r>
            <a:r>
              <a:rPr lang="en-US" dirty="0" smtClean="0"/>
              <a:t>)</a:t>
            </a:r>
          </a:p>
          <a:p>
            <a:pPr lvl="1"/>
            <a:r>
              <a:rPr lang="en-US" dirty="0" smtClean="0"/>
              <a:t>Create “.org”-file(s) with individual solutions</a:t>
            </a:r>
          </a:p>
          <a:p>
            <a:r>
              <a:rPr lang="en-US" dirty="0" err="1" smtClean="0">
                <a:latin typeface="Courier" charset="0"/>
                <a:ea typeface="Courier" charset="0"/>
                <a:cs typeface="Courier" charset="0"/>
              </a:rPr>
              <a:t>sh_plot_pos</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T</a:t>
            </a:r>
            <a:r>
              <a:rPr lang="en-US" dirty="0" smtClean="0"/>
              <a:t>)</a:t>
            </a:r>
          </a:p>
          <a:p>
            <a:pPr lvl="1"/>
            <a:r>
              <a:rPr lang="en-US" dirty="0" smtClean="0"/>
              <a:t>Create “.</a:t>
            </a:r>
            <a:r>
              <a:rPr lang="en-US" dirty="0" err="1" smtClean="0"/>
              <a:t>pos</a:t>
            </a:r>
            <a:r>
              <a:rPr lang="en-US" dirty="0" smtClean="0"/>
              <a:t>” (time series) file(s) and time series plots</a:t>
            </a:r>
          </a:p>
          <a:p>
            <a:r>
              <a:rPr lang="en-US" dirty="0" err="1" smtClean="0">
                <a:solidFill>
                  <a:schemeClr val="accent3"/>
                </a:solidFill>
                <a:latin typeface="Courier" charset="0"/>
                <a:ea typeface="Courier" charset="0"/>
                <a:cs typeface="Courier" charset="0"/>
              </a:rPr>
              <a:t>globk</a:t>
            </a:r>
            <a:endParaRPr lang="en-US" dirty="0" smtClean="0">
              <a:solidFill>
                <a:schemeClr val="accent3"/>
              </a:solidFill>
              <a:latin typeface="Courier" charset="0"/>
              <a:ea typeface="Courier" charset="0"/>
              <a:cs typeface="Courier" charset="0"/>
            </a:endParaRPr>
          </a:p>
          <a:p>
            <a:pPr lvl="1"/>
            <a:r>
              <a:rPr lang="en-US" dirty="0" smtClean="0">
                <a:solidFill>
                  <a:schemeClr val="accent3"/>
                </a:solidFill>
              </a:rPr>
              <a:t>Create combined (or velocity) solution</a:t>
            </a:r>
          </a:p>
          <a:p>
            <a:r>
              <a:rPr lang="en-US" dirty="0" err="1" smtClean="0">
                <a:solidFill>
                  <a:schemeClr val="accent3"/>
                </a:solidFill>
                <a:latin typeface="Courier" charset="0"/>
                <a:ea typeface="Courier" charset="0"/>
                <a:cs typeface="Courier" charset="0"/>
              </a:rPr>
              <a:t>glorg</a:t>
            </a:r>
            <a:endParaRPr lang="en-US" dirty="0" smtClean="0">
              <a:solidFill>
                <a:schemeClr val="accent3"/>
              </a:solidFill>
              <a:latin typeface="Courier" charset="0"/>
              <a:ea typeface="Courier" charset="0"/>
              <a:cs typeface="Courier" charset="0"/>
            </a:endParaRPr>
          </a:p>
          <a:p>
            <a:pPr lvl="1"/>
            <a:r>
              <a:rPr lang="en-US" dirty="0" smtClean="0">
                <a:solidFill>
                  <a:schemeClr val="accent3"/>
                </a:solidFill>
              </a:rPr>
              <a:t>Additional </a:t>
            </a:r>
            <a:r>
              <a:rPr lang="en-US" dirty="0" err="1" smtClean="0">
                <a:solidFill>
                  <a:schemeClr val="accent3"/>
                </a:solidFill>
                <a:latin typeface="Courier" charset="0"/>
                <a:ea typeface="Courier" charset="0"/>
                <a:cs typeface="Courier" charset="0"/>
              </a:rPr>
              <a:t>glorg</a:t>
            </a:r>
            <a:r>
              <a:rPr lang="en-US" dirty="0" smtClean="0">
                <a:solidFill>
                  <a:schemeClr val="accent3"/>
                </a:solidFill>
              </a:rPr>
              <a:t> runs for different reference frames</a:t>
            </a: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htoglb</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Creates binary h-files for input to GLOBK</a:t>
            </a:r>
          </a:p>
          <a:p>
            <a:pPr lvl="1"/>
            <a:r>
              <a:rPr lang="en-US" dirty="0" smtClean="0"/>
              <a:t>All metadata etc. carried forward from GAMIT</a:t>
            </a:r>
          </a:p>
          <a:p>
            <a:r>
              <a:rPr lang="en-US" dirty="0" smtClean="0"/>
              <a:t>Not restricted to plain text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p>
          <a:p>
            <a:r>
              <a:rPr lang="en-US" dirty="0" smtClean="0"/>
              <a:t>For example, from </a:t>
            </a:r>
            <a:r>
              <a:rPr lang="en-US" dirty="0" err="1" smtClean="0"/>
              <a:t>glbf</a:t>
            </a:r>
            <a:r>
              <a:rPr lang="en-US" dirty="0" smtClean="0"/>
              <a:t>/</a:t>
            </a:r>
            <a:br>
              <a:rPr lang="en-US" dirty="0" smtClean="0"/>
            </a:br>
            <a:r>
              <a:rPr lang="en-US" dirty="0" smtClean="0"/>
              <a:t/>
            </a:r>
            <a:br>
              <a:rPr lang="en-US" dirty="0" smtClean="0"/>
            </a:br>
            <a:r>
              <a:rPr lang="en-US" dirty="0" err="1" smtClean="0">
                <a:latin typeface="Courier" charset="0"/>
                <a:ea typeface="Courier" charset="0"/>
                <a:cs typeface="Courier" charset="0"/>
              </a:rPr>
              <a:t>htoglb</a:t>
            </a:r>
            <a:r>
              <a:rPr lang="en-US" dirty="0" smtClean="0">
                <a:latin typeface="Courier" charset="0"/>
                <a:ea typeface="Courier" charset="0"/>
                <a:cs typeface="Courier" charset="0"/>
              </a:rPr>
              <a:t> . /dev/null ../[0-3][0-9][0-9]/h*a.*</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GLOBK checks</a:t>
            </a:r>
            <a:endParaRPr lang="en-US" dirty="0"/>
          </a:p>
        </p:txBody>
      </p:sp>
      <p:sp>
        <p:nvSpPr>
          <p:cNvPr id="3" name="Content Placeholder 2"/>
          <p:cNvSpPr>
            <a:spLocks noGrp="1"/>
          </p:cNvSpPr>
          <p:nvPr>
            <p:ph idx="1"/>
          </p:nvPr>
        </p:nvSpPr>
        <p:spPr/>
        <p:txBody>
          <a:bodyPr>
            <a:normAutofit/>
          </a:bodyPr>
          <a:lstStyle/>
          <a:p>
            <a:r>
              <a:rPr lang="en-US" dirty="0" smtClean="0"/>
              <a:t>List files to be processed by GLOBK, e.g. from </a:t>
            </a:r>
            <a:r>
              <a:rPr lang="en-US" dirty="0" err="1" smtClean="0"/>
              <a:t>gsoln</a:t>
            </a:r>
            <a:r>
              <a:rPr lang="en-US" dirty="0" smtClean="0"/>
              <a:t>/</a:t>
            </a:r>
            <a:br>
              <a:rPr lang="en-US" dirty="0" smtClean="0"/>
            </a:br>
            <a:r>
              <a:rPr lang="en-US" dirty="0" smtClean="0">
                <a:latin typeface="Courier" charset="0"/>
                <a:ea typeface="Courier" charset="0"/>
                <a:cs typeface="Courier" charset="0"/>
              </a:rPr>
              <a:t>ls ../</a:t>
            </a:r>
            <a:r>
              <a:rPr lang="en-US" dirty="0" err="1" smtClean="0">
                <a:latin typeface="Courier" charset="0"/>
                <a:ea typeface="Courier" charset="0"/>
                <a:cs typeface="Courier" charset="0"/>
              </a:rPr>
              <a:t>glbf</a:t>
            </a:r>
            <a:r>
              <a:rPr lang="en-US" dirty="0" smtClean="0">
                <a:latin typeface="Courier" charset="0"/>
                <a:ea typeface="Courier" charset="0"/>
                <a:cs typeface="Courier" charset="0"/>
              </a:rPr>
              <a:t>/h*.</a:t>
            </a:r>
            <a:r>
              <a:rPr lang="en-US" dirty="0" err="1" smtClean="0">
                <a:latin typeface="Courier" charset="0"/>
                <a:ea typeface="Courier" charset="0"/>
                <a:cs typeface="Courier" charset="0"/>
              </a:rPr>
              <a:t>glx</a:t>
            </a:r>
            <a:r>
              <a:rPr lang="en-US" dirty="0" smtClean="0">
                <a:latin typeface="Courier" charset="0"/>
                <a:ea typeface="Courier" charset="0"/>
                <a:cs typeface="Courier" charset="0"/>
              </a:rPr>
              <a:t> &gt; </a:t>
            </a:r>
            <a:r>
              <a:rPr lang="en-US" dirty="0" err="1" smtClean="0">
                <a:latin typeface="Courier" charset="0"/>
                <a:ea typeface="Courier" charset="0"/>
                <a:cs typeface="Courier" charset="0"/>
              </a:rPr>
              <a:t>expt.glx.gdl</a:t>
            </a:r>
            <a:endParaRPr lang="en-US" dirty="0" smtClean="0">
              <a:latin typeface="Courier" charset="0"/>
              <a:ea typeface="Courier" charset="0"/>
              <a:cs typeface="Courier" charset="0"/>
            </a:endParaRPr>
          </a:p>
          <a:p>
            <a:r>
              <a:rPr lang="en-US" dirty="0" smtClean="0"/>
              <a:t>Run pre-processing checks using </a:t>
            </a:r>
            <a:r>
              <a:rPr lang="en-US" dirty="0" err="1" smtClean="0">
                <a:latin typeface="Courier" charset="0"/>
                <a:ea typeface="Courier" charset="0"/>
                <a:cs typeface="Courier" charset="0"/>
              </a:rPr>
              <a:t>glist</a:t>
            </a:r>
            <a:r>
              <a:rPr lang="en-US" dirty="0">
                <a:latin typeface="Courier" charset="0"/>
                <a:ea typeface="Courier" charset="0"/>
                <a:cs typeface="Courier" charset="0"/>
              </a:rPr>
              <a:t/>
            </a:r>
            <a:br>
              <a:rPr lang="en-US" dirty="0">
                <a:latin typeface="Courier" charset="0"/>
                <a:ea typeface="Courier" charset="0"/>
                <a:cs typeface="Courier" charset="0"/>
              </a:rPr>
            </a:br>
            <a:r>
              <a:rPr lang="en-US" sz="1100" dirty="0" err="1" smtClean="0">
                <a:latin typeface="Courier" charset="0"/>
                <a:ea typeface="Courier" charset="0"/>
                <a:cs typeface="Courier" charset="0"/>
              </a:rPr>
              <a:t>glist</a:t>
            </a:r>
            <a:r>
              <a:rPr lang="en-US" sz="1100" dirty="0" smtClean="0">
                <a:latin typeface="Courier" charset="0"/>
                <a:ea typeface="Courier" charset="0"/>
                <a:cs typeface="Courier" charset="0"/>
              </a:rPr>
              <a:t> </a:t>
            </a:r>
            <a:r>
              <a:rPr lang="en-US" sz="1100" dirty="0" err="1" smtClean="0">
                <a:latin typeface="Courier" charset="0"/>
                <a:ea typeface="Courier" charset="0"/>
                <a:cs typeface="Courier" charset="0"/>
              </a:rPr>
              <a:t>expt.glx.gdl</a:t>
            </a:r>
            <a:r>
              <a:rPr lang="en-US" sz="1100" dirty="0" smtClean="0">
                <a:latin typeface="Courier" charset="0"/>
                <a:ea typeface="Courier" charset="0"/>
                <a:cs typeface="Courier" charset="0"/>
              </a:rPr>
              <a:t> 201407_NSFBay.sum +1 ~/gg/tables/itrf08_comb.eq:A 201407_NSFBay.gdl</a:t>
            </a:r>
            <a:r>
              <a:rPr lang="en-US" dirty="0" smtClean="0"/>
              <a:t> </a:t>
            </a:r>
          </a:p>
          <a:p>
            <a:pPr lvl="1"/>
            <a:r>
              <a:rPr lang="en-US" dirty="0" smtClean="0"/>
              <a:t>This will also calculate if any over-lapping h-files should be combined with </a:t>
            </a:r>
            <a:r>
              <a:rPr lang="en-US" dirty="0" err="1" smtClean="0">
                <a:latin typeface="Courier" charset="0"/>
                <a:ea typeface="Courier" charset="0"/>
                <a:cs typeface="Courier" charset="0"/>
              </a:rPr>
              <a:t>glred</a:t>
            </a:r>
            <a:r>
              <a:rPr lang="en-US" dirty="0" smtClean="0"/>
              <a:t> (e.g. multiple networks on the same day)</a:t>
            </a:r>
          </a:p>
          <a:p>
            <a:r>
              <a:rPr lang="en-US" dirty="0" smtClean="0"/>
              <a:t>Inspect any errors (e.g. site name clashes)</a:t>
            </a:r>
          </a:p>
          <a:p>
            <a:endParaRPr lang="en-US" dirty="0"/>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Create time series</a:t>
            </a:r>
            <a:endParaRPr lang="en-US" dirty="0"/>
          </a:p>
        </p:txBody>
      </p:sp>
      <p:sp>
        <p:nvSpPr>
          <p:cNvPr id="3" name="Content Placeholder 2"/>
          <p:cNvSpPr>
            <a:spLocks noGrp="1"/>
          </p:cNvSpPr>
          <p:nvPr>
            <p:ph idx="1"/>
          </p:nvPr>
        </p:nvSpPr>
        <p:spPr/>
        <p:txBody>
          <a:bodyPr>
            <a:normAutofit/>
          </a:bodyPr>
          <a:lstStyle/>
          <a:p>
            <a:r>
              <a:rPr lang="en-US" dirty="0" err="1" smtClean="0">
                <a:latin typeface="Courier" charset="0"/>
                <a:ea typeface="Courier" charset="0"/>
                <a:cs typeface="Courier" charset="0"/>
              </a:rPr>
              <a:t>glred</a:t>
            </a:r>
            <a:r>
              <a:rPr lang="en-US" dirty="0" smtClean="0"/>
              <a:t> simply runs the main program, </a:t>
            </a:r>
            <a:r>
              <a:rPr lang="en-US" dirty="0" err="1" smtClean="0">
                <a:latin typeface="Courier" charset="0"/>
                <a:ea typeface="Courier" charset="0"/>
                <a:cs typeface="Courier" charset="0"/>
              </a:rPr>
              <a:t>globk</a:t>
            </a:r>
            <a:r>
              <a:rPr lang="en-US" dirty="0" smtClean="0"/>
              <a:t>, once per interval (e.g. daily) to combine data over that interval into one solution and one effective time series point</a:t>
            </a:r>
            <a:br>
              <a:rPr lang="en-US" dirty="0" smtClean="0"/>
            </a:br>
            <a:r>
              <a:rPr lang="en-US" sz="1200" dirty="0" err="1" smtClean="0">
                <a:latin typeface="Courier" charset="0"/>
                <a:ea typeface="Courier" charset="0"/>
                <a:cs typeface="Courier" charset="0"/>
              </a:rPr>
              <a:t>glred</a:t>
            </a:r>
            <a:r>
              <a:rPr lang="en-US" sz="1200" dirty="0" smtClean="0">
                <a:latin typeface="Courier" charset="0"/>
                <a:ea typeface="Courier" charset="0"/>
                <a:cs typeface="Courier" charset="0"/>
              </a:rPr>
              <a:t> 6 glred_20150811.prt glred_20150811.log 201407_NSFBay.gdl </a:t>
            </a:r>
            <a:r>
              <a:rPr lang="en-US" sz="1200" dirty="0" err="1" smtClean="0">
                <a:latin typeface="Courier" charset="0"/>
                <a:ea typeface="Courier" charset="0"/>
                <a:cs typeface="Courier" charset="0"/>
              </a:rPr>
              <a:t>globk_long.cmd</a:t>
            </a:r>
            <a:endParaRPr lang="en-US" dirty="0"/>
          </a:p>
          <a:p>
            <a:pPr lvl="1"/>
            <a:r>
              <a:rPr lang="en-US" dirty="0" smtClean="0"/>
              <a:t>Assess solution by looking at “POS STATISTICS” lines</a:t>
            </a:r>
          </a:p>
          <a:p>
            <a:r>
              <a:rPr lang="en-US" dirty="0" smtClean="0"/>
              <a:t>Old example using </a:t>
            </a:r>
            <a:r>
              <a:rPr lang="en-US" dirty="0" err="1" smtClean="0">
                <a:latin typeface="Courier" charset="0"/>
                <a:ea typeface="Courier" charset="0"/>
                <a:cs typeface="Courier" charset="0"/>
              </a:rPr>
              <a:t>sh_glred</a:t>
            </a:r>
            <a:r>
              <a:rPr lang="en-US" dirty="0" smtClean="0"/>
              <a:t> with “</a:t>
            </a:r>
            <a:r>
              <a:rPr lang="en-US" dirty="0" smtClean="0">
                <a:latin typeface="Courier" charset="0"/>
                <a:ea typeface="Courier" charset="0"/>
                <a:cs typeface="Courier" charset="0"/>
              </a:rPr>
              <a:t>-opt E</a:t>
            </a:r>
            <a:r>
              <a:rPr lang="en-US" dirty="0" smtClean="0"/>
              <a:t>” creates:</a:t>
            </a:r>
          </a:p>
          <a:p>
            <a:pPr lvl="1"/>
            <a:r>
              <a:rPr lang="en-US" dirty="0" smtClean="0"/>
              <a:t>“</a:t>
            </a:r>
            <a:r>
              <a:rPr lang="en-US" dirty="0" err="1" smtClean="0"/>
              <a:t>mb</a:t>
            </a:r>
            <a:r>
              <a:rPr lang="en-US" dirty="0" smtClean="0"/>
              <a:t>”-files (time series) with </a:t>
            </a:r>
            <a:r>
              <a:rPr lang="en-US" dirty="0" err="1" smtClean="0">
                <a:latin typeface="Courier" charset="0"/>
                <a:ea typeface="Courier" charset="0"/>
                <a:cs typeface="Courier" charset="0"/>
              </a:rPr>
              <a:t>multibase</a:t>
            </a:r>
            <a:endParaRPr lang="en-US" dirty="0" smtClean="0">
              <a:latin typeface="Courier" charset="0"/>
              <a:ea typeface="Courier" charset="0"/>
              <a:cs typeface="Courier" charset="0"/>
            </a:endParaRPr>
          </a:p>
          <a:p>
            <a:pPr lvl="1"/>
            <a:r>
              <a:rPr lang="en-US" dirty="0" smtClean="0"/>
              <a:t>“</a:t>
            </a:r>
            <a:r>
              <a:rPr lang="en-US" dirty="0" err="1" smtClean="0"/>
              <a:t>psbase</a:t>
            </a:r>
            <a:r>
              <a:rPr lang="en-US" dirty="0" smtClean="0"/>
              <a:t>”-files (PostScript) with </a:t>
            </a:r>
            <a:r>
              <a:rPr lang="en-US" dirty="0" err="1" smtClean="0">
                <a:latin typeface="Courier" charset="0"/>
                <a:ea typeface="Courier" charset="0"/>
                <a:cs typeface="Courier" charset="0"/>
              </a:rPr>
              <a:t>sh_baseline</a:t>
            </a:r>
            <a:endParaRPr lang="en-US" dirty="0" smtClean="0">
              <a:latin typeface="Courier" charset="0"/>
              <a:ea typeface="Courier" charset="0"/>
              <a:cs typeface="Courier" charset="0"/>
            </a:endParaRPr>
          </a:p>
          <a:p>
            <a:r>
              <a:rPr lang="en-US" dirty="0" smtClean="0"/>
              <a:t>Updated, preferred method is </a:t>
            </a:r>
            <a:r>
              <a:rPr lang="en-US" dirty="0" err="1" smtClean="0">
                <a:latin typeface="Courier" charset="0"/>
                <a:ea typeface="Courier" charset="0"/>
                <a:cs typeface="Courier" charset="0"/>
              </a:rPr>
              <a:t>sh_glred</a:t>
            </a:r>
            <a:r>
              <a:rPr lang="en-US" dirty="0" smtClean="0"/>
              <a:t> with “</a:t>
            </a:r>
            <a:r>
              <a:rPr lang="en-US" dirty="0" smtClean="0">
                <a:latin typeface="Courier" charset="0"/>
                <a:ea typeface="Courier" charset="0"/>
                <a:cs typeface="Courier" charset="0"/>
              </a:rPr>
              <a:t>-opt T</a:t>
            </a:r>
            <a:r>
              <a:rPr lang="en-US" dirty="0" smtClean="0"/>
              <a:t>”:</a:t>
            </a:r>
          </a:p>
          <a:p>
            <a:pPr lvl="1"/>
            <a:r>
              <a:rPr lang="en-US" dirty="0" err="1" smtClean="0">
                <a:latin typeface="Courier" charset="0"/>
                <a:ea typeface="Courier" charset="0"/>
                <a:cs typeface="Courier" charset="0"/>
              </a:rPr>
              <a:t>tssum</a:t>
            </a:r>
            <a:r>
              <a:rPr lang="en-US" dirty="0" smtClean="0"/>
              <a:t> to create “.</a:t>
            </a:r>
            <a:r>
              <a:rPr lang="en-US" dirty="0" err="1" smtClean="0"/>
              <a:t>pos</a:t>
            </a:r>
            <a:r>
              <a:rPr lang="en-US" dirty="0" smtClean="0"/>
              <a:t>”-files (time series)</a:t>
            </a:r>
          </a:p>
          <a:p>
            <a:pPr lvl="1"/>
            <a:r>
              <a:rPr lang="en-US" dirty="0" err="1" smtClean="0">
                <a:latin typeface="Courier" charset="0"/>
                <a:ea typeface="Courier" charset="0"/>
                <a:cs typeface="Courier" charset="0"/>
              </a:rPr>
              <a:t>sh_plot_pos</a:t>
            </a:r>
            <a:r>
              <a:rPr lang="en-US" dirty="0" smtClean="0"/>
              <a:t> to create PostScript plots</a:t>
            </a:r>
          </a:p>
          <a:p>
            <a:pPr lvl="2"/>
            <a:r>
              <a:rPr lang="en-US" dirty="0" smtClean="0"/>
              <a:t>“.org”-file may be input to </a:t>
            </a:r>
            <a:r>
              <a:rPr lang="en-US" dirty="0" err="1" smtClean="0">
                <a:latin typeface="Courier" charset="0"/>
                <a:ea typeface="Courier" charset="0"/>
                <a:cs typeface="Courier" charset="0"/>
              </a:rPr>
              <a:t>sh_plot_pos</a:t>
            </a:r>
            <a:r>
              <a:rPr lang="en-US" dirty="0" smtClean="0"/>
              <a:t>, which will run </a:t>
            </a:r>
            <a:r>
              <a:rPr lang="en-US" dirty="0" err="1" smtClean="0">
                <a:latin typeface="Courier" charset="0"/>
                <a:ea typeface="Courier" charset="0"/>
                <a:cs typeface="Courier" charset="0"/>
              </a:rPr>
              <a:t>tssum</a:t>
            </a:r>
            <a:r>
              <a:rPr lang="en-US" dirty="0" smtClean="0"/>
              <a:t> for you, e.g.</a:t>
            </a:r>
            <a:br>
              <a:rPr lang="en-US" dirty="0" smtClean="0"/>
            </a:br>
            <a:r>
              <a:rPr lang="en-US" dirty="0" err="1" smtClean="0">
                <a:latin typeface="Courier" charset="0"/>
                <a:ea typeface="Courier" charset="0"/>
                <a:cs typeface="Courier" charset="0"/>
              </a:rPr>
              <a:t>sh_plot_pos</a:t>
            </a:r>
            <a:r>
              <a:rPr lang="en-US" dirty="0" smtClean="0">
                <a:latin typeface="Courier" charset="0"/>
                <a:ea typeface="Courier" charset="0"/>
                <a:cs typeface="Courier" charset="0"/>
              </a:rPr>
              <a:t> -f </a:t>
            </a:r>
            <a:r>
              <a:rPr lang="en-US" dirty="0" err="1" smtClean="0">
                <a:latin typeface="Courier" charset="0"/>
                <a:ea typeface="Courier" charset="0"/>
                <a:cs typeface="Courier" charset="0"/>
              </a:rPr>
              <a:t>glred_YYYYMMDD.org</a:t>
            </a:r>
            <a:r>
              <a:rPr lang="en-US" dirty="0" smtClean="0">
                <a:latin typeface="Courier" charset="0"/>
                <a:ea typeface="Courier" charset="0"/>
                <a:cs typeface="Courier" charset="0"/>
              </a:rPr>
              <a:t> -d figs ...</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Time series solution files</a:t>
            </a:r>
            <a:endParaRPr lang="en-US" dirty="0"/>
          </a:p>
        </p:txBody>
      </p:sp>
      <p:sp>
        <p:nvSpPr>
          <p:cNvPr id="8" name="Text Placeholder 7"/>
          <p:cNvSpPr>
            <a:spLocks noGrp="1"/>
          </p:cNvSpPr>
          <p:nvPr>
            <p:ph type="body" idx="1"/>
          </p:nvPr>
        </p:nvSpPr>
        <p:spPr>
          <a:xfrm>
            <a:off x="1233346" y="1681163"/>
            <a:ext cx="3868340" cy="823912"/>
          </a:xfrm>
        </p:spPr>
        <p:txBody>
          <a:bodyPr/>
          <a:lstStyle/>
          <a:p>
            <a:r>
              <a:rPr lang="en-US" dirty="0" smtClean="0"/>
              <a:t>Old scheme</a:t>
            </a:r>
            <a:endParaRPr lang="en-US" dirty="0"/>
          </a:p>
        </p:txBody>
      </p:sp>
      <p:sp>
        <p:nvSpPr>
          <p:cNvPr id="9" name="Content Placeholder 8"/>
          <p:cNvSpPr>
            <a:spLocks noGrp="1"/>
          </p:cNvSpPr>
          <p:nvPr>
            <p:ph sz="half" idx="2"/>
          </p:nvPr>
        </p:nvSpPr>
        <p:spPr>
          <a:xfrm>
            <a:off x="1233346" y="2505075"/>
            <a:ext cx="3868340" cy="3684588"/>
          </a:xfrm>
        </p:spPr>
        <p:txBody>
          <a:bodyPr/>
          <a:lstStyle/>
          <a:p>
            <a:r>
              <a:rPr lang="en-US" dirty="0" smtClean="0"/>
              <a:t>“.org”-file</a:t>
            </a:r>
          </a:p>
          <a:p>
            <a:r>
              <a:rPr lang="en-US" dirty="0" err="1" smtClean="0">
                <a:latin typeface="Courier" charset="0"/>
                <a:ea typeface="Courier" charset="0"/>
                <a:cs typeface="Courier" charset="0"/>
              </a:rPr>
              <a:t>ensum</a:t>
            </a:r>
            <a:endParaRPr lang="en-US" dirty="0" smtClean="0">
              <a:latin typeface="Courier" charset="0"/>
              <a:ea typeface="Courier" charset="0"/>
              <a:cs typeface="Courier" charset="0"/>
            </a:endParaRPr>
          </a:p>
          <a:p>
            <a:pPr lvl="1"/>
            <a:r>
              <a:rPr lang="en-US" dirty="0" smtClean="0"/>
              <a:t>“VAL”-file (time series values)</a:t>
            </a:r>
          </a:p>
          <a:p>
            <a:pPr lvl="1"/>
            <a:r>
              <a:rPr lang="en-US" dirty="0" smtClean="0"/>
              <a:t>“SUM”-file (statistics)</a:t>
            </a:r>
          </a:p>
          <a:p>
            <a:r>
              <a:rPr lang="en-US" dirty="0" err="1" smtClean="0">
                <a:latin typeface="Courier" charset="0"/>
                <a:ea typeface="Courier" charset="0"/>
                <a:cs typeface="Courier" charset="0"/>
              </a:rPr>
              <a:t>multibase</a:t>
            </a:r>
            <a:endParaRPr lang="en-US" dirty="0" smtClean="0">
              <a:latin typeface="Courier" charset="0"/>
              <a:ea typeface="Courier" charset="0"/>
              <a:cs typeface="Courier" charset="0"/>
            </a:endParaRPr>
          </a:p>
          <a:p>
            <a:pPr lvl="1"/>
            <a:r>
              <a:rPr lang="en-US" dirty="0" smtClean="0"/>
              <a:t>“</a:t>
            </a:r>
            <a:r>
              <a:rPr lang="en-US" dirty="0" err="1" smtClean="0"/>
              <a:t>mb</a:t>
            </a:r>
            <a:r>
              <a:rPr lang="en-US" dirty="0" smtClean="0"/>
              <a:t>”-files</a:t>
            </a:r>
          </a:p>
          <a:p>
            <a:r>
              <a:rPr lang="en-US" dirty="0" err="1" smtClean="0">
                <a:latin typeface="Courier" charset="0"/>
                <a:ea typeface="Courier" charset="0"/>
                <a:cs typeface="Courier" charset="0"/>
              </a:rPr>
              <a:t>sh_baseline</a:t>
            </a:r>
            <a:endParaRPr lang="en-US" dirty="0" smtClean="0">
              <a:latin typeface="Courier" charset="0"/>
              <a:ea typeface="Courier" charset="0"/>
              <a:cs typeface="Courier" charset="0"/>
            </a:endParaRPr>
          </a:p>
          <a:p>
            <a:pPr lvl="1"/>
            <a:r>
              <a:rPr lang="en-US" dirty="0" smtClean="0"/>
              <a:t>Time series plots</a:t>
            </a:r>
            <a:endParaRPr lang="en-US" dirty="0"/>
          </a:p>
        </p:txBody>
      </p:sp>
      <p:sp>
        <p:nvSpPr>
          <p:cNvPr id="10" name="Text Placeholder 9"/>
          <p:cNvSpPr>
            <a:spLocks noGrp="1"/>
          </p:cNvSpPr>
          <p:nvPr>
            <p:ph type="body" sz="quarter" idx="3"/>
          </p:nvPr>
        </p:nvSpPr>
        <p:spPr>
          <a:xfrm>
            <a:off x="5232654" y="1681163"/>
            <a:ext cx="3887391" cy="823912"/>
          </a:xfrm>
        </p:spPr>
        <p:txBody>
          <a:bodyPr/>
          <a:lstStyle/>
          <a:p>
            <a:r>
              <a:rPr lang="en-US" smtClean="0"/>
              <a:t>Current scheme</a:t>
            </a:r>
            <a:endParaRPr lang="en-US" dirty="0"/>
          </a:p>
        </p:txBody>
      </p:sp>
      <p:sp>
        <p:nvSpPr>
          <p:cNvPr id="11" name="Content Placeholder 10"/>
          <p:cNvSpPr>
            <a:spLocks noGrp="1"/>
          </p:cNvSpPr>
          <p:nvPr>
            <p:ph sz="quarter" idx="4"/>
          </p:nvPr>
        </p:nvSpPr>
        <p:spPr>
          <a:xfrm>
            <a:off x="5232654" y="2505075"/>
            <a:ext cx="3887391" cy="3684588"/>
          </a:xfrm>
        </p:spPr>
        <p:txBody>
          <a:bodyPr/>
          <a:lstStyle/>
          <a:p>
            <a:r>
              <a:rPr lang="en-US" dirty="0" smtClean="0"/>
              <a:t>“.org”-file</a:t>
            </a:r>
          </a:p>
          <a:p>
            <a:r>
              <a:rPr lang="en-US" dirty="0" err="1" smtClean="0">
                <a:latin typeface="Courier" charset="0"/>
                <a:ea typeface="Courier" charset="0"/>
                <a:cs typeface="Courier" charset="0"/>
              </a:rPr>
              <a:t>tssum</a:t>
            </a:r>
            <a:endParaRPr lang="en-US" dirty="0" smtClean="0">
              <a:latin typeface="Courier" charset="0"/>
              <a:ea typeface="Courier" charset="0"/>
              <a:cs typeface="Courier" charset="0"/>
            </a:endParaRPr>
          </a:p>
          <a:p>
            <a:pPr lvl="1"/>
            <a:r>
              <a:rPr lang="en-US" dirty="0" smtClean="0"/>
              <a:t>“.</a:t>
            </a:r>
            <a:r>
              <a:rPr lang="en-US" dirty="0" err="1" smtClean="0"/>
              <a:t>pos</a:t>
            </a:r>
            <a:r>
              <a:rPr lang="en-US" dirty="0" smtClean="0"/>
              <a:t>”-files</a:t>
            </a:r>
          </a:p>
          <a:p>
            <a:pPr lvl="1"/>
            <a:r>
              <a:rPr lang="en-US" dirty="0" err="1" smtClean="0">
                <a:latin typeface="Courier" charset="0"/>
                <a:ea typeface="Courier" charset="0"/>
                <a:cs typeface="Courier" charset="0"/>
              </a:rPr>
              <a:t>tsfit</a:t>
            </a:r>
            <a:endParaRPr lang="en-US" dirty="0" smtClean="0">
              <a:latin typeface="Courier" charset="0"/>
              <a:ea typeface="Courier" charset="0"/>
              <a:cs typeface="Courier" charset="0"/>
            </a:endParaRPr>
          </a:p>
          <a:p>
            <a:pPr lvl="2"/>
            <a:r>
              <a:rPr lang="en-US" dirty="0" smtClean="0"/>
              <a:t>“.res”-files</a:t>
            </a:r>
          </a:p>
          <a:p>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a:p>
            <a:pPr lvl="1"/>
            <a:r>
              <a:rPr lang="en-US" dirty="0" smtClean="0"/>
              <a:t>Time series plots</a:t>
            </a: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170432" y="5577875"/>
            <a:ext cx="2031626" cy="461665"/>
          </a:xfrm>
          <a:prstGeom prst="rect">
            <a:avLst/>
          </a:prstGeom>
          <a:noFill/>
        </p:spPr>
        <p:txBody>
          <a:bodyPr wrap="none" rtlCol="0">
            <a:spAutoFit/>
          </a:bodyPr>
          <a:lstStyle/>
          <a:p>
            <a:r>
              <a:rPr lang="en-US" sz="2400" dirty="0" err="1">
                <a:latin typeface="Courier"/>
                <a:cs typeface="Courier"/>
              </a:rPr>
              <a:t>s</a:t>
            </a:r>
            <a:r>
              <a:rPr lang="en-US" sz="2400" dirty="0" err="1" smtClean="0">
                <a:latin typeface="Courier"/>
                <a:cs typeface="Courier"/>
              </a:rPr>
              <a:t>h_plotcrd</a:t>
            </a:r>
            <a:endParaRPr lang="en-US" sz="2400" dirty="0">
              <a:latin typeface="Courier"/>
              <a:cs typeface="Courier"/>
            </a:endParaRPr>
          </a:p>
        </p:txBody>
      </p:sp>
      <p:sp>
        <p:nvSpPr>
          <p:cNvPr id="14" name="Freeform 13"/>
          <p:cNvSpPr/>
          <p:nvPr/>
        </p:nvSpPr>
        <p:spPr>
          <a:xfrm>
            <a:off x="103074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865086" y="3766249"/>
            <a:ext cx="365828" cy="2073938"/>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708083" y="2637269"/>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708083" y="3714100"/>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579822" y="5318038"/>
            <a:ext cx="2216322" cy="461665"/>
          </a:xfrm>
          <a:prstGeom prst="rect">
            <a:avLst/>
          </a:prstGeom>
          <a:noFill/>
        </p:spPr>
        <p:txBody>
          <a:bodyPr wrap="none" rtlCol="0">
            <a:spAutoFit/>
          </a:bodyPr>
          <a:lstStyle/>
          <a:p>
            <a:r>
              <a:rPr lang="en-US" sz="2400" dirty="0" err="1" smtClean="0">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Recommended strategy for stabilization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template files, </a:t>
            </a:r>
            <a:r>
              <a:rPr lang="en-US" dirty="0" err="1" smtClean="0"/>
              <a:t>globk_long.cmd</a:t>
            </a:r>
            <a:r>
              <a:rPr lang="en-US" dirty="0" smtClean="0"/>
              <a:t> and </a:t>
            </a:r>
            <a:r>
              <a:rPr lang="en-US" dirty="0" err="1" smtClean="0"/>
              <a:t>glorg_long.cmd</a:t>
            </a:r>
            <a:r>
              <a:rPr lang="en-US" dirty="0" smtClean="0"/>
              <a:t>:</a:t>
            </a:r>
          </a:p>
          <a:p>
            <a:pPr lvl="1"/>
            <a:r>
              <a:rPr lang="en-US" dirty="0" smtClean="0"/>
              <a:t>default </a:t>
            </a:r>
            <a:r>
              <a:rPr lang="en-US" dirty="0" err="1" smtClean="0"/>
              <a:t>apr</a:t>
            </a:r>
            <a:r>
              <a:rPr lang="en-US" dirty="0" smtClean="0"/>
              <a:t>-file is ~/gg/tables/itrf08_comb.apr</a:t>
            </a:r>
          </a:p>
          <a:p>
            <a:pPr lvl="1"/>
            <a:r>
              <a:rPr lang="en-US" dirty="0" smtClean="0"/>
              <a:t>default </a:t>
            </a:r>
            <a:r>
              <a:rPr lang="en-US" dirty="0" err="1" smtClean="0"/>
              <a:t>eq</a:t>
            </a:r>
            <a:r>
              <a:rPr lang="en-US" dirty="0" smtClean="0"/>
              <a:t>-file is ~/gg/tables/itrf08_comb.eq</a:t>
            </a:r>
          </a:p>
          <a:p>
            <a:pPr lvl="1"/>
            <a:r>
              <a:rPr lang="en-US" dirty="0" smtClean="0"/>
              <a:t>default stab-file is ~/gg/tables/igb08_hierarchy.stab_site</a:t>
            </a:r>
          </a:p>
          <a:p>
            <a:r>
              <a:rPr lang="en-US" dirty="0" smtClean="0"/>
              <a:t>itrf08_comb.apr is a combined </a:t>
            </a:r>
            <a:r>
              <a:rPr lang="en-US" dirty="0" err="1" smtClean="0"/>
              <a:t>apr</a:t>
            </a:r>
            <a:r>
              <a:rPr lang="en-US" dirty="0" smtClean="0"/>
              <a:t>-file, using many publicly available coordinate sources, all aligned to ITRF2008</a:t>
            </a:r>
          </a:p>
          <a:p>
            <a:r>
              <a:rPr lang="en-US" dirty="0" smtClean="0"/>
              <a:t>itrf08_comb.eq is the associated </a:t>
            </a:r>
            <a:r>
              <a:rPr lang="en-US" dirty="0" err="1" smtClean="0"/>
              <a:t>eq</a:t>
            </a:r>
            <a:r>
              <a:rPr lang="en-US" dirty="0" smtClean="0"/>
              <a:t>-file with defined discontinuities</a:t>
            </a:r>
          </a:p>
          <a:p>
            <a:pPr lvl="1"/>
            <a:r>
              <a:rPr lang="en-US" dirty="0" smtClean="0"/>
              <a:t>equipment changes</a:t>
            </a:r>
          </a:p>
          <a:p>
            <a:pPr lvl="1"/>
            <a:r>
              <a:rPr lang="en-US" dirty="0" smtClean="0"/>
              <a:t>earthquakes</a:t>
            </a:r>
          </a:p>
          <a:p>
            <a:pPr lvl="1"/>
            <a:r>
              <a:rPr lang="en-US" dirty="0" smtClean="0"/>
              <a:t>etc.</a:t>
            </a:r>
          </a:p>
          <a:p>
            <a:r>
              <a:rPr lang="en-US" dirty="0" smtClean="0"/>
              <a:t>igb08_hierarchy.stab_site uses the established IGS core network hierarchy to choose stabilizing sites, e.g.</a:t>
            </a:r>
          </a:p>
          <a:p>
            <a:pPr lvl="1"/>
            <a:r>
              <a:rPr lang="en-US" dirty="0" smtClean="0"/>
              <a:t>“ </a:t>
            </a:r>
            <a:r>
              <a:rPr lang="en-US" dirty="0" err="1" smtClean="0"/>
              <a:t>stab_site</a:t>
            </a:r>
            <a:r>
              <a:rPr lang="en-US" dirty="0" smtClean="0"/>
              <a:t> DRAO/BREW/NANO/ALBH/HOLB”</a:t>
            </a:r>
            <a:br>
              <a:rPr lang="en-US" dirty="0" smtClean="0"/>
            </a:br>
            <a:r>
              <a:rPr lang="en-US" dirty="0" smtClean="0"/>
              <a:t>means use DRAO if available in the solution (e.g. h-files), otherwise use BREW if available, otherwise use NANO, etc.</a:t>
            </a:r>
          </a:p>
          <a:p>
            <a:r>
              <a:rPr lang="en-US" dirty="0" smtClean="0"/>
              <a:t>Equivalent files for ITRF2014 (“itrf14</a:t>
            </a:r>
            <a:r>
              <a:rPr lang="mr-IN" dirty="0" smtClean="0"/>
              <a:t>…</a:t>
            </a:r>
            <a:r>
              <a:rPr lang="en-GB" dirty="0" smtClean="0"/>
              <a:t>”, “igs14</a:t>
            </a:r>
            <a:r>
              <a:rPr lang="mr-IN" dirty="0" smtClean="0"/>
              <a:t>…</a:t>
            </a:r>
            <a:r>
              <a:rPr lang="en-GB" dirty="0" smtClean="0"/>
              <a:t>”)</a:t>
            </a:r>
            <a:r>
              <a:rPr lang="en-US" dirty="0" smtClean="0"/>
              <a:t> now available</a:t>
            </a:r>
          </a:p>
        </p:txBody>
      </p:sp>
      <p:sp>
        <p:nvSpPr>
          <p:cNvPr id="4" name="Date Placeholder 3"/>
          <p:cNvSpPr>
            <a:spLocks noGrp="1"/>
          </p:cNvSpPr>
          <p:nvPr>
            <p:ph type="dt" sz="half" idx="10"/>
          </p:nvPr>
        </p:nvSpPr>
        <p:spPr/>
        <p:txBody>
          <a:bodyPr/>
          <a:lstStyle/>
          <a:p>
            <a:r>
              <a:rPr lang="en-GB" smtClean="0"/>
              <a:t>2017/11/27</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Inspect consistency of</a:t>
            </a:r>
            <a:br>
              <a:rPr lang="en-US" dirty="0" smtClean="0"/>
            </a:br>
            <a:r>
              <a:rPr lang="en-US" dirty="0" smtClean="0"/>
              <a:t>stabilization statistically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a good idea to have thought about your reference frame stabilization when setting up your experiment, e.g. </a:t>
            </a:r>
            <a:r>
              <a:rPr lang="en-US" dirty="0" err="1" smtClean="0"/>
              <a:t>sites.defaults</a:t>
            </a:r>
            <a:r>
              <a:rPr lang="en-US" dirty="0" smtClean="0"/>
              <a:t>, before running </a:t>
            </a:r>
            <a:r>
              <a:rPr lang="en-US" dirty="0" err="1" smtClean="0">
                <a:latin typeface="Courier" charset="0"/>
                <a:ea typeface="Courier" charset="0"/>
                <a:cs typeface="Courier" charset="0"/>
              </a:rPr>
              <a:t>sh_gamit</a:t>
            </a:r>
            <a:endParaRPr lang="en-US" dirty="0" smtClean="0">
              <a:latin typeface="Courier" charset="0"/>
              <a:ea typeface="Courier" charset="0"/>
              <a:cs typeface="Courier" charset="0"/>
            </a:endParaRPr>
          </a:p>
          <a:p>
            <a:r>
              <a:rPr lang="en-US" dirty="0" smtClean="0"/>
              <a:t>Desire as many well-defined (e.g. IGS) sites as possible for redundancy</a:t>
            </a:r>
          </a:p>
          <a:p>
            <a:pPr lvl="1"/>
            <a:r>
              <a:rPr lang="en-US" dirty="0" smtClean="0"/>
              <a:t>Recommended to use some of the sites (preferring the first column) in ~/gg/tables/igb08_hierarchy.stab_site when selecting your processing network, e.g. additional sites listed in your </a:t>
            </a:r>
            <a:r>
              <a:rPr lang="en-US" dirty="0" err="1" smtClean="0"/>
              <a:t>sites.defaults</a:t>
            </a:r>
            <a:endParaRPr lang="en-US" dirty="0" smtClean="0"/>
          </a:p>
          <a:p>
            <a:pPr lvl="1"/>
            <a:r>
              <a:rPr lang="en-US" dirty="0" smtClean="0"/>
              <a:t>But remember trade-off with processing time, e.g. processing time scales proportionally to </a:t>
            </a:r>
            <a:r>
              <a:rPr lang="en-US" i="1" dirty="0" smtClean="0"/>
              <a:t>n</a:t>
            </a:r>
            <a:r>
              <a:rPr lang="en-US" baseline="30000" dirty="0" smtClean="0"/>
              <a:t>3</a:t>
            </a:r>
          </a:p>
          <a:p>
            <a:pPr marL="0" indent="0">
              <a:buNone/>
            </a:pPr>
            <a:r>
              <a:rPr lang="en-US" sz="1900" dirty="0" smtClean="0">
                <a:latin typeface="Courier" charset="0"/>
                <a:ea typeface="Courier" charset="0"/>
                <a:cs typeface="Courier" charset="0"/>
              </a:rPr>
              <a:t>grep ‘^POS S’ glred_20150811.org</a:t>
            </a:r>
            <a:endParaRPr lang="en-US" sz="1900" dirty="0"/>
          </a:p>
          <a:p>
            <a:pPr marL="0" indent="0">
              <a:buNone/>
            </a:pPr>
            <a:r>
              <a:rPr lang="en-US" sz="1900" dirty="0" smtClean="0">
                <a:latin typeface="Courier" charset="0"/>
                <a:ea typeface="Courier" charset="0"/>
                <a:cs typeface="Courier" charset="0"/>
              </a:rPr>
              <a:t>POS STATISTICS: For   51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2.15   2.55   6.19  mm    NRMS ENU   0.71   0.84   0.63 L0104260000_tg1a.glx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2.17   2.42   6.03  mm    NRMS ENU   0.74   0.80   0.63 L0104270000_tg1a.glx</a:t>
            </a:r>
          </a:p>
          <a:p>
            <a:pPr marL="0" indent="0">
              <a:buNone/>
            </a:pPr>
            <a:r>
              <a:rPr lang="en-US" sz="1900" dirty="0" smtClean="0">
                <a:latin typeface="Courier" charset="0"/>
                <a:ea typeface="Courier" charset="0"/>
                <a:cs typeface="Courier" charset="0"/>
              </a:rPr>
              <a:t>POS STATISTICS: For   50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2.12   2.25   6.34  mm    NRMS ENU   0.71   0.75   0.67 L0104280000_tg1a.glx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2.19   2.31   5.23  mm    NRMS ENU   0.80   0.81   0.58 L0104300000_tg1a.glx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1.83   2.17   6.34  mm    NRMS ENU   0.64   0.75   0.68 L0105010000_tg1a.glx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2.09   2.63   6.47  mm    NRMS ENU   0.80   0.98   0.75 L0105020000_tg1a.glx</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2017/11/27</a:t>
            </a:r>
            <a:endParaRPr lang="en-US" dirty="0"/>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2293</TotalTime>
  <Words>1575</Words>
  <Application>Microsoft Macintosh PowerPoint</Application>
  <PresentationFormat>On-screen Show (4:3)</PresentationFormat>
  <Paragraphs>217</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Calibri Light</vt:lpstr>
      <vt:lpstr>Courier</vt:lpstr>
      <vt:lpstr>Courier New</vt:lpstr>
      <vt:lpstr>Mangal</vt:lpstr>
      <vt:lpstr>Arial</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lpstr>Summary</vt:lpstr>
    </vt:vector>
  </TitlesOfParts>
  <Manager/>
  <Company>MIT</Company>
  <LinksUpToDate>false</LinksUpToDate>
  <SharedDoc>false</SharedDoc>
  <HyperlinkBase/>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Michael Floyd</cp:lastModifiedBy>
  <cp:revision>74</cp:revision>
  <dcterms:created xsi:type="dcterms:W3CDTF">2014-11-13T20:18:27Z</dcterms:created>
  <dcterms:modified xsi:type="dcterms:W3CDTF">2017-11-23T17:10:28Z</dcterms:modified>
  <cp:category/>
</cp:coreProperties>
</file>